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58"/>
  </p:notesMasterIdLst>
  <p:sldIdLst>
    <p:sldId id="256" r:id="rId4"/>
    <p:sldId id="386" r:id="rId5"/>
    <p:sldId id="300" r:id="rId6"/>
    <p:sldId id="301" r:id="rId7"/>
    <p:sldId id="302" r:id="rId8"/>
    <p:sldId id="303" r:id="rId9"/>
    <p:sldId id="375" r:id="rId10"/>
    <p:sldId id="298" r:id="rId11"/>
    <p:sldId id="376" r:id="rId12"/>
    <p:sldId id="306" r:id="rId13"/>
    <p:sldId id="387" r:id="rId14"/>
    <p:sldId id="388" r:id="rId15"/>
    <p:sldId id="385" r:id="rId16"/>
    <p:sldId id="377" r:id="rId17"/>
    <p:sldId id="378" r:id="rId18"/>
    <p:sldId id="389" r:id="rId19"/>
    <p:sldId id="379" r:id="rId20"/>
    <p:sldId id="380" r:id="rId21"/>
    <p:sldId id="390" r:id="rId22"/>
    <p:sldId id="381" r:id="rId23"/>
    <p:sldId id="382" r:id="rId24"/>
    <p:sldId id="383" r:id="rId25"/>
    <p:sldId id="384" r:id="rId26"/>
    <p:sldId id="326" r:id="rId27"/>
    <p:sldId id="391" r:id="rId28"/>
    <p:sldId id="369" r:id="rId29"/>
    <p:sldId id="373" r:id="rId30"/>
    <p:sldId id="346" r:id="rId31"/>
    <p:sldId id="332" r:id="rId32"/>
    <p:sldId id="321" r:id="rId33"/>
    <p:sldId id="333" r:id="rId34"/>
    <p:sldId id="334" r:id="rId35"/>
    <p:sldId id="304" r:id="rId36"/>
    <p:sldId id="348" r:id="rId37"/>
    <p:sldId id="350" r:id="rId38"/>
    <p:sldId id="351" r:id="rId39"/>
    <p:sldId id="352" r:id="rId40"/>
    <p:sldId id="356" r:id="rId41"/>
    <p:sldId id="357" r:id="rId42"/>
    <p:sldId id="358" r:id="rId43"/>
    <p:sldId id="310" r:id="rId44"/>
    <p:sldId id="311" r:id="rId45"/>
    <p:sldId id="313" r:id="rId46"/>
    <p:sldId id="314" r:id="rId47"/>
    <p:sldId id="372" r:id="rId48"/>
    <p:sldId id="363" r:id="rId49"/>
    <p:sldId id="364" r:id="rId50"/>
    <p:sldId id="392" r:id="rId51"/>
    <p:sldId id="366" r:id="rId52"/>
    <p:sldId id="367" r:id="rId53"/>
    <p:sldId id="371" r:id="rId54"/>
    <p:sldId id="362" r:id="rId55"/>
    <p:sldId id="370" r:id="rId56"/>
    <p:sldId id="283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57" autoAdjust="0"/>
  </p:normalViewPr>
  <p:slideViewPr>
    <p:cSldViewPr>
      <p:cViewPr varScale="1">
        <p:scale>
          <a:sx n="71" d="100"/>
          <a:sy n="71" d="100"/>
        </p:scale>
        <p:origin x="26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leshova_tyu\Desktop\&#1044;&#1054;&#1050;&#1059;&#1052;&#1045;&#1053;&#1058;&#1067;\&#1044;&#1054;&#1050;&#1051;&#1040;&#1044;%20&#1054;%20&#1047;&#1055;&#1055;\&#1044;&#1086;&#1082;&#1083;&#1072;&#1076;%202020\&#1044;&#1048;&#1040;&#1043;&#1056;&#1040;&#1052;&#1052;&#1067;\&#1076;&#1080;&#1072;&#1075;&#1088;&#1072;&#1084;&#1084;&#1099;%20&#1090;&#1086;&#1074;&#1072;&#1088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leshova_tyu\Desktop\&#1044;&#1054;&#1050;&#1059;&#1052;&#1045;&#1053;&#1058;&#1067;\&#1044;&#1054;&#1050;&#1051;&#1040;&#1044;%20&#1054;%20&#1047;&#1055;&#1055;\&#1044;&#1086;&#1082;&#1083;&#1072;&#1076;%202020\&#1044;&#1048;&#1040;&#1043;&#1056;&#1040;&#1052;&#1052;&#1067;\&#1076;&#1080;&#1072;&#1075;&#1088;&#1072;&#1084;&#1084;&#1099;%20&#1090;&#1086;&#1074;&#1072;&#1088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leshova_tyu\Desktop\&#1044;&#1054;&#1050;&#1059;&#1052;&#1045;&#1053;&#1058;&#1067;\&#1044;&#1054;&#1050;&#1051;&#1040;&#1044;%20&#1054;%20&#1047;&#1055;&#1055;\&#1044;&#1086;&#1082;&#1083;&#1072;&#1076;%202020\&#1044;&#1048;&#1040;&#1043;&#1056;&#1040;&#1052;&#1052;&#1067;\&#1076;&#1080;&#1072;&#1075;&#1088;&#1072;&#1084;&#1084;&#1099;%20&#1090;&#1086;&#1074;&#1072;&#1088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leshova_tyu\Desktop\&#1044;&#1054;&#1050;&#1059;&#1052;&#1045;&#1053;&#1058;&#1067;\&#1044;&#1054;&#1050;&#1051;&#1040;&#1044;%20&#1054;%20&#1047;&#1055;&#1055;\&#1044;&#1086;&#1082;&#1083;&#1072;&#1076;%202020\&#1044;&#1048;&#1040;&#1043;&#1056;&#1040;&#1052;&#1052;&#1067;\&#1076;&#1080;&#1072;&#1075;&#1088;&#1072;&#1084;&#1084;&#1099;%20&#1090;&#1086;&#1074;&#1072;&#1088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9"/>
              <c:layout>
                <c:manualLayout>
                  <c:x val="2.2792022792022791E-3"/>
                  <c:y val="2.7777777777777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обращения!$A$12:$A$19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обращения!$B$12:$B$19</c:f>
              <c:numCache>
                <c:formatCode>General</c:formatCode>
                <c:ptCount val="8"/>
                <c:pt idx="0">
                  <c:v>1286</c:v>
                </c:pt>
                <c:pt idx="1">
                  <c:v>1316</c:v>
                </c:pt>
                <c:pt idx="2">
                  <c:v>2161</c:v>
                </c:pt>
                <c:pt idx="3">
                  <c:v>2407</c:v>
                </c:pt>
                <c:pt idx="4">
                  <c:v>2638</c:v>
                </c:pt>
                <c:pt idx="5">
                  <c:v>2959</c:v>
                </c:pt>
                <c:pt idx="6">
                  <c:v>2571</c:v>
                </c:pt>
                <c:pt idx="7">
                  <c:v>2718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B3-45A6-98A9-C4B3751CC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39120"/>
        <c:axId val="179574560"/>
      </c:barChart>
      <c:catAx>
        <c:axId val="12713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574560"/>
        <c:crosses val="autoZero"/>
        <c:auto val="1"/>
        <c:lblAlgn val="ctr"/>
        <c:lblOffset val="100"/>
        <c:noMultiLvlLbl val="0"/>
      </c:catAx>
      <c:valAx>
        <c:axId val="17957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139120"/>
        <c:crosses val="autoZero"/>
        <c:crossBetween val="between"/>
      </c:valAx>
      <c:spPr>
        <a:pattFill prst="pct5">
          <a:fgClr>
            <a:schemeClr val="tx1"/>
          </a:fgClr>
          <a:bgClr>
            <a:srgbClr val="CCCCFF"/>
          </a:bgClr>
        </a:patt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59612782043413"/>
          <c:y val="0.34978577423569757"/>
          <c:w val="0.53758939714843357"/>
          <c:h val="0.32188874929665423"/>
        </c:manualLayout>
      </c:layout>
      <c:pie3D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explosion val="11"/>
          <c:dPt>
            <c:idx val="0"/>
            <c:bubble3D val="0"/>
            <c:spPr>
              <a:solidFill>
                <a:srgbClr val="008080"/>
              </a:solidFill>
              <a:ln w="12700">
                <a:solidFill>
                  <a:srgbClr val="666699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10-4814-B1E8-462FAC90DCD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B10-4814-B1E8-462FAC90DCD1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B10-4814-B1E8-462FAC90DCD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B10-4814-B1E8-462FAC90DCD1}"/>
              </c:ext>
            </c:extLst>
          </c:dPt>
          <c:dPt>
            <c:idx val="4"/>
            <c:bubble3D val="0"/>
            <c:spPr>
              <a:solidFill>
                <a:srgbClr val="FFFFCC"/>
              </a:solidFill>
              <a:ln w="12700">
                <a:solidFill>
                  <a:srgbClr val="666699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10-4814-B1E8-462FAC90DCD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666699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10-4814-B1E8-462FAC90DCD1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 w="12700">
                <a:solidFill>
                  <a:srgbClr val="666699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10-4814-B1E8-462FAC90DCD1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B10-4814-B1E8-462FAC90DCD1}"/>
              </c:ext>
            </c:extLst>
          </c:dPt>
          <c:dPt>
            <c:idx val="8"/>
            <c:bubble3D val="0"/>
            <c:spPr>
              <a:solidFill>
                <a:srgbClr val="0000FF"/>
              </a:solidFill>
              <a:ln w="12700">
                <a:solidFill>
                  <a:srgbClr val="666699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10-4814-B1E8-462FAC90DCD1}"/>
              </c:ext>
            </c:extLst>
          </c:dPt>
          <c:dLbls>
            <c:dLbl>
              <c:idx val="0"/>
              <c:layout>
                <c:manualLayout>
                  <c:x val="-0.17101706967480129"/>
                  <c:y val="-0.13981983407852913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677407345358423E-2"/>
                  <c:y val="-0.11998601933552276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834943504402374E-2"/>
                  <c:y val="-0.12459040609873515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40287108984378"/>
                  <c:y val="-7.0346892953731754E-2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953170717253775E-2"/>
                  <c:y val="9.0263019351283447E-2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300906535619358E-2"/>
                  <c:y val="9.1901502261966E-2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513188511010593E-2"/>
                  <c:y val="0.10100476133950592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37471379907316E-2"/>
                  <c:y val="0.12284414196969097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2557212263360699E-2"/>
                  <c:y val="2.6435853809731069E-2"/>
                </c:manualLayout>
              </c:layout>
              <c:numFmt formatCode="0%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249916667283945E-2"/>
                  <c:y val="-4.73818610624099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3764046192250427E-2"/>
                  <c:y val="-0.216742902971329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6275571936486631E-2"/>
                  <c:y val="-6.66582255107558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B10-4814-B1E8-462FAC90DC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 Cyr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'структра жалоб (2)'!$C$7:$C$18</c:f>
              <c:strCache>
                <c:ptCount val="12"/>
                <c:pt idx="0">
                  <c:v>Игрушки</c:v>
                </c:pt>
                <c:pt idx="1">
                  <c:v>Парф.-косм.изделия</c:v>
                </c:pt>
                <c:pt idx="2">
                  <c:v>Бытовая химия</c:v>
                </c:pt>
                <c:pt idx="3">
                  <c:v>Обувь</c:v>
                </c:pt>
                <c:pt idx="4">
                  <c:v>Мед.изделия и лекарственные средства</c:v>
                </c:pt>
                <c:pt idx="5">
                  <c:v>Тех.сложные товары</c:v>
                </c:pt>
                <c:pt idx="6">
                  <c:v>Одежда</c:v>
                </c:pt>
                <c:pt idx="7">
                  <c:v>Автоапчасти</c:v>
                </c:pt>
                <c:pt idx="8">
                  <c:v>Автомобили</c:v>
                </c:pt>
                <c:pt idx="9">
                  <c:v>Стройматериалы </c:v>
                </c:pt>
                <c:pt idx="10">
                  <c:v>Мебель</c:v>
                </c:pt>
                <c:pt idx="11">
                  <c:v>Прочие</c:v>
                </c:pt>
              </c:strCache>
            </c:strRef>
          </c:cat>
          <c:val>
            <c:numRef>
              <c:f>'структра жалоб (2)'!$D$7:$D$18</c:f>
              <c:numCache>
                <c:formatCode>General</c:formatCode>
                <c:ptCount val="12"/>
                <c:pt idx="0">
                  <c:v>39</c:v>
                </c:pt>
                <c:pt idx="1">
                  <c:v>88</c:v>
                </c:pt>
                <c:pt idx="2">
                  <c:v>62</c:v>
                </c:pt>
                <c:pt idx="3">
                  <c:v>180</c:v>
                </c:pt>
                <c:pt idx="4">
                  <c:v>154</c:v>
                </c:pt>
                <c:pt idx="5">
                  <c:v>1080</c:v>
                </c:pt>
                <c:pt idx="6">
                  <c:v>282</c:v>
                </c:pt>
                <c:pt idx="7">
                  <c:v>51</c:v>
                </c:pt>
                <c:pt idx="8">
                  <c:v>127</c:v>
                </c:pt>
                <c:pt idx="9">
                  <c:v>56</c:v>
                </c:pt>
                <c:pt idx="10">
                  <c:v>121</c:v>
                </c:pt>
                <c:pt idx="11">
                  <c:v>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B10-4814-B1E8-462FAC90D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pattFill prst="pct90">
      <a:fgClr>
        <a:srgbClr xmlns:mc="http://schemas.openxmlformats.org/markup-compatibility/2006" xmlns:a14="http://schemas.microsoft.com/office/drawing/2010/main" val="CCCCFF" mc:Ignorable="a14" a14:legacySpreadsheetColorIndex="31"/>
      </a:fgClr>
      <a:bgClr>
        <a:srgbClr xmlns:mc="http://schemas.openxmlformats.org/markup-compatibility/2006" xmlns:a14="http://schemas.microsoft.com/office/drawing/2010/main" val="000000" mc:Ignorable="a14" a14:legacySpreadsheetColorIndex="8"/>
      </a:bgClr>
    </a:pattFill>
    <a:ln w="9525">
      <a:solidFill>
        <a:schemeClr val="tx1"/>
      </a:solidFill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168663699646248E-2"/>
          <c:y val="6.0649791657398748E-2"/>
          <c:w val="0.88633858267716537"/>
          <c:h val="0.73496804424870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проверки!$B$1</c:f>
              <c:strCache>
                <c:ptCount val="1"/>
                <c:pt idx="0">
                  <c:v>количество надзорных мероприятий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проверки!$A$2:$A$10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проверки!$B$2:$B$10</c:f>
              <c:numCache>
                <c:formatCode>General</c:formatCode>
                <c:ptCount val="9"/>
                <c:pt idx="0">
                  <c:v>518</c:v>
                </c:pt>
                <c:pt idx="1">
                  <c:v>601</c:v>
                </c:pt>
                <c:pt idx="2">
                  <c:v>426</c:v>
                </c:pt>
                <c:pt idx="3">
                  <c:v>374</c:v>
                </c:pt>
                <c:pt idx="4">
                  <c:v>494</c:v>
                </c:pt>
                <c:pt idx="5">
                  <c:v>839</c:v>
                </c:pt>
                <c:pt idx="6">
                  <c:v>560</c:v>
                </c:pt>
                <c:pt idx="7">
                  <c:v>1591</c:v>
                </c:pt>
                <c:pt idx="8">
                  <c:v>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6-4BBD-9B54-BDB49674F791}"/>
            </c:ext>
          </c:extLst>
        </c:ser>
        <c:ser>
          <c:idx val="1"/>
          <c:order val="1"/>
          <c:tx>
            <c:strRef>
              <c:f>проверки!$C$1</c:f>
              <c:strCache>
                <c:ptCount val="1"/>
                <c:pt idx="0">
                  <c:v>количество надзорных мероприятий с нарушениями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16260162601626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95121951219513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231675308879098E-2"/>
                  <c:y val="-1.5204796648125412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832757185839576E-2"/>
                  <c:y val="-1.1290182763851733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482619550604935E-2"/>
                  <c:y val="-8.7095764405596011E-3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181422444145609E-2"/>
                  <c:y val="-1.053841893616507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306894565008638E-2"/>
                  <c:y val="-9.535023718365461E-3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90813648293955E-2"/>
                  <c:y val="-9.6705916347612185E-3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314096408680563E-2"/>
                  <c:y val="-4.2543764598232652E-3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ED6-4BBD-9B54-BDB49674F7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016260162601626E-2"/>
                  <c:y val="9.1743119266055051E-3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ED6-4BBD-9B54-BDB49674F79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проверки!$A$2:$A$10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проверки!$C$2:$C$10</c:f>
              <c:numCache>
                <c:formatCode>General</c:formatCode>
                <c:ptCount val="9"/>
                <c:pt idx="0">
                  <c:v>457</c:v>
                </c:pt>
                <c:pt idx="1">
                  <c:v>573</c:v>
                </c:pt>
                <c:pt idx="2">
                  <c:v>391</c:v>
                </c:pt>
                <c:pt idx="3">
                  <c:v>293</c:v>
                </c:pt>
                <c:pt idx="4">
                  <c:v>429</c:v>
                </c:pt>
                <c:pt idx="5">
                  <c:v>609</c:v>
                </c:pt>
                <c:pt idx="6">
                  <c:v>390</c:v>
                </c:pt>
                <c:pt idx="7">
                  <c:v>893</c:v>
                </c:pt>
                <c:pt idx="8">
                  <c:v>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ED6-4BBD-9B54-BDB49674F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576520"/>
        <c:axId val="179576912"/>
      </c:barChart>
      <c:catAx>
        <c:axId val="17957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576912"/>
        <c:crosses val="autoZero"/>
        <c:auto val="1"/>
        <c:lblAlgn val="ctr"/>
        <c:lblOffset val="100"/>
        <c:noMultiLvlLbl val="0"/>
      </c:catAx>
      <c:valAx>
        <c:axId val="17957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576520"/>
        <c:crosses val="autoZero"/>
        <c:crossBetween val="between"/>
      </c:valAx>
      <c:spPr>
        <a:pattFill prst="pct5">
          <a:fgClr>
            <a:schemeClr val="tx1"/>
          </a:fgClr>
          <a:bgClr>
            <a:srgbClr val="CCCCFF"/>
          </a:bgClr>
        </a:pattFill>
        <a:effectLst>
          <a:glow rad="127000">
            <a:schemeClr val="accent4">
              <a:lumMod val="20000"/>
              <a:lumOff val="8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0.05"/>
          <c:y val="0.88244138974153652"/>
          <c:w val="0.9"/>
          <c:h val="6.1061435117220515E-2"/>
        </c:manualLayout>
      </c:layout>
      <c:overlay val="0"/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0482663091385E-2"/>
          <c:y val="5.2578645060671773E-2"/>
          <c:w val="0.84709372523166493"/>
          <c:h val="0.65239534502737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'удельный вес ОБЩг'!$C$16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'удельный вес ОБЩг'!$B$17:$B$25</c:f>
              <c:strCache>
                <c:ptCount val="9"/>
                <c:pt idx="0">
                  <c:v>Игрушки</c:v>
                </c:pt>
                <c:pt idx="1">
                  <c:v>Обувь детская</c:v>
                </c:pt>
                <c:pt idx="2">
                  <c:v>Обувь для взрослых</c:v>
                </c:pt>
                <c:pt idx="3">
                  <c:v>Одежда детская</c:v>
                </c:pt>
                <c:pt idx="4">
                  <c:v>Одежда для взрослых</c:v>
                </c:pt>
                <c:pt idx="5">
                  <c:v>Парф.-косм.продукция</c:v>
                </c:pt>
                <c:pt idx="6">
                  <c:v>Тех.сложные товары</c:v>
                </c:pt>
                <c:pt idx="7">
                  <c:v>Мебель</c:v>
                </c:pt>
                <c:pt idx="8">
                  <c:v>Бытовая химия</c:v>
                </c:pt>
              </c:strCache>
            </c:strRef>
          </c:cat>
          <c:val>
            <c:numRef>
              <c:f>'удельный вес ОБЩг'!$C$17:$C$25</c:f>
              <c:numCache>
                <c:formatCode>General</c:formatCode>
                <c:ptCount val="9"/>
                <c:pt idx="0">
                  <c:v>37</c:v>
                </c:pt>
                <c:pt idx="1">
                  <c:v>69</c:v>
                </c:pt>
                <c:pt idx="2">
                  <c:v>49</c:v>
                </c:pt>
                <c:pt idx="3">
                  <c:v>46</c:v>
                </c:pt>
                <c:pt idx="4">
                  <c:v>46</c:v>
                </c:pt>
                <c:pt idx="5">
                  <c:v>32</c:v>
                </c:pt>
                <c:pt idx="6">
                  <c:v>38</c:v>
                </c:pt>
                <c:pt idx="7">
                  <c:v>50</c:v>
                </c:pt>
                <c:pt idx="8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4E-47FD-B60A-194FD483560F}"/>
            </c:ext>
          </c:extLst>
        </c:ser>
        <c:ser>
          <c:idx val="1"/>
          <c:order val="1"/>
          <c:tx>
            <c:strRef>
              <c:f>'удельный вес ОБЩг'!$D$16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16260162601626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95121951219513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195121951219513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6260162601626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95121951219513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16260162601626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195121951219513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16260162601626E-2"/>
                  <c:y val="0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F4E-47FD-B60A-194FD48356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'удельный вес ОБЩг'!$B$17:$B$25</c:f>
              <c:strCache>
                <c:ptCount val="9"/>
                <c:pt idx="0">
                  <c:v>Игрушки</c:v>
                </c:pt>
                <c:pt idx="1">
                  <c:v>Обувь детская</c:v>
                </c:pt>
                <c:pt idx="2">
                  <c:v>Обувь для взрослых</c:v>
                </c:pt>
                <c:pt idx="3">
                  <c:v>Одежда детская</c:v>
                </c:pt>
                <c:pt idx="4">
                  <c:v>Одежда для взрослых</c:v>
                </c:pt>
                <c:pt idx="5">
                  <c:v>Парф.-косм.продукция</c:v>
                </c:pt>
                <c:pt idx="6">
                  <c:v>Тех.сложные товары</c:v>
                </c:pt>
                <c:pt idx="7">
                  <c:v>Мебель</c:v>
                </c:pt>
                <c:pt idx="8">
                  <c:v>Бытовая химия</c:v>
                </c:pt>
              </c:strCache>
            </c:strRef>
          </c:cat>
          <c:val>
            <c:numRef>
              <c:f>'удельный вес ОБЩг'!$D$17:$D$25</c:f>
              <c:numCache>
                <c:formatCode>General</c:formatCode>
                <c:ptCount val="9"/>
                <c:pt idx="0">
                  <c:v>39</c:v>
                </c:pt>
                <c:pt idx="1">
                  <c:v>61</c:v>
                </c:pt>
                <c:pt idx="2">
                  <c:v>71</c:v>
                </c:pt>
                <c:pt idx="3">
                  <c:v>41</c:v>
                </c:pt>
                <c:pt idx="4">
                  <c:v>50</c:v>
                </c:pt>
                <c:pt idx="5">
                  <c:v>40</c:v>
                </c:pt>
                <c:pt idx="6">
                  <c:v>32</c:v>
                </c:pt>
                <c:pt idx="7">
                  <c:v>38</c:v>
                </c:pt>
                <c:pt idx="8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4E-47FD-B60A-194FD4835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577696"/>
        <c:axId val="179578088"/>
      </c:barChart>
      <c:catAx>
        <c:axId val="1795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578088"/>
        <c:crosses val="autoZero"/>
        <c:auto val="1"/>
        <c:lblAlgn val="ctr"/>
        <c:lblOffset val="100"/>
        <c:tickLblSkip val="1"/>
        <c:noMultiLvlLbl val="0"/>
      </c:catAx>
      <c:valAx>
        <c:axId val="17957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577696"/>
        <c:crosses val="autoZero"/>
        <c:crossBetween val="between"/>
      </c:valAx>
      <c:spPr>
        <a:pattFill prst="pct5">
          <a:fgClr>
            <a:schemeClr val="tx1"/>
          </a:fgClr>
          <a:bgClr>
            <a:srgbClr val="CCCCFF"/>
          </a:bgClr>
        </a:pattFill>
        <a:effectLst>
          <a:glow rad="127000">
            <a:schemeClr val="accent4">
              <a:lumMod val="20000"/>
              <a:lumOff val="8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40243902439024393"/>
          <c:y val="0.93351175517953866"/>
          <c:w val="0.1402439024390244"/>
          <c:h val="5.3191489361702149E-2"/>
        </c:manualLayout>
      </c:layout>
      <c:overlay val="0"/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045DE-3D10-4066-8038-4D19A946496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83B8-4735-4936-A194-3CB1EA54E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7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63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6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5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dirty="0" smtClean="0">
                <a:cs typeface="Times New Roman" pitchFamily="18" charset="0"/>
              </a:rPr>
              <a:t>Постановление Правительства РФ от 16.07.2009 N 584 «Об уведомительном порядке начала осуществления отдельных видов предпринимательской деятельности»: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IV. Розничная торговля (за исключением розничной торговли товарами, свободный оборот которых ограничен в соответствии с федеральными законами)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13.	Торговля розничная в неспециализированных магазинах	47.1 &lt;*&gt;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14.	Торговля розничная пищевыми продуктами в специализированных магазинах	47.21 - 47.24, 47.29 &lt;*&gt;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15.	Торговля розничная косметическими и товарами личной гигиены в специализированных магазинах	47.75 &lt;*&gt;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16.	Торговля розничная в нестационарных торговых объектах и на рынках	47.8 &lt;*&gt;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V. Оптовая торговля (за исключением оптовой торговли товарами, свободный оборот которых ограничен в соответствии с федеральными законами)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17.	Торговля оптовая пищевыми продуктами	46.32, 46.33, 46.36.4, 46.38.1, 46.38.21, 46.39.1 &lt;*&gt;	</a:t>
            </a: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18.	Торговля оптовая непродовольственными потребительскими товарами	46.45.1, 46.49.42, 46.73.4, 46.75.1 &lt;*&gt;	</a:t>
            </a:r>
          </a:p>
          <a:p>
            <a:pPr algn="just"/>
            <a:endParaRPr lang="ru-RU" altLang="ru-RU" dirty="0" smtClean="0">
              <a:cs typeface="Times New Roman" pitchFamily="18" charset="0"/>
            </a:endParaRPr>
          </a:p>
          <a:p>
            <a:pPr algn="just"/>
            <a:r>
              <a:rPr lang="ru-RU" altLang="ru-RU" dirty="0" smtClean="0">
                <a:cs typeface="Times New Roman" pitchFamily="18" charset="0"/>
              </a:rPr>
              <a:t>Сайт </a:t>
            </a:r>
            <a:r>
              <a:rPr lang="ru-RU" altLang="ru-RU" dirty="0" err="1" smtClean="0">
                <a:cs typeface="Times New Roman" pitchFamily="18" charset="0"/>
              </a:rPr>
              <a:t>Упр.Роспотребнадзора</a:t>
            </a:r>
            <a:r>
              <a:rPr lang="ru-RU" altLang="ru-RU" dirty="0" smtClean="0">
                <a:cs typeface="Times New Roman" pitchFamily="18" charset="0"/>
              </a:rPr>
              <a:t>  СО http://www.66.rospotrebnadzor.ru/  - Государственные услуги / Прием и учет уведомлений о начале осуществления ЮЛ и ИП отдельных видов работ и услуг согласно перечню, предусмотренному постановлением Правительства РФ от 16.07.2009 г. №584 </a:t>
            </a:r>
          </a:p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2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5CD110D-D021-40DC-B3EA-633B9DE8D16D}" type="slidenum">
              <a:rPr lang="ru-RU" altLang="ru-RU" sz="1200" b="1">
                <a:solidFill>
                  <a:srgbClr val="000000"/>
                </a:solidFill>
              </a:rPr>
              <a:pPr algn="r"/>
              <a:t>14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вобрали в себя  нормы из ранее действовавших нескольких документов  - правил продажи отдельных видов товаров, правила  продажи товаров дистанционным способом, по образцам, правила комиссионной торговли.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дублирующие Закон О ЗПП нормы удалены.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Систематизированы правила продажи товаров через автоматы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 состав предоставляемой информации, ограничения)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3D71F12-A41F-4627-9F30-8D3710F8C87E}" type="slidenum">
              <a:rPr lang="ru-RU" altLang="ru-RU" sz="1200" b="1">
                <a:solidFill>
                  <a:srgbClr val="000000"/>
                </a:solidFill>
              </a:rPr>
              <a:pPr algn="r"/>
              <a:t>15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Закреплено право потребителя на получение любой информации в любых формах из любых источников, в том числе путем фотографирования товара.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Закреплено право ознакомиться с товаром (Ранее право на ознакомление с товаров было установлено в отношении отдельных видов продукции (мебель, технически сложны товары бытового назначения и пр.)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отзывов и предложений новыми Правилами не предусмотрена. Но  введено положение: «В случае поступления претензии потребителя продавец направляет ему ответ в отношении заявленных требований.»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переработаны перечни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и Перечень непродовольственных товаров надлежащего качества, не подлежащих обмену (например, в Перечень непродовольственных товаров надлежащего качества, не подлежащих обмену, включены технически сложные товары, на которые установлены гарантийные сроки менее 1 года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(ранее – «на которые установлены гарантийные сроки»)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3D71F12-A41F-4627-9F30-8D3710F8C87E}" type="slidenum">
              <a:rPr lang="ru-RU" altLang="ru-RU" sz="1200" b="1">
                <a:solidFill>
                  <a:srgbClr val="000000"/>
                </a:solidFill>
              </a:rPr>
              <a:pPr algn="r"/>
              <a:t>16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3E442AB-4104-4DF1-9C33-6D46827F33F6}" type="slidenum">
              <a:rPr lang="ru-RU" altLang="ru-RU" sz="1200" b="1">
                <a:solidFill>
                  <a:srgbClr val="000000"/>
                </a:solidFill>
              </a:rPr>
              <a:pPr algn="r"/>
              <a:t>17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22.12.2020 N 460-ФЗ  вносит изменения в Закон О защите прав потребителей и ФЗ О техническом регулировании.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 с 01.04.2021 включены  нормы о необходимости иметь на отдельных видах тех.сложных товаров предустановленные программы.  </a:t>
            </a:r>
          </a:p>
        </p:txBody>
      </p:sp>
    </p:spTree>
    <p:extLst>
      <p:ext uri="{BB962C8B-B14F-4D97-AF65-F5344CB8AC3E}">
        <p14:creationId xmlns:p14="http://schemas.microsoft.com/office/powerpoint/2010/main" val="301425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D6046BD-7E21-4A0F-98D6-573B34BF10AF}" type="slidenum">
              <a:rPr lang="ru-RU" altLang="ru-RU" sz="1200" b="1">
                <a:solidFill>
                  <a:srgbClr val="000000"/>
                </a:solidFill>
              </a:rPr>
              <a:pPr algn="r"/>
              <a:t>18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установлен перечень таких товаров. Это портативные компьютеры, оборудование беспроводной связи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бытового использования, персональные электронные вычислительные машины, имеющие сенсорный экран, обладающие двумя и более функциями и пр.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01.07.2021 вводится новый состав в КоАП РФ -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6 ст. 14.8 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устанавливающий ответственность за несоблюдение требований к наличию предустановленных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3096526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D6046BD-7E21-4A0F-98D6-573B34BF10AF}" type="slidenum">
              <a:rPr lang="ru-RU" altLang="ru-RU" sz="1200" b="1">
                <a:solidFill>
                  <a:srgbClr val="000000"/>
                </a:solidFill>
              </a:rPr>
              <a:pPr algn="r"/>
              <a:t>19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4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AE2F26B-484F-476E-B575-7D11E2FBBCDC}" type="slidenum">
              <a:rPr lang="ru-RU" altLang="ru-RU" sz="1200" b="1">
                <a:solidFill>
                  <a:srgbClr val="000000"/>
                </a:solidFill>
              </a:rPr>
              <a:pPr algn="r"/>
              <a:t>20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ФЗ «О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тех.регулировании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21.06.2021  вносятся изменения в части процедур  подтверждения соответствия товаров (в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инспекционного контроля со стороны органов по сертификации); в части полномочий госорганов по прекращению (приостановлению действия, признания недействительным) деклараций о соответствии, сертификатов соответствия .Появилась процедура признания сертификата , декларации недействительной.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 постановлением Правительства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решение: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Решение (предписание)  о необходимости приостановлении действия декларации о соответствии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Решение о приостановлении действия декларации о соответствии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Решение о возобновлении действия декларации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Решение о прекращении  действия декларации о соответствии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Решение  о признании недействительной декларации о соответствии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Сертификаты соответствия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Решение (предписание)   о необходимости  приостановления действия сертификата соответствия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Решение  о приостановлении действия сертификата соответствия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Решение о возобновлении действия сертификата соответствия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Предписание  о  необходимости прекращении  действия сертификата соответствия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Решение о прекращении  действия сертификата соответствия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Решение о признании  недействительным сертификата соответствия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3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на продажу непродовольственных товаров поступило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2718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обращений потребителей, что на 5,7  % больше, чем в 2019 году.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всех поступивших в 2020 году в Управление обращений по вопросам защиты прав потребителей, обращения на продажу непродовольственных товаров составляют примерно 17 процентов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83B8-4735-4936-A194-3CB1EA54E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79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30650" y="9536113"/>
            <a:ext cx="30019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 anchor="b"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950D147-9251-4A71-B33B-ACB1F474E032}" type="slidenum">
              <a:rPr lang="ru-RU" altLang="ru-RU" sz="1200" b="1">
                <a:solidFill>
                  <a:srgbClr val="000000"/>
                </a:solidFill>
              </a:rPr>
              <a:pPr algn="r"/>
              <a:t>21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52475"/>
            <a:ext cx="5019675" cy="37655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2" rIns="92305" bIns="4615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01.07.2021 в п. 1 ст. 16.1 Закона  Российской Федерации от 07.02.1992 № 2300-1 «О защите прав потребителей» -   размер выручки продавца (исполнителя,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агрегатора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который требует предоставления потребителю возможность оплаты с использование национальных платежных инструментов – с 40 млн. руб. в год до 20.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69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очередной раз необходимо напомнить о действии системы маркировки товаров.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 текущий момент она обязательна для обуви,  отдельных предметов одежды и белья, меховых изделий, табачной продукции, шин и покрышек, фотокамер и ламп-вспышек.</a:t>
            </a:r>
          </a:p>
          <a:p>
            <a:pPr algn="just" eaLnBrk="1" hangingPunct="1">
              <a:spcBef>
                <a:spcPct val="0"/>
              </a:spcBef>
            </a:pPr>
            <a:endParaRPr lang="ru-RU" i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i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i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i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Предметы одежды, включая рабочую одежду, изготовленные из натуральной или композиционной кожи ; Блузки, блузы и блузоны трикотажные машинного или ручного вязания, женские или для девочек; Пальто, полупальто, накидки, плащи, куртки (включая лыжные), ветровки, штормовки и аналогичные изделия мужские или для мальчиков; Пальто, полупальто, накидки, плащи, куртки (включая лыжные), ветровки, штормовки и аналогичные изделия женские или для девочек ; Белье постельное, столовое, туалетное и кухонное )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75B9D-03FA-4CE1-A3F2-BAC96BF77102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9953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99845F-7DE8-4A81-9036-72A073C13014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3988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98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97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71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6125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7763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655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6925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BC996DD-B0A8-4D73-9BCA-30D3A435A7CF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1100" u="sng" dirty="0" smtClean="0">
                <a:latin typeface="Times New Roman" pitchFamily="18" charset="0"/>
                <a:cs typeface="Times New Roman" pitchFamily="18" charset="0"/>
              </a:rPr>
              <a:t>Именно изготовитель, продавец должны обеспечивать качество и безопасность товара.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Государство, осуществляя контроль, по сути лишь оценивает, насколько эффективно данные функции выполняют лица, участвующие в обороте продукции.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Для того, чтобы продавец, изготовитель мог гарантировать потребителю безопасность продукции, </a:t>
            </a:r>
            <a:r>
              <a:rPr lang="ru-RU" altLang="ru-RU" sz="1100" u="sng" dirty="0" smtClean="0">
                <a:latin typeface="Times New Roman" pitchFamily="18" charset="0"/>
                <a:cs typeface="Times New Roman" pitchFamily="18" charset="0"/>
              </a:rPr>
              <a:t>создана система обязательного подтверждения соответствия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 то же время, практика показывает, что именно на данном этапе сейчас возникает «сбой», который обусловлен распространением </a:t>
            </a:r>
            <a:r>
              <a:rPr lang="ru-RU" altLang="ru-RU" sz="1100" u="sng" dirty="0" smtClean="0">
                <a:latin typeface="Times New Roman" pitchFamily="18" charset="0"/>
                <a:cs typeface="Times New Roman" pitchFamily="18" charset="0"/>
              </a:rPr>
              <a:t>деятельности недобросовестных органов по сертификации, испытательных лабораторных центров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altLang="ru-RU" sz="1100" u="sng" dirty="0" smtClean="0">
                <a:latin typeface="Times New Roman" pitchFamily="18" charset="0"/>
                <a:cs typeface="Times New Roman" pitchFamily="18" charset="0"/>
              </a:rPr>
              <a:t>не проводят реальных исследований, испытаний продукции, не проводят в необходимой  оценки производства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Эти органы не имеют необходимых помещений, персонала для выполнения своих функций; при этом осуществляют выдачу сотен сертификатов (протоколов); 1 эксперт может «проводить» сотни оценок производства в месяц и находиться в нескольких странах одновременно.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Кроме того, на рынке распространяется деятельность «посредников», которые с согласия заявителя или без его ведома либо подделывают документы сами, либо сотрудничают с недобросовестными ИЛЦ и органами по сертификации.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Борьба с таким  декларированием и сертификацией ведется в различных направлениях. При поступлении в Управление сведений о недобросовестном декларировании, в том числе, из органов 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Росаккредитации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, принимаются меры, направленные на прекращение действия деклараций, административные меры. Органы </a:t>
            </a:r>
            <a:r>
              <a:rPr lang="ru-RU" altLang="ru-RU" sz="1100" dirty="0" err="1" smtClean="0">
                <a:latin typeface="Times New Roman" pitchFamily="18" charset="0"/>
                <a:cs typeface="Times New Roman" pitchFamily="18" charset="0"/>
              </a:rPr>
              <a:t>Росаккредитации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систематически прекращают действия аттестатов аккредитации. Но пресечение данной деятельности в глобальном смысле возможна в двух аспектах – либо очередное ужесточение требований к ИЛЦ и органам по сертификации вплоть до формирования  государственной системы подтверждения соответствия, либо, что более необходимо, отказ изготовителей (импортеров) от услуг недобросовестных ИЛЦ и органов по сертификации, осознание собственной ответственности и колоссальных рисков, которые следует за таким недобросовестным подходом.</a:t>
            </a:r>
          </a:p>
        </p:txBody>
      </p:sp>
    </p:spTree>
    <p:extLst>
      <p:ext uri="{BB962C8B-B14F-4D97-AF65-F5344CB8AC3E}">
        <p14:creationId xmlns:p14="http://schemas.microsoft.com/office/powerpoint/2010/main" val="2282513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09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05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проблемными товарами с точки зрения потребителей являются технически сложные товары, на них поступило 40 процентов от всех обращений потребителей на непродовольственные товары. Также большое число обращений поступает в отношении одежды (10 процентов) и обуви (7 процентов).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83B8-4735-4936-A194-3CB1EA54E4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67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0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Потребитель в случае обнаружения в товаре недостатков, если они не были оговорены продавцом, по своему выбору вправе предъявить ряд требований.</a:t>
            </a:r>
          </a:p>
          <a:p>
            <a:r>
              <a:rPr lang="ru-RU" altLang="ru-RU" smtClean="0"/>
              <a:t>Особенности – в отношении ТСТ.</a:t>
            </a: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03A9AA-231C-4963-88DA-7768100E9281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76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Есть особенности дистанционной торговли – 1) перечень не применяется; 2) срок – 7 дней (3 мес. – информация о порядке возврата не была представлены)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8514C8-A68B-4C4C-9425-5045E2477CD5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08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случае, если продавец, получивший сумму предварительной оплаты в определенном договором купли-продажи размере, не исполнил обязанность по передаче товара потребителю в установленный таким договором срок, потребитель по своему выбору вправе потребовать:</a:t>
            </a:r>
          </a:p>
          <a:p>
            <a:pPr>
              <a:defRPr/>
            </a:pPr>
            <a:r>
              <a:rPr lang="ru-RU" dirty="0" smtClean="0"/>
              <a:t>1) передачи оплаченного товара в установленный им новый срок;</a:t>
            </a:r>
          </a:p>
          <a:p>
            <a:pPr>
              <a:defRPr/>
            </a:pPr>
            <a:r>
              <a:rPr lang="ru-RU" dirty="0" smtClean="0"/>
              <a:t>возврата суммы предварительной оплаты товара, не переданного продавцом.</a:t>
            </a:r>
          </a:p>
          <a:p>
            <a:pPr>
              <a:defRPr/>
            </a:pPr>
            <a:r>
              <a:rPr lang="ru-RU" dirty="0" smtClean="0"/>
              <a:t>2) При этом потребитель вправе потребовать также полного возмещения убытков, причиненных ему вследствие нарушения установленного договором купли-продажи срока передачи предварительно оплаченного товара. </a:t>
            </a:r>
          </a:p>
          <a:p>
            <a:pPr>
              <a:defRPr/>
            </a:pPr>
            <a:r>
              <a:rPr lang="ru-RU" dirty="0" smtClean="0"/>
              <a:t>3) Неустойка – 0,5% суммы предварительной оплаты товара</a:t>
            </a:r>
          </a:p>
          <a:p>
            <a:pPr>
              <a:defRPr/>
            </a:pPr>
            <a:r>
              <a:rPr lang="ru-RU" b="1" u="sng" dirty="0" smtClean="0"/>
              <a:t>Требования </a:t>
            </a:r>
            <a:r>
              <a:rPr lang="ru-RU" b="1" u="sng" kern="0" dirty="0" smtClean="0"/>
              <a:t>при нарушении сроков оказания услуг/выполнения работ и сроки их удовлетворения:</a:t>
            </a:r>
            <a:endParaRPr lang="ru-RU" b="1" u="sng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назначить новый срок (соглашение сторон/ заявление потребителя);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поручить выполнение работы (оказание услуги) третьим лицам за разумную цену или выполнить ее своими силами и потребовать от исполнителя возмещения понесенных расходов (возмещение – 10 дней);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потребовать уменьшения цены (10 дней);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отказаться от исполнения договора (10 дней);</a:t>
            </a:r>
          </a:p>
          <a:p>
            <a:pPr>
              <a:defRPr/>
            </a:pPr>
            <a:r>
              <a:rPr lang="ru-RU" sz="1400" dirty="0" smtClean="0"/>
              <a:t>+ </a:t>
            </a:r>
            <a:r>
              <a:rPr lang="ru-RU" sz="1400" u="sng" dirty="0" smtClean="0"/>
              <a:t>полное возмещение убытков </a:t>
            </a:r>
            <a:r>
              <a:rPr lang="ru-RU" dirty="0" smtClean="0"/>
              <a:t>(10 дней)</a:t>
            </a:r>
            <a:endParaRPr lang="ru-RU" sz="1400" u="sng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6FDCF2-6CA3-40F1-A36E-57ED7B9C3BF3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85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622F7F-2B29-4472-B168-15C86E053D4E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2019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622F7F-2B29-4472-B168-15C86E053D4E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8005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83B8-4735-4936-A194-3CB1EA54E44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67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charset="0"/>
                <a:cs typeface="Arial" charset="0"/>
              </a:rPr>
              <a:t>По </a:t>
            </a:r>
            <a:r>
              <a:rPr lang="ru-RU" altLang="ru-RU" b="1" u="sng" smtClean="0">
                <a:latin typeface="Arial" charset="0"/>
                <a:cs typeface="Arial" charset="0"/>
              </a:rPr>
              <a:t>поручению Правительства</a:t>
            </a:r>
            <a:r>
              <a:rPr lang="ru-RU" altLang="ru-RU" smtClean="0">
                <a:latin typeface="Arial" charset="0"/>
                <a:cs typeface="Arial" charset="0"/>
              </a:rPr>
              <a:t> Российской Федерации с целью  информирования потребителей о ситуации на рынке, о правах в отдельных сферах, о механизмах защиты прав потребителей Роспотребнадзором создан Государственный информационный ресурс.</a:t>
            </a:r>
          </a:p>
          <a:p>
            <a:r>
              <a:rPr lang="ru-RU" altLang="ru-RU" smtClean="0">
                <a:latin typeface="Arial" charset="0"/>
                <a:cs typeface="Arial" charset="0"/>
              </a:rPr>
              <a:t> Открытый доступ к материалам ресурса обеспечен на сайте </a:t>
            </a:r>
            <a:r>
              <a:rPr lang="ru-RU" altLang="ru-RU" b="1" u="sng" smtClean="0">
                <a:latin typeface="Arial" charset="0"/>
                <a:cs typeface="Arial" charset="0"/>
              </a:rPr>
              <a:t>zpp.rospotrebnadzor.ru</a:t>
            </a:r>
          </a:p>
          <a:p>
            <a:r>
              <a:rPr lang="ru-RU" altLang="ru-RU" smtClean="0">
                <a:latin typeface="Arial" charset="0"/>
                <a:cs typeface="Arial" charset="0"/>
              </a:rPr>
              <a:t>Государственный информационный ресурс в сфере защиты прав потребителей представляет собой обширную базу статистической, правовой, аналитической, методической информации, необходимой как для рядового потребителя, так и для специалиста в области защиты прав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3882037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36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83B8-4735-4936-A194-3CB1EA54E44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9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83B8-4735-4936-A194-3CB1EA54E4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67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83B8-4735-4936-A194-3CB1EA54E44F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92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2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78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60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Публичные обсуждения!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55E633-0CBC-4AED-A366-355EF500215B}" type="slidenum">
              <a:rPr lang="ru-RU" altLang="ru-RU" smtClean="0"/>
              <a:pPr/>
              <a:t>54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570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30298" y="8766717"/>
            <a:ext cx="3002978" cy="4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61AE6A6-1D0E-48CE-BD0B-74EB4E8CDD53}" type="slidenum">
              <a:rPr lang="ru-RU" altLang="ru-RU" sz="1200" b="1">
                <a:solidFill>
                  <a:srgbClr val="000000"/>
                </a:solidFill>
              </a:rPr>
              <a:pPr algn="r"/>
              <a:t>6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3275" cy="3460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соответствия непродовольственных товаров обязательным требованиям проводилась специалистами Управления Роспотребнадзора по Свердловской области в ходе 619 надзорных мероприятий, при этом в ходе 565 надзорных мероприятий были выявлены нарушения, связанные с обращением продукции, что составило 91 процент от количества проверенных надзорных мероприятий.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2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30298" y="8766717"/>
            <a:ext cx="3002978" cy="4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61AE6A6-1D0E-48CE-BD0B-74EB4E8CDD53}" type="slidenum">
              <a:rPr lang="ru-RU" altLang="ru-RU" sz="1200" b="1">
                <a:solidFill>
                  <a:srgbClr val="000000"/>
                </a:solidFill>
              </a:rPr>
              <a:pPr algn="r"/>
              <a:t>7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3275" cy="3460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9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30298" y="8766717"/>
            <a:ext cx="3002978" cy="4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61AE6A6-1D0E-48CE-BD0B-74EB4E8CDD53}" type="slidenum">
              <a:rPr lang="ru-RU" altLang="ru-RU" sz="1200" b="1">
                <a:solidFill>
                  <a:srgbClr val="000000"/>
                </a:solidFill>
              </a:rPr>
              <a:pPr algn="r"/>
              <a:t>8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3275" cy="3460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Если характеризовать результаты надзора на потребительском рынке, то наиболее проблемными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группами 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товаров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 потребительском рынке года остаются непродовольственные товары, в особенности – одежда и обувь, технически сложные товары, бытовая химия, парфюмерно-косметическая продукция. 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В сфере оказания услуг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высокий удельный вес проверок с нарушениями в течение многих лет – в сфере туризма, транспорта, связи и финансового рынка.</a:t>
            </a:r>
          </a:p>
        </p:txBody>
      </p:sp>
    </p:spTree>
    <p:extLst>
      <p:ext uri="{BB962C8B-B14F-4D97-AF65-F5344CB8AC3E}">
        <p14:creationId xmlns:p14="http://schemas.microsoft.com/office/powerpoint/2010/main" val="319607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30298" y="8766717"/>
            <a:ext cx="3002978" cy="4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61AE6A6-1D0E-48CE-BD0B-74EB4E8CDD53}" type="slidenum">
              <a:rPr lang="ru-RU" altLang="ru-RU" sz="1200" b="1">
                <a:solidFill>
                  <a:srgbClr val="000000"/>
                </a:solidFill>
              </a:rPr>
              <a:pPr algn="r"/>
              <a:t>9</a:t>
            </a:fld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3275" cy="3460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4" tIns="45932" rIns="91864" bIns="45932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5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>
              <a:cs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3E2C97-1E9C-4B58-837B-6553B5D7FF23}" type="slidenum">
              <a:rPr lang="ru-RU" altLang="ru-RU" smtClean="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3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3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04FE-CE86-4AD5-813E-A765CFFD6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87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3BA2-D139-42EF-A101-4348C75605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80305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028D9-CFCF-414F-ADF9-919E9FE0E9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6509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683A-707F-4519-BC66-B9D391FB969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33086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CCD6-52C8-4C7F-8BC3-08D3EFC361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1728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94E-7DCC-431A-9DEA-E98A5B060BC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45145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7A-AE0D-423C-AA46-BFE0A4B9938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09511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94B1-5820-402F-A3DD-5674722379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20399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0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9460-F850-4769-B1DD-4A8E21BE2B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4409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5F65-555F-4A37-90F5-0BCF871BCC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58546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B16A-D166-4636-9B39-94DEE7B5A4F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4142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6D557-4CDF-40D3-AA00-423137FE48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20611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E515-CC8D-45B2-A0F5-3B90F5BB55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3640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ED6E-9585-43A3-A51B-742780E4AF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691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671D-1408-465A-ACC5-690577B1F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14202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9FE9-0C85-4BFD-A780-A4F530221C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66584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08A7-F144-4CD8-9552-87A59FC1F0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894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3E000-499C-4294-8280-3B0C9C1D57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443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79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6DB2-C308-4972-A83C-D28B0D204E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07472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02E2-AA3A-4468-8680-F2254C77396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378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A749-E816-4DB3-8E75-16F489C82D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99500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FE0E-5C54-41E5-B13E-DDFC5CC59B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02444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B4ED-050B-4427-9D6B-7FECAD5392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2380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9E56-BE15-4322-A517-460939FD0E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11766"/>
      </p:ext>
    </p:extLst>
  </p:cSld>
  <p:clrMapOvr>
    <a:masterClrMapping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B06F-FA80-4D72-9174-825F1D2B08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59531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4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6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4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7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1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8327-8014-46B5-B38F-EDB81FC7240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2FFD-2B1A-4CAE-BDA7-0889BBF0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3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19159-F293-4D17-B8B1-A548EF23F24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14CD0-7687-4F5E-B80D-91CECC595E8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6.rospotrebnadzor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mailto:support@crpt.r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sa.gov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sa.gov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sa.gov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ebitel66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zpp.rospotrebnadzor.ru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potrebitel66.ru/" TargetMode="External"/><Relationship Id="rId4" Type="http://schemas.openxmlformats.org/officeDocument/2006/relationships/hyperlink" Target="http://fsa.gov.ru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41044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Ситуация на потребительском рынке непродовольственных товаров. Основные требования к реализации непродовольственных товаров.</a:t>
            </a:r>
            <a:br>
              <a:rPr lang="ru-RU" sz="2800" b="1" dirty="0"/>
            </a:br>
            <a:r>
              <a:rPr lang="ru-RU" sz="2800" b="1" dirty="0"/>
              <a:t>Актуальные вопросы, связанные с реализацией непродовольственных товаров.  Изменения в нормативно-правовом регулировании сферы продажи непродовольственных товаров.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Начальник отдела защиты прав потребителей на рынке услуг и непродовольственных товаров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Шулешова Татьяна Юрьевна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74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Направления оценки деятельности предприятия торговли в области ЗПП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37521"/>
              </p:ext>
            </p:extLst>
          </p:nvPr>
        </p:nvGraphicFramePr>
        <p:xfrm>
          <a:off x="179513" y="1052736"/>
          <a:ext cx="8786365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2520280"/>
                <a:gridCol w="18735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оценки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НД 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к информации для потребителей, наличие обязательной маркировки, эксплуатационных документов (законодательство о защите прав потребителей, законодательство о  защите детей от информации, причиняющей вред их здоровью и развитию, законодательство об  энергосбережении)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информации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Маркировка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средствами идентификации (наличие, полнота) </a:t>
                      </a:r>
                      <a:b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Контрафактность</a:t>
                      </a:r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знака информационной продукции</a:t>
                      </a:r>
                    </a:p>
                    <a:p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классе </a:t>
                      </a:r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8-12 Закона № 2300-1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обязательной маркировки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средствами идентификации (см. сайт 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ru-RU" sz="13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честныйзнак.рф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ФЗ от 23.11.2009 N 261-ФЗ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РФ от 31.12.2009 N 1222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Минпромторга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07.09.2010 N 768 </a:t>
                      </a:r>
                    </a:p>
                    <a:p>
                      <a:pPr algn="just"/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29.12.2010 N 436-ФЗ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самой продукции обязательным требованиям безопасности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(биологические, санитарно-химические органолептические, токсиколого-гигиенические, физико-механические и пр.)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Комиссии Таможенного союза от 28.05.2010 N 299</a:t>
                      </a:r>
                    </a:p>
                    <a:p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регламенты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6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74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Направления оценки деятельности предприятия торговли в области ЗПП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62398"/>
              </p:ext>
            </p:extLst>
          </p:nvPr>
        </p:nvGraphicFramePr>
        <p:xfrm>
          <a:off x="179512" y="1052736"/>
          <a:ext cx="8786365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312368"/>
                <a:gridCol w="22336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оценки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НД 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 надлежащее оформление документов, которые свидетельствуют о подтверждении соответствия продукции обязательным требованиям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сертификатов,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деклараций о соответствии, </a:t>
                      </a:r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гос.регистрации</a:t>
                      </a:r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данных документов (насколько они в установленном порядке правильно оформлены и приняты) </a:t>
                      </a: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ТСД – ссылка на сертификаты и декларации по каждому наименованию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ст. 10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№ 2300-1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Ч.2 ст. 28 ФЗ от 27.12.2002 N 184-ФЗ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правил продажи товаров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правил продажи товаров – оформление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ценников, рассмотрение претензий и пр.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</a:t>
                      </a: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запретов и ограничений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продаже продукции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запретов и ограничений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продаже продукции в части времени и места продажи, категорий граждан, которым допускается продажа 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от 23.02.2013 N 15-ФЗ</a:t>
                      </a: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22.11.1995 N 171-ФЗ</a:t>
                      </a: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74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Направления оценки деятельности предприятия торговли в области ЗПП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0231"/>
              </p:ext>
            </p:extLst>
          </p:nvPr>
        </p:nvGraphicFramePr>
        <p:xfrm>
          <a:off x="179512" y="836712"/>
          <a:ext cx="8786365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672408"/>
                <a:gridCol w="23776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оценки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НД 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договоров купли-продажи требованиям ст. 16 Закона РФ № 2300-1 от 07.02.1992 «О защите прав потребителей», т.е. отсутствие условий, ущемляющих права потребителя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условий договора законодательству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№ 2300-1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 РФ (чаще всего – гл. 29)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en-US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2463</a:t>
                      </a: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прав потребителей на оплату товаров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требований к обеспечению возможности оплаты товаров наличными или посредством использования национальных платёжных инструментов </a:t>
                      </a:r>
                    </a:p>
                    <a:p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равных цен при оплате безналичной и наличной форме </a:t>
                      </a:r>
                    </a:p>
                    <a:p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хотя бы одного  способа оплаты в соответствии с  ценой (без комиссии)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16.1 Закона № 2300-1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№ 2300-1</a:t>
                      </a: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требования в части недопустимости отказа потребителю в предоставлении товаров либо доступе к товарам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потребителю в предоставлении товаров (выполнении работ, оказании услуг) либо доступе к товарам (работам, услугам) по причинам, связанным с состоянием его здоровья, или ограничением жизнедеятельности, или его возрастом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426, 428 ГК РФ</a:t>
                      </a: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5 ст. 14.8 КоАП РФ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74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Направления оценки деятельности предприятия торговли в области ЗПП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532371"/>
              </p:ext>
            </p:extLst>
          </p:nvPr>
        </p:nvGraphicFramePr>
        <p:xfrm>
          <a:off x="179512" y="1052736"/>
          <a:ext cx="8786366" cy="554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2541234"/>
                <a:gridCol w="2140676"/>
              </a:tblGrid>
              <a:tr h="51884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Направление оценки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Аспекты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Базовые</a:t>
                      </a:r>
                      <a:r>
                        <a:rPr lang="ru-RU" sz="1500" baseline="0" dirty="0" smtClean="0"/>
                        <a:t> НД </a:t>
                      </a:r>
                      <a:endParaRPr lang="ru-RU" sz="1500" dirty="0" smtClean="0"/>
                    </a:p>
                  </a:txBody>
                  <a:tcPr/>
                </a:tc>
              </a:tr>
              <a:tr h="2842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возможности использовать отдельные виды технически сложных товаров с предварительно установленными программами для электронных вычислительных машин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предустановленных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Ст.4 Закона № 2300-1</a:t>
                      </a: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РФ от 18.11.2020 N 1867</a:t>
                      </a: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01.01.2022 – Распоряжение Правительства РФ от 31.12.2020 N 3704-р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01.01.2022 - Распоряжение Правительства РФ от 31.07.2021 N 2129-р</a:t>
                      </a:r>
                    </a:p>
                  </a:txBody>
                  <a:tcPr/>
                </a:tc>
              </a:tr>
              <a:tr h="1967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к порядку действий при получении требования потребителя или информации из органов государственного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надзора, к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взаимодействию с госорганами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информации, образцов (проб) , совершение необходимых действий в соответствии с законным распоряжением органа власти, либо иных действий,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предусмотренных законом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от 27.12.2002 N 184-ФЗ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31.07.2020 N 248-ФЗ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от 16.07.2009 N 584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КоАП РФ (26.10, 29.13)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6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304800"/>
            <a:ext cx="85502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товаров по договору розничной купли-продажи (ПП РФ № 2463 от 31.12.2020)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19200"/>
            <a:ext cx="8550275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единые правила продажи товаров, в том числе, также и для договоров купли-продажи товаров дистанционным способом, по образцам, а также для комиссионной торговли, с некоторыми особенностями. </a:t>
            </a:r>
          </a:p>
          <a:p>
            <a:pPr indent="45000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удалены нормы, дублирующие нормы Закона о защите прав потребителей и ГК РФ (например, общие требования к информации, правам потребителя при приобретении товара ненадлежащего качества и пр.). </a:t>
            </a:r>
          </a:p>
          <a:p>
            <a:pPr indent="45000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продаже товаров через автоматы (состав предоставляемой информации, ограничения)</a:t>
            </a:r>
          </a:p>
          <a:p>
            <a:pPr indent="450000" algn="just">
              <a:defRPr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433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228600"/>
            <a:ext cx="85502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товаров по договору розничной купли-продажи (ПП РФ № 2463 от 31.12.2020)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19200"/>
            <a:ext cx="8550275" cy="541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Закреплено, что на торговых объектах (за исключением мест, которые определяются продавцом и не предназначены для свободного доступа потребителей) не допускается ограничение прав потребителей на поиск и получение любой информации в любых формах из любых источников, в том числе путем фотографирования товара, если такие действия не нарушают требования законодательства Российской Федерации и международных договоров 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при продаже товаров потребителю предоставляется возможность самостоятельно или с помощью продавца ознакомиться с необходимыми товарами.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отзывов и предложений новыми Правилами не предусмотрена. Но  введено положение: «В случае поступления претензии потребителя продавец направляет ему ответ в отношении заявленных требований.»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  Перечень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и Перечень непродовольственных товаров надлежащего качества, не подлежащих обмену (например, в Перечень непродовольственных товаров надлежащего качества, не подлежащих обмену, включены технически сложные товары, на которые установлены гарантийные сроки менее 1 года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(ранее – «на которые установлены гарантийные сроки»)</a:t>
            </a:r>
          </a:p>
        </p:txBody>
      </p:sp>
    </p:spTree>
    <p:extLst>
      <p:ext uri="{BB962C8B-B14F-4D97-AF65-F5344CB8AC3E}">
        <p14:creationId xmlns:p14="http://schemas.microsoft.com/office/powerpoint/2010/main" val="85793247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228600"/>
            <a:ext cx="85502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товаров по договору розничной купли-продажи (ПП РФ № 2463 от 31.12.2020)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19200"/>
            <a:ext cx="8550275" cy="563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переработаны нормы в отношении дистанционной продажи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товаров: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продавец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потребителю подтверждение заключения договора розничной купли-продажи на условиях оферты, которая содержит существенные условия этого договора, после получения продавцом сообщения потребителя о намерении заключить договор розничной купли-продажи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Указанное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должно содержать номер заказа или иной способ идентификации заказа, который позволяет потребителю получить информацию о заключенном договоре розничной купли-продажи и его условиях.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продавец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обеспечить возможность ознакомления потребителя с офертой путем ее размещения на сайте и (или) странице сайта в сети "Интернет" и (или) в программе для электронных вычислительных машин, если соглашением между продавцом и владельцем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предусмотрен иной порядок исполнения такой обязанности.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указывать полное фирменное наименование (наименование), основной государственный регистрационный номер, адрес и место нахождения, адрес электронной почты и (или) номер телефона.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обязаны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фамилию, имя, отчество (при наличии), основной государственный регистрационный номер, адрес электронной почты и (или) номер телефона.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Указанная информация доводится до потребителя посредством ее размещения на сайте (при его наличии) и (или) странице сайта в сети "Интернет" (при его наличии), а также в программе для электронных вычислительных машин (при ее наличии).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Доставленный товар передается потребителю по указанному им адресу, а при отсутствии потребителя - любому лицу, предъявившему информацию о номере заказа, либо иное (в том числе электронное) подтверждение заключения договора розничной купли-продажи или оформление заказа, если иное не предусмотрено законодательством Российской Федерации или договором розничной купли-продажи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9314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04800" y="457200"/>
            <a:ext cx="8550275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22.12.2020 N 460-ФЗ «О внесении изменений в Федеральный закон «О техническом регулировании» и Федеральный закон «О внесении изменения в статью 4 Закона Российской Федерации «О защите прав потребителей»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447800"/>
            <a:ext cx="8550275" cy="510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 Закона Российской Федерации  «О защите прав потребителей»   дополнена положением:</a:t>
            </a:r>
          </a:p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01.04.2021: «4.1. При продаже отдельных видов технически сложных товаров с предварительно установленными программами для электронных вычислительных машин потребителю обеспечивается возможность использовать отдельные виды технически сложных товаров с предварительно установленными программами для электронных вычислительных машин, странами происхождения которых являются Российская Федерация или другие государства - члены Евразийского экономического союза. Перечень отдельных видов указанных технически сложных товаров, порядок составления и ведения перечня программ для электронных вычислительных машин, странами происхождения которых являются Российская Федерация или другие государства - члены Евразийского экономического союза и которые должны быть предварительно установлены, и порядок их предварительной установки, включая требования к функционированию, определяются Правительством Российской Федерации»</a:t>
            </a:r>
          </a:p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 01.07.2021: «Предварительно установленные программы для электронных вычислительных машин, используемые потребителем на отдельных видах технически сложных товаров для доступа к информации на сайтах в информационно-телекоммуникационной сети "Интернет", должны обеспечивать возможность использования без дополнительных настроек (по умолчанию) поисковой системы, страной происхождения которой является Российская Федерация или другие государства - члены Евразийского экономического союза, в порядке, установленном Правительством Российской Федерации. Требования к указанной поисковой системе и порядок ее определения устанавливаются Правительством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71517711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4495800"/>
            <a:ext cx="8474075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01.07.2021 в КоАП РФ вводится новый состав: ч. 6 ст. 14.8 КоАП РФ «Продажа отдельных видов технически сложных товаров с предварительно установленными программами для электронных вычислительных машин с нарушением установленного законодательством о защите прав потребителей требования об обеспечении возможности использовать отдельные виды технически сложных товаров с предварительно установленными программами для электронных вычислительных машин, странами происхождения которых являются Российская Федерация или другие государства - члены Евразийского экономического союза, -  влечет наложение административного штрафа на должностных лиц в размере от тридцати тысяч до пятидесяти тысяч рублей; на юридических лиц - от пятидесяти тысяч до двухсот тысяч рублей».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33400"/>
            <a:ext cx="8474075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18.11.2020 N 1867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перечне отдельных видов технически сложных товаров с предварительно установленными российскими программами для электронных вычислительных машин, порядке составления и ведения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товаров, и порядке их предварительной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Оборудование беспроводной связи для бытового использования, персональные электронные вычислительные машины, имеющие сенсорный экран, обладающие двумя и более функциями, с предварительно установленными на них программами для электронных вычислительных машин, имеющие возможность установки таких программ из магазинов приложений для операционных систем, на основе которых функционирует такое оборудование (смартфоны, планшетные компьютеры).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Компьютеры стационарные и портативные (за исключением планшетных компьютеров), системные блоки, имеющие операционную систему.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Телевизоры с цифровым блоком управления, имеющие возможность установки таких программ из магазинов приложений для операционных систем, на основе которых функционирует такое оборудование.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530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533400"/>
            <a:ext cx="8474075" cy="5631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31.12.2020 N 3704-р «Об утверждении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товаров»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31.12.2021 включительно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например, для оборудования беспроводной связи …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Яндекс.Браузер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Яндекс,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Яндекс.Карты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Яндекс.Диск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Почта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Mail.ru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ICQ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Голосовой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"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Маруся«, Новости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Mail.ru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MirPay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01.01.2022 - Распоряжение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31.07.2021 N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2129-р «Об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867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74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предыдущего семинара</a:t>
            </a:r>
            <a:endParaRPr lang="ru-RU" altLang="ru-RU" sz="2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8713788" cy="594995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Управления Роспотребнадзора по Свердловской области  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www.66.rospotrebnadzor.ru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«Для предпринимателей»/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«Материалы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 для организаций, осуществляющих торговлю товарами непродовольственного ассортимента (20 августа 2020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.)»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66.rospotrebnadzor.ru/466/-/asset_publisher/QtH9/content/%D0%BC%D0%B0%D1%82%D0%B5%D1%80%D0%B8%D0%B0%D0%BB%D1%8B-%D1%81%D0%B5%D0%BC%D0%B8%D0%BD%D0%B0%D1%80%D0%B0-%D0%B4%D0%BB%D1%8F-%D0%BE%D1%80%D0%B3%D0%B0%D0%BD%D0%B8%D0%B7%D0%B0%D1%86%D0%B8%D0%B8-%D0%BE%D1%81%D1%83%D1%89%D0%B5%D1%81%D1%82%D0%B2%D0%BB%D1%8F%D1%8E%D1%89%D0%B8%D1%85-%D1%82%D0%BE%D1%80%D0%B3%D0%BE%D0%B2%D0%BB%D1%8E-%D1%82%D0%BE%D0%B2%D0%B0%D1%80%D0%B0%D0%BC%D0%B8-%D0%BD%D0%B5%D0%BF%D1%80%D0%BE%D0%B4%D0%BE%D0%B2%D0%BE%D0%BB%D1%8C%D1%81%D1%82%D0%B2%D0%B5%D0%BD%D0%BD%D0%BE%D0%B3%D0%BE-%D0%B0%D1%81%D1%81%D0%BE%D1%80%D1%82%D0%B8%D0%BC%D0%B5%D0%BD%D1%82%D0%B0-20-%D0%B0%D0%B2%D0%B3%D1%83%D1%81%D1%82%D0%B0-2020-%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D0%B3?redirect=http%3A%2F%2Fwww.66.rospotrebnadzor.ru%2F466%3Fp_p_id%3D101_INSTANCE_QtH9%26p_p_lifecycle%3D0%26p_p_state%3Dnormal%26p_p_mode%3Dview%26p_p_col_id%3Dcolumn-1%26p_p_col_count%3D1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68300" y="457200"/>
            <a:ext cx="8550275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22.12.2020 N 460-ФЗ «О внесении изменений в Федеральный закон «О техническом регулировании» и Федеральный закон «О внесении изменения в статью 4 Закона Российской Федерации «О защите прав потребителей»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905000"/>
            <a:ext cx="8550275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техническом регулировании»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(изм. вступают в силу с 21.06.2021):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части процедур  подтверждения соответствия товаров;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полномочий госорганов по прекращению (приостановлению действия, признания недействительным) деклараций о соответствии, сертификатов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государственного надзора приобретают право не только  выдавать предписания о приостановлении или прекращении действия декларации, но и предписания  о приостановлении или прекращении действия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соответствия выдавшему его органу по сертификации, а также принимать решение о приостановлении, прекращении действия сертификата соответствия, декларации о соответствии, признании их недействительными в порядке, установленном Правительством Российской Федерации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19.06.2021 N 936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регистрации, приостановления, возобновления и прекращения действия деклараций о соответствии, признания их недействительными и порядке приостановления, возобновления и прекращения действия сертификатов соответствия, признания их недействительными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5044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68300" y="457200"/>
            <a:ext cx="8550275" cy="1027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 закон от 31.07.2020 N 290-ФЗ «О внесении изменений в Закон Российской Федерации «О защите прав потребителей»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8300" y="1772816"/>
            <a:ext cx="8550275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 01.07.2021 в п. 1 ст. 16.1 Закона  Российской Федерации от 07.02.1992 № 2300-1 «О защите прав потребителей» </a:t>
            </a:r>
            <a:r>
              <a:rPr lang="ru-RU" dirty="0" smtClean="0">
                <a:solidFill>
                  <a:schemeClr val="tx1"/>
                </a:solidFill>
              </a:rPr>
              <a:t>-  </a:t>
            </a:r>
            <a:r>
              <a:rPr lang="ru-RU" dirty="0">
                <a:solidFill>
                  <a:schemeClr val="tx1"/>
                </a:solidFill>
              </a:rPr>
              <a:t>изменения: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3200400"/>
          <a:ext cx="8689976" cy="3179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4988"/>
                <a:gridCol w="4344988"/>
              </a:tblGrid>
              <a:tr h="211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</a:rPr>
                        <a:t>Действующая редакция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Новая редакция с 01.07.2021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solidFill>
                      <a:schemeClr val="bg1"/>
                    </a:solidFill>
                  </a:tcPr>
                </a:tc>
              </a:tr>
              <a:tr h="2967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Продавец (исполнитель, владелец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</a:rPr>
                        <a:t>агрегатора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 в случае использования в своей деятельности наличных расчетов с потребителем) обязан обеспечить возможность оплаты товаров (работ, услуг) путем использования национальных платежных инструментов, а также наличных расчетов по выбору потребителя.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Обязанность обеспечить возможность оплаты товаров (работ, услуг) с использованием национальных платежных инструментов в рамках национальной системы платежных карт распространяется на продавца (исполнителя, владельца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</a:rPr>
                        <a:t>агрегатора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), у которого выручка от реализации товаров (выполнения работ, оказания услуг) за предшествующий календарный год превышает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сорок миллионов рублей.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1. Продавец (исполнитель, владелец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агрегатора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 в случае использования в своей деятельности наличных расчетов с потребителем) обязан обеспечить возможность оплаты товаров (работ, услуг) путем использования национальных платежных инструментов, а также наличных расчетов по выбору потребителя.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Обязанность обеспечить возможность оплаты товаров (работ, услуг) с использованием национальных платежных инструментов в рамках национальной системы платежных карт распространяется на продавца (исполнителя, владельца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агрегатора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), у которого выручка от реализации товаров (выполнения работ, оказания услуг) за предшествующий календарный год превышает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двадцать миллионов рублей.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0777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2350" cy="5048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маркировка продукции средствами идентификации</a:t>
            </a: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13827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81437"/>
              </p:ext>
            </p:extLst>
          </p:nvPr>
        </p:nvGraphicFramePr>
        <p:xfrm>
          <a:off x="122238" y="914401"/>
          <a:ext cx="8855074" cy="5851777"/>
        </p:xfrm>
        <a:graphic>
          <a:graphicData uri="http://schemas.openxmlformats.org/drawingml/2006/table">
            <a:tbl>
              <a:tblPr/>
              <a:tblGrid>
                <a:gridCol w="1641450"/>
                <a:gridCol w="4752528"/>
                <a:gridCol w="2461096"/>
              </a:tblGrid>
              <a:tr h="54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Вид продукции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Срок, после которого нельзя продавать немаркированные товары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1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Обувь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01 июля 2020 года  - запрещена продажа немаркированной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1 июня 2021 года была  продлена возможность маркировки товарных остатков обуви. Ввод остатков в оборот возможен до 15 июня 2021 года. 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05.07.2019 N 860 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Духи и туалетная вода 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01.10.2020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30 сентября 2021 г. разрешается реализация немаркированных товарных остатков, произведенных или ввезенных на территорию Российской Федерации до 1 октября 2020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31 октября 2021 г. разрешается маркировка товарных остатков, произведенных или ввезенных на территорию Российской Федерации до 1 октября 2020 г. при условии регистрации (описание товара) в информационной системе остатков парфюмерной продукции и внесение в информационную систему мониторинга сведений о маркировке такой парфюмерной продукции средствами идентификации до 01 декабря 2021г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ввоз и реализация ввезенных комплектов и наборов без маркировки – до 01.09.2021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31.12.2019 N 1957 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Продукция легкой промышленности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января 2021 г.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(маркировка остатков – до  1 мая  2021 г. )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31.12.2019 N 1956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6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Шубы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Декабрь 2016 г.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Правительства Российской Федерации от 11 августа 2016 г. N 787 с изм. в ред. Постановление Правительства Российской Федерации от 14.03.2019 № 270</a:t>
                      </a:r>
                    </a:p>
                  </a:txBody>
                  <a:tcPr marL="91424" marR="91424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7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850" y="0"/>
            <a:ext cx="8642350" cy="5048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маркировка продукции средствами идентификации</a:t>
            </a: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13827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8360"/>
              </p:ext>
            </p:extLst>
          </p:nvPr>
        </p:nvGraphicFramePr>
        <p:xfrm>
          <a:off x="166688" y="609600"/>
          <a:ext cx="8786813" cy="5900413"/>
        </p:xfrm>
        <a:graphic>
          <a:graphicData uri="http://schemas.openxmlformats.org/drawingml/2006/table">
            <a:tbl>
              <a:tblPr/>
              <a:tblGrid>
                <a:gridCol w="2029048"/>
                <a:gridCol w="5040560"/>
                <a:gridCol w="1717205"/>
              </a:tblGrid>
              <a:tr h="752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Вид продукции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Срок, после которого нельзя продавать немаркированные товары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02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Табачная продукция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01.07.2020 полностью прекращен оборот немаркированной табачной продукции (с 01.07.2021 – альтернативная табачная продукция)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01.01.2021 - начало эксперимента по маркировке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никотиносодержащей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продукции, который продлится до 28 февраля 2022 года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28.02.2019 N 224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Молочная продукция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1 июня 2021 года маркировка стала  обязательной для мороженого и сыров.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1 сентября 2021 года - для остальной молочной продукции сроком годности более 40 дней.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1 декабря 2021 года - для продукции сроком годности менее 40 дней. Кроме того, становится обязательным фиксировать выбытие маркированной продукции через кассы.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15.12.2020 N 2099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Шины и покрышки пневматические резиновые новые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 декабря 2020 г. (маркировка остатков – до  1 марта 2021 г. 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31.12.2019 N 1958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Фотокамеры (кроме кинокамер), фотовспышки и лампы-вспышки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октября 2020 года (маркировка остатков – до 1 декабря 2020 г.) (ввоз и реализация ввезенных комплектов и наборов без маркировки – до 01.09.2021)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31.12.2019 N 1953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Велосипеды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Введение обязательной маркировки по распоряжению 792-р,  – 01.09.2021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Правил нет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Упакованная вода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01.09.21 – регистрация в системе; с 01.12.2021 – обязательная маркировка для категории «Минеральная вода», с 01.03.2022 – для питьевой воды, с 01.09.2022 – передача сведений в систему розничным продавцом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Постановление Правительства РФ от  31.05.2021 № 841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8094" y="6477000"/>
            <a:ext cx="82105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i="1" dirty="0"/>
              <a:t>* Планируется: </a:t>
            </a:r>
            <a:r>
              <a:rPr lang="ru-RU" sz="1100" i="1" dirty="0" smtClean="0"/>
              <a:t>  кресла-коляски</a:t>
            </a:r>
            <a:r>
              <a:rPr lang="ru-RU" sz="1100" i="1" dirty="0"/>
              <a:t>, БАД, пиво и пивные напитки (пилотные проекты, эксперименты)</a:t>
            </a:r>
          </a:p>
        </p:txBody>
      </p:sp>
    </p:spTree>
    <p:extLst>
      <p:ext uri="{BB962C8B-B14F-4D97-AF65-F5344CB8AC3E}">
        <p14:creationId xmlns:p14="http://schemas.microsoft.com/office/powerpoint/2010/main" val="26967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административной ответственности в части маркировки товаров</a:t>
            </a: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786366" cy="568863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01.12.2021 вводится новая статья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15.12.1. 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 государственной информационной системы мониторинга за оборотом товаров, подлежащих обязательной маркировке средствами идентификации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11.06.2021 N 204-ФЗ):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сведений и (или) нарушение порядка и сроков представления сведений, предусмотренных правилами маркировки товаров, подлежащих обязательной маркировке средствами идентификации, либо представление неполных и (или) недостоверных сведений оператору государственной информационной системы мониторинга за оборотом товаров, подлежащих обязательной маркировке средствами идентификации, если представление указанных сведений является обязательным в соответствии с законодательством Российской Федерации, -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или наложение административного штрафа на должностных лиц в размере от одной тысячи до десяти тысяч рублей; на юридических лиц - от пятидесяти тысяч до ста тысяч рублей.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дел по данной статье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23.93 КоАП РФ – «Федеральные органы исполнительной власти, осуществляющие функции по контролю (надзору) в сфере обращения товаров, подлежащих маркировке средствами идентификации, с использованием государственной информационной системы мониторинга за оборотом товаров, подлежащих обязательной маркировке средствами идентификации».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административной ответственности в части маркировки товаров</a:t>
            </a: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496944" cy="568863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15.12. КоАП РФ вносятся изменения – ответственность устанавливается также за ввод в оборот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примечание: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товаром, продукцией, изделием без маркировки в настоящей статье понимаются товар, продукция, изделие без того вида маркировки (средства идентификации, специальной (акцизной) марки, другого способа маркировки), требование о нанесении которого предусмотрено законодательством Российской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маркировка продукции средствами идентификации</a:t>
            </a:r>
            <a:endParaRPr lang="ru-RU" altLang="ru-RU" sz="24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201" y="5301208"/>
            <a:ext cx="7920880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DataMatrix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— двумерный матричный </a:t>
            </a:r>
            <a:r>
              <a:rPr lang="ru-RU" dirty="0" err="1">
                <a:solidFill>
                  <a:schemeClr val="tx2"/>
                </a:solidFill>
              </a:rPr>
              <a:t>штрихкод</a:t>
            </a:r>
            <a:r>
              <a:rPr lang="ru-RU" dirty="0">
                <a:solidFill>
                  <a:schemeClr val="tx2"/>
                </a:solidFill>
              </a:rPr>
              <a:t>, представляющий собой чёрно-белые элементы или элементы нескольких различных степеней яркости, обычно в форме квадрата, размещённые в прямоугольной или квадратной группе</a:t>
            </a:r>
          </a:p>
        </p:txBody>
      </p:sp>
      <p:pic>
        <p:nvPicPr>
          <p:cNvPr id="1026" name="Picture 2" descr="C:\Users\shuleshova_tyu\Desktop\1328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21" y="2348880"/>
            <a:ext cx="5760640" cy="27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980728"/>
            <a:ext cx="8424937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код </a:t>
            </a:r>
            <a:r>
              <a:rPr lang="ru-RU" dirty="0" smtClean="0">
                <a:solidFill>
                  <a:schemeClr val="tx1"/>
                </a:solidFill>
              </a:rPr>
              <a:t>маркировки </a:t>
            </a:r>
            <a:r>
              <a:rPr lang="ru-RU" dirty="0">
                <a:solidFill>
                  <a:schemeClr val="tx1"/>
                </a:solidFill>
              </a:rPr>
              <a:t>- уникальная последовательность символов, формируемая оператором, состоящая из кода идентификации и кода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1923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4358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</a:t>
            </a:r>
            <a:endParaRPr lang="ru-RU" altLang="ru-RU" sz="24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t="23679" r="34519" b="11426"/>
          <a:stretch/>
        </p:blipFill>
        <p:spPr bwMode="auto">
          <a:xfrm>
            <a:off x="251520" y="908720"/>
            <a:ext cx="5240779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7"/>
          <a:stretch/>
        </p:blipFill>
        <p:spPr>
          <a:xfrm>
            <a:off x="5710903" y="1124744"/>
            <a:ext cx="328539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35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 знак (оператор ЦРПТ)</a:t>
            </a:r>
            <a:endParaRPr lang="ru-RU" altLang="ru-RU" sz="24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9513" y="4293096"/>
            <a:ext cx="8640960" cy="230425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перспективных технологий – оператор Системы маркировки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честныйзнак.рф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+78002221523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support@crpt.ru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честныйзнак.рф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lectures/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videoarhiv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-1" r="35334" b="55500"/>
          <a:stretch/>
        </p:blipFill>
        <p:spPr bwMode="auto">
          <a:xfrm>
            <a:off x="467544" y="836712"/>
            <a:ext cx="7722433" cy="32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46088" y="76200"/>
            <a:ext cx="8435975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/>
              <a:t>Фиктивное подтверждение </a:t>
            </a:r>
            <a:r>
              <a:rPr lang="ru-RU" altLang="ru-RU" sz="2400" b="1" dirty="0"/>
              <a:t>соответствия товаров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2449513" y="990600"/>
            <a:ext cx="4098925" cy="685800"/>
          </a:xfrm>
          <a:prstGeom prst="roundRect">
            <a:avLst>
              <a:gd name="adj" fmla="val 16667"/>
            </a:avLst>
          </a:prstGeom>
          <a:solidFill>
            <a:srgbClr val="E9FD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Органы по сертификации,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700" b="1">
                <a:latin typeface="Times New Roman" pitchFamily="18" charset="0"/>
                <a:cs typeface="Times New Roman" pitchFamily="18" charset="0"/>
              </a:rPr>
              <a:t>испытательные лаборатории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11888" y="1905000"/>
            <a:ext cx="2514600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Добросовестные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1905000"/>
            <a:ext cx="39243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проводят реальных исследований, испытаний продукции/оценки производства)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5900" y="4343400"/>
            <a:ext cx="39624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1838" y="3048000"/>
            <a:ext cx="28702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оказывающие услуги по оформлению «пакета документов»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449513" y="1676400"/>
            <a:ext cx="8318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8363" y="1676400"/>
            <a:ext cx="1062037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 rot="16200000">
            <a:off x="4536282" y="4117181"/>
            <a:ext cx="255588" cy="250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884371">
            <a:off x="1266032" y="3299618"/>
            <a:ext cx="1873250" cy="5953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885499">
            <a:off x="6030119" y="3398044"/>
            <a:ext cx="1800225" cy="23653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3884371">
            <a:off x="2362994" y="3091657"/>
            <a:ext cx="1055687" cy="4445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8056689">
            <a:off x="5804694" y="2991644"/>
            <a:ext cx="933450" cy="23971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200" y="5233020"/>
            <a:ext cx="8805863" cy="13643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поддельные протоколы от </a:t>
            </a:r>
            <a:r>
              <a:rPr lang="ru-RU" sz="1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ФБУЗ «Центр гигиены и эпидемиологии в Карачаево-Черкесской Республике» ; ФБУЗ "Центр гигиены и эпидемиологии в городе Москве" </a:t>
            </a:r>
            <a:r>
              <a:rPr lang="ru-RU" sz="1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08992" y="260648"/>
            <a:ext cx="858348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Непродовольственные товары.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потребителей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9063945"/>
              </p:ext>
            </p:extLst>
          </p:nvPr>
        </p:nvGraphicFramePr>
        <p:xfrm>
          <a:off x="467544" y="1412776"/>
          <a:ext cx="8136904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1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 txBox="1">
            <a:spLocks/>
          </p:cNvSpPr>
          <p:nvPr/>
        </p:nvSpPr>
        <p:spPr>
          <a:xfrm>
            <a:off x="179512" y="116632"/>
            <a:ext cx="885698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декларации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http://fsa.gov.ru/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2653" r="40954" b="36699"/>
          <a:stretch/>
        </p:blipFill>
        <p:spPr bwMode="auto">
          <a:xfrm>
            <a:off x="107504" y="764704"/>
            <a:ext cx="3888432" cy="25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99940" y="2780928"/>
            <a:ext cx="24482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2" b="62662"/>
          <a:stretch/>
        </p:blipFill>
        <p:spPr bwMode="auto">
          <a:xfrm>
            <a:off x="180063" y="3645024"/>
            <a:ext cx="8496944" cy="26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200612" y="5301208"/>
            <a:ext cx="24482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 txBox="1">
            <a:spLocks/>
          </p:cNvSpPr>
          <p:nvPr/>
        </p:nvSpPr>
        <p:spPr>
          <a:xfrm>
            <a:off x="179512" y="116632"/>
            <a:ext cx="885698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декларации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http://fsa.gov.ru/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10053" b="58905"/>
          <a:stretch/>
        </p:blipFill>
        <p:spPr bwMode="auto">
          <a:xfrm>
            <a:off x="89413" y="785724"/>
            <a:ext cx="8856984" cy="22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0" b="34840"/>
          <a:stretch/>
        </p:blipFill>
        <p:spPr bwMode="auto">
          <a:xfrm>
            <a:off x="143508" y="3228457"/>
            <a:ext cx="8784976" cy="345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79512" y="5301208"/>
            <a:ext cx="24482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 txBox="1">
            <a:spLocks/>
          </p:cNvSpPr>
          <p:nvPr/>
        </p:nvSpPr>
        <p:spPr>
          <a:xfrm>
            <a:off x="179512" y="116632"/>
            <a:ext cx="885698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декларации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http://fsa.gov.ru/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6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b="48040"/>
          <a:stretch/>
        </p:blipFill>
        <p:spPr bwMode="auto">
          <a:xfrm>
            <a:off x="179512" y="836712"/>
            <a:ext cx="88569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04248" y="2204864"/>
            <a:ext cx="24482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79712" y="3212976"/>
            <a:ext cx="676875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116632"/>
            <a:ext cx="8352928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«качество»</a:t>
            </a:r>
            <a:endParaRPr lang="ru-RU" sz="2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280" y="908720"/>
            <a:ext cx="8833440" cy="37444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(устанавливаются законами или в установленном ими порядке);</a:t>
            </a:r>
          </a:p>
          <a:p>
            <a:pPr algn="ctr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договора;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предъявляемым требованиям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целей, для которых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такого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обычно используется (при отсутствии в договоре условий о качестве). </a:t>
            </a:r>
          </a:p>
          <a:p>
            <a:pPr algn="ctr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целям, о которых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договора был поставлен в известность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потребителем;</a:t>
            </a:r>
          </a:p>
          <a:p>
            <a:pPr algn="ctr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 (описанию)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продаже товара по образцу (описанию).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895" y="4869160"/>
            <a:ext cx="8638912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Принципиально:</a:t>
            </a:r>
          </a:p>
          <a:p>
            <a:pPr marL="342900" indent="-342900" algn="ctr">
              <a:buFontTx/>
              <a:buChar char="-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ограничено обязательными требованиями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Tx/>
              <a:buChar char="-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взаимоотношениях с потребителем качество обеспечивается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продавцом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4001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/>
              <a:t>Соответствие договоров купли-продажи требованиям ст. 16 Закона РФ № 2300-1 от 07.02.1992 «О защите прав потребителей»</a:t>
            </a:r>
            <a:endParaRPr lang="ru-RU" altLang="ru-RU" sz="24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0825" y="1340768"/>
            <a:ext cx="8713788" cy="172819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/>
              <a:t>Запрет на включение в договор условий, ущемляющих права потребителя;</a:t>
            </a:r>
          </a:p>
          <a:p>
            <a:pPr algn="just"/>
            <a:r>
              <a:rPr lang="ru-RU" sz="1600" dirty="0" smtClean="0"/>
              <a:t>Запрет  обусловливая </a:t>
            </a:r>
            <a:r>
              <a:rPr lang="ru-RU" sz="1600" dirty="0"/>
              <a:t>приобретение одних товаров (работ, услуг) обязательным приобретением иных товаров (работ, услуг</a:t>
            </a:r>
            <a:r>
              <a:rPr lang="ru-RU" sz="1600" dirty="0" smtClean="0"/>
              <a:t>), оказания дополнительных услуг без согласия потребителя</a:t>
            </a:r>
            <a:endParaRPr lang="ru-RU" sz="1600" dirty="0"/>
          </a:p>
          <a:p>
            <a:pPr algn="just"/>
            <a:r>
              <a:rPr lang="ru-RU" sz="1600" dirty="0" smtClean="0"/>
              <a:t>З</a:t>
            </a:r>
            <a:r>
              <a:rPr lang="ru-RU" sz="1600" dirty="0"/>
              <a:t>апрет</a:t>
            </a:r>
            <a:r>
              <a:rPr lang="ru-RU" sz="1600" dirty="0" smtClean="0"/>
              <a:t> </a:t>
            </a:r>
            <a:r>
              <a:rPr lang="ru-RU" sz="1600" dirty="0"/>
              <a:t>обусловливать удовлетворение требований потребителей, предъявляемых в течение гарантийного срока, условиями, не связанными с недостатками товаров (работ, услуг).</a:t>
            </a:r>
          </a:p>
          <a:p>
            <a:pPr marL="0" indent="0" algn="just">
              <a:buNone/>
            </a:pPr>
            <a:endParaRPr lang="ru-RU" sz="1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284984"/>
            <a:ext cx="856895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/>
              <a:t>Условия, включенные в гарантийный талон, тоже могут ущемлять права потребителя!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Публичные объявления могут ущемлять права потребителя («обмену и возврату не подлежат….»)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Гарантийный срок устанавливает изготовитель и продавец не вправе его сокращать</a:t>
            </a:r>
          </a:p>
          <a:p>
            <a:pPr marL="285750" indent="-285750" algn="ctr">
              <a:buFontTx/>
              <a:buChar char="-"/>
            </a:pPr>
            <a:r>
              <a:rPr lang="ru-RU" dirty="0" err="1" smtClean="0"/>
              <a:t>Доп.сертификаты</a:t>
            </a:r>
            <a:r>
              <a:rPr lang="ru-RU" dirty="0" smtClean="0"/>
              <a:t> могут ущемлять права потребителя, если они «поглощают» гарантийные обязательства</a:t>
            </a:r>
          </a:p>
          <a:p>
            <a:pPr marL="285750" indent="-285750" algn="ctr">
              <a:buFontTx/>
              <a:buChar char="-"/>
            </a:pPr>
            <a:r>
              <a:rPr lang="ru-RU" dirty="0" err="1" smtClean="0"/>
              <a:t>Доп.услуги</a:t>
            </a:r>
            <a:r>
              <a:rPr lang="ru-RU" dirty="0" smtClean="0"/>
              <a:t> – только с письменного согласия потребителя!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611188" y="71438"/>
            <a:ext cx="8229600" cy="765175"/>
          </a:xfrm>
          <a:prstGeom prst="rect">
            <a:avLst/>
          </a:prstGeom>
          <a:solidFill>
            <a:srgbClr val="E5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rgbClr val="000000"/>
                </a:solidFill>
              </a:rPr>
              <a:t>Права при приобретении товаров ненадлежащего качества</a:t>
            </a:r>
            <a:endParaRPr lang="ru-RU" sz="2400" b="1" kern="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30175" y="4005263"/>
            <a:ext cx="4657725" cy="25923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00" b="1" dirty="0">
                <a:solidFill>
                  <a:srgbClr val="000000"/>
                </a:solidFill>
              </a:rPr>
              <a:t>Особенности предъявления требований в отношении технически сложных товаров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00" b="1" dirty="0">
                <a:solidFill>
                  <a:srgbClr val="000000"/>
                </a:solidFill>
              </a:rPr>
              <a:t>(</a:t>
            </a:r>
            <a:r>
              <a:rPr kumimoji="1" lang="ru-RU" sz="1000" dirty="0">
                <a:solidFill>
                  <a:srgbClr val="000000"/>
                </a:solidFill>
              </a:rPr>
              <a:t>Автомобили, компьютеры, телевизоры, холодильники, посудомоечные и стиральные машины,  смартфоны и пр.)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srgbClr val="000000"/>
                </a:solidFill>
              </a:rPr>
              <a:t>Требование о замене/возврате денежных средств: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sz="1200" dirty="0">
                <a:solidFill>
                  <a:srgbClr val="000000"/>
                </a:solidFill>
              </a:rPr>
              <a:t>в течение 15 со дня передачи потребителю такого товара. 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sz="1200" dirty="0">
                <a:solidFill>
                  <a:srgbClr val="000000"/>
                </a:solidFill>
              </a:rPr>
              <a:t>По истечении 15 дней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srgbClr val="000000"/>
                </a:solidFill>
              </a:rPr>
              <a:t>- обнаружение существенного недостатка товара;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srgbClr val="000000"/>
                </a:solidFill>
              </a:rPr>
              <a:t>- нарушение сроков устранения недостатков товара;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srgbClr val="000000"/>
                </a:solidFill>
              </a:rPr>
              <a:t>- невозможность использования товара в течение каждого года гарантийного срока в совокупности более чем тридцать дней вследствие неоднократного устранения его различных недостатков.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9388" y="908050"/>
            <a:ext cx="4546600" cy="28813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b="1" u="sng" dirty="0">
                <a:solidFill>
                  <a:srgbClr val="000000"/>
                </a:solidFill>
              </a:rPr>
              <a:t>Требования: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 - замена на товар этой же марки (модели/артикула);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-замена на такой же товар другой марки (модели, артикула) с перерасчетом покупной цены;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-уменьшение покупной цены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-безвозмездное устранение недостатков;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отказ от исполнения договора и возврат денежных средств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+ </a:t>
            </a:r>
            <a:r>
              <a:rPr kumimoji="1" lang="ru-RU" sz="1700" u="sng" dirty="0">
                <a:solidFill>
                  <a:srgbClr val="000000"/>
                </a:solidFill>
              </a:rPr>
              <a:t>полное возмещение убытков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87900" y="930275"/>
            <a:ext cx="4186238" cy="27352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b="1" u="sng" dirty="0">
                <a:solidFill>
                  <a:srgbClr val="000000"/>
                </a:solidFill>
              </a:rPr>
              <a:t>Сроки удовлетворения: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10 дней – уменьшение цены/возврат денежный средств;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- ремонт – в минимальный срок, но не более 45 дней;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замена – от 7 до 20 дней (</a:t>
            </a:r>
            <a:r>
              <a:rPr kumimoji="1" lang="ru-RU" sz="1700" dirty="0" err="1">
                <a:solidFill>
                  <a:srgbClr val="000000"/>
                </a:solidFill>
              </a:rPr>
              <a:t>доп.проверка</a:t>
            </a:r>
            <a:r>
              <a:rPr kumimoji="1" lang="ru-RU" sz="1700" dirty="0">
                <a:solidFill>
                  <a:srgbClr val="000000"/>
                </a:solidFill>
              </a:rPr>
              <a:t> качества)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u="sng" dirty="0">
                <a:solidFill>
                  <a:srgbClr val="000000"/>
                </a:solidFill>
              </a:rPr>
              <a:t>За нарушение сроков – неустойка 1%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849813" y="3767138"/>
            <a:ext cx="4186237" cy="1584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b="1" u="sng" dirty="0">
                <a:solidFill>
                  <a:srgbClr val="000000"/>
                </a:solidFill>
              </a:rPr>
              <a:t>Сроки предъявления: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В пределах гарантийного срока (срока годности), а если он не установлен –</a:t>
            </a:r>
            <a:r>
              <a:rPr kumimoji="1" lang="ru-RU" sz="1600" dirty="0">
                <a:solidFill>
                  <a:srgbClr val="000000"/>
                </a:solidFill>
              </a:rPr>
              <a:t>в разумный срок, но </a:t>
            </a:r>
            <a:r>
              <a:rPr kumimoji="1" lang="ru-RU" sz="1700" dirty="0">
                <a:solidFill>
                  <a:srgbClr val="000000"/>
                </a:solidFill>
              </a:rPr>
              <a:t>в пределах 2 лет с момента передачи товара 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935538" y="5634038"/>
            <a:ext cx="4100512" cy="936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b="1" u="sng" dirty="0">
                <a:solidFill>
                  <a:srgbClr val="000000"/>
                </a:solidFill>
              </a:rPr>
              <a:t>Процедуры: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- Проверка качества;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ru-RU" sz="1700" dirty="0">
                <a:solidFill>
                  <a:srgbClr val="000000"/>
                </a:solidFill>
              </a:rPr>
              <a:t>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17269061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611188" y="71438"/>
            <a:ext cx="8229600" cy="765175"/>
          </a:xfrm>
          <a:prstGeom prst="rect">
            <a:avLst/>
          </a:prstGeom>
          <a:solidFill>
            <a:srgbClr val="E5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rgbClr val="000000"/>
                </a:solidFill>
              </a:rPr>
              <a:t>Право на </a:t>
            </a:r>
            <a:r>
              <a:rPr lang="ru-RU" sz="2400" b="1" u="sng" kern="0" dirty="0" smtClean="0">
                <a:solidFill>
                  <a:srgbClr val="000000"/>
                </a:solidFill>
              </a:rPr>
              <a:t>обмен</a:t>
            </a:r>
            <a:r>
              <a:rPr lang="ru-RU" sz="2400" b="1" kern="0" dirty="0" smtClean="0">
                <a:solidFill>
                  <a:srgbClr val="000000"/>
                </a:solidFill>
              </a:rPr>
              <a:t> при приобретении товара надлежащего качества</a:t>
            </a:r>
            <a:endParaRPr lang="ru-RU" sz="2400" b="1" kern="0" dirty="0">
              <a:solidFill>
                <a:srgbClr val="000000"/>
              </a:solidFill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79388" y="4322763"/>
            <a:ext cx="8496300" cy="21621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400" b="1" u="sng" smtClean="0">
                <a:solidFill>
                  <a:srgbClr val="000000"/>
                </a:solidFill>
              </a:rPr>
              <a:t>Если</a:t>
            </a:r>
            <a:r>
              <a:rPr kumimoji="1" lang="ru-RU" altLang="ru-RU" sz="1400" smtClean="0">
                <a:solidFill>
                  <a:srgbClr val="000000"/>
                </a:solidFill>
              </a:rPr>
              <a:t> аналогичный товар отсутствует в продаже на день обращения потребителя к продавцу, потребитель вправе </a:t>
            </a:r>
            <a:r>
              <a:rPr kumimoji="1" lang="ru-RU" altLang="ru-RU" sz="1400" b="1" smtClean="0">
                <a:solidFill>
                  <a:srgbClr val="000000"/>
                </a:solidFill>
              </a:rPr>
              <a:t>отказаться от исполнения договора купли-продажи </a:t>
            </a:r>
            <a:r>
              <a:rPr kumimoji="1" lang="ru-RU" altLang="ru-RU" sz="1400" smtClean="0">
                <a:solidFill>
                  <a:srgbClr val="000000"/>
                </a:solidFill>
              </a:rPr>
              <a:t>и потребовать возврата уплаченной за указанный товар денежной суммы. 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400" smtClean="0">
                <a:solidFill>
                  <a:srgbClr val="000000"/>
                </a:solidFill>
              </a:rPr>
              <a:t>Требование потребителя о возврате уплаченной за указанный товар денежной суммы подлежит удовлетворению в течение </a:t>
            </a:r>
            <a:r>
              <a:rPr kumimoji="1" lang="ru-RU" altLang="ru-RU" sz="1400" b="1" u="sng" smtClean="0">
                <a:solidFill>
                  <a:srgbClr val="000000"/>
                </a:solidFill>
              </a:rPr>
              <a:t>3 дней со дня возврата указанного товара</a:t>
            </a:r>
            <a:r>
              <a:rPr kumimoji="1" lang="ru-RU" altLang="ru-RU" sz="1400" smtClean="0">
                <a:solidFill>
                  <a:srgbClr val="000000"/>
                </a:solidFill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400" smtClean="0">
                <a:solidFill>
                  <a:srgbClr val="000000"/>
                </a:solidFill>
              </a:rPr>
              <a:t>По соглашению потребителя с продавцом обмен товара может быть предусмотрен при поступлении аналогичного товара в продажу. Продавец обязан незамедлительно сообщить потребителю о поступлении аналогичного товара в продажу.</a:t>
            </a: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179388" y="908050"/>
            <a:ext cx="8496300" cy="3025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700" b="1" u="sng" smtClean="0">
                <a:solidFill>
                  <a:srgbClr val="000000"/>
                </a:solidFill>
              </a:rPr>
              <a:t>Условия: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600" smtClean="0">
                <a:solidFill>
                  <a:srgbClr val="000000"/>
                </a:solidFill>
              </a:rPr>
              <a:t>1) товар не подошел по форме, габаритам, фасону, расцветке, размеру или комплектации.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700" b="1" u="sng" smtClean="0">
                <a:solidFill>
                  <a:srgbClr val="000000"/>
                </a:solidFill>
              </a:rPr>
              <a:t>2) Срок - 14 дней, не считая дня покупки;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600" smtClean="0">
                <a:solidFill>
                  <a:srgbClr val="000000"/>
                </a:solidFill>
              </a:rPr>
              <a:t>3) товар не был в употреблении, сохранены его товарный вид, потребительские свойства, пломбы, фабричные ярлыки, а также имеется товарный чек или кассовый чек либо иной подтверждающий оплату указанного товара документ (отсутствие чека либо иного подтверждающего оплату товара документа не лишает возможности ссылаться на свидетельские показания);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ru-RU" altLang="ru-RU" sz="1600" smtClean="0">
                <a:solidFill>
                  <a:srgbClr val="000000"/>
                </a:solidFill>
              </a:rPr>
              <a:t>3) Товар не входит в Перечень товаров, не подлежащих обмену (медицинские изделия, лекарства, линзы, предметы личной гигиены, парфюмерно-косметические товары, изделия бельевые, чулочно-носочные и пр.).</a:t>
            </a:r>
          </a:p>
        </p:txBody>
      </p:sp>
      <p:cxnSp>
        <p:nvCxnSpPr>
          <p:cNvPr id="22533" name="Прямая со стрелкой 6"/>
          <p:cNvCxnSpPr>
            <a:cxnSpLocks noChangeShapeType="1"/>
            <a:stCxn id="22532" idx="2"/>
          </p:cNvCxnSpPr>
          <p:nvPr/>
        </p:nvCxnSpPr>
        <p:spPr bwMode="auto">
          <a:xfrm>
            <a:off x="4427538" y="3933825"/>
            <a:ext cx="0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1285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395288" y="71438"/>
            <a:ext cx="8445500" cy="765175"/>
          </a:xfrm>
          <a:prstGeom prst="rect">
            <a:avLst/>
          </a:prstGeom>
          <a:solidFill>
            <a:srgbClr val="E5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rgbClr val="000000"/>
                </a:solidFill>
              </a:rPr>
              <a:t>Права при нарушении сроков доставки товара, выполнения работ, оказания услуг</a:t>
            </a:r>
            <a:endParaRPr lang="ru-RU" sz="2400" b="1" kern="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9388" y="1125538"/>
            <a:ext cx="8785225" cy="22320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u="sng" dirty="0">
                <a:solidFill>
                  <a:srgbClr val="000000"/>
                </a:solidFill>
              </a:rPr>
              <a:t>Требования </a:t>
            </a:r>
            <a:r>
              <a:rPr lang="ru-RU" b="1" u="sng" kern="0" dirty="0">
                <a:solidFill>
                  <a:srgbClr val="000000"/>
                </a:solidFill>
              </a:rPr>
              <a:t>при нарушении сроков доставки товара и сроки их удовлетворения:</a:t>
            </a:r>
            <a:endParaRPr kumimoji="1" lang="ru-RU" b="1" u="sng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dirty="0">
                <a:solidFill>
                  <a:srgbClr val="000000"/>
                </a:solidFill>
              </a:rPr>
              <a:t>Выбор - передача оплаченного товара в новый срок (устанавливается потребителем) или  возврат суммы предварительной оплаты товара (10 дней);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dirty="0">
                <a:solidFill>
                  <a:srgbClr val="000000"/>
                </a:solidFill>
              </a:rPr>
              <a:t>Неустойка – 0,5% суммы предварительной оплаты товара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kumimoji="1" lang="ru-RU" dirty="0">
                <a:solidFill>
                  <a:srgbClr val="000000"/>
                </a:solidFill>
              </a:rPr>
              <a:t>Возмещение убытков (10 дней)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5588" y="3429000"/>
            <a:ext cx="8709025" cy="3095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u="sng" dirty="0">
                <a:solidFill>
                  <a:srgbClr val="000000"/>
                </a:solidFill>
              </a:rPr>
              <a:t>Требования </a:t>
            </a:r>
            <a:r>
              <a:rPr lang="ru-RU" b="1" u="sng" kern="0" dirty="0">
                <a:solidFill>
                  <a:srgbClr val="000000"/>
                </a:solidFill>
              </a:rPr>
              <a:t>при нарушении сроков оказания услуг/выполнения работ и сроки их удовлетворения:</a:t>
            </a:r>
            <a:endParaRPr kumimoji="1" lang="ru-RU" b="1" u="sng" dirty="0">
              <a:solidFill>
                <a:srgbClr val="000000"/>
              </a:solidFill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dirty="0">
                <a:solidFill>
                  <a:srgbClr val="000000"/>
                </a:solidFill>
              </a:rPr>
              <a:t>назначить новый срок (соглашение сторон/ заявление потребителя);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dirty="0">
                <a:solidFill>
                  <a:srgbClr val="000000"/>
                </a:solidFill>
              </a:rPr>
              <a:t>поручить выполнение работы (оказание услуги) третьим лицам за разумную цену или выполнить ее своими силами и потребовать от исполнителя возмещения понесенных расходов (возмещение – 10 дней);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dirty="0">
                <a:solidFill>
                  <a:srgbClr val="000000"/>
                </a:solidFill>
              </a:rPr>
              <a:t>потребовать уменьшения цены (10 дней);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ru-RU" dirty="0">
                <a:solidFill>
                  <a:srgbClr val="000000"/>
                </a:solidFill>
              </a:rPr>
              <a:t>отказаться от исполнения договора (10 дней);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dirty="0">
                <a:solidFill>
                  <a:srgbClr val="000000"/>
                </a:solidFill>
              </a:rPr>
              <a:t>+ </a:t>
            </a:r>
            <a:r>
              <a:rPr kumimoji="1" lang="ru-RU" u="sng" dirty="0">
                <a:solidFill>
                  <a:srgbClr val="000000"/>
                </a:solidFill>
              </a:rPr>
              <a:t>полное возмещение убытков </a:t>
            </a:r>
            <a:r>
              <a:rPr kumimoji="1" lang="ru-RU" dirty="0">
                <a:solidFill>
                  <a:srgbClr val="000000"/>
                </a:solidFill>
              </a:rPr>
              <a:t>(10 дней)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u="sng" dirty="0">
                <a:solidFill>
                  <a:srgbClr val="000000"/>
                </a:solidFill>
              </a:rPr>
              <a:t>За нарушение сроков – неустойка 3%/ право предъявить иные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23078715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09600" y="76200"/>
            <a:ext cx="8077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/>
              <a:t>Федеральный закон от 27.12.2002 N 184-ФЗ «О техническом регулировании</a:t>
            </a:r>
            <a:r>
              <a:rPr lang="ru-RU" sz="2400" b="1" dirty="0" smtClean="0"/>
              <a:t>» (ст. 37-38)</a:t>
            </a:r>
            <a:endParaRPr lang="ru-RU" sz="2400" b="1" dirty="0"/>
          </a:p>
        </p:txBody>
      </p:sp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0" y="1066800"/>
            <a:ext cx="8892480" cy="5715000"/>
          </a:xfrm>
          <a:prstGeom prst="roundRect">
            <a:avLst>
              <a:gd name="adj" fmla="val 16667"/>
            </a:avLst>
          </a:prstGeom>
          <a:solidFill>
            <a:srgbClr val="E9FD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  <a:defRPr/>
            </a:pPr>
            <a:r>
              <a:rPr lang="ru-RU" sz="1600" dirty="0" smtClean="0"/>
              <a:t> 1) Изготовитель </a:t>
            </a:r>
            <a:r>
              <a:rPr lang="ru-RU" sz="1600" dirty="0"/>
              <a:t>(исполнитель, продавец, лицо, выполняющее функции иностранного изготовителя), которому стало известно о несоответствии выпущенной в обращение продукции требованиям технических регламентов, обязан сообщить об этом в орган государственного контроля (надзора) в соответствии с его компетенцией в течение десяти дней с момента получения указанной информации</a:t>
            </a:r>
            <a:r>
              <a:rPr lang="ru-RU" sz="1600" dirty="0" smtClean="0"/>
              <a:t>.  Продавец </a:t>
            </a:r>
            <a:r>
              <a:rPr lang="ru-RU" sz="1600" dirty="0"/>
              <a:t>(исполнитель, лицо, выполняющее функции иностранного изготовителя), получивший указанную информацию, в течение десяти дней </a:t>
            </a:r>
            <a:r>
              <a:rPr lang="ru-RU" sz="1600" u="sng" dirty="0"/>
              <a:t>обязан довести ее до изготовителя.</a:t>
            </a:r>
          </a:p>
          <a:p>
            <a:pPr algn="just">
              <a:buNone/>
              <a:defRPr/>
            </a:pPr>
            <a:r>
              <a:rPr lang="ru-RU" sz="1600" dirty="0" smtClean="0"/>
              <a:t>2) В </a:t>
            </a:r>
            <a:r>
              <a:rPr lang="ru-RU" sz="1600" dirty="0"/>
              <a:t>течение десяти дней с момента получения информации о несоответствии продукции требованиям технических регламентов, если необходимость установления более длительного срока не следует из существа проводимых мероприятий, изготовитель (продавец, лицо, выполняющее функции иностранного изготовителя) обязан </a:t>
            </a:r>
            <a:r>
              <a:rPr lang="ru-RU" sz="1600" u="sng" dirty="0"/>
              <a:t>провести проверку достоверности полученной информации</a:t>
            </a:r>
            <a:r>
              <a:rPr lang="ru-RU" sz="1600" dirty="0"/>
              <a:t>. По требованию органа государственного контроля (надзора) изготовитель (продавец, лицо, выполняющее функции иностранного изготовителя) обязан представить материалы указанной проверки в орган государственного контроля (надзора</a:t>
            </a:r>
            <a:r>
              <a:rPr lang="ru-RU" sz="1600" dirty="0" smtClean="0"/>
              <a:t>).  В </a:t>
            </a:r>
            <a:r>
              <a:rPr lang="ru-RU" sz="1600" dirty="0"/>
              <a:t>случае получения информации о несоответствии продукции требованиям технических регламентов изготовитель (продавец, лицо, выполняющее функции иностранного изготовителя) обязан принять необходимые меры для того, чтобы до завершения проверки, предусмотренной абзацем первым настоящего пункта, возможный вред, связанный с обращением данной продукции, не увеличился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76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09600" y="76200"/>
            <a:ext cx="8077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/>
              <a:t>Федеральный закон от 27.12.2002 N 184-ФЗ «О техническом регулировании</a:t>
            </a:r>
            <a:r>
              <a:rPr lang="ru-RU" sz="2400" b="1" dirty="0" smtClean="0"/>
              <a:t>» (ст. 37-38)</a:t>
            </a:r>
            <a:endParaRPr lang="ru-RU" sz="2400" b="1" dirty="0"/>
          </a:p>
        </p:txBody>
      </p:sp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0" y="1066800"/>
            <a:ext cx="8892480" cy="5715000"/>
          </a:xfrm>
          <a:prstGeom prst="roundRect">
            <a:avLst>
              <a:gd name="adj" fmla="val 16667"/>
            </a:avLst>
          </a:prstGeom>
          <a:solidFill>
            <a:srgbClr val="E9FD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  <a:defRPr/>
            </a:pPr>
            <a:r>
              <a:rPr lang="ru-RU" sz="1400" dirty="0" smtClean="0"/>
              <a:t>3) При </a:t>
            </a:r>
            <a:r>
              <a:rPr lang="ru-RU" sz="1400" dirty="0"/>
              <a:t>подтверждении достоверности информации о несоответствии продукции требованиям технических регламентов изготовитель (продавец, лицо, выполняющее функции иностранного изготовителя) в течение десяти дней с момента подтверждения достоверности такой информации обязан разработать </a:t>
            </a:r>
            <a:r>
              <a:rPr lang="ru-RU" sz="1400" u="sng" dirty="0"/>
              <a:t>программу мероприятий по предотвращению причинения вреда и согласовать ее с органом государственного контроля (надзора) в соответствии с его компетенцией</a:t>
            </a:r>
            <a:r>
              <a:rPr lang="ru-RU" sz="1400" dirty="0"/>
              <a:t>.</a:t>
            </a:r>
          </a:p>
          <a:p>
            <a:pPr algn="just">
              <a:buNone/>
              <a:defRPr/>
            </a:pPr>
            <a:r>
              <a:rPr lang="ru-RU" sz="1400" dirty="0" smtClean="0"/>
              <a:t>4) Программа </a:t>
            </a:r>
            <a:r>
              <a:rPr lang="ru-RU" sz="1400" dirty="0"/>
              <a:t>должна включать в себя мероприятия по оповещению приобретателей, в том числе потребителей, о наличии угрозы причинения вреда и способах его предотвращения, а также сроки реализации таких мероприятий. В случае, если для предотвращения причинения вреда необходимо произвести дополнительные расходы, изготовитель (продавец, лицо, выполняющее функции иностранного изготовителя) обязан осуществить все мероприятия по предотвращению причинения вреда своими силами, а при невозможности их осуществления объявить об отзыве продукции и возместить убытки, причиненные приобретателям в связи с отзывом продукции.</a:t>
            </a:r>
          </a:p>
          <a:p>
            <a:pPr algn="just">
              <a:buNone/>
              <a:defRPr/>
            </a:pPr>
            <a:r>
              <a:rPr lang="ru-RU" sz="1400" dirty="0" smtClean="0"/>
              <a:t>Устранение </a:t>
            </a:r>
            <a:r>
              <a:rPr lang="ru-RU" sz="1400" dirty="0"/>
              <a:t>недостатков, а также доставка продукции к месту устранения недостатков и возврат ее приобретателям, в том числе потребителям, осуществляются изготовителем (продавцом, лицом, выполняющим функции иностранного изготовителя) и за его счет.</a:t>
            </a:r>
          </a:p>
          <a:p>
            <a:pPr algn="just">
              <a:buNone/>
              <a:defRPr/>
            </a:pPr>
            <a:r>
              <a:rPr lang="ru-RU" sz="1400" dirty="0" smtClean="0"/>
              <a:t>5) В </a:t>
            </a:r>
            <a:r>
              <a:rPr lang="ru-RU" sz="1400" dirty="0"/>
              <a:t>случае, если угроза причинения вреда не может быть устранена путем проведения мероприятий</a:t>
            </a:r>
            <a:r>
              <a:rPr lang="ru-RU" sz="1400" dirty="0" smtClean="0"/>
              <a:t>, указанных в программе, изготовитель </a:t>
            </a:r>
            <a:r>
              <a:rPr lang="ru-RU" sz="1400" dirty="0"/>
              <a:t>(продавец, лицо, выполняющее функции иностранного изготовителя) обязан незамедлительно </a:t>
            </a:r>
            <a:r>
              <a:rPr lang="ru-RU" sz="1400" u="sng" dirty="0"/>
              <a:t>приостановить производство и реализацию продукции, отозвать продукцию и возместить приобретателям</a:t>
            </a:r>
            <a:r>
              <a:rPr lang="ru-RU" sz="1400" dirty="0"/>
              <a:t>, в том числе потребителям, убытки, возникшие в связи с отзывом продукции.</a:t>
            </a:r>
          </a:p>
          <a:p>
            <a:pPr algn="just">
              <a:buNone/>
              <a:defRPr/>
            </a:pPr>
            <a:r>
              <a:rPr lang="ru-RU" sz="1400" dirty="0" smtClean="0"/>
              <a:t>6) На </a:t>
            </a:r>
            <a:r>
              <a:rPr lang="ru-RU" sz="1400" dirty="0"/>
              <a:t>весь период действия программы мероприятий по предотвращению причинения вреда изготовитель (продавец, лицо, выполняющее функции иностранного изготовителя) за свой счет обязан обеспечить приобретателям, в том числе потребителям, возможность получения оперативной информации о необходимых действиях.</a:t>
            </a:r>
          </a:p>
        </p:txBody>
      </p:sp>
    </p:spTree>
    <p:extLst>
      <p:ext uri="{BB962C8B-B14F-4D97-AF65-F5344CB8AC3E}">
        <p14:creationId xmlns:p14="http://schemas.microsoft.com/office/powerpoint/2010/main" val="41079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08992" y="260648"/>
            <a:ext cx="858348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Непродовольственные товары.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обращений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95207450"/>
              </p:ext>
            </p:extLst>
          </p:nvPr>
        </p:nvGraphicFramePr>
        <p:xfrm>
          <a:off x="308992" y="1484784"/>
          <a:ext cx="8439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0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01104" y="72008"/>
            <a:ext cx="8772465" cy="1196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/>
              <a:t>Статья 14.46.2. Непринятие изготовителем (исполнителем, продавцом, лицом, выполняющим функции иностранного изготовителя) мер по предотвращению причинения вреда при обращении продукции, не соответствующей требованиям технических регламентов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7504" y="1340768"/>
            <a:ext cx="8866065" cy="5400600"/>
          </a:xfrm>
          <a:prstGeom prst="rect">
            <a:avLst/>
          </a:prstGeom>
          <a:solidFill>
            <a:srgbClr val="FEF6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Невыполнение изготовителем (исполнителем, продавцом, лицом, выполняющим функции иностранного изготовителя), которому </a:t>
            </a:r>
            <a:r>
              <a:rPr lang="ru-RU" alt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известно о несоответствии выпущенной им в обращение продукции требованиям </a:t>
            </a:r>
            <a:r>
              <a:rPr lang="ru-RU" alt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подлежащим применению до дня вступления в силу соответствующих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обязательным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к продукции, </a:t>
            </a:r>
            <a:r>
              <a:rPr lang="ru-RU" alt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 информированию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органа исполнительной власти, органа исполнительной власти субъекта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уполномоченных на проведение государственного контроля (надзора) за соблюдением требований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в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законодательством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несоответствии такой продукции указанным требованиям -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Невыполнение изготовителем (продавцом, лицом, выполняющим функции иностранного изготовителя) обязанности </a:t>
            </a:r>
            <a:r>
              <a:rPr lang="ru-RU" alt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проверки достоверности полученной информации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несоответствии продукции требованиям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или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подлежащим применению до дня вступления в силу соответствующих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обязательным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к продукции либо невыполнение изготовителем (продавцом, лицом, выполняющим функции иностранного изготовителя) требования федерального органа исполнительной власти, органа исполнительной власти субъекта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уполномоченных на проведение государственного контроля (надзора) за соблюдением требований технических регламентов в соответствии с законодательством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в соответствующий орган материалов указанной проверки -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Невыполнение изготовителем (продавцом, лицом, выполняющим функции иностранного изготовителя) </a:t>
            </a:r>
            <a:r>
              <a:rPr lang="ru-RU" alt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указанных в программе мероприятий по предотвращению причинения вреда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разработанной в соответствии с законодательством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регулировании, -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Невыполнение изготовителем (продавцом, лицом, выполняющим функции иностранного изготовителя) обязанности </a:t>
            </a:r>
            <a:r>
              <a:rPr lang="ru-RU" alt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приостановлению производства и реализации продукции, не соответствующей требованиям технических регламентов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подлежащим применению до дня вступления в силу соответствующих технических регламентов обязательным требованиям к продукции, </a:t>
            </a:r>
            <a:r>
              <a:rPr lang="ru-RU" alt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отзыву такой продукции в случае, если угроза причинения вреда не может быть устранена путем проведения мероприятий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программе мероприятий по предотвращению причинения вреда, разработанной в соответствии с законодательством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регулировании, -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Повторное совершение административного правонарушения, предусмотренного частью 4 настоящей статьи, -</a:t>
            </a:r>
          </a:p>
        </p:txBody>
      </p:sp>
    </p:spTree>
    <p:extLst>
      <p:ext uri="{BB962C8B-B14F-4D97-AF65-F5344CB8AC3E}">
        <p14:creationId xmlns:p14="http://schemas.microsoft.com/office/powerpoint/2010/main" val="28290240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7" b="3415"/>
          <a:stretch>
            <a:fillRect/>
          </a:stretch>
        </p:blipFill>
        <p:spPr bwMode="auto">
          <a:xfrm>
            <a:off x="468313" y="1044575"/>
            <a:ext cx="813117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  <a:solidFill>
            <a:srgbClr val="E5F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kumimoji="0" lang="en-US" altLang="ru-RU" sz="36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http://zpp.rospotrebnadzor.ru/</a:t>
            </a:r>
            <a:endParaRPr kumimoji="0" lang="ru-RU" altLang="ru-RU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54838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  <a:solidFill>
            <a:srgbClr val="E5F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3600" b="1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http://zpp.rospotrebnadzor.ru/</a:t>
            </a:r>
            <a:endParaRPr lang="ru-RU" altLang="ru-RU" sz="3600" kern="0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" y="908050"/>
            <a:ext cx="8943868" cy="503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35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142287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Заголовок 4"/>
          <p:cNvSpPr txBox="1">
            <a:spLocks/>
          </p:cNvSpPr>
          <p:nvPr/>
        </p:nvSpPr>
        <p:spPr bwMode="auto">
          <a:xfrm>
            <a:off x="395288" y="260350"/>
            <a:ext cx="8445500" cy="576263"/>
          </a:xfrm>
          <a:prstGeom prst="rect">
            <a:avLst/>
          </a:prstGeom>
          <a:solidFill>
            <a:srgbClr val="E5F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Сайт «Защита прав потребителей» (</a:t>
            </a:r>
            <a:r>
              <a:rPr lang="en-US" altLang="ru-RU" sz="2000" b="1" u="sng" dirty="0"/>
              <a:t>www</a:t>
            </a:r>
            <a:r>
              <a:rPr lang="ru-RU" altLang="ru-RU" sz="2000" b="1" u="sng" dirty="0"/>
              <a:t>.</a:t>
            </a:r>
            <a:r>
              <a:rPr lang="en-US" altLang="ru-RU" sz="2000" b="1" u="sng" dirty="0" err="1">
                <a:hlinkClick r:id="rId3"/>
              </a:rPr>
              <a:t>potrebitel</a:t>
            </a:r>
            <a:r>
              <a:rPr lang="ru-RU" altLang="ru-RU" sz="2000" b="1" u="sng" dirty="0">
                <a:hlinkClick r:id="rId3"/>
              </a:rPr>
              <a:t>66.</a:t>
            </a:r>
            <a:r>
              <a:rPr lang="en-US" altLang="ru-RU" sz="2000" b="1" u="sng" dirty="0" err="1">
                <a:hlinkClick r:id="rId3"/>
              </a:rPr>
              <a:t>ru</a:t>
            </a:r>
            <a:r>
              <a:rPr lang="ru-RU" altLang="ru-RU" sz="2000" b="1" dirty="0"/>
              <a:t>).</a:t>
            </a:r>
            <a:endParaRPr lang="ru-RU" alt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54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1991" r="13842"/>
          <a:stretch/>
        </p:blipFill>
        <p:spPr bwMode="auto">
          <a:xfrm>
            <a:off x="179512" y="260648"/>
            <a:ext cx="8856984" cy="652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10534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323528" y="188640"/>
            <a:ext cx="86409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250825" y="980728"/>
            <a:ext cx="8713663" cy="56170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700" u="sng" dirty="0" smtClean="0"/>
              <a:t>Административная</a:t>
            </a:r>
            <a:r>
              <a:rPr lang="ru-RU" altLang="ru-RU" sz="1700" dirty="0" smtClean="0"/>
              <a:t> – глава 6, 9, </a:t>
            </a:r>
            <a:r>
              <a:rPr lang="ru-RU" altLang="ru-RU" sz="1700" u="sng" dirty="0" smtClean="0"/>
              <a:t>14</a:t>
            </a:r>
            <a:r>
              <a:rPr lang="ru-RU" altLang="ru-RU" sz="1700" dirty="0" smtClean="0"/>
              <a:t>, 15, 17,  19 КоАП РФ</a:t>
            </a:r>
          </a:p>
          <a:p>
            <a:pPr marL="0" indent="0" algn="just">
              <a:buNone/>
            </a:pPr>
            <a:endParaRPr lang="ru-RU" altLang="ru-RU" sz="1700" dirty="0" smtClean="0"/>
          </a:p>
          <a:p>
            <a:pPr marL="0" indent="0" algn="just">
              <a:buNone/>
            </a:pPr>
            <a:r>
              <a:rPr lang="ru-RU" sz="1700" u="sng" dirty="0"/>
              <a:t>Уголовная</a:t>
            </a:r>
            <a:r>
              <a:rPr lang="ru-RU" sz="1700" dirty="0"/>
              <a:t> - ст. 238 УК РФ (производство, хранение или перевозка в целях сбыта либо сбыт товаров и продукции, выполнение работ или оказание услуг, не отвечающих требованиям безопасности жизни или здоровья потребителей, а равно неправомерные выдача или использование официального документа, удостоверяющего соответствие указанных товаров, работ или услуг требованиям безопасности</a:t>
            </a:r>
            <a:r>
              <a:rPr lang="ru-RU" sz="1700" dirty="0" smtClean="0"/>
              <a:t>), ст. </a:t>
            </a:r>
            <a:r>
              <a:rPr lang="ru-RU" sz="1700" dirty="0"/>
              <a:t>171.1 </a:t>
            </a:r>
            <a:r>
              <a:rPr lang="ru-RU" sz="1700" dirty="0" smtClean="0"/>
              <a:t>(Производство</a:t>
            </a:r>
            <a:r>
              <a:rPr lang="ru-RU" sz="1700" dirty="0"/>
              <a:t>, приобретение, хранение, перевозка в целях сбыта или сбыт товаров и продукции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обязательны, совершенные в крупном </a:t>
            </a:r>
            <a:r>
              <a:rPr lang="ru-RU" sz="1700" dirty="0" smtClean="0"/>
              <a:t>размере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marL="0" indent="0" algn="just">
              <a:buNone/>
            </a:pPr>
            <a:r>
              <a:rPr lang="ru-RU" sz="1700" u="sng" dirty="0" smtClean="0"/>
              <a:t>Гражданско-правовая</a:t>
            </a:r>
            <a:r>
              <a:rPr lang="ru-RU" sz="1700" dirty="0" smtClean="0"/>
              <a:t> (возмещение вреда, убытков, неустойка, компенсация морального вреда)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742484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323528" y="116632"/>
            <a:ext cx="864096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Кадровое обеспечение, формирование у сотрудников знаний действующего законодательства, правильной тактики работы с потребителями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250825" y="1340768"/>
            <a:ext cx="8713663" cy="5256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600" dirty="0" smtClean="0"/>
              <a:t>+ (</a:t>
            </a:r>
            <a:r>
              <a:rPr lang="ru-RU" altLang="ru-RU" sz="1600" u="sng" dirty="0" smtClean="0"/>
              <a:t>должен знать руководитель, юрист и </a:t>
            </a:r>
            <a:r>
              <a:rPr lang="ru-RU" altLang="ru-RU" sz="1600" b="1" u="sng" dirty="0" smtClean="0"/>
              <a:t>каждый работник</a:t>
            </a:r>
            <a:r>
              <a:rPr lang="ru-RU" altLang="ru-RU" sz="1600" u="sng" dirty="0" smtClean="0"/>
              <a:t>, взаимодействующий с потребителями)</a:t>
            </a:r>
          </a:p>
          <a:p>
            <a:pPr marL="0" indent="0" algn="just">
              <a:buNone/>
            </a:pPr>
            <a:r>
              <a:rPr lang="ru-RU" altLang="ru-RU" sz="1600" dirty="0"/>
              <a:t>Закон РФ от 07.02.1992 N 2300-1 «О защите прав потребителей»;</a:t>
            </a:r>
          </a:p>
          <a:p>
            <a:pPr marL="0" indent="0" algn="just">
              <a:buNone/>
            </a:pPr>
            <a:r>
              <a:rPr lang="ru-RU" altLang="ru-RU" sz="1600" dirty="0" smtClean="0"/>
              <a:t>Постановление </a:t>
            </a:r>
            <a:r>
              <a:rPr lang="ru-RU" altLang="ru-RU" sz="1600" dirty="0"/>
              <a:t>Правительства РФ от 31.12.2020 N </a:t>
            </a:r>
            <a:r>
              <a:rPr lang="ru-RU" altLang="ru-RU" sz="1600" dirty="0" smtClean="0"/>
              <a:t>2463 «Об </a:t>
            </a:r>
            <a:r>
              <a:rPr lang="ru-RU" altLang="ru-RU" sz="1600" dirty="0"/>
              <a:t>утверждении Правил продажи товаров по договору розничной купли-продажи, перечня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и перечня непродовольственных товаров надлежащего качества, не подлежащих обмену, а также о внесении изменений в некоторые акты Правительства Российской </a:t>
            </a:r>
            <a:r>
              <a:rPr lang="ru-RU" altLang="ru-RU" sz="1600" dirty="0" smtClean="0"/>
              <a:t>Федерации»</a:t>
            </a:r>
            <a:endParaRPr lang="ru-RU" altLang="ru-RU" sz="1600" dirty="0"/>
          </a:p>
          <a:p>
            <a:pPr marL="0" indent="0" algn="just">
              <a:buNone/>
            </a:pPr>
            <a:r>
              <a:rPr lang="ru-RU" altLang="ru-RU" sz="1600" dirty="0" smtClean="0"/>
              <a:t>Постановление </a:t>
            </a:r>
            <a:r>
              <a:rPr lang="ru-RU" altLang="ru-RU" sz="1600" dirty="0"/>
              <a:t>Правительства РФ от 10.11.2011 N </a:t>
            </a:r>
            <a:r>
              <a:rPr lang="ru-RU" altLang="ru-RU" sz="1600" dirty="0" smtClean="0"/>
              <a:t>924 «Об </a:t>
            </a:r>
            <a:r>
              <a:rPr lang="ru-RU" altLang="ru-RU" sz="1600" dirty="0"/>
              <a:t>утверждении перечня технически сложных </a:t>
            </a:r>
            <a:r>
              <a:rPr lang="ru-RU" altLang="ru-RU" sz="1600" dirty="0" smtClean="0"/>
              <a:t>товаров»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 algn="just">
              <a:buNone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45859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107504" y="188640"/>
            <a:ext cx="8892480" cy="6480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 (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юрист)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(гл. 22, 27-30, 59, 60, 69-70)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об административных 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 (гл. 6, 14, ст. 15.12, 17.7, гл. 19)</a:t>
            </a:r>
          </a:p>
          <a:p>
            <a:pPr marL="0" indent="0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27.12.2002 N 184-ФЗ «О техническом регулировании»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30.12.2006 № 271-ФЗ «О розничных рынках и о внесении изменений в Трудовой кодекс Российской Федерации»;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16.07.2009 N 584 «Об уведомительном порядке начала осуществления отдельных видов предпринимательской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(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товаровед, иное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принимающее товар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29.12.2010 N 436-ФЗ «О защите детей от информации, причиняющей вред их здоровью и развитию»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18.11.2020 N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1867 «О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отдельных видов технически сложных товаров с предварительно установленными российскими программами для электронных вычислительных машин, порядке составления и ведения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товаров, и порядке их предварительной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31.12.2020 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3704-р 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товаров»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31.07.2021 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2129-р 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товаров»</a:t>
            </a:r>
          </a:p>
          <a:p>
            <a:pPr marL="0" indent="0" algn="just"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112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107504" y="188640"/>
            <a:ext cx="8892480" cy="6480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 (</a:t>
            </a:r>
            <a:r>
              <a:rPr lang="ru-RU" alt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</a:t>
            </a:r>
            <a:r>
              <a:rPr lang="ru-RU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товаровед, иное лицо, принимающее товар)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01.12.2009 N 982 «Об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соответствии»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регламенты и иные НПА, содержащие обязательные требования к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продуукции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отношении той продукции, которая есть в ассортименте, в том числе (распространенные):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низковольтного оборудования" (ТР ТС 004/2011)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упаковки" (ТР ТС 005/2011)</a:t>
            </a:r>
          </a:p>
          <a:p>
            <a:pPr marL="0" indent="0" algn="just">
              <a:buNone/>
            </a:pPr>
            <a:r>
              <a:rPr lang="ru-RU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пиротехнических изделий" (ТР ТС 006/2011)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продукции, предназначенной для детей и подростков" (ТР ТС 007/2011)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игрушек" (ТР ТС 008/2011)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парфюмерно-косметической продукции" (ТР ТС 009/2011)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машин и оборудования" (ТР ТС 010/2011)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продукции легкой промышленности" (ТР ТС 017/2011)</a:t>
            </a:r>
          </a:p>
          <a:p>
            <a:pPr marL="0" indent="0" algn="just">
              <a:buNone/>
            </a:pPr>
            <a:r>
              <a:rPr lang="ru-RU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колесных транспортных средств" (ТР ТС 018/2011)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средств индивидуальной защиты" (ТР ТС 019/2011)</a:t>
            </a:r>
          </a:p>
          <a:p>
            <a:pPr marL="0" indent="0" algn="just">
              <a:buNone/>
            </a:pPr>
            <a:r>
              <a:rPr lang="ru-RU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"Электромагнитная совместимость технических средств" (ТР ТС 020/2011)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мебельной продукции" (ТР ТС 025/2012)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ТС "О безопасности маломерных судов" (ТР ТС 026/2012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санитарные требования (утв. Решением Комиссии Таможенного союза от 28.05.2010 N 299 «О применении санитарных мер в таможенном союзе»)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09.03.2010 N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«Об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требованиях в отношении отдельных видов продукции и связанных с требованиями к ней процессов проектирования (включая изыскания), производства, строительства, монтажа, наладки, эксплуатации, хранения, перевозки, реализации и утилизации, содержащихся в технических регламентах Республики Казахстан, являющейся государством - участником таможенного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союза»</a:t>
            </a:r>
          </a:p>
        </p:txBody>
      </p:sp>
    </p:spTree>
    <p:extLst>
      <p:ext uri="{BB962C8B-B14F-4D97-AF65-F5344CB8AC3E}">
        <p14:creationId xmlns:p14="http://schemas.microsoft.com/office/powerpoint/2010/main" val="40961228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179512" y="260648"/>
            <a:ext cx="8739262" cy="633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ru-RU" altLang="ru-RU" sz="1400" dirty="0" smtClean="0"/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товаровед, иное лицо, принимающее </a:t>
            </a:r>
            <a:r>
              <a:rPr lang="ru-RU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товар, частично - продавцы)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 в области маркировки товаров средствами идентификации, в </a:t>
            </a:r>
            <a:r>
              <a:rPr lang="ru-RU" alt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0" indent="0" algn="just"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26.04.2019 N 515 "О системе маркировки товаров средствами идентификации и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товаров"</a:t>
            </a:r>
          </a:p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28.04.2018 N 792-р «Об утверждении перечня отдельных товаров, подлежащих обязательной маркировке средствами идентификации» </a:t>
            </a:r>
          </a:p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05.07.2019 N 860 «Об утверждении Правил маркировки обувных товаров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обувных товаров»</a:t>
            </a:r>
          </a:p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31.12.2019 N 1957 "Об утверждении Правил маркировки духов и туалетной воды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духов и туалетной воды"</a:t>
            </a:r>
          </a:p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31.12.2019 N 1958 "Об утверждении Правил маркировки шин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шин»</a:t>
            </a:r>
          </a:p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31.12.2019 N 1956 "Об утверждении Правил маркировки товаров легкой промышленности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товаров легкой промышленности"</a:t>
            </a:r>
          </a:p>
          <a:p>
            <a:pPr marL="0" indent="0" algn="just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31.12.2019 N 1953 "Об утверждении Правил маркировки фотокамер (кроме кинокамер), фотовспышек и ламп-вспышек средствами идентификации и особенностях внедрения государственной информационной системы мониторинга за оборотом товаров, подлежащих обязательной маркировке средствами идентификации, в отношении фототоваров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757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08992" y="90009"/>
            <a:ext cx="8583488" cy="530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обращений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5895" y="764704"/>
            <a:ext cx="8880601" cy="5760640"/>
          </a:xfrm>
          <a:prstGeom prst="rect">
            <a:avLst/>
          </a:prstGeom>
          <a:solidFill>
            <a:srgbClr val="FEF6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и сопряженные с ним нарушения в процедуре урегулирования спора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безосновательный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продавцов в выполнении гарантийных обязательств в отношении некачественных товаров, отказ в проведении проверки качества, экспертизы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отсутствие ответов на претензии;</a:t>
            </a: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Навязывание дополнительных услуг, обман при приобретении дорогостоящих товаров;</a:t>
            </a:r>
            <a:endParaRPr lang="ru-RU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дистанционной продажи товаров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несоблюдение сроков доставки товара, доставка товаров с иными потребительскими свойствами, повышение стоимости товара в одностороннем порядке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продавцом, одностороннее аннулирование заказа и пр.; </a:t>
            </a: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замене товара надлежащего качества;</a:t>
            </a: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договор условий, ущемляющих установленные законом права потребителя;</a:t>
            </a: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потребительских свойствах товара на русском языке: наименование товара, размер изделия, состав материала и т.п.;</a:t>
            </a: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производителе: его наименовании и местонахождении;</a:t>
            </a:r>
          </a:p>
          <a:p>
            <a:pPr marL="457200" indent="-457200" algn="ctr">
              <a:lnSpc>
                <a:spcPct val="80000"/>
              </a:lnSpc>
              <a:buFontTx/>
              <a:buAutoNum type="arabicParenR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содержащего незаконное воспроизведение чужого товарного знака.</a:t>
            </a:r>
          </a:p>
        </p:txBody>
      </p:sp>
    </p:spTree>
    <p:extLst>
      <p:ext uri="{BB962C8B-B14F-4D97-AF65-F5344CB8AC3E}">
        <p14:creationId xmlns:p14="http://schemas.microsoft.com/office/powerpoint/2010/main" val="13821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179512" y="332656"/>
            <a:ext cx="8739261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+++(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товаровед, иное лицо, принимающее товар)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07.09.2010 N 768 «Об утверждении Правил включения информации о классе энергетической эффективности товара в техническую документацию, прилагаемую к товару, в его маркировку и нанесения этой информации на его этикетку»</a:t>
            </a: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31.12.2009 N 1222 "О видах и характеристиках товаров, информация о классе энергетической эффективности которых должна содержаться в технической документации, прилагаемой к этим товарам, в их маркировке, на их этикетках, и принципах правил определения производителями, импортерами класса энергетической эффективности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</a:t>
            </a:r>
          </a:p>
          <a:p>
            <a:pPr marL="0" indent="0" algn="just"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67544" y="4941168"/>
            <a:ext cx="7992888" cy="1656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Принципы взаимодействия с потребителями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Формирование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 сотрудников знаний; понимания, как взаимодействовать с потребителями; как реагировать на претензии; определить, решение каких вопросо</a:t>
            </a:r>
            <a:r>
              <a:rPr kumimoji="1" lang="ru-RU" dirty="0" smtClean="0">
                <a:latin typeface="Arial" charset="0"/>
              </a:rPr>
              <a:t>в делегируются 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самому сотруднику, какие  решает руководство  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269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Организационно-техническое, юридическое обеспечение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0585" y="2864224"/>
            <a:ext cx="8596123" cy="2808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Направления работы: 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1" lang="ru-RU" dirty="0" smtClean="0">
                <a:latin typeface="Arial" charset="0"/>
              </a:rPr>
              <a:t>Определение необходимого инвентаря, оборудования, расходных материалов, необходимых для надлежащей продажи товаров;;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1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Оценка всех</a:t>
            </a:r>
            <a:r>
              <a:rPr kumimoji="1" lang="ru-R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документов на предмет соответствия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законодательству о защите прав потребителей;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baseline="0" dirty="0" smtClean="0">
                <a:latin typeface="Arial" charset="0"/>
              </a:rPr>
              <a:t>Объективная оценка каждой проблемной ситуации, 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ru-RU" baseline="0" dirty="0" smtClean="0">
                <a:latin typeface="Arial" charset="0"/>
              </a:rPr>
              <a:t>конфликта с точки зрения </a:t>
            </a:r>
            <a:r>
              <a:rPr kumimoji="1" lang="ru-RU" dirty="0" smtClean="0">
                <a:latin typeface="Arial" charset="0"/>
              </a:rPr>
              <a:t>законодательства </a:t>
            </a:r>
            <a:r>
              <a:rPr kumimoji="1" lang="ru-RU" dirty="0">
                <a:latin typeface="Arial" charset="0"/>
              </a:rPr>
              <a:t>о защите прав потребителей</a:t>
            </a:r>
            <a:r>
              <a:rPr kumimoji="1" lang="ru-RU" baseline="0" dirty="0" smtClean="0">
                <a:latin typeface="Arial" charset="0"/>
              </a:rPr>
              <a:t> </a:t>
            </a:r>
            <a:endParaRPr kumimoji="1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67756" y="1484784"/>
            <a:ext cx="856895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Ассортимент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продукции не должен приводить к ухудшению условий его реализации, ущемлению прав потребителей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Производственный контроль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5834" y="4797152"/>
            <a:ext cx="8713788" cy="187260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 ЗПП, </a:t>
            </a:r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http://zpp.rospotrebnadzor.ru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частности, раздел «Продукция, не соответствующая обязательным требованиям»)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сертификатов, деклараций 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Россакредитация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http://fsa.gov.ru/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потребителей Свердловской области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http://www.potrebitel66.ru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44018" y="1048485"/>
            <a:ext cx="820891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Организован (может быть, в форме программы)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319972" y="1624549"/>
            <a:ext cx="252028" cy="1576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65566" y="1782194"/>
            <a:ext cx="763284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Все аспекты работы предприятия торговли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420887"/>
            <a:ext cx="8640960" cy="16561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Предусмотреть  как</a:t>
            </a:r>
            <a:r>
              <a:rPr kumimoji="1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входной контроль</a:t>
            </a:r>
            <a:r>
              <a:rPr kumimoji="1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1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(маркировка, эксплуатационная документация, гарантийные</a:t>
            </a:r>
            <a:r>
              <a:rPr kumimoji="1" lang="ru-R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обязательства изготовителя, </a:t>
            </a:r>
            <a:r>
              <a:rPr kumimoji="1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товарно-сопроводительные документы, проверка качества по внешним признакам) </a:t>
            </a:r>
            <a:r>
              <a:rPr kumimoji="1" lang="ru-RU" b="1" dirty="0">
                <a:latin typeface="Arial" charset="0"/>
              </a:rPr>
              <a:t>так и постоянный текущий анализ </a:t>
            </a:r>
            <a:r>
              <a:rPr kumimoji="1" lang="ru-RU" dirty="0" smtClean="0">
                <a:latin typeface="Arial" charset="0"/>
              </a:rPr>
              <a:t>(определить периодичность и этапы проверки целостности упаковки, маркировки, правильности ценников и пр.)</a:t>
            </a:r>
            <a:endParaRPr kumimoji="1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55576" y="4221088"/>
            <a:ext cx="7632848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Работа с ресурсами</a:t>
            </a:r>
          </a:p>
        </p:txBody>
      </p:sp>
    </p:spTree>
    <p:extLst>
      <p:ext uri="{BB962C8B-B14F-4D97-AF65-F5344CB8AC3E}">
        <p14:creationId xmlns:p14="http://schemas.microsoft.com/office/powerpoint/2010/main" val="22274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200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поставщиками сырья и продукции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0825" y="1340768"/>
            <a:ext cx="8713663" cy="2160240"/>
          </a:xfr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формулировка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договоров с учетом интересов потребителей и продавца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работа;</a:t>
            </a: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от сотрудничества с недобросовестными поставщиками, изготовителями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3801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47800"/>
            <a:ext cx="7010400" cy="2362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547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84138"/>
            <a:ext cx="8583488" cy="59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Надзорные мероприятия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45897217"/>
              </p:ext>
            </p:extLst>
          </p:nvPr>
        </p:nvGraphicFramePr>
        <p:xfrm>
          <a:off x="251520" y="836712"/>
          <a:ext cx="85689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39378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84138"/>
            <a:ext cx="8583488" cy="59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нарушений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5895" y="764704"/>
            <a:ext cx="8808593" cy="5976664"/>
          </a:xfrm>
          <a:prstGeom prst="rect">
            <a:avLst/>
          </a:prstGeom>
          <a:solidFill>
            <a:srgbClr val="FEF6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продукции требованиям нормативных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  продукции  с  маркировкой,  не  содержащей  сведений,  предусмотренных  законодательством Российской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в том числе, маркировка средствами идентификации;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необходимой товарно-сопроводительной документации либо отсутствие в сопроводительной документации необходимых сведений  - об обязательном подтверждении соответствия продукции; 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недостоверное декларирование продукции;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реализация которой запрещена (ограничена);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ценников на товар и/или неправильное их оформление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запретов и ограничений (стимулирование потребления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продукции; несоблюдение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продажи спиртосодержащей продукции  и пр.)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291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84138"/>
            <a:ext cx="8583488" cy="9685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проблемные сектора 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потребительском рынке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непродовольственных товаров </a:t>
            </a:r>
            <a:r>
              <a:rPr lang="ru-RU" altLang="ru-RU" sz="2200" b="1" dirty="0" smtClean="0">
                <a:latin typeface="Times New Roman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200" b="1" dirty="0">
                <a:latin typeface="Times New Roman" pitchFamily="18" charset="0"/>
                <a:cs typeface="Times New Roman" panose="02020603050405020304" pitchFamily="18" charset="0"/>
              </a:rPr>
              <a:t>итогам </a:t>
            </a:r>
            <a:r>
              <a:rPr lang="ru-RU" altLang="ru-RU" sz="2200" b="1" dirty="0" smtClean="0">
                <a:latin typeface="Times New Roman" pitchFamily="18" charset="0"/>
                <a:cs typeface="Times New Roman" panose="02020603050405020304" pitchFamily="18" charset="0"/>
              </a:rPr>
              <a:t>2020 г</a:t>
            </a:r>
            <a:r>
              <a:rPr lang="ru-RU" altLang="ru-RU" sz="22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2996235"/>
              </p:ext>
            </p:extLst>
          </p:nvPr>
        </p:nvGraphicFramePr>
        <p:xfrm>
          <a:off x="251520" y="1196752"/>
          <a:ext cx="8712968" cy="54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9140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81000" y="84138"/>
            <a:ext cx="8583488" cy="59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Лабораторное несоответствие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5895" y="764704"/>
            <a:ext cx="8988105" cy="5976664"/>
          </a:xfrm>
          <a:prstGeom prst="rect">
            <a:avLst/>
          </a:prstGeom>
          <a:solidFill>
            <a:srgbClr val="FEF6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бытовой химии: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23,3 % неудовлетворительных проб 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- 27,5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0" lvl="0" indent="0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Показатель: «метанол» (</a:t>
            </a:r>
            <a:r>
              <a:rPr lang="ru-RU" sz="1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стеклоомывающая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жидкость), «сенсибилизирующее действие» (гель для стирки)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посуда, кухонные принадлежности, упаковка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–несоответствие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выявлялось (2019 г. – 1,4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парфюмерно-косметические средства и средства гигиены полости рта: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3,4% неудовлетворительных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(2019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- 4,9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 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Показатель: индекс токсичности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игрушки: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5,6 %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неудовлетворительных проб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-  9 процентов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токсичности 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обувь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16 %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(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- 7,1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0" lvl="0" indent="0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Обувь: </a:t>
            </a:r>
            <a:r>
              <a:rPr lang="ru-RU" sz="1700" i="1" dirty="0"/>
              <a:t>«высота каблука</a:t>
            </a:r>
            <a:r>
              <a:rPr lang="ru-RU" sz="1700" i="1" dirty="0" smtClean="0"/>
              <a:t>», </a:t>
            </a:r>
            <a:r>
              <a:rPr lang="ru-RU" sz="1700" i="1" dirty="0"/>
              <a:t>«прочность крепления деталей подошвы», «деформация подноска в обуви (общая</a:t>
            </a:r>
            <a:r>
              <a:rPr lang="ru-RU" sz="1700" i="1" dirty="0" smtClean="0"/>
              <a:t>)», </a:t>
            </a:r>
            <a:r>
              <a:rPr lang="ru-RU" sz="1700" i="1" dirty="0"/>
              <a:t>«хром общий</a:t>
            </a:r>
            <a:r>
              <a:rPr lang="ru-RU" sz="1700" i="1" dirty="0" smtClean="0"/>
              <a:t>»</a:t>
            </a:r>
          </a:p>
          <a:p>
            <a:pPr marL="0" lvl="0" indent="0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Одежда: гигроскопичность, воздухопроницаемость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издательская продукция, канцелярские принадлежности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не выявлялось  (2019 г. - 6 процентов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выявлялось (2019 г. - несоответствие не выявлялось);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изделия для взрослых и детей: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выявлялось (2019 г. - несоответствие не выявлялось);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обувь для взрослых: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20,7 %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(2019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- 11,9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0" lvl="0" indent="0">
              <a:buNone/>
            </a:pP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Одежда: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цинк, индекс токсичности, цветность  (*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гигроскопичность,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воздухопроницаемость)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0675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8122</Words>
  <Application>Microsoft Office PowerPoint</Application>
  <PresentationFormat>Экран (4:3)</PresentationFormat>
  <Paragraphs>561</Paragraphs>
  <Slides>54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Arial Cyr</vt:lpstr>
      <vt:lpstr>Calibri</vt:lpstr>
      <vt:lpstr>Times New Roman</vt:lpstr>
      <vt:lpstr>Тема Office</vt:lpstr>
      <vt:lpstr>Оформление по умолчанию</vt:lpstr>
      <vt:lpstr>1_Оформление по умолчанию</vt:lpstr>
      <vt:lpstr>Ситуация на потребительском рынке непродовольственных товаров. Основные требования к реализации непродовольственных товаров. Актуальные вопросы, связанные с реализацией непродовольственных товаров.  Изменения в нормативно-правовом регулировании сферы продажи непродовольственных товаров.</vt:lpstr>
      <vt:lpstr>Материалы предыдущего семинара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оценки деятельности предприятия торговли в области ЗПП</vt:lpstr>
      <vt:lpstr>Направления оценки деятельности предприятия торговли в области ЗПП</vt:lpstr>
      <vt:lpstr>Направления оценки деятельности предприятия торговли в области ЗПП</vt:lpstr>
      <vt:lpstr>Направления оценки деятельности предприятия торговли в области ЗПП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Обязательная маркировка продукции средствами идентификации</vt:lpstr>
      <vt:lpstr>Обязательная маркировка продукции средствами идентификации</vt:lpstr>
      <vt:lpstr>Изменения в административной ответственности в части маркировки товаров</vt:lpstr>
      <vt:lpstr>Изменения в административной ответственности в части маркировки товаров</vt:lpstr>
      <vt:lpstr>Обязательная маркировка продукции средствами идентификации</vt:lpstr>
      <vt:lpstr>Мобильное приложение </vt:lpstr>
      <vt:lpstr>Честный знак (оператор ЦРПТ)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договоров купли-продажи требованиям ст. 16 Закона РФ № 2300-1 от 07.02.1992 «О защите прав потребителей»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Организационно-техническое, юридическое обеспечение</vt:lpstr>
      <vt:lpstr>3. Производственный контроль</vt:lpstr>
      <vt:lpstr>3. Работа с поставщиками сырья и продукции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по надзору в сфере защиты прав потребителя при реализации товаров детского ассортимента</dc:title>
  <dc:creator>Шулешова Татьяна Юрьевна</dc:creator>
  <cp:lastModifiedBy>Шулешова Татьяна Юрьевна</cp:lastModifiedBy>
  <cp:revision>344</cp:revision>
  <dcterms:created xsi:type="dcterms:W3CDTF">2018-04-23T06:32:51Z</dcterms:created>
  <dcterms:modified xsi:type="dcterms:W3CDTF">2021-08-19T04:44:56Z</dcterms:modified>
</cp:coreProperties>
</file>