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8" r:id="rId1"/>
  </p:sldMasterIdLst>
  <p:notesMasterIdLst>
    <p:notesMasterId r:id="rId28"/>
  </p:notesMasterIdLst>
  <p:sldIdLst>
    <p:sldId id="259" r:id="rId2"/>
    <p:sldId id="317" r:id="rId3"/>
    <p:sldId id="508" r:id="rId4"/>
    <p:sldId id="509" r:id="rId5"/>
    <p:sldId id="510" r:id="rId6"/>
    <p:sldId id="511" r:id="rId7"/>
    <p:sldId id="521" r:id="rId8"/>
    <p:sldId id="522" r:id="rId9"/>
    <p:sldId id="523" r:id="rId10"/>
    <p:sldId id="524" r:id="rId11"/>
    <p:sldId id="530" r:id="rId12"/>
    <p:sldId id="505" r:id="rId13"/>
    <p:sldId id="506" r:id="rId14"/>
    <p:sldId id="513" r:id="rId15"/>
    <p:sldId id="514" r:id="rId16"/>
    <p:sldId id="515" r:id="rId17"/>
    <p:sldId id="516" r:id="rId18"/>
    <p:sldId id="517" r:id="rId19"/>
    <p:sldId id="518" r:id="rId20"/>
    <p:sldId id="507" r:id="rId21"/>
    <p:sldId id="525" r:id="rId22"/>
    <p:sldId id="526" r:id="rId23"/>
    <p:sldId id="527" r:id="rId24"/>
    <p:sldId id="528" r:id="rId25"/>
    <p:sldId id="529" r:id="rId26"/>
    <p:sldId id="371" r:id="rId27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7D1"/>
    <a:srgbClr val="2D26B2"/>
    <a:srgbClr val="FFFF99"/>
    <a:srgbClr val="003964"/>
    <a:srgbClr val="FF0066"/>
    <a:srgbClr val="B83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8302" autoAdjust="0"/>
  </p:normalViewPr>
  <p:slideViewPr>
    <p:cSldViewPr>
      <p:cViewPr varScale="1">
        <p:scale>
          <a:sx n="103" d="100"/>
          <a:sy n="103" d="100"/>
        </p:scale>
        <p:origin x="20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219860792922632E-2"/>
          <c:y val="0"/>
          <c:w val="0.95510908105550463"/>
          <c:h val="0.711540688666518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'15.инвестиции'!$B$1</c:f>
              <c:strCache>
                <c:ptCount val="1"/>
                <c:pt idx="0">
                  <c:v>Инвестиции в основной капитал, млн.рублей</c:v>
                </c:pt>
              </c:strCache>
            </c:strRef>
          </c:tx>
          <c:spPr>
            <a:solidFill>
              <a:srgbClr val="FFFFCC"/>
            </a:solidFill>
            <a:ln w="12703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7359877086602709E-3"/>
                  <c:y val="-6.08463835196637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67E-46D5-AC46-983FDE2E8C9B}"/>
                </c:ext>
              </c:extLst>
            </c:dLbl>
            <c:dLbl>
              <c:idx val="1"/>
              <c:layout>
                <c:manualLayout>
                  <c:x val="1.7359877086601913E-3"/>
                  <c:y val="-3.22533733315616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67E-46D5-AC46-983FDE2E8C9B}"/>
                </c:ext>
              </c:extLst>
            </c:dLbl>
            <c:dLbl>
              <c:idx val="2"/>
              <c:layout>
                <c:manualLayout>
                  <c:x val="-3.4719754173205735E-3"/>
                  <c:y val="6.38584021954335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67E-46D5-AC46-983FDE2E8C9B}"/>
                </c:ext>
              </c:extLst>
            </c:dLbl>
            <c:dLbl>
              <c:idx val="3"/>
              <c:layout>
                <c:manualLayout>
                  <c:x val="-5.2079631259807644E-3"/>
                  <c:y val="0.2002279005281223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67E-46D5-AC46-983FDE2E8C9B}"/>
                </c:ext>
              </c:extLst>
            </c:dLbl>
            <c:dLbl>
              <c:idx val="4"/>
              <c:layout>
                <c:manualLayout>
                  <c:x val="0"/>
                  <c:y val="5.28592814195213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67E-46D5-AC46-983FDE2E8C9B}"/>
                </c:ext>
              </c:extLst>
            </c:dLbl>
            <c:spPr>
              <a:noFill/>
              <a:ln w="25406">
                <a:noFill/>
              </a:ln>
            </c:spPr>
            <c:txPr>
              <a:bodyPr rot="-5400000" vert="horz"/>
              <a:lstStyle/>
              <a:p>
                <a:pPr algn="l">
                  <a:defRPr sz="1200" b="1" i="0" u="none" strike="noStrike" baseline="0">
                    <a:solidFill>
                      <a:srgbClr val="C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'15.инвестиции'!$A$2:$A$6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'15.инвестиции'!$B$2:$B$6</c:f>
              <c:numCache>
                <c:formatCode>General</c:formatCode>
                <c:ptCount val="5"/>
                <c:pt idx="0">
                  <c:v>145.99</c:v>
                </c:pt>
                <c:pt idx="1">
                  <c:v>191.09</c:v>
                </c:pt>
                <c:pt idx="2">
                  <c:v>383.19</c:v>
                </c:pt>
                <c:pt idx="3">
                  <c:v>477.49</c:v>
                </c:pt>
                <c:pt idx="4">
                  <c:v>289.91000000000003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75-432B-873F-B6E20AC59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762752"/>
        <c:axId val="43656320"/>
      </c:barChart>
      <c:lineChart>
        <c:grouping val="standard"/>
        <c:varyColors val="0"/>
        <c:ser>
          <c:idx val="1"/>
          <c:order val="1"/>
          <c:tx>
            <c:strRef>
              <c:f>'15.инвестиции'!$C$1</c:f>
              <c:strCache>
                <c:ptCount val="1"/>
                <c:pt idx="0">
                  <c:v>темп роста инвестиций, %</c:v>
                </c:pt>
              </c:strCache>
            </c:strRef>
          </c:tx>
          <c:spPr>
            <a:ln w="38109">
              <a:solidFill>
                <a:srgbClr val="0000FF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6455741881865372E-2"/>
                  <c:y val="7.4673289658278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67E-46D5-AC46-983FDE2E8C9B}"/>
                </c:ext>
              </c:extLst>
            </c:dLbl>
            <c:dLbl>
              <c:idx val="1"/>
              <c:layout>
                <c:manualLayout>
                  <c:x val="-3.9927717299185865E-2"/>
                  <c:y val="9.458616690048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67E-46D5-AC46-983FDE2E8C9B}"/>
                </c:ext>
              </c:extLst>
            </c:dLbl>
            <c:dLbl>
              <c:idx val="2"/>
              <c:layout>
                <c:manualLayout>
                  <c:x val="-4.1663705007846184E-2"/>
                  <c:y val="0.1144990441426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67E-46D5-AC46-983FDE2E8C9B}"/>
                </c:ext>
              </c:extLst>
            </c:dLbl>
            <c:dLbl>
              <c:idx val="3"/>
              <c:layout>
                <c:manualLayout>
                  <c:x val="-3.8191729590525733E-2"/>
                  <c:y val="7.965150896883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67E-46D5-AC46-983FDE2E8C9B}"/>
                </c:ext>
              </c:extLst>
            </c:dLbl>
            <c:dLbl>
              <c:idx val="4"/>
              <c:layout>
                <c:manualLayout>
                  <c:x val="-2.2402169574559989E-2"/>
                  <c:y val="-7.6418410317379115E-2"/>
                </c:manualLayout>
              </c:layout>
              <c:spPr>
                <a:noFill/>
                <a:ln w="25406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3000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D75-432B-873F-B6E20AC59309}"/>
                </c:ext>
              </c:extLst>
            </c:dLbl>
            <c:dLbl>
              <c:idx val="5"/>
              <c:layout>
                <c:manualLayout>
                  <c:x val="-1.149693501890825E-2"/>
                  <c:y val="-2.4966015546728726E-2"/>
                </c:manualLayout>
              </c:layout>
              <c:spPr>
                <a:noFill/>
                <a:ln w="25406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3000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75-432B-873F-B6E20AC59309}"/>
                </c:ext>
              </c:extLst>
            </c:dLbl>
            <c:dLbl>
              <c:idx val="6"/>
              <c:layout>
                <c:manualLayout>
                  <c:x val="-1.0819675277015495E-2"/>
                  <c:y val="-2.9953248747764949E-2"/>
                </c:manualLayout>
              </c:layout>
              <c:spPr>
                <a:noFill/>
                <a:ln w="25406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3000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75-432B-873F-B6E20AC59309}"/>
                </c:ext>
              </c:extLst>
            </c:dLbl>
            <c:dLbl>
              <c:idx val="8"/>
              <c:layout>
                <c:manualLayout>
                  <c:x val="-3.2733631670086583E-3"/>
                  <c:y val="2.7194602333346918E-2"/>
                </c:manualLayout>
              </c:layout>
              <c:spPr>
                <a:noFill/>
                <a:ln w="25406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3000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75-432B-873F-B6E20AC59309}"/>
                </c:ext>
              </c:extLst>
            </c:dLbl>
            <c:dLbl>
              <c:idx val="14"/>
              <c:layout>
                <c:manualLayout>
                  <c:x val="-2.3057822879553047E-3"/>
                  <c:y val="3.8245922001717614E-2"/>
                </c:manualLayout>
              </c:layout>
              <c:spPr>
                <a:noFill/>
                <a:ln w="25406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3000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75-432B-873F-B6E20AC59309}"/>
                </c:ext>
              </c:extLst>
            </c:dLbl>
            <c:spPr>
              <a:noFill/>
              <a:ln w="2540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3000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'15.инвестиции'!$A$2:$A$6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'15.инвестиции'!$C$2:$C$6</c:f>
              <c:numCache>
                <c:formatCode>General</c:formatCode>
                <c:ptCount val="5"/>
                <c:pt idx="0">
                  <c:v>121.1</c:v>
                </c:pt>
                <c:pt idx="1">
                  <c:v>138.6</c:v>
                </c:pt>
                <c:pt idx="2">
                  <c:v>200.5</c:v>
                </c:pt>
                <c:pt idx="3">
                  <c:v>125.3</c:v>
                </c:pt>
                <c:pt idx="4">
                  <c:v>62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3D75-432B-873F-B6E20AC59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762752"/>
        <c:axId val="43656320"/>
      </c:lineChart>
      <c:catAx>
        <c:axId val="1067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defRPr>
            </a:pPr>
            <a:endParaRPr lang="ru-RU"/>
          </a:p>
        </c:txPr>
        <c:crossAx val="436563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3656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762752"/>
        <c:crosses val="autoZero"/>
        <c:crossBetween val="between"/>
      </c:valAx>
      <c:spPr>
        <a:noFill/>
        <a:ln w="25406">
          <a:noFill/>
        </a:ln>
      </c:spPr>
    </c:plotArea>
    <c:legend>
      <c:legendPos val="b"/>
      <c:layout>
        <c:manualLayout>
          <c:xMode val="edge"/>
          <c:yMode val="edge"/>
          <c:x val="6.599951884435161E-2"/>
          <c:y val="0.84765629746702709"/>
          <c:w val="0.8591337217083036"/>
          <c:h val="8.012846636981874E-2"/>
        </c:manualLayout>
      </c:layout>
      <c:overlay val="0"/>
      <c:spPr>
        <a:solidFill>
          <a:srgbClr val="FFFFFF"/>
        </a:solidFill>
        <a:ln w="3176">
          <a:solidFill>
            <a:srgbClr val="000000"/>
          </a:solidFill>
          <a:prstDash val="solid"/>
        </a:ln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Times New Roman" panose="02020603050405020304" pitchFamily="18" charset="0"/>
              <a:ea typeface="Arial Cyr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6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7A791D-A118-4096-B50E-176EE80F4F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1321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7CD990-2886-43F4-B51C-6918F6B7FEE6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1C8006-DDAD-424B-95DC-422AABCBFDB4}" type="slidenum">
              <a:rPr lang="ru-RU" altLang="ru-RU" sz="1200">
                <a:latin typeface="Arial" panose="020B0604020202020204" pitchFamily="34" charset="0"/>
              </a:rPr>
              <a:pPr eaLnBrk="1" hangingPunct="1"/>
              <a:t>18</a:t>
            </a:fld>
            <a:endParaRPr lang="ru-RU" altLang="ru-RU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7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3A86-9272-44B8-9BDF-2D5F5BD909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50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E1BE-E635-4C8B-A0A2-05AA0F0D4F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35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FDB1-26CF-43C7-AC7A-29C0FD9E0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612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2A50A-9F22-4254-9E37-B35EED130F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955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3538-9A8A-4FC4-B265-3B7DF1BE68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071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F841D-EE64-46EF-8A67-442D074849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686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BFBBF-04FD-457B-B043-604309F25B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363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38E74-0662-4EAA-A1D5-0FD8B7F19A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421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6932-A62C-44F5-A0F3-0C3474D468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174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468C0-25BE-4EC5-AA3C-27067B9F4E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047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2F217-D248-48DB-9F07-0BE9297B1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65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1A236364-10B3-44D7-92DD-2E259802FE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8" r:id="rId1"/>
    <p:sldLayoutId id="2147485770" r:id="rId2"/>
    <p:sldLayoutId id="2147485779" r:id="rId3"/>
    <p:sldLayoutId id="2147485771" r:id="rId4"/>
    <p:sldLayoutId id="2147485772" r:id="rId5"/>
    <p:sldLayoutId id="2147485773" r:id="rId6"/>
    <p:sldLayoutId id="2147485774" r:id="rId7"/>
    <p:sldLayoutId id="2147485775" r:id="rId8"/>
    <p:sldLayoutId id="2147485780" r:id="rId9"/>
    <p:sldLayoutId id="2147485776" r:id="rId10"/>
    <p:sldLayoutId id="214748577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hyperlink" Target="http://vsalde.ru/uploads/posts/2015-06/1434619136_kopter-ns-2-vsalderu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88" y="4857750"/>
            <a:ext cx="75660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2407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профиль 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2407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 Нижняя </a:t>
            </a:r>
            <a:r>
              <a:rPr lang="ru-RU" sz="2800" b="1" dirty="0" smtClean="0">
                <a:solidFill>
                  <a:srgbClr val="2407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Салда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2407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dirty="0" smtClean="0">
                <a:solidFill>
                  <a:srgbClr val="2407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 2022 год </a:t>
            </a:r>
            <a:endParaRPr lang="ru-RU" sz="2800" b="1" dirty="0">
              <a:solidFill>
                <a:srgbClr val="2407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8167"/>
          <a:stretch>
            <a:fillRect/>
          </a:stretch>
        </p:blipFill>
        <p:spPr bwMode="auto">
          <a:xfrm>
            <a:off x="0" y="-44450"/>
            <a:ext cx="91440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112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>
          <a:xfrm>
            <a:off x="1077913" y="0"/>
            <a:ext cx="6858000" cy="135731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1560513" y="255588"/>
            <a:ext cx="58912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здравоохранения</a:t>
            </a:r>
          </a:p>
          <a:p>
            <a:pPr algn="ctr" eaLnBrk="1" hangingPunct="1"/>
            <a:r>
              <a:rPr lang="ru-RU" altLang="ru-RU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-50800" y="3714750"/>
            <a:ext cx="4337050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ФГУЗ ФМБА России МСЧ № 121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50025"/>
            <a:ext cx="4286250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Центр медицинской реабилитации «Турмалин»</a:t>
            </a:r>
          </a:p>
        </p:txBody>
      </p:sp>
      <p:pic>
        <p:nvPicPr>
          <p:cNvPr id="66566" name="Picture 4" descr="http://saldinka.inovaco.ru/media/cache/36/ce/42/9f/2f/59/36ce429f2f592b1a11a761eb27ef88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79388" y="1473200"/>
            <a:ext cx="41608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" descr="http://vsalde.ru/uploads/posts/2014-02/thumbs/1392364103_detskaya-bolnica-3-vsalde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 bwMode="auto">
          <a:xfrm>
            <a:off x="4589463" y="1473200"/>
            <a:ext cx="4332287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214813" y="6550025"/>
            <a:ext cx="4929187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ГБУЗ СО «</a:t>
            </a:r>
            <a:r>
              <a:rPr lang="ru-RU" sz="1400" b="1" dirty="0" err="1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Нижнесалдинская</a:t>
            </a:r>
            <a: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 ЦГБ»</a:t>
            </a:r>
            <a:endParaRPr lang="ru-RU" sz="1400" b="1" dirty="0">
              <a:solidFill>
                <a:srgbClr val="2407D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4859338" y="3571875"/>
            <a:ext cx="3792537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ГБУЗ СО «</a:t>
            </a:r>
            <a:r>
              <a:rPr lang="ru-RU" sz="1400" b="1" dirty="0" err="1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Нижнесалдинская</a:t>
            </a: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 ЦГБ», </a:t>
            </a:r>
            <a: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поликлиника </a:t>
            </a:r>
          </a:p>
        </p:txBody>
      </p:sp>
      <p:pic>
        <p:nvPicPr>
          <p:cNvPr id="66571" name="Picture 13" descr="Верхняя и Нижняя Салда, деревня Северная с&amp;nbsp;высоты птичьего полёта. 38 новых фотографий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5" r="-49"/>
          <a:stretch>
            <a:fillRect/>
          </a:stretch>
        </p:blipFill>
        <p:spPr bwMode="auto">
          <a:xfrm>
            <a:off x="434975" y="4221163"/>
            <a:ext cx="377983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6" t="17516" r="36249" b="43330"/>
          <a:stretch>
            <a:fillRect/>
          </a:stretch>
        </p:blipFill>
        <p:spPr bwMode="auto">
          <a:xfrm>
            <a:off x="5112302" y="4095750"/>
            <a:ext cx="351516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7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5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7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80" name="TextBox 1"/>
          <p:cNvSpPr txBox="1">
            <a:spLocks noChangeArrowheads="1"/>
          </p:cNvSpPr>
          <p:nvPr/>
        </p:nvSpPr>
        <p:spPr bwMode="auto">
          <a:xfrm>
            <a:off x="1214438" y="285750"/>
            <a:ext cx="656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комплекс</a:t>
            </a:r>
            <a:endParaRPr lang="ru-RU" alt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10391"/>
              </p:ext>
            </p:extLst>
          </p:nvPr>
        </p:nvGraphicFramePr>
        <p:xfrm>
          <a:off x="458753" y="836712"/>
          <a:ext cx="8264593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971">
                  <a:extLst>
                    <a:ext uri="{9D8B030D-6E8A-4147-A177-3AD203B41FA5}">
                      <a16:colId xmlns:a16="http://schemas.microsoft.com/office/drawing/2014/main" val="126600671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36365625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81991414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62229801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0637115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16761811"/>
                    </a:ext>
                  </a:extLst>
                </a:gridCol>
                <a:gridCol w="792086">
                  <a:extLst>
                    <a:ext uri="{9D8B030D-6E8A-4147-A177-3AD203B41FA5}">
                      <a16:colId xmlns:a16="http://schemas.microsoft.com/office/drawing/2014/main" val="2260223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05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Отгружено товаров собственного производства, выполнено работ и услуг собственными силами (без НДС, акцизов и аналогичных обязательных платежей), всего,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рублей в ценах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соответствующих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1 810,301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1 896,077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2 104,887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2 034,766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2 206,145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047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крупным и средним организациям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 рублей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ценах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соответ-ствующих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1 810,301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1 896,077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2 104,887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2 034,766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2 206,145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087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 роста (снижения) объема отгруженных товаров собственного производства, выполненных работ и услуг собственными силами (к предыдущему году)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120,2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108,4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98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на душу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рублей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человека в 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102,49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119,56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116,22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128,03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6963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5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42875" y="4143375"/>
            <a:ext cx="3214688" cy="1714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27984" y="1298575"/>
            <a:ext cx="1929966" cy="2344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428625" y="142875"/>
            <a:ext cx="814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потенциал</a:t>
            </a:r>
          </a:p>
        </p:txBody>
      </p:sp>
      <p:pic>
        <p:nvPicPr>
          <p:cNvPr id="49155" name="Рисунок 5" descr="стенд продукции ЦРС НСМЗ.JPG"/>
          <p:cNvPicPr>
            <a:picLocks noChangeAspect="1"/>
          </p:cNvPicPr>
          <p:nvPr/>
        </p:nvPicPr>
        <p:blipFill>
          <a:blip r:embed="rId2" cstate="print">
            <a:extLst/>
          </a:blip>
          <a:srcRect l="5469" b="24278"/>
          <a:stretch>
            <a:fillRect/>
          </a:stretch>
        </p:blipFill>
        <p:spPr bwMode="auto">
          <a:xfrm>
            <a:off x="3500430" y="3929066"/>
            <a:ext cx="5286375" cy="22145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294" name="Прямоугольник 6"/>
          <p:cNvSpPr>
            <a:spLocks noChangeArrowheads="1"/>
          </p:cNvSpPr>
          <p:nvPr/>
        </p:nvSpPr>
        <p:spPr bwMode="auto">
          <a:xfrm>
            <a:off x="0" y="4071938"/>
            <a:ext cx="3643313" cy="1846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Готовая продукция :</a:t>
            </a:r>
          </a:p>
          <a:p>
            <a:pPr marL="360363" eaLnBrk="1" hangingPunct="1">
              <a:defRPr/>
            </a:pPr>
            <a:r>
              <a:rPr lang="en-US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подкладки рельсовые, </a:t>
            </a:r>
          </a:p>
          <a:p>
            <a:pPr marL="360363" eaLnBrk="1" hangingPunct="1">
              <a:defRPr/>
            </a:pPr>
            <a:r>
              <a:rPr lang="en-US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накладки, </a:t>
            </a:r>
          </a:p>
          <a:p>
            <a:pPr marL="360363" eaLnBrk="1" hangingPunct="1">
              <a:defRPr/>
            </a:pPr>
            <a:r>
              <a:rPr lang="en-US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клемма ПК, </a:t>
            </a:r>
          </a:p>
          <a:p>
            <a:pPr marL="360363" eaLnBrk="1" hangingPunct="1">
              <a:defRPr/>
            </a:pPr>
            <a:r>
              <a:rPr lang="en-US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скоба упорная ЖБР, </a:t>
            </a:r>
          </a:p>
          <a:p>
            <a:pPr marL="360363" eaLnBrk="1" hangingPunct="1">
              <a:defRPr/>
            </a:pPr>
            <a:r>
              <a:rPr lang="en-US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рейка зубчатая</a:t>
            </a:r>
          </a:p>
        </p:txBody>
      </p:sp>
      <p:sp>
        <p:nvSpPr>
          <p:cNvPr id="16391" name="Прямоугольник 11"/>
          <p:cNvSpPr>
            <a:spLocks noChangeArrowheads="1"/>
          </p:cNvSpPr>
          <p:nvPr/>
        </p:nvSpPr>
        <p:spPr bwMode="auto">
          <a:xfrm>
            <a:off x="5214938" y="714375"/>
            <a:ext cx="2811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«НСМЗ»</a:t>
            </a:r>
          </a:p>
        </p:txBody>
      </p:sp>
      <p:pic>
        <p:nvPicPr>
          <p:cNvPr id="49158" name="Рисунок 12" descr="_MG_5504а.jp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357950" y="1857364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Picture 9" descr="http://vsalde.ru/uploads/posts/2015-05/1432898433_saldakopter-ns-3-vsalde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642917"/>
            <a:ext cx="4071965" cy="305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4" name="TextBox 7"/>
          <p:cNvSpPr txBox="1">
            <a:spLocks noChangeArrowheads="1"/>
          </p:cNvSpPr>
          <p:nvPr/>
        </p:nvSpPr>
        <p:spPr bwMode="auto">
          <a:xfrm>
            <a:off x="4357685" y="1370027"/>
            <a:ext cx="210740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работников: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545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Отгружено товаров собственного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производства: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712,153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7504" y="3857625"/>
            <a:ext cx="4821684" cy="25003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428625" y="142875"/>
            <a:ext cx="814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Научно-инновационный потенциал</a:t>
            </a:r>
          </a:p>
        </p:txBody>
      </p:sp>
      <p:pic>
        <p:nvPicPr>
          <p:cNvPr id="50180" name="Рисунок 7" descr="двигатели.jpg"/>
          <p:cNvPicPr>
            <a:picLocks noChangeAspect="1"/>
          </p:cNvPicPr>
          <p:nvPr/>
        </p:nvPicPr>
        <p:blipFill>
          <a:blip r:embed="rId2" cstate="print">
            <a:extLst/>
          </a:blip>
          <a:srcRect l="5376" t="20377" r="2957"/>
          <a:stretch>
            <a:fillRect/>
          </a:stretch>
        </p:blipFill>
        <p:spPr bwMode="auto">
          <a:xfrm>
            <a:off x="5214942" y="3929066"/>
            <a:ext cx="3625225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413" name="Прямоугольник 9"/>
          <p:cNvSpPr>
            <a:spLocks noChangeArrowheads="1"/>
          </p:cNvSpPr>
          <p:nvPr/>
        </p:nvSpPr>
        <p:spPr bwMode="auto">
          <a:xfrm>
            <a:off x="4786313" y="928688"/>
            <a:ext cx="3406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«НИИМАШ»</a:t>
            </a:r>
          </a:p>
        </p:txBody>
      </p:sp>
      <p:pic>
        <p:nvPicPr>
          <p:cNvPr id="17414" name="Рисунок 10" descr="a41189a07097c081308aa3b5cdefd91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8"/>
          <a:stretch>
            <a:fillRect/>
          </a:stretch>
        </p:blipFill>
        <p:spPr bwMode="auto">
          <a:xfrm>
            <a:off x="6026150" y="1714500"/>
            <a:ext cx="2563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857625" y="1571625"/>
            <a:ext cx="1785938" cy="20716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Численность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работников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:</a:t>
            </a: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918 человек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Прямоугольник 6"/>
          <p:cNvSpPr>
            <a:spLocks noChangeArrowheads="1"/>
          </p:cNvSpPr>
          <p:nvPr/>
        </p:nvSpPr>
        <p:spPr bwMode="auto">
          <a:xfrm>
            <a:off x="214313" y="4000500"/>
            <a:ext cx="46434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Готовая продукция 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-двигательные установки орбитальных и межпланетных космических аппаратов,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-ракетные двигатели малой тяги,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-топливные баки и газовые баллоны высокого давления,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-электромагнитные клапаны</a:t>
            </a:r>
          </a:p>
        </p:txBody>
      </p:sp>
      <p:pic>
        <p:nvPicPr>
          <p:cNvPr id="12" name="Picture 7" descr="http://vsalde.ru/uploads/posts/2015-06/1434619185_kopter-ns-14-vsalderu.jpg"/>
          <p:cNvPicPr>
            <a:picLocks noChangeAspect="1" noChangeArrowheads="1"/>
          </p:cNvPicPr>
          <p:nvPr/>
        </p:nvPicPr>
        <p:blipFill>
          <a:blip r:embed="rId4" cstate="print"/>
          <a:srcRect l="9487" t="14760" r="2108" b="7604"/>
          <a:stretch>
            <a:fillRect/>
          </a:stretch>
        </p:blipFill>
        <p:spPr bwMode="auto">
          <a:xfrm>
            <a:off x="214313" y="1121561"/>
            <a:ext cx="325439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323528" y="1323792"/>
            <a:ext cx="33131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предоставляющих услуги мобильной связи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Билайн, МТС, Мотив, Мегафон,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Utel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2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1576388" y="246398"/>
            <a:ext cx="656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Телекоммуникационная и финансовая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lang="ru-RU" alt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263034" y="1202380"/>
            <a:ext cx="33131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предоставляющие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доступа в сети «Интернет» –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«Ростелеком», «Квант», «Билайн», «МТС», «Мегафон», «Мотив», «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Utel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2», «Апельсин», «Сети Тагила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2" y="2990492"/>
            <a:ext cx="2332322" cy="1323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19" y="2990492"/>
            <a:ext cx="1430977" cy="1430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76" y="4680958"/>
            <a:ext cx="1047280" cy="1047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" y="5586809"/>
            <a:ext cx="1510892" cy="1068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21" y="4912555"/>
            <a:ext cx="1450103" cy="1631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10" y="1703459"/>
            <a:ext cx="802686" cy="8026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96954" y="4273182"/>
            <a:ext cx="3451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организация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Банк ПАО Сбербанк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22" y="5497325"/>
            <a:ext cx="2669090" cy="10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845268" y="1218782"/>
            <a:ext cx="234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 Запад – 1»</a:t>
            </a: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2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323528" y="246398"/>
            <a:ext cx="8424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площадки, пригодные </a:t>
            </a: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новых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</a:t>
            </a:r>
            <a:endParaRPr lang="ru-RU" alt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1500" y="1917700"/>
            <a:ext cx="33129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Нижняя Салда,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Фрунзе, 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Удаленность: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 186 км</a:t>
            </a:r>
          </a:p>
          <a:p>
            <a:pPr>
              <a:lnSpc>
                <a:spcPct val="150000"/>
              </a:lnSpc>
            </a:pP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0,72 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1" y="1600782"/>
            <a:ext cx="4560763" cy="50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2239677" y="1285875"/>
            <a:ext cx="234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ПаркингЗапад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2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323528" y="246398"/>
            <a:ext cx="8424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площадки, пригодные </a:t>
            </a: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новых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</a:t>
            </a:r>
            <a:endParaRPr lang="ru-RU" alt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64138" y="1581802"/>
            <a:ext cx="38723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Нижняя Салда,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15 м западнее РГЗ «Победа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Удаленность: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 186 км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05 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2" y="1765300"/>
            <a:ext cx="4263795" cy="5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275395" y="1237121"/>
            <a:ext cx="2880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ПромзонаЗападная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2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323528" y="246398"/>
            <a:ext cx="8424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площадки, пригодные </a:t>
            </a: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новых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</a:t>
            </a:r>
            <a:endParaRPr lang="ru-RU" alt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1812072"/>
            <a:ext cx="3528391" cy="435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Нижняя Салда,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Строителей, № 82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Удаленность: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 186 км</a:t>
            </a:r>
          </a:p>
          <a:p>
            <a:pPr>
              <a:lnSpc>
                <a:spcPct val="150000"/>
              </a:lnSpc>
            </a:pP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3,0 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8" y="1753398"/>
            <a:ext cx="4128822" cy="47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1714500" y="0"/>
            <a:ext cx="54895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Природно-ресурсный потенциал</a:t>
            </a:r>
            <a:endParaRPr lang="ru-RU" altLang="ru-RU" sz="2800" dirty="0"/>
          </a:p>
          <a:p>
            <a:pPr algn="ctr" eaLnBrk="1" hangingPunct="1"/>
            <a:r>
              <a:rPr lang="ru-RU" alt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природы</a:t>
            </a:r>
          </a:p>
        </p:txBody>
      </p:sp>
      <p:pic>
        <p:nvPicPr>
          <p:cNvPr id="4813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/>
          <a:stretch>
            <a:fillRect/>
          </a:stretch>
        </p:blipFill>
        <p:spPr bwMode="auto">
          <a:xfrm>
            <a:off x="2700338" y="3789363"/>
            <a:ext cx="4133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Прямоугольник 8"/>
          <p:cNvSpPr>
            <a:spLocks noChangeArrowheads="1"/>
          </p:cNvSpPr>
          <p:nvPr/>
        </p:nvSpPr>
        <p:spPr bwMode="auto">
          <a:xfrm>
            <a:off x="2987675" y="5805488"/>
            <a:ext cx="3744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парк  Махонин мыс и р. Салда</a:t>
            </a:r>
            <a:endParaRPr lang="ru-RU" altLang="ru-RU" sz="2000" b="1" dirty="0">
              <a:solidFill>
                <a:srgbClr val="FFFF00"/>
              </a:solidFill>
            </a:endParaRPr>
          </a:p>
        </p:txBody>
      </p:sp>
      <p:pic>
        <p:nvPicPr>
          <p:cNvPr id="48133" name="Picture 12" descr="http://vsalde.ru/uploads/posts/2015-06/1434619101_kopter-ns-11-vsalder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81075"/>
            <a:ext cx="33845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Прямоугольник 7"/>
          <p:cNvSpPr>
            <a:spLocks noChangeArrowheads="1"/>
          </p:cNvSpPr>
          <p:nvPr/>
        </p:nvSpPr>
        <p:spPr bwMode="auto">
          <a:xfrm>
            <a:off x="5219700" y="2409825"/>
            <a:ext cx="3673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памятник природы </a:t>
            </a:r>
            <a:r>
              <a:rPr lang="ru-RU" alt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Нижнесалдинская</a:t>
            </a:r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кедровая роща </a:t>
            </a:r>
            <a:endParaRPr lang="ru-RU" altLang="ru-RU" sz="2000" dirty="0">
              <a:solidFill>
                <a:srgbClr val="FFFF00"/>
              </a:solidFill>
            </a:endParaRPr>
          </a:p>
        </p:txBody>
      </p:sp>
      <p:pic>
        <p:nvPicPr>
          <p:cNvPr id="48135" name="Picture 14" descr="http://vsalde.ru/uploads/posts/2015-05/1432898425_saldakopter-ns-1-1-vsalder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981075"/>
            <a:ext cx="361156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Прямоугольник 11"/>
          <p:cNvSpPr>
            <a:spLocks noChangeArrowheads="1"/>
          </p:cNvSpPr>
          <p:nvPr/>
        </p:nvSpPr>
        <p:spPr bwMode="auto">
          <a:xfrm>
            <a:off x="900113" y="2409825"/>
            <a:ext cx="3384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Гидрологический памятник </a:t>
            </a:r>
            <a:r>
              <a:rPr lang="ru-RU" altLang="ru-RU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ru-RU" altLang="ru-RU" sz="1800" b="1" dirty="0" err="1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Нижнесалдинский</a:t>
            </a:r>
            <a:r>
              <a:rPr lang="ru-RU" alt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пруд на р. Салда</a:t>
            </a:r>
          </a:p>
        </p:txBody>
      </p:sp>
    </p:spTree>
    <p:extLst>
      <p:ext uri="{BB962C8B-B14F-4D97-AF65-F5344CB8AC3E}">
        <p14:creationId xmlns:p14="http://schemas.microsoft.com/office/powerpoint/2010/main" val="20455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8" t="43388" r="18047" b="41380"/>
          <a:stretch>
            <a:fillRect/>
          </a:stretch>
        </p:blipFill>
        <p:spPr bwMode="auto">
          <a:xfrm>
            <a:off x="357188" y="928688"/>
            <a:ext cx="4071937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рямоугольник 7"/>
          <p:cNvSpPr>
            <a:spLocks noChangeArrowheads="1"/>
          </p:cNvSpPr>
          <p:nvPr/>
        </p:nvSpPr>
        <p:spPr bwMode="auto">
          <a:xfrm>
            <a:off x="2286000" y="289083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4" name="Прямоугольник 8"/>
          <p:cNvSpPr>
            <a:spLocks noChangeArrowheads="1"/>
          </p:cNvSpPr>
          <p:nvPr/>
        </p:nvSpPr>
        <p:spPr bwMode="auto">
          <a:xfrm>
            <a:off x="0" y="3143250"/>
            <a:ext cx="4321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Никольская церковь, </a:t>
            </a:r>
          </a:p>
          <a:p>
            <a:pPr algn="r" eaLnBrk="1" hangingPunct="1"/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 Чеботарев, 18</a:t>
            </a:r>
            <a:r>
              <a:rPr lang="en-US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51205" name="Рисунок 3" descr="храм александр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19691"/>
          <a:stretch>
            <a:fillRect/>
          </a:stretch>
        </p:blipFill>
        <p:spPr bwMode="auto">
          <a:xfrm>
            <a:off x="4748213" y="947738"/>
            <a:ext cx="393223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Прямоугольник 6"/>
          <p:cNvSpPr>
            <a:spLocks noChangeArrowheads="1"/>
          </p:cNvSpPr>
          <p:nvPr/>
        </p:nvSpPr>
        <p:spPr bwMode="auto">
          <a:xfrm>
            <a:off x="4999038" y="3087688"/>
            <a:ext cx="36814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Александра Невского, С.С. Козлов, 1905г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07" name="TextBox 10"/>
          <p:cNvSpPr txBox="1">
            <a:spLocks noChangeArrowheads="1"/>
          </p:cNvSpPr>
          <p:nvPr/>
        </p:nvSpPr>
        <p:spPr bwMode="auto">
          <a:xfrm>
            <a:off x="2319338" y="142875"/>
            <a:ext cx="4908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Историко-культурный потенциал</a:t>
            </a:r>
          </a:p>
        </p:txBody>
      </p:sp>
      <p:pic>
        <p:nvPicPr>
          <p:cNvPr id="51208" name="Picture 3" descr="C:\Users\admin\Desktop\РАБОТА на НСМЗ\НСМЗ\Документы\Документы ЛВ\история НСМЗ\ФОТО НСМЗ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"/>
          <a:stretch>
            <a:fillRect/>
          </a:stretch>
        </p:blipFill>
        <p:spPr bwMode="auto">
          <a:xfrm>
            <a:off x="2286000" y="4000500"/>
            <a:ext cx="430212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Прямоугольник 9"/>
          <p:cNvSpPr>
            <a:spLocks noChangeArrowheads="1"/>
          </p:cNvSpPr>
          <p:nvPr/>
        </p:nvSpPr>
        <p:spPr bwMode="auto">
          <a:xfrm>
            <a:off x="2646363" y="5661025"/>
            <a:ext cx="358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Доменная печь №1 Нижнесалдинского металлургического завода</a:t>
            </a:r>
          </a:p>
        </p:txBody>
      </p:sp>
      <p:sp>
        <p:nvSpPr>
          <p:cNvPr id="51210" name="AutoShape 11" descr="https://apf.mail.ru/cgi-bin/readmsg/20170915_095854.jpg?id=15199056460000000348%3B0%3B15&amp;x-email=zameco_nsalda%40mail.ru&amp;exif=1"/>
          <p:cNvSpPr>
            <a:spLocks noChangeAspect="1" noChangeArrowheads="1"/>
          </p:cNvSpPr>
          <p:nvPr/>
        </p:nvSpPr>
        <p:spPr bwMode="auto">
          <a:xfrm>
            <a:off x="2190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11" name="AutoShape 13" descr="https://apf.mail.ru/cgi-bin/readmsg/20170915_095854.jpg?id=15199056460000000348%3B0%3B15&amp;x-email=zameco_nsalda%40mail.ru&amp;exif=1"/>
          <p:cNvSpPr>
            <a:spLocks noChangeAspect="1" noChangeArrowheads="1"/>
          </p:cNvSpPr>
          <p:nvPr/>
        </p:nvSpPr>
        <p:spPr bwMode="auto">
          <a:xfrm>
            <a:off x="2190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72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214313" y="1911350"/>
            <a:ext cx="44291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территории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входят: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Нижняя Салда, основанный в 1760 году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Акинфиево,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Медведево,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</a:t>
            </a:r>
            <a:r>
              <a:rPr lang="ru-RU" alt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Шайтанский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Рудник,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Встреча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план городского округа Нижняя Салда, утвержден решением Думы городского округа Нижняя Салда от 21.02.2013 № 20/3 «Об утверждении Генерального плана городского округа Нижняя Салда» и размещен в федеральной государственной информационной системе территориального планирования.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285750" y="727075"/>
            <a:ext cx="360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 </a:t>
            </a:r>
            <a:r>
              <a:rPr lang="ru-RU" altLang="ru-RU" sz="18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59 080 га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г. Екатеринбурга по автомобильной дороге: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 км </a:t>
            </a:r>
          </a:p>
        </p:txBody>
      </p:sp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5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7" name="AutoShape 17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155575" y="46038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9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821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8211" name="rectole0000000000"/>
          <p:cNvGraphicFramePr>
            <a:graphicFrameLocks/>
          </p:cNvGraphicFramePr>
          <p:nvPr/>
        </p:nvGraphicFramePr>
        <p:xfrm>
          <a:off x="4572000" y="857250"/>
          <a:ext cx="4410075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445" t="10527" r="1289" b="18059"/>
                      <a:stretch>
                        <a:fillRect/>
                      </a:stretch>
                    </p:blipFill>
                    <p:spPr bwMode="auto">
                      <a:xfrm>
                        <a:off x="4572000" y="857250"/>
                        <a:ext cx="4410075" cy="57864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TextBox 1"/>
          <p:cNvSpPr txBox="1">
            <a:spLocks noChangeArrowheads="1"/>
          </p:cNvSpPr>
          <p:nvPr/>
        </p:nvSpPr>
        <p:spPr bwMode="auto">
          <a:xfrm>
            <a:off x="1214438" y="285750"/>
            <a:ext cx="656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Нижняя Салда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2771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8436" name="Picture 6" descr="http://bgarf.ru/upload/iblock/5f5/statis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981075"/>
            <a:ext cx="91170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928688" y="142875"/>
            <a:ext cx="9161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потенциал, млн. руб.</a:t>
            </a: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18059"/>
              </p:ext>
            </p:extLst>
          </p:nvPr>
        </p:nvGraphicFramePr>
        <p:xfrm>
          <a:off x="952018" y="4149080"/>
          <a:ext cx="7315720" cy="255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2" r="50398" b="11041"/>
          <a:stretch>
            <a:fillRect/>
          </a:stretch>
        </p:blipFill>
        <p:spPr bwMode="auto">
          <a:xfrm>
            <a:off x="443185" y="4005064"/>
            <a:ext cx="41449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Прямоугольник 2"/>
          <p:cNvSpPr>
            <a:spLocks noChangeArrowheads="1"/>
          </p:cNvSpPr>
          <p:nvPr/>
        </p:nvSpPr>
        <p:spPr bwMode="auto">
          <a:xfrm>
            <a:off x="107950" y="0"/>
            <a:ext cx="89281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реализуемых проектах в 2022 году:</a:t>
            </a:r>
          </a:p>
          <a:p>
            <a:pPr algn="just" eaLnBrk="1" hangingPunct="1"/>
            <a:r>
              <a:rPr lang="ru-RU" altLang="ru-RU" sz="20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altLang="ru-RU" sz="20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сооружения биологической очистки </a:t>
            </a:r>
            <a:r>
              <a:rPr lang="ru-RU" altLang="ru-RU" sz="2000" b="1" dirty="0" err="1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хозбытовых</a:t>
            </a:r>
            <a:r>
              <a:rPr lang="ru-RU" altLang="ru-RU" sz="20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сточных вод производительностью 6000 м3/сутки</a:t>
            </a:r>
          </a:p>
        </p:txBody>
      </p:sp>
      <p:pic>
        <p:nvPicPr>
          <p:cNvPr id="89093" name="Рисунок 3" descr="1244314836_ochistny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9"/>
          <a:stretch>
            <a:fillRect/>
          </a:stretch>
        </p:blipFill>
        <p:spPr bwMode="auto">
          <a:xfrm>
            <a:off x="434181" y="1438801"/>
            <a:ext cx="41449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Box 5"/>
          <p:cNvSpPr txBox="1">
            <a:spLocks noChangeArrowheads="1"/>
          </p:cNvSpPr>
          <p:nvPr/>
        </p:nvSpPr>
        <p:spPr bwMode="auto">
          <a:xfrm>
            <a:off x="4786313" y="1500188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909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6" t="16441" r="30637" b="49393"/>
          <a:stretch>
            <a:fillRect/>
          </a:stretch>
        </p:blipFill>
        <p:spPr bwMode="auto">
          <a:xfrm>
            <a:off x="5005413" y="1429747"/>
            <a:ext cx="36337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11" descr="DSC056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75" y="3979019"/>
            <a:ext cx="365442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Прямоугольник 2"/>
          <p:cNvSpPr>
            <a:spLocks noChangeArrowheads="1"/>
          </p:cNvSpPr>
          <p:nvPr/>
        </p:nvSpPr>
        <p:spPr bwMode="auto">
          <a:xfrm>
            <a:off x="107950" y="0"/>
            <a:ext cx="8928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реализуемых проектах в 2022 г:</a:t>
            </a:r>
          </a:p>
          <a:p>
            <a:pPr algn="just" eaLnBrk="1" hangingPunct="1"/>
            <a:r>
              <a:rPr lang="ru-RU" altLang="ru-RU" sz="20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водогрейной котельной мощностью 12,6 МВт</a:t>
            </a:r>
            <a:endParaRPr lang="ru-RU" altLang="ru-RU" sz="20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4" name="TextBox 5"/>
          <p:cNvSpPr txBox="1">
            <a:spLocks noChangeArrowheads="1"/>
          </p:cNvSpPr>
          <p:nvPr/>
        </p:nvSpPr>
        <p:spPr bwMode="auto">
          <a:xfrm>
            <a:off x="4786313" y="1500188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" name="Picture 7" descr="C:\Users\OEM\AppData\Local\Microsoft\Windows\Temporary Internet Files\Content.IE5\1WI2SWKB\p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39550"/>
            <a:ext cx="3600400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93" y="4077072"/>
            <a:ext cx="3901440" cy="2598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77922"/>
            <a:ext cx="4950864" cy="33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5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7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80" name="TextBox 1"/>
          <p:cNvSpPr txBox="1">
            <a:spLocks noChangeArrowheads="1"/>
          </p:cNvSpPr>
          <p:nvPr/>
        </p:nvSpPr>
        <p:spPr bwMode="auto">
          <a:xfrm>
            <a:off x="1581151" y="422902"/>
            <a:ext cx="656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None/>
            </a:pP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</a:t>
            </a:r>
            <a:endParaRPr 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57897"/>
              </p:ext>
            </p:extLst>
          </p:nvPr>
        </p:nvGraphicFramePr>
        <p:xfrm>
          <a:off x="755576" y="3444051"/>
          <a:ext cx="7848872" cy="312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1734242398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80715803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16346524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959894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Единицы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18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доходов, в том числе: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1 080 493,1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743 522,07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432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доходы местного бюджета, всего, в том числе: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241 603,2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242 583,62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834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196 152,6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196 067,32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510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ЕНВД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1 072,3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2248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11 275,5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8 623,22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418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826 762,3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486 167,74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4804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Бюджетная обеспеченность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рублей на человека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13 799,6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14 078,3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0704"/>
                  </a:ext>
                </a:extLst>
              </a:tr>
            </a:tbl>
          </a:graphicData>
        </a:graphic>
      </p:graphicFrame>
      <p:pic>
        <p:nvPicPr>
          <p:cNvPr id="19" name="Picture 2" descr="F:\Фото города\аэросъёмка Нижняя Салда 2019 осень_files\город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3" b="28276"/>
          <a:stretch/>
        </p:blipFill>
        <p:spPr bwMode="auto">
          <a:xfrm>
            <a:off x="251520" y="941059"/>
            <a:ext cx="8673405" cy="22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4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5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7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80" name="TextBox 1"/>
          <p:cNvSpPr txBox="1">
            <a:spLocks noChangeArrowheads="1"/>
          </p:cNvSpPr>
          <p:nvPr/>
        </p:nvSpPr>
        <p:spPr bwMode="auto">
          <a:xfrm>
            <a:off x="107504" y="422902"/>
            <a:ext cx="8784976" cy="94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 algn="ctr">
              <a:buNone/>
            </a:pP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данные для подготовки расчетов и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обоснований, </a:t>
            </a:r>
          </a:p>
          <a:p>
            <a:pPr lvl="0" algn="ctr">
              <a:buNone/>
            </a:pP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</a:t>
            </a: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</a:t>
            </a:r>
            <a:endParaRPr 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50525"/>
              </p:ext>
            </p:extLst>
          </p:nvPr>
        </p:nvGraphicFramePr>
        <p:xfrm>
          <a:off x="251520" y="1366237"/>
          <a:ext cx="8640960" cy="3620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578684852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206482375"/>
                    </a:ext>
                  </a:extLst>
                </a:gridCol>
              </a:tblGrid>
              <a:tr h="316331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874611"/>
                  </a:ext>
                </a:extLst>
              </a:tr>
              <a:tr h="838054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Ставка земельного налога по основным видам функционального назначения земель (руб./кв. м) (либо порядок расчета величины налога)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 Думы  городского округа Нижняя Салда от 20.11.2008 № 12/4 «О земельном налоге на территории городского округа Нижняя Салда»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 изменениями 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856605"/>
                  </a:ext>
                </a:extLst>
              </a:tr>
              <a:tr h="1216530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Арендная плата за землю, находящуюся в муниципальной собственности, по основным видам функционального назначения земель (либо порядок ее определения)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 Думы городского округа Нижняя Салда от 28.01.2021 № 70/3 «Об установлении порядка определения размера арендной платы за земельные участки, находящиеся в муниципальной собственности городского округа Нижняя Салда и предоставленные в аренду без торгов».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170064"/>
                  </a:ext>
                </a:extLst>
              </a:tr>
              <a:tr h="987992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льготы, предусмотренные муниципальными нормативно – правовыми актами для предпринимателей (за исключением льгот для населения)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Ставка 0,5% от кадастровой стоимости, в отношении земельных участков, предназначенных для размещения объектов физической культуры и спорта, объектов здравоохранения.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78144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978604"/>
            <a:ext cx="2853630" cy="171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95536" y="1021796"/>
            <a:ext cx="8640960" cy="4567444"/>
          </a:xfrm>
          <a:prstGeom prst="rect">
            <a:avLst/>
          </a:prstGeom>
          <a:noFill/>
          <a:extLst/>
        </p:spPr>
        <p:txBody>
          <a:bodyPr/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городского округа Нижняя Салда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 Андрей Александрович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ул. Фрунзе, 2,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№ 12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(34345)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3-25-80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(приемная)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glava_nsalda@mail.ru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Нижняя Салда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ул. Фрунзе, 2,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(34345)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3-25-59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_nsalda@mail.ru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уполномоченный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Нижняя Салда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Зуева Любовь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заместитель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Нижняя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ул. Фрунзе, 2,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(34345) 3-30-16 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zameco_nsalda@mail.ru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5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7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80" name="TextBox 1"/>
          <p:cNvSpPr txBox="1">
            <a:spLocks noChangeArrowheads="1"/>
          </p:cNvSpPr>
          <p:nvPr/>
        </p:nvSpPr>
        <p:spPr bwMode="auto">
          <a:xfrm>
            <a:off x="107504" y="422902"/>
            <a:ext cx="87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 algn="ctr">
              <a:buNone/>
            </a:pP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данные:</a:t>
            </a:r>
            <a:endParaRPr 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915" y="981075"/>
            <a:ext cx="1698114" cy="2272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63" y="4143375"/>
            <a:ext cx="1698114" cy="24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008063" y="904875"/>
            <a:ext cx="741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  <a:r>
              <a:rPr lang="ru-RU" altLang="ru-RU" sz="36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pic>
        <p:nvPicPr>
          <p:cNvPr id="19459" name="Picture 2" descr="C:\Users\OEM\AppData\Local\Microsoft\Windows\Temporary Internet Files\Content.IE5\0D56L4PI\Волков Максим Плотина сентябрь 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393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0488" y="781161"/>
            <a:ext cx="8870337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1400" dirty="0">
                <a:latin typeface="Liberation Serif" panose="02020603050405020304" pitchFamily="18" charset="0"/>
                <a:cs typeface="Liberation Serif" panose="02020603050405020304" pitchFamily="18" charset="0"/>
              </a:rPr>
              <a:t>	</a:t>
            </a: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Датой основания города Нижняя Салда считается завершение строительства в 1760 году железоделательного завода на реке Салда, принадлежащего Никите </a:t>
            </a:r>
            <a:r>
              <a:rPr lang="ru-RU" alt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Акинфиевичу</a:t>
            </a: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ДЕМИДОВУ. Завод входил в состав Нижнетагильского горнозаводского округа и первые 100 лет своего существования был одним из крупнейших </a:t>
            </a:r>
            <a:r>
              <a:rPr lang="ru-RU" alt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передельных</a:t>
            </a: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заводов округа. С 1858 года на заводе был налажен выпуск железнодорожных рельсов. Первые железные дороги России были выполнены рельсами из Нижней Салды.</a:t>
            </a:r>
          </a:p>
          <a:p>
            <a:pPr algn="just" eaLnBrk="1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Жители заводского поселка – переселенцы, привезенные на Урал из Нижегородской, Казанской, Архангельской губерний владели различными ремеслами. Одним из более распространенных для ремесел были природные материалы – лыко, береста, глина, волос. Из лыка изготовляли мочало, лапти – вид старинной обуви. Из бересты – бураки – емкости для хранения сыпучих материалов. Из глины выделывалась посуда – кринки для молока, кваса. Существовала </a:t>
            </a:r>
            <a:r>
              <a:rPr lang="ru-RU" alt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пимокатная</a:t>
            </a: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мастерская, которая, из волоса, катала валенки любого размера. Население города полностью обрабатывали сами себя. Обслуживая металлургический завод, горожане имели земельный надел, содержали коров и лошадей, последние также использовались для нужд завода</a:t>
            </a:r>
            <a:r>
              <a:rPr lang="ru-RU" alt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8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3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923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9233" name="TextBox 1"/>
          <p:cNvSpPr txBox="1">
            <a:spLocks noChangeArrowheads="1"/>
          </p:cNvSpPr>
          <p:nvPr/>
        </p:nvSpPr>
        <p:spPr bwMode="auto">
          <a:xfrm>
            <a:off x="1214438" y="285750"/>
            <a:ext cx="656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13684" y="3276600"/>
            <a:ext cx="436721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0"/>
              </a:spcAft>
            </a:pP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1938 года поселок Нижняя Салда был переименован в город. В годы Великой Отечественной войны завод-город дал фронту 2,5 тысячи бойцов, приютил жителей блокадного Ленинграда, выдавал никелевый чугун, заготовки для снарядов «Катюша», блиндажные печки, саперные лопаты, гранаты, снабжал население города Нижний Тагил продуктами питания.</a:t>
            </a:r>
          </a:p>
          <a:p>
            <a:pPr algn="just" eaLnBrk="1" hangingPunct="1">
              <a:spcAft>
                <a:spcPts val="0"/>
              </a:spcAft>
            </a:pP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70-х годах было закрыто доменное и мартеновское производство. Завод становится только прокатным. Большим спросом пользуется продукция завода – топоры с маркой «Три кедра», алюминиевая посуда. Основным видом продукции завода становится трубная заготовка и рельсовая подкладка, уголок, пруток. В 1983 году в Нижней Салде сдан в эксплуатацию крупнейший в СССР цех рельсовых скреплений. В настоящее время завод является поставщиком рельсовой подкладки для крепления рельс на железных дорогах.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1" y="3340100"/>
            <a:ext cx="421957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206252" y="633413"/>
            <a:ext cx="4555631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1400" dirty="0">
                <a:latin typeface="Liberation Serif" panose="02020603050405020304" pitchFamily="18" charset="0"/>
                <a:cs typeface="Liberation Serif" panose="02020603050405020304" pitchFamily="18" charset="0"/>
              </a:rPr>
              <a:t/>
            </a:r>
            <a:br>
              <a:rPr lang="ru-RU" altLang="ru-RU" sz="1400" dirty="0">
                <a:latin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altLang="ru-RU" sz="1400" dirty="0">
                <a:latin typeface="Liberation Serif" panose="02020603050405020304" pitchFamily="18" charset="0"/>
                <a:cs typeface="Liberation Serif" panose="02020603050405020304" pitchFamily="18" charset="0"/>
              </a:rPr>
              <a:t>	</a:t>
            </a: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1958 года Нижняя Салда становится участником освоения космического пространства. Предприятие – Научно-исследовательский институт машиностроения (</a:t>
            </a:r>
            <a:r>
              <a:rPr lang="ru-RU" alt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НИИмаш</a:t>
            </a: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является одним из ведущих в области создания ракетных двигателей малых тяг, используемых для ориентации космических объектов в космосе. В 1971 году первая в мире космическая станция «Салют» с 32 двигателями, изготовленными в </a:t>
            </a:r>
            <a:r>
              <a:rPr lang="ru-RU" alt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НИИмаш</a:t>
            </a: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была выведена на орбиту. Созданные в Нижней Салде ракетные двигатели обеспечивают работу более 800 космических аппаратов, в их числе все пилотируемые аппараты, орбитальные и грузовые корабли, модули орбитальных станций. НИИ машиностроения в своем составе имеет кислородный завод, продукция которого востребована по всей России.</a:t>
            </a:r>
          </a:p>
          <a:p>
            <a:pPr algn="just" eaLnBrk="1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Наряду с металлургической и космической деятельностью в городе ведется лесозаготовка. Лес перерабатывается на доски, брус, шпалы, рейку и т.п.</a:t>
            </a:r>
          </a:p>
          <a:p>
            <a:pPr algn="just" eaLnBrk="1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2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1214438" y="171450"/>
            <a:ext cx="656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altLang="ru-RU" sz="2400" b="1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5302" y="4486771"/>
            <a:ext cx="897743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0"/>
              </a:spcAft>
            </a:pPr>
            <a:r>
              <a:rPr lang="ru-RU" altLang="ru-RU" sz="1300" dirty="0" smtClean="0">
                <a:latin typeface="Liberation Serif" panose="02020603050405020304" pitchFamily="18" charset="0"/>
                <a:cs typeface="Liberation Serif" panose="02020603050405020304" pitchFamily="18" charset="0"/>
              </a:rPr>
              <a:t>	</a:t>
            </a:r>
            <a:r>
              <a:rPr lang="ru-RU" alt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сих пор сохранил черты демидовского поселка – большая часть домов – деревянная. Большое своеобразие городу придаёт городской пруд и кедровая роща (около 500 кедров), старые тополя и липы. Из трех действующих в дореволюционной России церквей осталось две – одна из них, имени Александра Невского, действующая, с хозяйственным </a:t>
            </a:r>
            <a:r>
              <a:rPr lang="ru-RU" alt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пристроем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большим домом, в котором с 40-х до 90-х годов размещался Детский дом. </a:t>
            </a:r>
          </a:p>
          <a:p>
            <a:pPr algn="just" eaLnBrk="1" hangingPunct="1">
              <a:spcAft>
                <a:spcPts val="0"/>
              </a:spcAft>
            </a:pP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городе имеются: Дворец Культуры, музей, крытый хоккейный корт, два стадиона, три общеобразовательные школы, гимназия, профессиональное училище. На территории города распространяется газета «Городской Вестник». Предоставляются услуги сотовой связи. Работает Интернет-салон «Паутинка». Установлен телевизионный ретранслятор – телевышка (134 метра).</a:t>
            </a:r>
          </a:p>
          <a:p>
            <a:pPr algn="just" eaLnBrk="1" hangingPunct="1">
              <a:spcAft>
                <a:spcPts val="0"/>
              </a:spcAft>
            </a:pP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Салда 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центр муниципального образования, в который входят села Акинфиево, Медведево, поселки </a:t>
            </a:r>
            <a:r>
              <a:rPr lang="ru-RU" alt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Шайтанский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рудник, Встреча. Через город проходит автомобильная дорога в город </a:t>
            </a:r>
            <a:r>
              <a:rPr lang="ru-RU" alt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В.Синячиха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Алапаевск, пос. Басьяновский, деревню </a:t>
            </a:r>
            <a:r>
              <a:rPr lang="ru-RU" alt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Нелоба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192213"/>
            <a:ext cx="3676650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5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7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7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80" name="TextBox 1"/>
          <p:cNvSpPr txBox="1">
            <a:spLocks noChangeArrowheads="1"/>
          </p:cNvSpPr>
          <p:nvPr/>
        </p:nvSpPr>
        <p:spPr bwMode="auto">
          <a:xfrm>
            <a:off x="1214438" y="285750"/>
            <a:ext cx="6565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положения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313740"/>
              </p:ext>
            </p:extLst>
          </p:nvPr>
        </p:nvGraphicFramePr>
        <p:xfrm>
          <a:off x="323850" y="1079500"/>
          <a:ext cx="8424863" cy="381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47">
                  <a:extLst>
                    <a:ext uri="{9D8B030D-6E8A-4147-A177-3AD203B41FA5}">
                      <a16:colId xmlns:a16="http://schemas.microsoft.com/office/drawing/2014/main" val="3339318108"/>
                    </a:ext>
                  </a:extLst>
                </a:gridCol>
                <a:gridCol w="1295851">
                  <a:extLst>
                    <a:ext uri="{9D8B030D-6E8A-4147-A177-3AD203B41FA5}">
                      <a16:colId xmlns:a16="http://schemas.microsoft.com/office/drawing/2014/main" val="79790752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20282015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2468978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660451066"/>
                    </a:ext>
                  </a:extLst>
                </a:gridCol>
                <a:gridCol w="792345">
                  <a:extLst>
                    <a:ext uri="{9D8B030D-6E8A-4147-A177-3AD203B41FA5}">
                      <a16:colId xmlns:a16="http://schemas.microsoft.com/office/drawing/2014/main" val="2144287016"/>
                    </a:ext>
                  </a:extLst>
                </a:gridCol>
                <a:gridCol w="720072">
                  <a:extLst>
                    <a:ext uri="{9D8B030D-6E8A-4147-A177-3AD203B41FA5}">
                      <a16:colId xmlns:a16="http://schemas.microsoft.com/office/drawing/2014/main" val="1728740351"/>
                    </a:ext>
                  </a:extLst>
                </a:gridCol>
              </a:tblGrid>
              <a:tr h="484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823573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населения, всего, в том числе: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664033966"/>
                  </a:ext>
                </a:extLst>
              </a:tr>
              <a:tr h="360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населения в трудоспособном возрасте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9,02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9,06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956029231"/>
                  </a:ext>
                </a:extLst>
              </a:tr>
              <a:tr h="360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населения моложе трудоспособного возраста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3,54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3,51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3,47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4086353088"/>
                  </a:ext>
                </a:extLst>
              </a:tr>
              <a:tr h="335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населения, 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человек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4242841661"/>
                  </a:ext>
                </a:extLst>
              </a:tr>
              <a:tr h="360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занятых в экономике, всего, в том числе: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человек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374787257"/>
                  </a:ext>
                </a:extLst>
              </a:tr>
              <a:tr h="576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населения, признанного в установленном порядке безработными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362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750741487"/>
                  </a:ext>
                </a:extLst>
              </a:tr>
              <a:tr h="288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регистрируемой безработицы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0,45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4,07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1,31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91871161"/>
                  </a:ext>
                </a:extLst>
              </a:tr>
              <a:tr h="339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Среднемесячная заработная плата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 чел./ в месяц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30 068,8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32 135,5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35 232,2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38 918,10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43 880, 10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134951197"/>
                  </a:ext>
                </a:extLst>
              </a:tr>
              <a:tr h="477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Среднедушевые денежные доходы населения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 чел./ в месяц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16 261,5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17 446,3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17 365,4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18 069,64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21 559,34</a:t>
                      </a: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976638838"/>
                  </a:ext>
                </a:extLst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384" y="4876779"/>
            <a:ext cx="6677794" cy="188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60337" y="948135"/>
            <a:ext cx="8823325" cy="402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СО «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Нижнеталильский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горно-металлургический колледж им. Е.А. и М.Е. Черепановых» (Филиал ГАПОУ СО «НТГМК»)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организация:</a:t>
            </a:r>
          </a:p>
          <a:p>
            <a:pPr lvl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 - профессиональное образование, подготовки квалифицированных  рабочих,</a:t>
            </a:r>
          </a:p>
          <a:p>
            <a:pPr lvl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профессиональной подготовки,</a:t>
            </a:r>
          </a:p>
          <a:p>
            <a:pPr lvl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переподготовки,</a:t>
            </a:r>
          </a:p>
          <a:p>
            <a:pPr lvl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повышения квалификации,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для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коррекционных.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endParaRPr lang="ru-RU" altLang="ru-RU" sz="1400" b="1" dirty="0">
              <a:solidFill>
                <a:schemeClr val="tx1"/>
              </a:solidFill>
              <a:latin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2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323528" y="205756"/>
            <a:ext cx="8496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hlink"/>
              </a:buClr>
              <a:buSzPct val="70000"/>
              <a:buNone/>
            </a:pPr>
            <a:r>
              <a:rPr lang="ru-RU" sz="2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образовательных </a:t>
            </a:r>
            <a:r>
              <a:rPr lang="ru-RU" sz="2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среднего профессионального образования</a:t>
            </a:r>
            <a:endParaRPr lang="ru-RU" altLang="ru-RU" sz="2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41" y="3688895"/>
            <a:ext cx="3518021" cy="210377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75251"/>
              </p:ext>
            </p:extLst>
          </p:nvPr>
        </p:nvGraphicFramePr>
        <p:xfrm>
          <a:off x="237919" y="5014878"/>
          <a:ext cx="5150141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055">
                  <a:extLst>
                    <a:ext uri="{9D8B030D-6E8A-4147-A177-3AD203B41FA5}">
                      <a16:colId xmlns:a16="http://schemas.microsoft.com/office/drawing/2014/main" val="123659469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20863108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5034249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1236207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07880402"/>
                    </a:ext>
                  </a:extLst>
                </a:gridCol>
                <a:gridCol w="777734">
                  <a:extLst>
                    <a:ext uri="{9D8B030D-6E8A-4147-A177-3AD203B41FA5}">
                      <a16:colId xmlns:a16="http://schemas.microsoft.com/office/drawing/2014/main" val="2792242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92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обучающихся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108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1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>
          <a:xfrm>
            <a:off x="250825" y="0"/>
            <a:ext cx="6858000" cy="135731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491" name="TextBox 1"/>
          <p:cNvSpPr txBox="1">
            <a:spLocks noChangeArrowheads="1"/>
          </p:cNvSpPr>
          <p:nvPr/>
        </p:nvSpPr>
        <p:spPr bwMode="auto">
          <a:xfrm>
            <a:off x="1711325" y="139700"/>
            <a:ext cx="42973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образования </a:t>
            </a:r>
          </a:p>
          <a:p>
            <a:pPr algn="ctr" eaLnBrk="1" hangingPunct="1"/>
            <a:r>
              <a:rPr lang="ru-RU" altLang="ru-RU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6526213" y="1357313"/>
            <a:ext cx="2374900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Дополнительное образование,</a:t>
            </a:r>
          </a:p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2  учреждения</a:t>
            </a:r>
            <a:endParaRPr lang="ru-RU" sz="2400" b="1" dirty="0">
              <a:solidFill>
                <a:srgbClr val="2407D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157413" y="3176588"/>
            <a:ext cx="1870075" cy="1570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Общее </a:t>
            </a:r>
          </a:p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образование, </a:t>
            </a:r>
          </a:p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5</a:t>
            </a:r>
          </a:p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 учреждений</a:t>
            </a:r>
            <a:endParaRPr lang="ru-RU" sz="2400" b="1" dirty="0">
              <a:solidFill>
                <a:srgbClr val="2407D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475" y="3705225"/>
            <a:ext cx="1908175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Дошкольное </a:t>
            </a:r>
          </a:p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образование, </a:t>
            </a:r>
          </a:p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</a:rPr>
              <a:t>1</a:t>
            </a:r>
            <a:r>
              <a:rPr lang="ru-RU" sz="2400" dirty="0" smtClean="0">
                <a:solidFill>
                  <a:srgbClr val="2407D1"/>
                </a:solidFill>
                <a:latin typeface="Times New Roman" pitchFamily="18" charset="0"/>
              </a:rPr>
              <a:t>  учреждение</a:t>
            </a:r>
            <a:endParaRPr lang="ru-RU" sz="2400" dirty="0">
              <a:solidFill>
                <a:srgbClr val="2407D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4613275" y="1458913"/>
            <a:ext cx="428625" cy="1238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785813" y="1214438"/>
            <a:ext cx="428625" cy="22145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2663825" y="1527175"/>
            <a:ext cx="428625" cy="1589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349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2127250" y="4892675"/>
            <a:ext cx="196056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Рисунок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3" t="66241" r="60391" b="23076"/>
          <a:stretch>
            <a:fillRect/>
          </a:stretch>
        </p:blipFill>
        <p:spPr bwMode="auto">
          <a:xfrm>
            <a:off x="7235825" y="2976563"/>
            <a:ext cx="166528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3863" y="2768600"/>
            <a:ext cx="2741612" cy="15700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профессиональное образование, </a:t>
            </a:r>
          </a:p>
          <a:p>
            <a:pPr algn="ctr">
              <a:defRPr/>
            </a:pPr>
            <a:r>
              <a:rPr lang="ru-RU" sz="2400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1 учреждение</a:t>
            </a:r>
          </a:p>
        </p:txBody>
      </p:sp>
      <p:pic>
        <p:nvPicPr>
          <p:cNvPr id="6350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8446" r="90373" b="82861"/>
          <a:stretch>
            <a:fillRect/>
          </a:stretch>
        </p:blipFill>
        <p:spPr bwMode="auto">
          <a:xfrm>
            <a:off x="4451350" y="4518025"/>
            <a:ext cx="23082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гнутая вправо стрелка 5"/>
          <p:cNvSpPr/>
          <p:nvPr/>
        </p:nvSpPr>
        <p:spPr>
          <a:xfrm>
            <a:off x="7108825" y="476250"/>
            <a:ext cx="1792288" cy="7381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63503" name="Picture 17" descr="http://mdou1energ.ucoz.ru/_si/1/319645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275263"/>
            <a:ext cx="1857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3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>
          <a:xfrm>
            <a:off x="1071563" y="357188"/>
            <a:ext cx="6858000" cy="135731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2243138" y="500063"/>
            <a:ext cx="45259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 </a:t>
            </a:r>
          </a:p>
          <a:p>
            <a:pPr algn="ctr" eaLnBrk="1" hangingPunct="1"/>
            <a:r>
              <a:rPr lang="ru-RU" altLang="ru-RU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6247482" y="5383213"/>
            <a:ext cx="2808287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культуры Центральная городская библиотека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66568" y="5129691"/>
            <a:ext cx="3071813" cy="1384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МУ Городской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Дворец  культуры </a:t>
            </a:r>
          </a:p>
          <a:p>
            <a:pPr algn="ctr">
              <a:defRPr/>
            </a:pPr>
            <a:r>
              <a:rPr lang="ru-RU" sz="1600" b="1" dirty="0" err="1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им.В.И.Ленина</a:t>
            </a:r>
            <a:endParaRPr lang="ru-RU" sz="1600" b="1" dirty="0">
              <a:solidFill>
                <a:srgbClr val="2407D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(Здание в стиле конструктивизма, сохранившееся без стилевых изменений. Построено по указанию Н.К. Крупской)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6929438" y="2000250"/>
            <a:ext cx="428625" cy="1000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1214438" y="1928813"/>
            <a:ext cx="428625" cy="1000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143375" y="1928813"/>
            <a:ext cx="428625" cy="1000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4522" name="Picture 2" descr="http://fototerra.ru/photo/Russia/Nizhnjaja-Salda/medium-91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12" y="3286125"/>
            <a:ext cx="2769629" cy="19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186456" y="5009187"/>
            <a:ext cx="3000375" cy="17235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бюджетное </a:t>
            </a: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sz="1400" b="1" dirty="0" smtClean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культуры «Нижнесалдинский краеведческий </a:t>
            </a: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музей им. А.Н. Анциферова» </a:t>
            </a:r>
            <a:r>
              <a:rPr lang="ru-RU" sz="12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(Дом купца </a:t>
            </a:r>
            <a:r>
              <a:rPr lang="ru-RU" sz="1200" b="1" dirty="0" err="1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В.Г.Шубцева</a:t>
            </a:r>
            <a:r>
              <a:rPr lang="ru-RU" sz="12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 Особняк 19 века ромбовидный в плане. Форма плана подчиняется углу примыкания улиц).</a:t>
            </a:r>
          </a:p>
        </p:txBody>
      </p:sp>
      <p:pic>
        <p:nvPicPr>
          <p:cNvPr id="12290" name="Picture 2" descr="C:\Users\ZAMECON\Desktop\ФИНУПР\БЮДЖЕТ\ФОТО для ОТЧЕТОВ по бюджету\фото колледж, музей старые\h-36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25" y="2986472"/>
            <a:ext cx="3042084" cy="20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r="23148" b="39863"/>
          <a:stretch/>
        </p:blipFill>
        <p:spPr bwMode="auto">
          <a:xfrm>
            <a:off x="80856" y="3183970"/>
            <a:ext cx="3057525" cy="189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9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>
          <a:xfrm>
            <a:off x="1731963" y="61913"/>
            <a:ext cx="5732462" cy="150018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</a:p>
          <a:p>
            <a:pPr algn="ctr">
              <a:defRPr/>
            </a:pPr>
            <a:r>
              <a:rPr lang="ru-RU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и объекты спорта</a:t>
            </a:r>
          </a:p>
          <a:p>
            <a:pPr algn="ctr">
              <a:defRPr/>
            </a:pPr>
            <a:r>
              <a:rPr lang="ru-RU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городского округа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058282" y="4710253"/>
            <a:ext cx="2176841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Автомобильная гоночная трасса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(в составе МБУ «СОК»)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6660232" y="5877272"/>
            <a:ext cx="232546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itchFamily="18" charset="0"/>
              </a:rPr>
              <a:t>Стадион «Вымпел»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itchFamily="18" charset="0"/>
              </a:rPr>
              <a:t> (в составе МБУ «СОК»)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3079252" y="3490913"/>
            <a:ext cx="303788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Хоккейный корт «Металлург»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составе МБУ «СОК»)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7874" y="3198098"/>
            <a:ext cx="248376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«Металлург»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составе МБУ «СОК»)</a:t>
            </a:r>
          </a:p>
        </p:txBody>
      </p:sp>
      <p:pic>
        <p:nvPicPr>
          <p:cNvPr id="65543" name="Picture 4" descr="http://nsaldago.ru/media/cache/31/22/0c/ba/6b/d5/31220cba6bd5f9dee79a1eb1178d78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407048"/>
            <a:ext cx="2651597" cy="178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2" descr="http://gallery.vsalde.ru/albums/on_site_progulka_nsalda/4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33"/>
            <a:ext cx="2307824" cy="163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365033" y="3212931"/>
            <a:ext cx="275413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составе МБУ «СОК»)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368" y="5345488"/>
            <a:ext cx="2011462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anose="02020603050405020304" pitchFamily="18" charset="0"/>
                <a:cs typeface="Times New Roman" pitchFamily="18" charset="0"/>
              </a:rPr>
              <a:t>Бильярдный клуб «Классик»</a:t>
            </a:r>
          </a:p>
          <a:p>
            <a:pPr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7" name="Picture 17" descr="\\File-server\обмен\Заместитель по экономике и финансам\СТРАТЕГИЯ\89131-800-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2" t="-1144" r="-4819" b="1144"/>
          <a:stretch>
            <a:fillRect/>
          </a:stretch>
        </p:blipFill>
        <p:spPr bwMode="auto">
          <a:xfrm>
            <a:off x="52388" y="3845301"/>
            <a:ext cx="2195736" cy="143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9" descr="http://vsalde.ru/uploads/posts/2016-12/thumbs/1481539007_hockey-nsalda-2-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50" y="1594371"/>
            <a:ext cx="28196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AutoShape 25" descr="https://apf.mail.ru/cgi-bin/readmsg/%D0%92%D0%BE%D0%BB%D0%B5%D0%B9%D0%B1%D0%BE%D0%BB.JPG?id=15053668720000000323%3B0%3B2&amp;x-email=zameco_nsalda%40mail.ru&amp;exif=1&amp;bs=4597988&amp;bl=2723257&amp;ct=image%2Fjpeg&amp;cn=%25d0%2592%25d0%25be%25d0%25bb%25d0%25b5%25d0%25b9%25d0%25b1%25d0%25be%25d0%25bb.JPG&amp;cte=binary"/>
          <p:cNvSpPr>
            <a:spLocks noChangeAspect="1" noChangeArrowheads="1"/>
          </p:cNvSpPr>
          <p:nvPr/>
        </p:nvSpPr>
        <p:spPr bwMode="auto">
          <a:xfrm>
            <a:off x="2190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5550" name="AutoShape 27" descr="https://apf.mail.ru/cgi-bin/readmsg/%D0%92%D0%BE%D0%BB%D0%B5%D0%B9%D0%B1%D0%BE%D0%BB.JPG?id=15053668720000000323%3B0%3B2&amp;x-email=zameco_nsalda%40mail.ru&amp;exif=1&amp;bs=4597988&amp;bl=2723257&amp;ct=image%2Fjpeg&amp;cn=%25d0%2592%25d0%25be%25d0%25bb%25d0%25b5%25d0%25b9%25d0%25b1%25d0%25be%25d0%25bb.JPG&amp;cte=binary"/>
          <p:cNvSpPr>
            <a:spLocks noChangeAspect="1" noChangeArrowheads="1"/>
          </p:cNvSpPr>
          <p:nvPr/>
        </p:nvSpPr>
        <p:spPr bwMode="auto">
          <a:xfrm>
            <a:off x="371475" y="-904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5552" name="Picture 30" descr="http://vsalde.ru/uploads/posts/2014-09/thumbs/1411119812_avtokross-afish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48" y="5448917"/>
            <a:ext cx="1815207" cy="127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5086493"/>
            <a:ext cx="2361012" cy="1314654"/>
          </a:xfrm>
          <a:prstGeom prst="rect">
            <a:avLst/>
          </a:prstGeom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4284945" y="4544774"/>
            <a:ext cx="2325465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itchFamily="18" charset="0"/>
              </a:rPr>
              <a:t>Лыжная база</a:t>
            </a:r>
            <a:endParaRPr lang="ru-RU" sz="1400" b="1" dirty="0">
              <a:solidFill>
                <a:srgbClr val="2407D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2407D1"/>
                </a:solidFill>
                <a:latin typeface="Times New Roman" pitchFamily="18" charset="0"/>
                <a:cs typeface="Times New Roman" pitchFamily="18" charset="0"/>
              </a:rPr>
              <a:t> (в </a:t>
            </a:r>
            <a:r>
              <a:rPr lang="ru-RU" sz="1400" b="1" dirty="0" smtClean="0">
                <a:solidFill>
                  <a:srgbClr val="2407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МБУ ДО ДЮСШ)</a:t>
            </a:r>
            <a:endParaRPr lang="ru-RU" sz="1400" b="1" dirty="0">
              <a:solidFill>
                <a:srgbClr val="2407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ZAMECON\Desktop\ФИНУПР\БЮДЖЕТ\ФОТО для ОТЧЕТОВ по бюджету\2022\сок\Bkz9-7Nqjt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2" b="24028"/>
          <a:stretch/>
        </p:blipFill>
        <p:spPr bwMode="auto">
          <a:xfrm>
            <a:off x="6359546" y="1610592"/>
            <a:ext cx="2758455" cy="15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4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13272</TotalTime>
  <Words>1349</Words>
  <Application>Microsoft Office PowerPoint</Application>
  <PresentationFormat>Экран (4:3)</PresentationFormat>
  <Paragraphs>356</Paragraphs>
  <Slides>26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Arial Cyr</vt:lpstr>
      <vt:lpstr>Calibri</vt:lpstr>
      <vt:lpstr>Georgia</vt:lpstr>
      <vt:lpstr>Liberation Serif</vt:lpstr>
      <vt:lpstr>Tahoma</vt:lpstr>
      <vt:lpstr>Times New Roman</vt:lpstr>
      <vt:lpstr>Trebuchet MS</vt:lpstr>
      <vt:lpstr>Wingdings</vt:lpstr>
      <vt:lpstr>Воздушный поток</vt:lpstr>
      <vt:lpstr>Изображение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Дата образования 1760</dc:title>
  <dc:creator>User</dc:creator>
  <cp:lastModifiedBy>User</cp:lastModifiedBy>
  <cp:revision>620</cp:revision>
  <cp:lastPrinted>2017-01-19T12:03:07Z</cp:lastPrinted>
  <dcterms:created xsi:type="dcterms:W3CDTF">2015-12-09T09:10:46Z</dcterms:created>
  <dcterms:modified xsi:type="dcterms:W3CDTF">2023-10-20T10:05:55Z</dcterms:modified>
</cp:coreProperties>
</file>