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0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91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городского округа Нижняя Салда,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года, тыс. руб.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591979999455678"/>
          <c:y val="3.427017513206329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3649727678998633E-2"/>
          <c:y val="0.18083909309513313"/>
          <c:w val="0.83411757372537643"/>
          <c:h val="0.733421549801209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параметры бюджета городского округа Нижняя Салда, 1 квартал 2023 года, тыс. руб.</c:v>
                </c:pt>
              </c:strCache>
            </c:strRef>
          </c:tx>
          <c:explosion val="13"/>
          <c:dPt>
            <c:idx val="0"/>
            <c:explosion val="7"/>
          </c:dPt>
          <c:dPt>
            <c:idx val="2"/>
            <c:explosion val="0"/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_-* #,##0.00_р_._-;\-* #,##0.00_р_._-;_-* "-"??_р_._-;_-@_-</c:formatCode>
                <c:ptCount val="3"/>
                <c:pt idx="0">
                  <c:v>738428</c:v>
                </c:pt>
                <c:pt idx="1">
                  <c:v>816293</c:v>
                </c:pt>
                <c:pt idx="2">
                  <c:v>77865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0531727866786061E-2"/>
                  <c:y val="0.29604845493357884"/>
                </c:manualLayout>
              </c:layout>
              <c:spPr>
                <a:solidFill>
                  <a:srgbClr val="C0504D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574031689167396E-2"/>
                  <c:y val="-0.12597806592918237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816293</c:v>
                </c:pt>
                <c:pt idx="1">
                  <c:v>368793</c:v>
                </c:pt>
              </c:numCache>
            </c:numRef>
          </c:val>
        </c:ser>
        <c:shape val="cylinder"/>
        <c:axId val="76077696"/>
        <c:axId val="76128640"/>
        <c:axId val="0"/>
      </c:bar3DChart>
      <c:catAx>
        <c:axId val="76077696"/>
        <c:scaling>
          <c:orientation val="minMax"/>
        </c:scaling>
        <c:delete val="1"/>
        <c:axPos val="b"/>
        <c:tickLblPos val="nextTo"/>
        <c:crossAx val="76128640"/>
        <c:crosses val="autoZero"/>
        <c:auto val="1"/>
        <c:lblAlgn val="ctr"/>
        <c:lblOffset val="100"/>
      </c:catAx>
      <c:valAx>
        <c:axId val="76128640"/>
        <c:scaling>
          <c:orientation val="minMax"/>
        </c:scaling>
        <c:delete val="1"/>
        <c:axPos val="l"/>
        <c:numFmt formatCode="#,##0.0" sourceLinked="1"/>
        <c:tickLblPos val="nextTo"/>
        <c:crossAx val="76077696"/>
        <c:crosses val="autoZero"/>
        <c:crossBetween val="between"/>
      </c:valAx>
    </c:plotArea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4932304918762356E-4"/>
          <c:y val="0.12675151879951846"/>
          <c:w val="0.91879817472388259"/>
          <c:h val="0.8732485817969915"/>
        </c:manualLayout>
      </c:layout>
      <c:pie3DChart>
        <c:varyColors val="1"/>
        <c:ser>
          <c:idx val="1"/>
          <c:order val="1"/>
          <c:explosion val="5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  <a:r>
                      <a:rPr lang="ru-RU"/>
                      <a:t>; </a:t>
                    </a:r>
                    <a:endParaRPr lang="ru-RU" smtClean="0"/>
                  </a:p>
                  <a:p>
                    <a:r>
                      <a:rPr lang="ru-RU" smtClean="0"/>
                      <a:t>5 </a:t>
                    </a:r>
                    <a:r>
                      <a:rPr lang="ru-RU" dirty="0"/>
                      <a:t>136,0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30090</c:v>
                </c:pt>
                <c:pt idx="1">
                  <c:v>478</c:v>
                </c:pt>
                <c:pt idx="2">
                  <c:v>6062</c:v>
                </c:pt>
                <c:pt idx="3">
                  <c:v>5136</c:v>
                </c:pt>
                <c:pt idx="4">
                  <c:v>32527</c:v>
                </c:pt>
                <c:pt idx="5">
                  <c:v>610</c:v>
                </c:pt>
                <c:pt idx="6">
                  <c:v>229912</c:v>
                </c:pt>
                <c:pt idx="7">
                  <c:v>32113</c:v>
                </c:pt>
                <c:pt idx="8">
                  <c:v>22411</c:v>
                </c:pt>
                <c:pt idx="9">
                  <c:v>8189</c:v>
                </c:pt>
                <c:pt idx="10" formatCode="#,##0.00">
                  <c:v>1265</c:v>
                </c:pt>
                <c:pt idx="11">
                  <c:v>0</c:v>
                </c:pt>
              </c:numCache>
            </c:numRef>
          </c:val>
        </c:ser>
        <c:ser>
          <c:idx val="0"/>
          <c:order val="0"/>
          <c:explosion val="20"/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30090</c:v>
                </c:pt>
                <c:pt idx="1">
                  <c:v>478</c:v>
                </c:pt>
                <c:pt idx="2">
                  <c:v>6062</c:v>
                </c:pt>
                <c:pt idx="3">
                  <c:v>5136</c:v>
                </c:pt>
                <c:pt idx="4">
                  <c:v>32527</c:v>
                </c:pt>
                <c:pt idx="5">
                  <c:v>610</c:v>
                </c:pt>
                <c:pt idx="6">
                  <c:v>229912</c:v>
                </c:pt>
                <c:pt idx="7">
                  <c:v>32113</c:v>
                </c:pt>
                <c:pt idx="8">
                  <c:v>22411</c:v>
                </c:pt>
                <c:pt idx="9">
                  <c:v>8189</c:v>
                </c:pt>
                <c:pt idx="10" formatCode="#,##0.00">
                  <c:v>1265</c:v>
                </c:pt>
                <c:pt idx="11">
                  <c:v>0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66191360"/>
        <c:axId val="66192896"/>
        <c:axId val="0"/>
      </c:bar3DChart>
      <c:catAx>
        <c:axId val="66191360"/>
        <c:scaling>
          <c:orientation val="minMax"/>
        </c:scaling>
        <c:delete val="1"/>
        <c:axPos val="b"/>
        <c:tickLblPos val="nextTo"/>
        <c:crossAx val="66192896"/>
        <c:crosses val="autoZero"/>
        <c:auto val="1"/>
        <c:lblAlgn val="ctr"/>
        <c:lblOffset val="100"/>
      </c:catAx>
      <c:valAx>
        <c:axId val="66192896"/>
        <c:scaling>
          <c:orientation val="minMax"/>
        </c:scaling>
        <c:delete val="1"/>
        <c:axPos val="l"/>
        <c:numFmt formatCode="#,##0.0" sourceLinked="1"/>
        <c:tickLblPos val="nextTo"/>
        <c:crossAx val="66191360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11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PowerPoint]Лист1'!$B$6:$B$8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'[Диаграмма в Microsoft Office PowerPoint]Лист1'!$C$6:$C$8</c:f>
              <c:numCache>
                <c:formatCode>#,##0.0</c:formatCode>
                <c:ptCount val="3"/>
                <c:pt idx="0">
                  <c:v>274825</c:v>
                </c:pt>
                <c:pt idx="1">
                  <c:v>17832</c:v>
                </c:pt>
                <c:pt idx="2">
                  <c:v>445771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66702720"/>
        <c:axId val="67523712"/>
        <c:axId val="0"/>
      </c:bar3DChart>
      <c:catAx>
        <c:axId val="66702720"/>
        <c:scaling>
          <c:orientation val="minMax"/>
        </c:scaling>
        <c:delete val="1"/>
        <c:axPos val="b"/>
        <c:tickLblPos val="nextTo"/>
        <c:crossAx val="67523712"/>
        <c:crosses val="autoZero"/>
        <c:auto val="1"/>
        <c:lblAlgn val="ctr"/>
        <c:lblOffset val="100"/>
      </c:catAx>
      <c:valAx>
        <c:axId val="67523712"/>
        <c:scaling>
          <c:orientation val="minMax"/>
        </c:scaling>
        <c:delete val="1"/>
        <c:axPos val="l"/>
        <c:numFmt formatCode="#,##0.0" sourceLinked="1"/>
        <c:tickLblPos val="nextTo"/>
        <c:crossAx val="66702720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6666666666666701E-2"/>
                  <c:y val="0.33333333333333331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6111111111111212E-2"/>
                  <c:y val="-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738428</c:v>
                </c:pt>
                <c:pt idx="1">
                  <c:v>353678</c:v>
                </c:pt>
              </c:numCache>
            </c:numRef>
          </c:val>
        </c:ser>
        <c:shape val="cylinder"/>
        <c:axId val="67463424"/>
        <c:axId val="69279744"/>
        <c:axId val="0"/>
      </c:bar3DChart>
      <c:catAx>
        <c:axId val="67463424"/>
        <c:scaling>
          <c:orientation val="minMax"/>
        </c:scaling>
        <c:delete val="1"/>
        <c:axPos val="b"/>
        <c:tickLblPos val="nextTo"/>
        <c:crossAx val="69279744"/>
        <c:crosses val="autoZero"/>
        <c:auto val="1"/>
        <c:lblAlgn val="ctr"/>
        <c:lblOffset val="100"/>
      </c:catAx>
      <c:valAx>
        <c:axId val="69279744"/>
        <c:scaling>
          <c:orientation val="minMax"/>
        </c:scaling>
        <c:delete val="1"/>
        <c:axPos val="l"/>
        <c:numFmt formatCode="#,##0.0" sourceLinked="1"/>
        <c:tickLblPos val="nextTo"/>
        <c:crossAx val="67463424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11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PowerPoint]Лист1'!$B$6:$B$8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'[Диаграмма в Microsoft Office PowerPoint]Лист1'!$D$6:$D$8</c:f>
              <c:numCache>
                <c:formatCode>#,##0.0</c:formatCode>
                <c:ptCount val="3"/>
                <c:pt idx="0">
                  <c:v>40984</c:v>
                </c:pt>
                <c:pt idx="1">
                  <c:v>7656</c:v>
                </c:pt>
                <c:pt idx="2">
                  <c:v>103673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69317376"/>
        <c:axId val="69318912"/>
        <c:axId val="0"/>
      </c:bar3DChart>
      <c:catAx>
        <c:axId val="69317376"/>
        <c:scaling>
          <c:orientation val="minMax"/>
        </c:scaling>
        <c:delete val="1"/>
        <c:axPos val="b"/>
        <c:tickLblPos val="nextTo"/>
        <c:crossAx val="69318912"/>
        <c:crosses val="autoZero"/>
        <c:auto val="1"/>
        <c:lblAlgn val="ctr"/>
        <c:lblOffset val="100"/>
      </c:catAx>
      <c:valAx>
        <c:axId val="69318912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69317376"/>
        <c:crosses val="autoZero"/>
        <c:crossBetween val="between"/>
      </c:valAx>
    </c:plotArea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534730971067357E-3"/>
          <c:y val="0.11099563889824608"/>
          <c:w val="0.91879817472388259"/>
          <c:h val="0.8732485817969915"/>
        </c:manualLayout>
      </c:layout>
      <c:pie3DChart>
        <c:varyColors val="1"/>
        <c:ser>
          <c:idx val="1"/>
          <c:order val="1"/>
          <c:explosion val="23"/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Социальная политика</a:t>
                    </a:r>
                    <a:r>
                      <a:rPr lang="ru-RU"/>
                      <a:t>; </a:t>
                    </a:r>
                    <a:endParaRPr lang="ru-RU" smtClean="0"/>
                  </a:p>
                  <a:p>
                    <a:r>
                      <a:rPr lang="ru-RU" smtClean="0"/>
                      <a:t>32 </a:t>
                    </a:r>
                    <a:r>
                      <a:rPr lang="ru-RU"/>
                      <a:t>339,0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PowerPoint]Лист3'!$B$32:$B$43</c:f>
              <c:numCache>
                <c:formatCode>#,##0.0</c:formatCode>
                <c:ptCount val="12"/>
                <c:pt idx="0">
                  <c:v>79706</c:v>
                </c:pt>
                <c:pt idx="1">
                  <c:v>1009</c:v>
                </c:pt>
                <c:pt idx="2">
                  <c:v>11767</c:v>
                </c:pt>
                <c:pt idx="3">
                  <c:v>62982</c:v>
                </c:pt>
                <c:pt idx="4">
                  <c:v>73605</c:v>
                </c:pt>
                <c:pt idx="5">
                  <c:v>1440</c:v>
                </c:pt>
                <c:pt idx="6">
                  <c:v>459795</c:v>
                </c:pt>
                <c:pt idx="7">
                  <c:v>63137</c:v>
                </c:pt>
                <c:pt idx="8">
                  <c:v>32339</c:v>
                </c:pt>
                <c:pt idx="9">
                  <c:v>27380</c:v>
                </c:pt>
                <c:pt idx="10" formatCode="#,##0.00">
                  <c:v>2530</c:v>
                </c:pt>
                <c:pt idx="11">
                  <c:v>603</c:v>
                </c:pt>
              </c:numCache>
            </c:numRef>
          </c:val>
        </c:ser>
        <c:ser>
          <c:idx val="0"/>
          <c:order val="0"/>
          <c:explosion val="20"/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30090</c:v>
                </c:pt>
                <c:pt idx="1">
                  <c:v>478</c:v>
                </c:pt>
                <c:pt idx="2">
                  <c:v>6062</c:v>
                </c:pt>
                <c:pt idx="3">
                  <c:v>5136</c:v>
                </c:pt>
                <c:pt idx="4">
                  <c:v>32527</c:v>
                </c:pt>
                <c:pt idx="5">
                  <c:v>610</c:v>
                </c:pt>
                <c:pt idx="6">
                  <c:v>229912</c:v>
                </c:pt>
                <c:pt idx="7">
                  <c:v>32113</c:v>
                </c:pt>
                <c:pt idx="8">
                  <c:v>22411</c:v>
                </c:pt>
                <c:pt idx="9">
                  <c:v>8189</c:v>
                </c:pt>
                <c:pt idx="10" formatCode="#,##0.00">
                  <c:v>1265</c:v>
                </c:pt>
                <c:pt idx="11">
                  <c:v>0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76042240"/>
        <c:axId val="76043776"/>
        <c:axId val="0"/>
      </c:bar3DChart>
      <c:catAx>
        <c:axId val="76042240"/>
        <c:scaling>
          <c:orientation val="minMax"/>
        </c:scaling>
        <c:delete val="1"/>
        <c:axPos val="b"/>
        <c:tickLblPos val="nextTo"/>
        <c:crossAx val="76043776"/>
        <c:crosses val="autoZero"/>
        <c:auto val="1"/>
        <c:lblAlgn val="ctr"/>
        <c:lblOffset val="100"/>
      </c:catAx>
      <c:valAx>
        <c:axId val="76043776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76042240"/>
        <c:crosses val="autoZero"/>
        <c:crossBetween val="between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8D383-B9C3-466D-88D1-0205D48EED9C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891FF-E7C0-40E4-9846-2EDBEE2D7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891FF-E7C0-40E4-9846-2EDBEE2D7AE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142976" y="214290"/>
          <a:ext cx="683421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План по 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Салда,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2023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Всего доходов : 738 428,0 тыс.руб.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5200700"/>
              </p:ext>
            </p:extLst>
          </p:nvPr>
        </p:nvGraphicFramePr>
        <p:xfrm>
          <a:off x="4357686" y="2786058"/>
          <a:ext cx="857224" cy="600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-232172" y="1529953"/>
          <a:ext cx="9608345" cy="379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2023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5200700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508303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54954593"/>
              </p:ext>
            </p:extLst>
          </p:nvPr>
        </p:nvGraphicFramePr>
        <p:xfrm>
          <a:off x="105457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1643042" y="3571876"/>
          <a:ext cx="6516216" cy="346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Салда,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2023 года, тыс. руб.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расходов: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816 293,0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9849051"/>
              </p:ext>
            </p:extLst>
          </p:nvPr>
        </p:nvGraphicFramePr>
        <p:xfrm>
          <a:off x="2928926" y="1071546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14282" y="1428736"/>
          <a:ext cx="878687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2977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полугодие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года,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984905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8860" y="2214554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3317383"/>
              </p:ext>
            </p:extLst>
          </p:nvPr>
        </p:nvGraphicFramePr>
        <p:xfrm>
          <a:off x="2214546" y="642918"/>
          <a:ext cx="3689078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-285784" y="2500306"/>
          <a:ext cx="942978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729</TotalTime>
  <Words>100</Words>
  <Application>Microsoft Office PowerPoint</Application>
  <PresentationFormat>Экран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User</cp:lastModifiedBy>
  <cp:revision>90</cp:revision>
  <dcterms:created xsi:type="dcterms:W3CDTF">2020-08-25T10:56:50Z</dcterms:created>
  <dcterms:modified xsi:type="dcterms:W3CDTF">2023-07-27T06:53:08Z</dcterms:modified>
</cp:coreProperties>
</file>