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5" autoAdjust="0"/>
    <p:restoredTop sz="93080" autoAdjust="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2017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2017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2017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2017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4507093768304514"/>
          <c:y val="2.4935689009023126E-3"/>
          <c:w val="0.6549290623169548"/>
          <c:h val="0.95262014234036363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01.05.17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63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8588E-2"/>
                </c:manualLayout>
              </c:layout>
              <c:showVal val="1"/>
            </c:dLbl>
            <c:dLbl>
              <c:idx val="2"/>
              <c:layout>
                <c:manualLayout>
                  <c:x val="6.8143100511073263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8643E-2"/>
                </c:manualLayout>
              </c:layout>
              <c:showVal val="1"/>
            </c:dLbl>
            <c:dLbl>
              <c:idx val="4"/>
              <c:layout>
                <c:manualLayout>
                  <c:x val="-4.5428733674048897E-3"/>
                  <c:y val="-6.61938534278959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'доходы на 01.05.17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01.05.17 '!$B$4:$B$8</c:f>
              <c:numCache>
                <c:formatCode>General</c:formatCode>
                <c:ptCount val="5"/>
                <c:pt idx="0">
                  <c:v>515</c:v>
                </c:pt>
                <c:pt idx="1">
                  <c:v>1205</c:v>
                </c:pt>
                <c:pt idx="2">
                  <c:v>1131</c:v>
                </c:pt>
                <c:pt idx="3">
                  <c:v>734</c:v>
                </c:pt>
                <c:pt idx="4">
                  <c:v>1255</c:v>
                </c:pt>
              </c:numCache>
            </c:numRef>
          </c:val>
        </c:ser>
        <c:ser>
          <c:idx val="1"/>
          <c:order val="1"/>
          <c:tx>
            <c:strRef>
              <c:f>'доходы на 01.05.17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6992E-2"/>
                  <c:y val="-7.1020767794096662E-2"/>
                </c:manualLayout>
              </c:layout>
              <c:showVal val="1"/>
            </c:dLbl>
            <c:dLbl>
              <c:idx val="1"/>
              <c:layout>
                <c:manualLayout>
                  <c:x val="1.7201393267068214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727E-2"/>
                </c:manualLayout>
              </c:layout>
              <c:showVal val="1"/>
            </c:dLbl>
            <c:dLbl>
              <c:idx val="3"/>
              <c:layout>
                <c:manualLayout>
                  <c:x val="4.5428733674048897E-3"/>
                  <c:y val="-7.565011820330971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861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'доходы на 01.05.17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01.05.17 '!$C$4:$C$8</c:f>
              <c:numCache>
                <c:formatCode>General</c:formatCode>
                <c:ptCount val="5"/>
                <c:pt idx="0">
                  <c:v>142</c:v>
                </c:pt>
                <c:pt idx="1">
                  <c:v>343</c:v>
                </c:pt>
                <c:pt idx="2">
                  <c:v>389</c:v>
                </c:pt>
                <c:pt idx="3">
                  <c:v>248</c:v>
                </c:pt>
                <c:pt idx="4">
                  <c:v>421</c:v>
                </c:pt>
              </c:numCache>
            </c:numRef>
          </c:val>
        </c:ser>
        <c:shape val="cylinder"/>
        <c:axId val="67717760"/>
        <c:axId val="68065920"/>
        <c:axId val="0"/>
      </c:bar3DChart>
      <c:catAx>
        <c:axId val="677177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500" b="1" i="0" baseline="0"/>
            </a:pPr>
            <a:endParaRPr lang="ru-RU"/>
          </a:p>
        </c:txPr>
        <c:crossAx val="68065920"/>
        <c:crosses val="autoZero"/>
        <c:auto val="1"/>
        <c:lblAlgn val="ctr"/>
        <c:lblOffset val="100"/>
      </c:catAx>
      <c:valAx>
        <c:axId val="68065920"/>
        <c:scaling>
          <c:orientation val="minMax"/>
        </c:scaling>
        <c:delete val="1"/>
        <c:axPos val="b"/>
        <c:numFmt formatCode="General" sourceLinked="1"/>
        <c:tickLblPos val="nextTo"/>
        <c:crossAx val="677177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5527996500437484"/>
          <c:y val="1.71675169817256E-3"/>
          <c:w val="0.39116579177602856"/>
          <c:h val="0.91444043452901835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1 чел  01.05.17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7777777777777874E-3"/>
                  <c:y val="-8.3333333333333343E-2"/>
                </c:manualLayout>
              </c:layout>
              <c:showVal val="1"/>
            </c:dLbl>
            <c:dLbl>
              <c:idx val="1"/>
              <c:layout>
                <c:manualLayout>
                  <c:x val="-2.7777777777777874E-3"/>
                  <c:y val="-6.481481481481499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'доходы на 1 чел  01.05.17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'доходы на 1 чел  01.05.17 '!$B$4:$B$8</c:f>
              <c:numCache>
                <c:formatCode>0.0</c:formatCode>
                <c:ptCount val="5"/>
                <c:pt idx="0">
                  <c:v>29.619830908149765</c:v>
                </c:pt>
                <c:pt idx="1">
                  <c:v>27.200902934537247</c:v>
                </c:pt>
                <c:pt idx="2">
                  <c:v>21.918604651162791</c:v>
                </c:pt>
                <c:pt idx="3">
                  <c:v>25.922655836129259</c:v>
                </c:pt>
                <c:pt idx="4">
                  <c:v>25.653080413719799</c:v>
                </c:pt>
              </c:numCache>
            </c:numRef>
          </c:val>
        </c:ser>
        <c:ser>
          <c:idx val="1"/>
          <c:order val="1"/>
          <c:tx>
            <c:strRef>
              <c:f>'доходы на 1 чел  01.05.17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-2.7777777777777874E-3"/>
                  <c:y val="-7.8703703703703734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6.9444444444444531E-2"/>
                </c:manualLayout>
              </c:layout>
              <c:showVal val="1"/>
            </c:dLbl>
            <c:dLbl>
              <c:idx val="2"/>
              <c:layout>
                <c:manualLayout>
                  <c:x val="-2.7777777777777874E-3"/>
                  <c:y val="-7.8703703703703734E-2"/>
                </c:manualLayout>
              </c:layout>
              <c:showVal val="1"/>
            </c:dLbl>
            <c:dLbl>
              <c:idx val="3"/>
              <c:layout>
                <c:manualLayout>
                  <c:x val="5.5555555555555558E-3"/>
                  <c:y val="-5.555555555555546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'доходы на 1 чел  01.05.17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'доходы на 1 чел  01.05.17 '!$C$4:$C$8</c:f>
              <c:numCache>
                <c:formatCode>0.0</c:formatCode>
                <c:ptCount val="5"/>
                <c:pt idx="0">
                  <c:v>8.1670213377810992</c:v>
                </c:pt>
                <c:pt idx="1">
                  <c:v>7.7426636568848757</c:v>
                </c:pt>
                <c:pt idx="2">
                  <c:v>7.5387596899224807</c:v>
                </c:pt>
                <c:pt idx="3">
                  <c:v>8.7586085113897241</c:v>
                </c:pt>
                <c:pt idx="4">
                  <c:v>8.6055353419729368</c:v>
                </c:pt>
              </c:numCache>
            </c:numRef>
          </c:val>
        </c:ser>
        <c:shape val="cylinder"/>
        <c:axId val="35991552"/>
        <c:axId val="35993472"/>
        <c:axId val="0"/>
      </c:bar3DChart>
      <c:catAx>
        <c:axId val="359915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10" b="1" i="0" baseline="0"/>
            </a:pPr>
            <a:endParaRPr lang="ru-RU"/>
          </a:p>
        </c:txPr>
        <c:crossAx val="35993472"/>
        <c:crosses val="autoZero"/>
        <c:auto val="1"/>
        <c:lblAlgn val="ctr"/>
        <c:lblOffset val="100"/>
      </c:catAx>
      <c:valAx>
        <c:axId val="35993472"/>
        <c:scaling>
          <c:orientation val="minMax"/>
        </c:scaling>
        <c:delete val="1"/>
        <c:axPos val="b"/>
        <c:numFmt formatCode="0.0" sourceLinked="1"/>
        <c:tickLblPos val="nextTo"/>
        <c:crossAx val="359915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/>
      <c:bar3DChart>
        <c:barDir val="bar"/>
        <c:grouping val="stacked"/>
        <c:ser>
          <c:idx val="0"/>
          <c:order val="0"/>
          <c:tx>
            <c:strRef>
              <c:f>'расходы 01.05.17 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6.018518518518514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5.5555555555555483E-2"/>
                </c:manualLayout>
              </c:layout>
              <c:showVal val="1"/>
            </c:dLbl>
            <c:dLbl>
              <c:idx val="2"/>
              <c:layout>
                <c:manualLayout>
                  <c:x val="2.7777777777777861E-3"/>
                  <c:y val="4.629629629629636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-2.7777777777777861E-3"/>
                  <c:y val="5.555555555555548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'расходы 01.05.17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01.05.17  '!$B$3:$B$7</c:f>
              <c:numCache>
                <c:formatCode>General</c:formatCode>
                <c:ptCount val="5"/>
                <c:pt idx="0">
                  <c:v>606</c:v>
                </c:pt>
                <c:pt idx="1">
                  <c:v>1341</c:v>
                </c:pt>
                <c:pt idx="2">
                  <c:v>1146</c:v>
                </c:pt>
                <c:pt idx="3">
                  <c:v>847</c:v>
                </c:pt>
                <c:pt idx="4">
                  <c:v>1291</c:v>
                </c:pt>
              </c:numCache>
            </c:numRef>
          </c:val>
        </c:ser>
        <c:ser>
          <c:idx val="1"/>
          <c:order val="1"/>
          <c:tx>
            <c:strRef>
              <c:f>'расходы 01.05.17 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5000000000000001E-2"/>
                  <c:y val="6.481481481481490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944444444444450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6.0185185185185147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6.4814814814814908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5.555555555555548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'расходы 01.05.17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01.05.17  '!$C$3:$C$7</c:f>
              <c:numCache>
                <c:formatCode>General</c:formatCode>
                <c:ptCount val="5"/>
                <c:pt idx="0">
                  <c:v>142</c:v>
                </c:pt>
                <c:pt idx="1">
                  <c:v>377</c:v>
                </c:pt>
                <c:pt idx="2">
                  <c:v>308</c:v>
                </c:pt>
                <c:pt idx="3">
                  <c:v>231</c:v>
                </c:pt>
                <c:pt idx="4">
                  <c:v>387</c:v>
                </c:pt>
              </c:numCache>
            </c:numRef>
          </c:val>
        </c:ser>
        <c:shape val="cylinder"/>
        <c:axId val="36590720"/>
        <c:axId val="38659584"/>
        <c:axId val="0"/>
      </c:bar3DChart>
      <c:catAx>
        <c:axId val="365907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38659584"/>
        <c:crosses val="autoZero"/>
        <c:auto val="1"/>
        <c:lblAlgn val="ctr"/>
        <c:lblOffset val="100"/>
      </c:catAx>
      <c:valAx>
        <c:axId val="38659584"/>
        <c:scaling>
          <c:orientation val="minMax"/>
        </c:scaling>
        <c:delete val="1"/>
        <c:axPos val="b"/>
        <c:numFmt formatCode="General" sourceLinked="1"/>
        <c:tickLblPos val="nextTo"/>
        <c:crossAx val="365907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3121946295174662"/>
          <c:y val="1.0573480425764732E-3"/>
          <c:w val="0.56878055282152262"/>
          <c:h val="0.97581689053574183"/>
        </c:manualLayout>
      </c:layout>
      <c:bar3DChart>
        <c:barDir val="bar"/>
        <c:grouping val="stacked"/>
        <c:ser>
          <c:idx val="0"/>
          <c:order val="0"/>
          <c:tx>
            <c:strRef>
              <c:f>'расходы на 1 чел 01.05.17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5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'расходы на 1 чел 01.05.17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'расходы на 1 чел 01.05.17 '!$B$3:$B$8</c:f>
              <c:numCache>
                <c:formatCode>0.0</c:formatCode>
                <c:ptCount val="6"/>
                <c:pt idx="0">
                  <c:v>34.853626272502446</c:v>
                </c:pt>
                <c:pt idx="1">
                  <c:v>30.270880361173816</c:v>
                </c:pt>
                <c:pt idx="2">
                  <c:v>22.209302325581394</c:v>
                </c:pt>
                <c:pt idx="3">
                  <c:v>29.913473423980221</c:v>
                </c:pt>
                <c:pt idx="5">
                  <c:v>26.388945668615346</c:v>
                </c:pt>
              </c:numCache>
            </c:numRef>
          </c:val>
        </c:ser>
        <c:ser>
          <c:idx val="1"/>
          <c:order val="1"/>
          <c:tx>
            <c:strRef>
              <c:f>'расходы на 1 чел 01.05.17 '!$C$2</c:f>
              <c:strCache>
                <c:ptCount val="1"/>
                <c:pt idx="0">
                  <c:v>факт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'расходы на 1 чел 01.05.17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'расходы на 1 чел 01.05.17 '!$C$3:$C$8</c:f>
              <c:numCache>
                <c:formatCode>0.0</c:formatCode>
                <c:ptCount val="6"/>
                <c:pt idx="0">
                  <c:v>8.167021337781101</c:v>
                </c:pt>
                <c:pt idx="1">
                  <c:v>8.510158013544018</c:v>
                </c:pt>
                <c:pt idx="2">
                  <c:v>5.9689922480620154</c:v>
                </c:pt>
                <c:pt idx="3">
                  <c:v>8.1582200247218797</c:v>
                </c:pt>
                <c:pt idx="5">
                  <c:v>7.9105514901271414</c:v>
                </c:pt>
              </c:numCache>
            </c:numRef>
          </c:val>
        </c:ser>
        <c:shape val="cylinder"/>
        <c:axId val="36382592"/>
        <c:axId val="36409728"/>
        <c:axId val="0"/>
      </c:bar3DChart>
      <c:catAx>
        <c:axId val="363825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36409728"/>
        <c:crosses val="autoZero"/>
        <c:auto val="1"/>
        <c:lblAlgn val="ctr"/>
        <c:lblOffset val="100"/>
      </c:catAx>
      <c:valAx>
        <c:axId val="36409728"/>
        <c:scaling>
          <c:orientation val="minMax"/>
        </c:scaling>
        <c:delete val="1"/>
        <c:axPos val="b"/>
        <c:numFmt formatCode="0.0" sourceLinked="1"/>
        <c:tickLblPos val="nextTo"/>
        <c:crossAx val="363825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01.05.2017года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1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доходам  на </a:t>
            </a:r>
            <a:r>
              <a:rPr lang="ru-RU" sz="2400" b="1" dirty="0" smtClean="0"/>
              <a:t>01.05.2017   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571612"/>
            <a:ext cx="167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357290" y="2071678"/>
          <a:ext cx="7072362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28605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бюджетов</a:t>
            </a:r>
          </a:p>
          <a:p>
            <a:pPr algn="ctr"/>
            <a:r>
              <a:rPr lang="ru-RU" sz="2400" b="1" dirty="0" smtClean="0"/>
              <a:t> в расчете на одного человека на </a:t>
            </a:r>
            <a:r>
              <a:rPr lang="ru-RU" sz="2400" b="1" dirty="0" smtClean="0"/>
              <a:t>01.05.2017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571612"/>
            <a:ext cx="159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214414" y="1928802"/>
          <a:ext cx="7072362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</a:t>
            </a:r>
            <a:r>
              <a:rPr lang="ru-RU" sz="2400" b="1" dirty="0" smtClean="0"/>
              <a:t>01.05.2017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135729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428728" y="2057400"/>
          <a:ext cx="6858048" cy="33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</a:t>
            </a:r>
            <a:r>
              <a:rPr lang="ru-RU" sz="2400" b="1" dirty="0" smtClean="0"/>
              <a:t>01.05.2017</a:t>
            </a:r>
            <a:endParaRPr lang="ru-RU" sz="2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214414" y="1724024"/>
          <a:ext cx="7286676" cy="377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</TotalTime>
  <Words>83</Words>
  <PresentationFormat>Экран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2017-02-16T11:20:46Z</dcterms:created>
  <dcterms:modified xsi:type="dcterms:W3CDTF">2017-05-19T11:33:41Z</dcterms:modified>
</cp:coreProperties>
</file>