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66429312"/>
        <c:axId val="66430848"/>
        <c:axId val="0"/>
      </c:bar3DChart>
      <c:catAx>
        <c:axId val="66429312"/>
        <c:scaling>
          <c:orientation val="minMax"/>
        </c:scaling>
        <c:delete val="1"/>
        <c:axPos val="b"/>
        <c:tickLblPos val="nextTo"/>
        <c:crossAx val="66430848"/>
        <c:crosses val="autoZero"/>
        <c:auto val="1"/>
        <c:lblAlgn val="ctr"/>
        <c:lblOffset val="100"/>
      </c:catAx>
      <c:valAx>
        <c:axId val="66430848"/>
        <c:scaling>
          <c:orientation val="minMax"/>
        </c:scaling>
        <c:delete val="1"/>
        <c:axPos val="l"/>
        <c:numFmt formatCode="#,##0.0" sourceLinked="1"/>
        <c:tickLblPos val="nextTo"/>
        <c:crossAx val="66429312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6666666666666656E-2"/>
                  <c:y val="0.33333333333333331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6111111111111135E-2"/>
                  <c:y val="-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1063372.4000000004</c:v>
                </c:pt>
                <c:pt idx="1">
                  <c:v>748015.6</c:v>
                </c:pt>
              </c:numCache>
            </c:numRef>
          </c:val>
        </c:ser>
        <c:shape val="cylinder"/>
        <c:axId val="79278464"/>
        <c:axId val="79280000"/>
        <c:axId val="0"/>
      </c:bar3DChart>
      <c:catAx>
        <c:axId val="79278464"/>
        <c:scaling>
          <c:orientation val="minMax"/>
        </c:scaling>
        <c:delete val="1"/>
        <c:axPos val="b"/>
        <c:tickLblPos val="nextTo"/>
        <c:crossAx val="79280000"/>
        <c:crosses val="autoZero"/>
        <c:auto val="1"/>
        <c:lblAlgn val="ctr"/>
        <c:lblOffset val="100"/>
      </c:catAx>
      <c:valAx>
        <c:axId val="79280000"/>
        <c:scaling>
          <c:orientation val="minMax"/>
        </c:scaling>
        <c:delete val="1"/>
        <c:axPos val="l"/>
        <c:numFmt formatCode="#,##0.0" sourceLinked="1"/>
        <c:tickLblPos val="nextTo"/>
        <c:crossAx val="79278464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доходы</a:t>
                    </a:r>
                    <a:r>
                      <a:rPr lang="ru-RU"/>
                      <a:t>; </a:t>
                    </a:r>
                    <a:r>
                      <a:rPr lang="ru-RU" smtClean="0"/>
                      <a:t>161</a:t>
                    </a:r>
                    <a:r>
                      <a:rPr lang="ru-RU" baseline="0" smtClean="0"/>
                      <a:t> 985,6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1.913411096255864E-2"/>
                  <c:y val="0.15312909416649745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Неналоговые доходы; </a:t>
                    </a:r>
                    <a:r>
                      <a:rPr lang="ru-RU" dirty="0" smtClean="0"/>
                      <a:t>8 916,4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 </a:t>
                    </a:r>
                    <a:r>
                      <a:rPr lang="ru-RU"/>
                      <a:t>; </a:t>
                    </a:r>
                    <a:r>
                      <a:rPr lang="ru-RU" smtClean="0"/>
                      <a:t>577</a:t>
                    </a:r>
                    <a:r>
                      <a:rPr lang="ru-RU" baseline="0" smtClean="0"/>
                      <a:t> 113,6</a:t>
                    </a:r>
                    <a:endParaRPr lang="ru-RU" smtClean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107661.2</c:v>
                </c:pt>
                <c:pt idx="1">
                  <c:v>6648.5</c:v>
                </c:pt>
                <c:pt idx="2">
                  <c:v>268741.40000000002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80210944"/>
        <c:axId val="81478400"/>
        <c:axId val="0"/>
      </c:bar3DChart>
      <c:catAx>
        <c:axId val="80210944"/>
        <c:scaling>
          <c:orientation val="minMax"/>
        </c:scaling>
        <c:delete val="1"/>
        <c:axPos val="b"/>
        <c:tickLblPos val="nextTo"/>
        <c:crossAx val="81478400"/>
        <c:crosses val="autoZero"/>
        <c:auto val="1"/>
        <c:lblAlgn val="ctr"/>
        <c:lblOffset val="100"/>
      </c:catAx>
      <c:valAx>
        <c:axId val="81478400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80210944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0531727866786059E-2"/>
                  <c:y val="0.29604845493357884"/>
                </c:manualLayout>
              </c:layout>
              <c:spPr>
                <a:solidFill>
                  <a:srgbClr val="C0504D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574031689167396E-2"/>
                  <c:y val="-0.1259780659291824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1213867.3999999999</c:v>
                </c:pt>
                <c:pt idx="1">
                  <c:v>755072.09999999986</c:v>
                </c:pt>
              </c:numCache>
            </c:numRef>
          </c:val>
        </c:ser>
        <c:shape val="cylinder"/>
        <c:axId val="95627136"/>
        <c:axId val="95628672"/>
        <c:axId val="0"/>
      </c:bar3DChart>
      <c:catAx>
        <c:axId val="95627136"/>
        <c:scaling>
          <c:orientation val="minMax"/>
        </c:scaling>
        <c:delete val="1"/>
        <c:axPos val="b"/>
        <c:tickLblPos val="nextTo"/>
        <c:crossAx val="95628672"/>
        <c:crosses val="autoZero"/>
        <c:auto val="1"/>
        <c:lblAlgn val="ctr"/>
        <c:lblOffset val="100"/>
      </c:catAx>
      <c:valAx>
        <c:axId val="95628672"/>
        <c:scaling>
          <c:orientation val="minMax"/>
        </c:scaling>
        <c:delete val="1"/>
        <c:axPos val="l"/>
        <c:numFmt formatCode="#,##0.0" sourceLinked="1"/>
        <c:tickLblPos val="nextTo"/>
        <c:crossAx val="95627136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69345934742889"/>
          <c:y val="0.15569683831507275"/>
          <c:w val="0.7399096460546537"/>
          <c:h val="0.70586502229769565"/>
        </c:manualLayout>
      </c:layout>
      <c:pie3DChart>
        <c:varyColors val="1"/>
        <c:ser>
          <c:idx val="0"/>
          <c:order val="0"/>
          <c:explosion val="28"/>
          <c:dPt>
            <c:idx val="0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79646">
                  <a:lumMod val="60000"/>
                  <a:lumOff val="40000"/>
                </a:srgbClr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0294677507096917"/>
                  <c:y val="-6.9971929473617842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Общегосударственные вопросы; </a:t>
                    </a:r>
                    <a:r>
                      <a:rPr lang="ru-RU" dirty="0" smtClean="0"/>
                      <a:t>38 217,3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 оборона; </a:t>
                    </a:r>
                    <a:r>
                      <a:rPr lang="ru-RU" smtClean="0"/>
                      <a:t>663,2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23486422964498185"/>
                  <c:y val="3.7906625818361316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Национальная безопасность и правоохранительная деятельность; </a:t>
                    </a:r>
                    <a:r>
                      <a:rPr lang="ru-RU" dirty="0" smtClean="0"/>
                      <a:t>7</a:t>
                    </a:r>
                    <a:r>
                      <a:rPr lang="ru-RU" baseline="0" dirty="0" smtClean="0"/>
                      <a:t> 275,1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3"/>
              <c:layout>
                <c:manualLayout>
                  <c:x val="0.14708219680571891"/>
                  <c:y val="0.16989381687406099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Национальная экономика; </a:t>
                    </a:r>
                    <a:r>
                      <a:rPr lang="ru-RU" dirty="0" smtClean="0"/>
                      <a:t>63</a:t>
                    </a:r>
                    <a:r>
                      <a:rPr lang="ru-RU" baseline="0" dirty="0" smtClean="0"/>
                      <a:t> 495,5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4"/>
              <c:layout>
                <c:manualLayout>
                  <c:x val="6.5772804458508499E-2"/>
                  <c:y val="0.20406576896065118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Жилищно-коммунальное хозяйство; </a:t>
                    </a:r>
                    <a:r>
                      <a:rPr lang="ru-RU" dirty="0" smtClean="0"/>
                      <a:t>287</a:t>
                    </a:r>
                    <a:r>
                      <a:rPr lang="ru-RU" baseline="0" dirty="0" smtClean="0"/>
                      <a:t> 276,5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5"/>
              <c:layout>
                <c:manualLayout>
                  <c:x val="4.1455642859605651E-2"/>
                  <c:y val="-3.8043336457112553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/>
                      <a:t>Охрана </a:t>
                    </a:r>
                    <a:r>
                      <a:rPr lang="ru-RU" dirty="0"/>
                      <a:t>окружающей среды; </a:t>
                    </a:r>
                    <a:r>
                      <a:rPr lang="ru-RU" dirty="0" smtClean="0"/>
                      <a:t>804,0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Образование; </a:t>
                    </a:r>
                    <a:r>
                      <a:rPr lang="ru-RU" smtClean="0"/>
                      <a:t>285</a:t>
                    </a:r>
                    <a:r>
                      <a:rPr lang="ru-RU" baseline="0" smtClean="0"/>
                      <a:t> 209,0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18322389466304509"/>
                  <c:y val="0.34876868016342233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Культура; </a:t>
                    </a:r>
                    <a:r>
                      <a:rPr lang="ru-RU" sz="1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34</a:t>
                    </a:r>
                    <a:r>
                      <a:rPr lang="ru-RU" sz="1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950,2</a:t>
                    </a:r>
                    <a:endParaRPr lang="ru-RU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0.24677988790445921"/>
                  <c:y val="0.17033737902603321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Социальная </a:t>
                    </a:r>
                    <a:r>
                      <a:rPr lang="ru-RU" sz="1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политика; </a:t>
                    </a:r>
                    <a:endParaRPr lang="ru-RU" sz="1000" b="1" dirty="0" smtClean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0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27</a:t>
                    </a:r>
                    <a:r>
                      <a:rPr lang="ru-RU" sz="1000" b="1" baseline="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578,2</a:t>
                    </a:r>
                    <a:endParaRPr lang="ru-RU" b="1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-0.28233991721226404"/>
                  <c:y val="2.6814582323178515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Физкультура </a:t>
                    </a:r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и спорт; </a:t>
                    </a:r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         7</a:t>
                    </a:r>
                    <a:r>
                      <a:rPr lang="ru-RU" sz="10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953,6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0"/>
              <c:layout>
                <c:manualLayout>
                  <c:x val="-0.2321225563060042"/>
                  <c:y val="-6.2222909550284512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Средства массовой информации; 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647,0</a:t>
                    </a:r>
                    <a:endParaRPr lang="ru-RU" dirty="0"/>
                  </a:p>
                </c:rich>
              </c:tx>
              <c:spPr/>
              <c:showVal val="1"/>
              <c:showCatName val="1"/>
            </c:dLbl>
            <c:dLbl>
              <c:idx val="11"/>
              <c:layout>
                <c:manualLayout>
                  <c:x val="2.0109176087714419E-2"/>
                  <c:y val="-6.481171438946066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долга; </a:t>
                    </a:r>
                    <a:r>
                      <a:rPr lang="ru-RU" dirty="0" smtClean="0"/>
                      <a:t>2,5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Лист3!$C$32:$C$43</c:f>
              <c:numCache>
                <c:formatCode>#,##0.0</c:formatCode>
                <c:ptCount val="12"/>
                <c:pt idx="0">
                  <c:v>24896.400000000001</c:v>
                </c:pt>
                <c:pt idx="1">
                  <c:v>446.2</c:v>
                </c:pt>
                <c:pt idx="2">
                  <c:v>4122.4000000000005</c:v>
                </c:pt>
                <c:pt idx="3">
                  <c:v>14744.1</c:v>
                </c:pt>
                <c:pt idx="4">
                  <c:v>173155.20000000001</c:v>
                </c:pt>
                <c:pt idx="5">
                  <c:v>604</c:v>
                </c:pt>
                <c:pt idx="6">
                  <c:v>191991.4</c:v>
                </c:pt>
                <c:pt idx="7">
                  <c:v>24005.9</c:v>
                </c:pt>
                <c:pt idx="8">
                  <c:v>20426.599999999991</c:v>
                </c:pt>
                <c:pt idx="9">
                  <c:v>5237.3</c:v>
                </c:pt>
                <c:pt idx="10">
                  <c:v>1098</c:v>
                </c:pt>
                <c:pt idx="11">
                  <c:v>1.5</c:v>
                </c:pt>
              </c:numCache>
            </c:numRef>
          </c:val>
        </c:ser>
      </c:pie3DChart>
    </c:plotArea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 месяцев 2021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5200700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508303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54954593"/>
              </p:ext>
            </p:extLst>
          </p:nvPr>
        </p:nvGraphicFramePr>
        <p:xfrm>
          <a:off x="105457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5201687"/>
              </p:ext>
            </p:extLst>
          </p:nvPr>
        </p:nvGraphicFramePr>
        <p:xfrm>
          <a:off x="2627784" y="2996952"/>
          <a:ext cx="6516216" cy="3182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9 месяцев 2021 года,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984905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2708920"/>
            <a:ext cx="2132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3317383"/>
              </p:ext>
            </p:extLst>
          </p:nvPr>
        </p:nvGraphicFramePr>
        <p:xfrm>
          <a:off x="2749217" y="764704"/>
          <a:ext cx="361764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37416916"/>
              </p:ext>
            </p:extLst>
          </p:nvPr>
        </p:nvGraphicFramePr>
        <p:xfrm>
          <a:off x="503040" y="3284984"/>
          <a:ext cx="8352928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127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Kseniya</cp:lastModifiedBy>
  <cp:revision>11</cp:revision>
  <dcterms:created xsi:type="dcterms:W3CDTF">2020-08-25T10:56:50Z</dcterms:created>
  <dcterms:modified xsi:type="dcterms:W3CDTF">2022-08-16T08:53:55Z</dcterms:modified>
</cp:coreProperties>
</file>