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4073472"/>
        <c:axId val="83264064"/>
        <c:axId val="0"/>
      </c:bar3DChart>
      <c:catAx>
        <c:axId val="84073472"/>
        <c:scaling>
          <c:orientation val="minMax"/>
        </c:scaling>
        <c:delete val="1"/>
        <c:axPos val="b"/>
        <c:majorTickMark val="out"/>
        <c:minorTickMark val="none"/>
        <c:tickLblPos val="nextTo"/>
        <c:crossAx val="83264064"/>
        <c:crosses val="autoZero"/>
        <c:auto val="1"/>
        <c:lblAlgn val="ctr"/>
        <c:lblOffset val="100"/>
        <c:noMultiLvlLbl val="0"/>
      </c:catAx>
      <c:valAx>
        <c:axId val="8326406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840734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1.6666666666666642E-2"/>
                  <c:y val="0.33333333333333331"/>
                </c:manualLayout>
              </c:layout>
              <c:spPr>
                <a:solidFill>
                  <a:srgbClr val="A7EA52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111111111111108E-2"/>
                  <c:y val="-0.111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Лист1!$C$9:$D$9</c:f>
              <c:numCache>
                <c:formatCode>#,##0.0</c:formatCode>
                <c:ptCount val="2"/>
                <c:pt idx="0">
                  <c:v>915507.44</c:v>
                </c:pt>
                <c:pt idx="1">
                  <c:v>324680.19999999995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100160"/>
        <c:axId val="83265792"/>
        <c:axId val="0"/>
      </c:bar3DChart>
      <c:catAx>
        <c:axId val="83100160"/>
        <c:scaling>
          <c:orientation val="minMax"/>
        </c:scaling>
        <c:delete val="1"/>
        <c:axPos val="b"/>
        <c:majorTickMark val="out"/>
        <c:minorTickMark val="none"/>
        <c:tickLblPos val="nextTo"/>
        <c:crossAx val="83265792"/>
        <c:crosses val="autoZero"/>
        <c:auto val="1"/>
        <c:lblAlgn val="ctr"/>
        <c:lblOffset val="100"/>
        <c:noMultiLvlLbl val="0"/>
      </c:catAx>
      <c:valAx>
        <c:axId val="8326579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831001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dLbl>
              <c:idx val="1"/>
              <c:layout>
                <c:manualLayout>
                  <c:x val="-1.913411096255864E-2"/>
                  <c:y val="0.1531290941664972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Лист1!$B$6:$B$8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</c:v>
                </c:pt>
              </c:strCache>
            </c:strRef>
          </c:cat>
          <c:val>
            <c:numRef>
              <c:f>Лист1!$D$6:$D$8</c:f>
              <c:numCache>
                <c:formatCode>#,##0.0</c:formatCode>
                <c:ptCount val="3"/>
                <c:pt idx="0">
                  <c:v>101742.39999999999</c:v>
                </c:pt>
                <c:pt idx="1">
                  <c:v>4970.8999999999996</c:v>
                </c:pt>
                <c:pt idx="2">
                  <c:v>217966.9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5407616"/>
        <c:axId val="86194944"/>
        <c:axId val="0"/>
      </c:bar3DChart>
      <c:catAx>
        <c:axId val="95407616"/>
        <c:scaling>
          <c:orientation val="minMax"/>
        </c:scaling>
        <c:delete val="1"/>
        <c:axPos val="b"/>
        <c:majorTickMark val="out"/>
        <c:minorTickMark val="none"/>
        <c:tickLblPos val="nextTo"/>
        <c:crossAx val="86194944"/>
        <c:crosses val="autoZero"/>
        <c:auto val="1"/>
        <c:lblAlgn val="ctr"/>
        <c:lblOffset val="100"/>
        <c:noMultiLvlLbl val="0"/>
      </c:catAx>
      <c:valAx>
        <c:axId val="86194944"/>
        <c:scaling>
          <c:orientation val="minMax"/>
          <c:max val="1000000"/>
        </c:scaling>
        <c:delete val="1"/>
        <c:axPos val="l"/>
        <c:numFmt formatCode="#,##0.0" sourceLinked="1"/>
        <c:majorTickMark val="out"/>
        <c:minorTickMark val="none"/>
        <c:tickLblPos val="nextTo"/>
        <c:crossAx val="954076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0531727866786049E-2"/>
                  <c:y val="0.29604845493357879"/>
                </c:manualLayout>
              </c:layout>
              <c:spPr>
                <a:solidFill>
                  <a:srgbClr val="C0504D">
                    <a:lumMod val="20000"/>
                    <a:lumOff val="8000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574031689167396E-2"/>
                  <c:y val="-0.125978065929182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Лист3!$B$44:$C$44</c:f>
              <c:numCache>
                <c:formatCode>#,##0.0</c:formatCode>
                <c:ptCount val="2"/>
                <c:pt idx="0">
                  <c:v>1004194.2</c:v>
                </c:pt>
                <c:pt idx="1">
                  <c:v>292685.49999999994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8357248"/>
        <c:axId val="86193792"/>
        <c:axId val="0"/>
      </c:bar3DChart>
      <c:catAx>
        <c:axId val="98357248"/>
        <c:scaling>
          <c:orientation val="minMax"/>
        </c:scaling>
        <c:delete val="1"/>
        <c:axPos val="b"/>
        <c:majorTickMark val="out"/>
        <c:minorTickMark val="none"/>
        <c:tickLblPos val="nextTo"/>
        <c:crossAx val="86193792"/>
        <c:crosses val="autoZero"/>
        <c:auto val="1"/>
        <c:lblAlgn val="ctr"/>
        <c:lblOffset val="100"/>
        <c:noMultiLvlLbl val="0"/>
      </c:catAx>
      <c:valAx>
        <c:axId val="8619379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983572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369345934742884"/>
          <c:y val="0.15569683831507261"/>
          <c:w val="0.73990964605465304"/>
          <c:h val="0.70586502229769543"/>
        </c:manualLayout>
      </c:layout>
      <c:pie3DChart>
        <c:varyColors val="1"/>
        <c:ser>
          <c:idx val="0"/>
          <c:order val="0"/>
          <c:explosion val="28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3"/>
            <c:bubble3D val="0"/>
            <c:spPr>
              <a:solidFill>
                <a:srgbClr val="F79646">
                  <a:lumMod val="60000"/>
                  <a:lumOff val="40000"/>
                </a:srgbClr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Pt>
            <c:idx val="7"/>
            <c:bubble3D val="0"/>
            <c:spPr>
              <a:solidFill>
                <a:srgbClr val="FF0000"/>
              </a:solidFill>
            </c:spPr>
          </c:dPt>
          <c:dPt>
            <c:idx val="8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5.7333967202877839E-2"/>
                  <c:y val="-7.6128800447041067E-2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rgbClr val="0070C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995490922464553"/>
                  <c:y val="-5.193373529341419E-2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4744714667718907E-2"/>
                  <c:y val="5.2534664164744199E-2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accent2">
                          <a:lumMod val="7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5772804458508444E-2"/>
                  <c:y val="0.20406576896065126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rgbClr val="0070C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8892402759846495E-2"/>
                  <c:y val="0.29841595040801194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accent6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5585618991451625"/>
                  <c:y val="0.51445218987069297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Культура; 18 620,1</a:t>
                    </a:r>
                    <a:endParaRPr lang="ru-RU" dirty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24677988790445921"/>
                  <c:y val="0.17033737902603319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0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Социальная </a:t>
                    </a:r>
                    <a:r>
                      <a:rPr lang="ru-RU" sz="1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политика; </a:t>
                    </a:r>
                    <a:endParaRPr lang="ru-RU" sz="1000" b="1" dirty="0" smtClean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0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19 </a:t>
                    </a:r>
                    <a:r>
                      <a:rPr lang="ru-RU" sz="1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545,3</a:t>
                    </a:r>
                    <a:endParaRPr lang="ru-RU" b="1" dirty="0">
                      <a:solidFill>
                        <a:srgbClr val="00B05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28233991721226376"/>
                  <c:y val="2.6814582323178515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Физкультура </a:t>
                    </a:r>
                    <a:r>
                      <a:rPr lang="ru-RU" sz="1000" b="1" dirty="0">
                        <a:latin typeface="Times New Roman" pitchFamily="18" charset="0"/>
                        <a:cs typeface="Times New Roman" pitchFamily="18" charset="0"/>
                      </a:rPr>
                      <a:t>и спорт; </a:t>
                    </a:r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         4 </a:t>
                    </a:r>
                    <a:r>
                      <a:rPr lang="ru-RU" sz="1000" b="1" dirty="0">
                        <a:latin typeface="Times New Roman" pitchFamily="18" charset="0"/>
                        <a:cs typeface="Times New Roman" pitchFamily="18" charset="0"/>
                      </a:rPr>
                      <a:t>571,5</a:t>
                    </a:r>
                    <a:endParaRPr lang="ru-RU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23212255630600431"/>
                  <c:y val="-6.2222909550284512E-2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rgbClr val="0070C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0109176087714391E-2"/>
                  <c:y val="-6.481171438946060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Лист3!$A$32:$A$43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Лист3!$C$32:$C$43</c:f>
              <c:numCache>
                <c:formatCode>#,##0.0</c:formatCode>
                <c:ptCount val="12"/>
                <c:pt idx="0">
                  <c:v>36649.9</c:v>
                </c:pt>
                <c:pt idx="1">
                  <c:v>381.4</c:v>
                </c:pt>
                <c:pt idx="2">
                  <c:v>4217.1000000000004</c:v>
                </c:pt>
                <c:pt idx="3">
                  <c:v>20107.599999999999</c:v>
                </c:pt>
                <c:pt idx="4">
                  <c:v>8874.5</c:v>
                </c:pt>
                <c:pt idx="5">
                  <c:v>11.7</c:v>
                </c:pt>
                <c:pt idx="6">
                  <c:v>178604.79999999999</c:v>
                </c:pt>
                <c:pt idx="7">
                  <c:v>18620.099999999999</c:v>
                </c:pt>
                <c:pt idx="8">
                  <c:v>19545.3</c:v>
                </c:pt>
                <c:pt idx="9">
                  <c:v>4571.5</c:v>
                </c:pt>
                <c:pt idx="10">
                  <c:v>1099</c:v>
                </c:pt>
                <c:pt idx="11">
                  <c:v>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6"/>
          <p:cNvSpPr>
            <a:spLocks noChangeArrowheads="1"/>
          </p:cNvSpPr>
          <p:nvPr/>
        </p:nvSpPr>
        <p:spPr bwMode="auto">
          <a:xfrm>
            <a:off x="728663" y="381000"/>
            <a:ext cx="76882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Исполнение по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доходам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городского округа Нижняя Салда  </a:t>
            </a:r>
          </a:p>
          <a:p>
            <a:pPr lvl="0" algn="ctr"/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полугодие  2019 года,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5200700"/>
              </p:ext>
            </p:extLst>
          </p:nvPr>
        </p:nvGraphicFramePr>
        <p:xfrm>
          <a:off x="251520" y="62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132" y="3508303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4954593"/>
              </p:ext>
            </p:extLst>
          </p:nvPr>
        </p:nvGraphicFramePr>
        <p:xfrm>
          <a:off x="105457" y="8367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201687"/>
              </p:ext>
            </p:extLst>
          </p:nvPr>
        </p:nvGraphicFramePr>
        <p:xfrm>
          <a:off x="2627784" y="2996952"/>
          <a:ext cx="6516216" cy="3182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438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расходам бюджета городского округа Нижняя Салда 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полугодие 2019 года,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9849051"/>
              </p:ext>
            </p:extLst>
          </p:nvPr>
        </p:nvGraphicFramePr>
        <p:xfrm>
          <a:off x="2771800" y="980728"/>
          <a:ext cx="34563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19872" y="2708920"/>
            <a:ext cx="2132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План                        Факт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3317383"/>
              </p:ext>
            </p:extLst>
          </p:nvPr>
        </p:nvGraphicFramePr>
        <p:xfrm>
          <a:off x="2749217" y="764704"/>
          <a:ext cx="361764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7416916"/>
              </p:ext>
            </p:extLst>
          </p:nvPr>
        </p:nvGraphicFramePr>
        <p:xfrm>
          <a:off x="503040" y="3284984"/>
          <a:ext cx="8352928" cy="36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97793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</TotalTime>
  <Words>106</Words>
  <Application>Microsoft Office PowerPoint</Application>
  <PresentationFormat>Экран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ZAMECON</dc:creator>
  <cp:lastModifiedBy>ZAMECON</cp:lastModifiedBy>
  <cp:revision>7</cp:revision>
  <dcterms:created xsi:type="dcterms:W3CDTF">2020-08-25T10:56:50Z</dcterms:created>
  <dcterms:modified xsi:type="dcterms:W3CDTF">2020-08-27T09:32:44Z</dcterms:modified>
</cp:coreProperties>
</file>