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86402" autoAdjust="0"/>
  </p:normalViewPr>
  <p:slideViewPr>
    <p:cSldViewPr>
      <p:cViewPr varScale="1">
        <p:scale>
          <a:sx n="73" d="100"/>
          <a:sy n="73" d="100"/>
        </p:scale>
        <p:origin x="-115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40"/>
      <c:rotY val="7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428669320602657"/>
          <c:y val="0.11383678545358437"/>
          <c:w val="0.49229901057222353"/>
          <c:h val="0.61553033282571479"/>
        </c:manualLayout>
      </c:layout>
      <c:bar3DChart>
        <c:barDir val="col"/>
        <c:grouping val="stacked"/>
        <c:varyColors val="0"/>
        <c:ser>
          <c:idx val="1"/>
          <c:order val="0"/>
          <c:tx>
            <c:strRef>
              <c:f>Лист3!$D$5</c:f>
              <c:strCache>
                <c:ptCount val="1"/>
                <c:pt idx="0">
                  <c:v>бюджетный кредит (привлеченные городским округом кредиты из бюджета Свердловской области)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826796064159591E-2"/>
                  <c:y val="-0.310293571163136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957811025744832E-3"/>
                  <c:y val="-0.306577480490523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3132497641191841E-2"/>
                  <c:y val="-0.29914529914529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4262029923170239E-2"/>
                  <c:y val="-0.250836120401336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3478905512872381E-3"/>
                  <c:y val="-0.258268301746562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8.0873433077234148E-3"/>
                  <c:y val="-0.256410256410256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4.9422082619083661E-17"/>
                  <c:y val="-0.131921218877740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2131014961585069E-2"/>
                  <c:y val="-0.23597175771088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0218358269308536E-2"/>
                  <c:y val="-0.172798216276477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6.7394527564362018E-3"/>
                  <c:y val="-0.213675213675213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2.6957811025744832E-3"/>
                  <c:y val="-0.157933853586028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1.347890551287236E-2"/>
                  <c:y val="-0.193236714975845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4.8524059846340513E-2"/>
                  <c:y val="5.57413600891868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Лист3!$B$12:$B$30</c:f>
              <c:numCache>
                <c:formatCode>m/d/yyyy</c:formatCode>
                <c:ptCount val="19"/>
                <c:pt idx="0">
                  <c:v>44562</c:v>
                </c:pt>
                <c:pt idx="1">
                  <c:v>44593</c:v>
                </c:pt>
                <c:pt idx="2">
                  <c:v>44621</c:v>
                </c:pt>
                <c:pt idx="3">
                  <c:v>44652</c:v>
                </c:pt>
                <c:pt idx="4">
                  <c:v>44682</c:v>
                </c:pt>
                <c:pt idx="5">
                  <c:v>44713</c:v>
                </c:pt>
                <c:pt idx="6">
                  <c:v>44743</c:v>
                </c:pt>
                <c:pt idx="7">
                  <c:v>44774</c:v>
                </c:pt>
                <c:pt idx="8">
                  <c:v>44805</c:v>
                </c:pt>
                <c:pt idx="9">
                  <c:v>44835</c:v>
                </c:pt>
                <c:pt idx="10">
                  <c:v>44866</c:v>
                </c:pt>
                <c:pt idx="11">
                  <c:v>44896</c:v>
                </c:pt>
                <c:pt idx="12">
                  <c:v>44927</c:v>
                </c:pt>
                <c:pt idx="13">
                  <c:v>44958</c:v>
                </c:pt>
                <c:pt idx="14">
                  <c:v>44986</c:v>
                </c:pt>
                <c:pt idx="15">
                  <c:v>45017</c:v>
                </c:pt>
                <c:pt idx="16">
                  <c:v>45047</c:v>
                </c:pt>
                <c:pt idx="17">
                  <c:v>45078</c:v>
                </c:pt>
                <c:pt idx="18">
                  <c:v>45108</c:v>
                </c:pt>
              </c:numCache>
            </c:numRef>
          </c:cat>
          <c:val>
            <c:numRef>
              <c:f>Лист3!$D$12:$D$30</c:f>
              <c:numCache>
                <c:formatCode>#,##0.00</c:formatCode>
                <c:ptCount val="19"/>
                <c:pt idx="0">
                  <c:v>2487</c:v>
                </c:pt>
                <c:pt idx="1">
                  <c:v>2487</c:v>
                </c:pt>
                <c:pt idx="2">
                  <c:v>2487</c:v>
                </c:pt>
                <c:pt idx="3">
                  <c:v>2487</c:v>
                </c:pt>
                <c:pt idx="4">
                  <c:v>2487</c:v>
                </c:pt>
                <c:pt idx="5">
                  <c:v>2487</c:v>
                </c:pt>
                <c:pt idx="6">
                  <c:v>2487</c:v>
                </c:pt>
                <c:pt idx="7">
                  <c:v>2487</c:v>
                </c:pt>
                <c:pt idx="8">
                  <c:v>2487</c:v>
                </c:pt>
                <c:pt idx="9">
                  <c:v>2487</c:v>
                </c:pt>
                <c:pt idx="10">
                  <c:v>2487</c:v>
                </c:pt>
                <c:pt idx="11">
                  <c:v>2226</c:v>
                </c:pt>
                <c:pt idx="12">
                  <c:v>1243</c:v>
                </c:pt>
                <c:pt idx="13">
                  <c:v>1243</c:v>
                </c:pt>
                <c:pt idx="14">
                  <c:v>1243</c:v>
                </c:pt>
                <c:pt idx="15">
                  <c:v>1243</c:v>
                </c:pt>
                <c:pt idx="16">
                  <c:v>1243</c:v>
                </c:pt>
                <c:pt idx="17">
                  <c:v>1243</c:v>
                </c:pt>
                <c:pt idx="18">
                  <c:v>1243</c:v>
                </c:pt>
              </c:numCache>
            </c:numRef>
          </c:val>
        </c:ser>
        <c:ser>
          <c:idx val="0"/>
          <c:order val="1"/>
          <c:tx>
            <c:strRef>
              <c:f>Лист3!$C$5</c:f>
              <c:strCache>
                <c:ptCount val="1"/>
                <c:pt idx="0">
                  <c:v>задолженность по выданной муниципальной гарантиии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Лист3!$B$12:$B$30</c:f>
              <c:numCache>
                <c:formatCode>m/d/yyyy</c:formatCode>
                <c:ptCount val="19"/>
                <c:pt idx="0">
                  <c:v>44562</c:v>
                </c:pt>
                <c:pt idx="1">
                  <c:v>44593</c:v>
                </c:pt>
                <c:pt idx="2">
                  <c:v>44621</c:v>
                </c:pt>
                <c:pt idx="3">
                  <c:v>44652</c:v>
                </c:pt>
                <c:pt idx="4">
                  <c:v>44682</c:v>
                </c:pt>
                <c:pt idx="5">
                  <c:v>44713</c:v>
                </c:pt>
                <c:pt idx="6">
                  <c:v>44743</c:v>
                </c:pt>
                <c:pt idx="7">
                  <c:v>44774</c:v>
                </c:pt>
                <c:pt idx="8">
                  <c:v>44805</c:v>
                </c:pt>
                <c:pt idx="9">
                  <c:v>44835</c:v>
                </c:pt>
                <c:pt idx="10">
                  <c:v>44866</c:v>
                </c:pt>
                <c:pt idx="11">
                  <c:v>44896</c:v>
                </c:pt>
                <c:pt idx="12">
                  <c:v>44927</c:v>
                </c:pt>
                <c:pt idx="13">
                  <c:v>44958</c:v>
                </c:pt>
                <c:pt idx="14">
                  <c:v>44986</c:v>
                </c:pt>
                <c:pt idx="15">
                  <c:v>45017</c:v>
                </c:pt>
                <c:pt idx="16">
                  <c:v>45047</c:v>
                </c:pt>
                <c:pt idx="17">
                  <c:v>45078</c:v>
                </c:pt>
                <c:pt idx="18">
                  <c:v>45108</c:v>
                </c:pt>
              </c:numCache>
            </c:numRef>
          </c:cat>
          <c:val>
            <c:numRef>
              <c:f>Лист3!$C$12:$C$30</c:f>
              <c:numCache>
                <c:formatCode>General</c:formatCode>
                <c:ptCount val="19"/>
                <c:pt idx="12">
                  <c:v>13374</c:v>
                </c:pt>
                <c:pt idx="13">
                  <c:v>13374</c:v>
                </c:pt>
                <c:pt idx="14">
                  <c:v>13374</c:v>
                </c:pt>
                <c:pt idx="15">
                  <c:v>13374</c:v>
                </c:pt>
                <c:pt idx="16">
                  <c:v>13374</c:v>
                </c:pt>
                <c:pt idx="17">
                  <c:v>13374</c:v>
                </c:pt>
                <c:pt idx="18">
                  <c:v>9231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9849088"/>
        <c:axId val="29850624"/>
        <c:axId val="0"/>
      </c:bar3DChart>
      <c:dateAx>
        <c:axId val="2984908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29850624"/>
        <c:crosses val="autoZero"/>
        <c:auto val="1"/>
        <c:lblOffset val="100"/>
        <c:baseTimeUnit val="months"/>
      </c:dateAx>
      <c:valAx>
        <c:axId val="2985062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29849088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0.66884978796638384"/>
          <c:y val="0.31935112609784844"/>
          <c:w val="0.33081758327136968"/>
          <c:h val="0.11452477893566271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56A25-7E0F-4267-BF1A-77A5C07D3704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5C1A0-7F7D-4805-A011-A7E453A19E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602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C1A0-7F7D-4805-A011-A7E453A19E5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73794" y="1772817"/>
            <a:ext cx="6986637" cy="416184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15615" y="260649"/>
            <a:ext cx="6877317" cy="1224135"/>
          </a:xfrm>
        </p:spPr>
        <p:txBody>
          <a:bodyPr/>
          <a:lstStyle/>
          <a:p>
            <a:r>
              <a:rPr lang="ru-RU" sz="18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Муниципальный </a:t>
            </a:r>
            <a:r>
              <a:rPr lang="ru-RU" sz="1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долг городского округа Нижняя Салда представлен обязательствами округа - кредитами, привлеченными в бюджет </a:t>
            </a:r>
            <a:r>
              <a:rPr lang="ru-RU" sz="18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округа, выданными муниципальными гарантиями</a:t>
            </a:r>
            <a:endParaRPr lang="ru-RU" sz="18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0948438"/>
              </p:ext>
            </p:extLst>
          </p:nvPr>
        </p:nvGraphicFramePr>
        <p:xfrm>
          <a:off x="-748967" y="1268760"/>
          <a:ext cx="9865096" cy="508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3343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70</TotalTime>
  <Words>43</Words>
  <Application>Microsoft Office PowerPoint</Application>
  <PresentationFormat>Экран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Муниципальный долг городского округа Нижняя Салда представлен обязательствами округа - кредитами, привлеченными в бюджет округа, выданными муниципальными гарантиями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Муниципальный долг городского округа Нижняя Салда представлен обязательствами округа - кредитами, привлеченными в бюджет округа</dc:title>
  <dc:creator>OEM</dc:creator>
  <cp:lastModifiedBy>OEM</cp:lastModifiedBy>
  <cp:revision>20</cp:revision>
  <dcterms:created xsi:type="dcterms:W3CDTF">2017-07-11T10:28:44Z</dcterms:created>
  <dcterms:modified xsi:type="dcterms:W3CDTF">2023-08-16T06:18:44Z</dcterms:modified>
</cp:coreProperties>
</file>