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78" r:id="rId1"/>
    <p:sldMasterId id="2147487824" r:id="rId2"/>
    <p:sldMasterId id="2147487836" r:id="rId3"/>
    <p:sldMasterId id="2147487850" r:id="rId4"/>
    <p:sldMasterId id="2147487862" r:id="rId5"/>
    <p:sldMasterId id="2147487874" r:id="rId6"/>
    <p:sldMasterId id="2147487886" r:id="rId7"/>
    <p:sldMasterId id="2147487910" r:id="rId8"/>
    <p:sldMasterId id="2147487922" r:id="rId9"/>
  </p:sldMasterIdLst>
  <p:notesMasterIdLst>
    <p:notesMasterId r:id="rId66"/>
  </p:notesMasterIdLst>
  <p:sldIdLst>
    <p:sldId id="256" r:id="rId10"/>
    <p:sldId id="482" r:id="rId11"/>
    <p:sldId id="258" r:id="rId12"/>
    <p:sldId id="332" r:id="rId13"/>
    <p:sldId id="262" r:id="rId14"/>
    <p:sldId id="261" r:id="rId15"/>
    <p:sldId id="265" r:id="rId16"/>
    <p:sldId id="263" r:id="rId17"/>
    <p:sldId id="325" r:id="rId18"/>
    <p:sldId id="296" r:id="rId19"/>
    <p:sldId id="335" r:id="rId20"/>
    <p:sldId id="326" r:id="rId21"/>
    <p:sldId id="297" r:id="rId22"/>
    <p:sldId id="336" r:id="rId23"/>
    <p:sldId id="483" r:id="rId24"/>
    <p:sldId id="484" r:id="rId25"/>
    <p:sldId id="485" r:id="rId26"/>
    <p:sldId id="486" r:id="rId27"/>
    <p:sldId id="577" r:id="rId28"/>
    <p:sldId id="542" r:id="rId29"/>
    <p:sldId id="488" r:id="rId30"/>
    <p:sldId id="489" r:id="rId31"/>
    <p:sldId id="491" r:id="rId32"/>
    <p:sldId id="525" r:id="rId33"/>
    <p:sldId id="530" r:id="rId34"/>
    <p:sldId id="578" r:id="rId35"/>
    <p:sldId id="494" r:id="rId36"/>
    <p:sldId id="495" r:id="rId37"/>
    <p:sldId id="579" r:id="rId38"/>
    <p:sldId id="302" r:id="rId39"/>
    <p:sldId id="582" r:id="rId40"/>
    <p:sldId id="583" r:id="rId41"/>
    <p:sldId id="584" r:id="rId42"/>
    <p:sldId id="580" r:id="rId43"/>
    <p:sldId id="586" r:id="rId44"/>
    <p:sldId id="581" r:id="rId45"/>
    <p:sldId id="585" r:id="rId46"/>
    <p:sldId id="340" r:id="rId47"/>
    <p:sldId id="509" r:id="rId48"/>
    <p:sldId id="510" r:id="rId49"/>
    <p:sldId id="587" r:id="rId50"/>
    <p:sldId id="588" r:id="rId51"/>
    <p:sldId id="589" r:id="rId52"/>
    <p:sldId id="520" r:id="rId53"/>
    <p:sldId id="511" r:id="rId54"/>
    <p:sldId id="531" r:id="rId55"/>
    <p:sldId id="522" r:id="rId56"/>
    <p:sldId id="512" r:id="rId57"/>
    <p:sldId id="513" r:id="rId58"/>
    <p:sldId id="590" r:id="rId59"/>
    <p:sldId id="523" r:id="rId60"/>
    <p:sldId id="515" r:id="rId61"/>
    <p:sldId id="516" r:id="rId62"/>
    <p:sldId id="517" r:id="rId63"/>
    <p:sldId id="518" r:id="rId64"/>
    <p:sldId id="481" r:id="rId65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1E"/>
    <a:srgbClr val="007E39"/>
    <a:srgbClr val="FFFF99"/>
    <a:srgbClr val="D4EBF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190" autoAdjust="0"/>
  </p:normalViewPr>
  <p:slideViewPr>
    <p:cSldViewPr>
      <p:cViewPr>
        <p:scale>
          <a:sx n="116" d="100"/>
          <a:sy n="116" d="100"/>
        </p:scale>
        <p:origin x="-1494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3180.45159\&#1053;&#1072;&#1083;&#1086;&#1075;&#1086;&#1074;&#1099;&#1077;%20&#1043;&#1054;&#1044;%20202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1;&#1070;&#1044;&#1046;&#1045;&#1058;%202021\&#1048;&#1089;&#1087;&#1086;&#1083;&#1085;&#1077;&#1085;&#1080;&#1077;%20&#1073;&#1102;&#1076;&#1078;&#1077;&#1090;%202020%20&#1075;&#1086;&#1076;\&#1056;&#1072;&#1089;&#1093;&#1086;&#1076;&#1099;%20&#1087;&#1086;%20&#1088;&#1072;&#1079;&#1076;&#1077;&#1083;&#1072;&#1084;%20&#1043;&#1054;&#1044;%202020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44;&#1091;&#1084;&#1072;\&#1087;&#1086;&#1083;&#1091;&#1075;&#1086;&#1076;&#1080;&#1077;%202020\&#1054;&#1090;&#1095;&#1077;&#1090;%20&#1086;&#1073;%20&#1080;&#1089;&#1087;.%20&#1073;&#1102;&#1076;&#1078;&#1077;&#1090;&#1072;%20&#1079;&#1072;%20&#1087;&#1086;&#1083;&#1091;&#1075;&#1086;&#1076;&#1080;&#1077;%202020\&#1090;&#1072;&#1073;\&#1048;&#1089;&#1087;&#1086;&#1083;.%20&#1087;&#1086;%20&#1052;&#1055;%20%20&#1087;&#1086;&#1083;&#1091;&#1075;&#1086;&#1076;%202020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9168.32465\&#1053;&#1077;&#1085;&#1072;&#1083;&#1086;&#1075;&#1086;&#1074;.%20&#1043;&#1054;&#1044;%20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6025\&#1041;&#1077;&#1079;&#1074;&#1086;&#1079;&#1084;&#1077;&#1079;&#1076;&#1085;.%20&#1043;&#1054;&#1044;%20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86;&#1090;&#1095;&#1077;&#1090;%20&#1073;&#1102;&#1076;&#1078;&#1077;&#1090;%202021%20&#1075;&#1086;&#1076;\&#1044;&#1086;&#1093;&#1086;&#1076;&#1099;%20&#1043;&#1054;&#1044;%20202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86;&#1090;&#1095;&#1077;&#1090;%20&#1073;&#1102;&#1076;&#1078;&#1077;&#1090;%202021%20&#1075;&#1086;&#1076;\&#1056;&#1072;&#1089;&#1093;&#1086;&#1076;&#1099;%20&#1087;&#1086;%20&#1088;&#1072;&#1079;&#1076;&#1077;&#1083;&#1072;&#1084;%20&#1043;&#1054;&#1044;%20202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AppData\Local\Temp\Rar$DIa7760.40016\&#1056;&#1072;&#1089;&#1093;&#1086;&#1076;&#1099;%20&#1087;&#1086;%20&#1088;&#1072;&#1079;&#1076;&#1077;&#1083;&#1072;&#1084;%20&#1043;&#1054;&#1044;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00000000000008"/>
          <c:y val="0.24335729772908821"/>
          <c:w val="0.77638888888888891"/>
          <c:h val="0.75664270227091224"/>
        </c:manualLayout>
      </c:layout>
      <c:pie3DChart>
        <c:varyColors val="1"/>
        <c:ser>
          <c:idx val="0"/>
          <c:order val="0"/>
          <c:explosion val="19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19893055555555564"/>
                  <c:y val="-0.30507246376811614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 </a:t>
                    </a:r>
                  </a:p>
                  <a:p>
                    <a:r>
                      <a:rPr lang="ru-RU" sz="1800" dirty="0" smtClean="0"/>
                      <a:t>Налог </a:t>
                    </a:r>
                    <a:r>
                      <a:rPr lang="ru-RU" sz="1800" dirty="0"/>
                      <a:t>на доходы физических лиц; 196 067,3; </a:t>
                    </a:r>
                    <a:endParaRPr lang="ru-RU" sz="1800" dirty="0" smtClean="0"/>
                  </a:p>
                  <a:p>
                    <a:r>
                      <a:rPr lang="ru-RU" sz="1800" dirty="0" smtClean="0"/>
                      <a:t>81</a:t>
                    </a:r>
                    <a:r>
                      <a:rPr lang="ru-RU" sz="1800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1861931321084913E-2"/>
                  <c:y val="0.372075202556202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800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Акцизы;</a:t>
                    </a:r>
                  </a:p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sz="1800" dirty="0">
                        <a:solidFill>
                          <a:srgbClr val="C00000"/>
                        </a:solidFill>
                      </a:rPr>
                      <a:t>18 365,9; </a:t>
                    </a:r>
                    <a:endParaRPr lang="ru-RU" sz="1800" dirty="0" smtClean="0">
                      <a:solidFill>
                        <a:srgbClr val="C0000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C00000"/>
                        </a:solidFill>
                      </a:rPr>
                      <a:t>8</a:t>
                    </a:r>
                    <a:r>
                      <a:rPr lang="ru-RU" sz="1800" dirty="0">
                        <a:solidFill>
                          <a:srgbClr val="C0000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2591119860017499"/>
                  <c:y val="2.3942523488911731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800" dirty="0" smtClean="0">
                      <a:solidFill>
                        <a:srgbClr val="007E39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E39"/>
                        </a:solidFill>
                      </a:rPr>
                      <a:t>Налоги </a:t>
                    </a:r>
                    <a:r>
                      <a:rPr lang="ru-RU" sz="1800" dirty="0">
                        <a:solidFill>
                          <a:srgbClr val="007E39"/>
                        </a:solidFill>
                      </a:rPr>
                      <a:t>на совокупный доход; </a:t>
                    </a:r>
                    <a:endParaRPr lang="ru-RU" sz="1800" dirty="0" smtClean="0">
                      <a:solidFill>
                        <a:srgbClr val="007E39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E39"/>
                        </a:solidFill>
                      </a:rPr>
                      <a:t>13 </a:t>
                    </a:r>
                    <a:r>
                      <a:rPr lang="ru-RU" sz="1800" dirty="0">
                        <a:solidFill>
                          <a:srgbClr val="007E39"/>
                        </a:solidFill>
                      </a:rPr>
                      <a:t>344,5; </a:t>
                    </a:r>
                    <a:endParaRPr lang="ru-RU" sz="1800" dirty="0" smtClean="0">
                      <a:solidFill>
                        <a:srgbClr val="007E39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007E39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E39"/>
                        </a:solidFill>
                      </a:rPr>
                      <a:t>5</a:t>
                    </a:r>
                    <a:r>
                      <a:rPr lang="ru-RU" sz="1800" dirty="0">
                        <a:solidFill>
                          <a:srgbClr val="007E39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2.545089676290465E-2"/>
                  <c:y val="-4.4182888597258684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0C0"/>
                        </a:solidFill>
                      </a:rPr>
                      <a:t>Налог </a:t>
                    </a:r>
                    <a:r>
                      <a:rPr lang="ru-RU" sz="1800" dirty="0">
                        <a:solidFill>
                          <a:srgbClr val="0070C0"/>
                        </a:solidFill>
                      </a:rPr>
                      <a:t>на имущество физических лиц; </a:t>
                    </a:r>
                    <a:endParaRPr lang="ru-RU" sz="1800" dirty="0" smtClean="0">
                      <a:solidFill>
                        <a:srgbClr val="0070C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0C0"/>
                        </a:solidFill>
                      </a:rPr>
                      <a:t>3 </a:t>
                    </a:r>
                    <a:r>
                      <a:rPr lang="ru-RU" sz="1800" dirty="0">
                        <a:solidFill>
                          <a:srgbClr val="0070C0"/>
                        </a:solidFill>
                      </a:rPr>
                      <a:t>019,7</a:t>
                    </a:r>
                    <a:r>
                      <a:rPr lang="ru-RU" sz="1800" dirty="0" smtClean="0">
                        <a:solidFill>
                          <a:srgbClr val="0070C0"/>
                        </a:solidFill>
                      </a:rPr>
                      <a:t>;</a:t>
                    </a:r>
                  </a:p>
                  <a:p>
                    <a:pPr>
                      <a:defRPr sz="1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0070C0"/>
                        </a:solidFill>
                      </a:rPr>
                      <a:t> </a:t>
                    </a:r>
                    <a:r>
                      <a:rPr lang="ru-RU" sz="1800" dirty="0">
                        <a:solidFill>
                          <a:srgbClr val="0070C0"/>
                        </a:solidFill>
                      </a:rPr>
                      <a:t>1%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26865223097112845"/>
                  <c:y val="-0.11916283902012256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Земельный </a:t>
                    </a:r>
                    <a:r>
                      <a: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налог; </a:t>
                    </a:r>
                    <a:endParaRPr lang="ru-RU" sz="1800" dirty="0" smtClean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8 </a:t>
                    </a:r>
                    <a:r>
                      <a: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623,2; </a:t>
                    </a:r>
                    <a:endParaRPr lang="ru-RU" sz="1800" dirty="0" smtClean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  <a:p>
                    <a:pPr>
                      <a:defRPr sz="18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4</a:t>
                    </a:r>
                    <a:r>
                      <a: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40027766841644796"/>
                  <c:y val="0.1036634222805483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ru-RU" sz="1800" dirty="0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7030A0"/>
                        </a:solidFill>
                      </a:rPr>
                      <a:t>Государственная </a:t>
                    </a:r>
                    <a:r>
                      <a:rPr lang="ru-RU" sz="1800" dirty="0">
                        <a:solidFill>
                          <a:srgbClr val="7030A0"/>
                        </a:solidFill>
                      </a:rPr>
                      <a:t>пошлина; </a:t>
                    </a:r>
                    <a:endParaRPr lang="ru-RU" sz="1800" dirty="0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7030A0"/>
                        </a:solidFill>
                      </a:rPr>
                      <a:t>3 </a:t>
                    </a:r>
                    <a:r>
                      <a:rPr lang="ru-RU" sz="1800" dirty="0">
                        <a:solidFill>
                          <a:srgbClr val="7030A0"/>
                        </a:solidFill>
                      </a:rPr>
                      <a:t>163,0; </a:t>
                    </a:r>
                    <a:endParaRPr lang="ru-RU" sz="1800" dirty="0" smtClean="0">
                      <a:solidFill>
                        <a:srgbClr val="7030A0"/>
                      </a:solidFill>
                    </a:endParaRPr>
                  </a:p>
                  <a:p>
                    <a:pPr>
                      <a:defRPr sz="1800" b="1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dirty="0" smtClean="0">
                        <a:solidFill>
                          <a:srgbClr val="7030A0"/>
                        </a:solidFill>
                      </a:rPr>
                      <a:t>1</a:t>
                    </a:r>
                    <a:r>
                      <a:rPr lang="ru-RU" sz="1800" dirty="0">
                        <a:solidFill>
                          <a:srgbClr val="7030A0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'[Налоговые ГОД 2022.xlsx]Лист1'!$B$8:$B$13</c:f>
              <c:strCache>
                <c:ptCount val="6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'[Налоговые ГОД 2022.xlsx]Лист1'!$D$8:$D$13</c:f>
              <c:numCache>
                <c:formatCode>#,##0.0</c:formatCode>
                <c:ptCount val="6"/>
                <c:pt idx="0">
                  <c:v>196067.3</c:v>
                </c:pt>
                <c:pt idx="1">
                  <c:v>18365.900000000001</c:v>
                </c:pt>
                <c:pt idx="2">
                  <c:v>13344.5</c:v>
                </c:pt>
                <c:pt idx="3">
                  <c:v>3019.7</c:v>
                </c:pt>
                <c:pt idx="4">
                  <c:v>8623.2000000000007</c:v>
                </c:pt>
                <c:pt idx="5">
                  <c:v>3163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9184652278177457E-2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13653,15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982160128955383E-17"/>
                  <c:y val="-5.83333333333333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17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440,34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971223021582736E-3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327,45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964320257910766E-17"/>
                  <c:y val="-6.01851851851851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752,7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48148148148148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19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141,1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7961630695443642E-3"/>
                  <c:y val="-7.8703703703703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18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708,82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7961630695443642E-3"/>
                  <c:y val="-6.0185185185185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031,26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22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267,47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5971223021582736E-3"/>
                  <c:y val="-8.3333333333333329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800" b="1" dirty="0" smtClean="0">
                        <a:solidFill>
                          <a:srgbClr val="FF0000"/>
                        </a:solidFill>
                      </a:rPr>
                      <a:t>23</a:t>
                    </a:r>
                    <a:r>
                      <a:rPr lang="ru-RU" sz="1800" b="1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1800" b="1" dirty="0" smtClean="0">
                        <a:solidFill>
                          <a:srgbClr val="FF0000"/>
                        </a:solidFill>
                      </a:rPr>
                      <a:t>008,8</a:t>
                    </a:r>
                    <a:r>
                      <a:rPr lang="ru-RU" sz="1800" b="1" dirty="0" smtClean="0">
                        <a:solidFill>
                          <a:srgbClr val="FF0000"/>
                        </a:solidFill>
                      </a:rPr>
                      <a:t>7</a:t>
                    </a:r>
                    <a:endParaRPr lang="en-US" sz="1800" b="1" dirty="0">
                      <a:solidFill>
                        <a:srgbClr val="FF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Лист3!$B$53:$B$61</c:f>
              <c:numCache>
                <c:formatCode>General</c:formatCode>
                <c:ptCount val="9"/>
                <c:pt idx="0">
                  <c:v>13653.15</c:v>
                </c:pt>
                <c:pt idx="1">
                  <c:v>17440.34</c:v>
                </c:pt>
                <c:pt idx="2">
                  <c:v>15327.45</c:v>
                </c:pt>
                <c:pt idx="3">
                  <c:v>15752.7</c:v>
                </c:pt>
                <c:pt idx="4">
                  <c:v>19141.099999999999</c:v>
                </c:pt>
                <c:pt idx="5">
                  <c:v>18708.82</c:v>
                </c:pt>
                <c:pt idx="6">
                  <c:v>21031.26</c:v>
                </c:pt>
                <c:pt idx="7">
                  <c:v>22267.47</c:v>
                </c:pt>
                <c:pt idx="8">
                  <c:v>23008.867738378503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989184"/>
        <c:axId val="114981632"/>
        <c:axId val="0"/>
      </c:bar3DChart>
      <c:catAx>
        <c:axId val="136989184"/>
        <c:scaling>
          <c:orientation val="minMax"/>
        </c:scaling>
        <c:delete val="1"/>
        <c:axPos val="b"/>
        <c:majorTickMark val="out"/>
        <c:minorTickMark val="none"/>
        <c:tickLblPos val="none"/>
        <c:crossAx val="114981632"/>
        <c:crosses val="autoZero"/>
        <c:auto val="1"/>
        <c:lblAlgn val="ctr"/>
        <c:lblOffset val="100"/>
        <c:noMultiLvlLbl val="0"/>
      </c:catAx>
      <c:valAx>
        <c:axId val="11498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6989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66666666666667E-2"/>
                  <c:y val="0.31481481481481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59 363,14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3333333333333367E-3"/>
                  <c:y val="0.31481481481481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59 334,15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Лист3!$B$39:$C$39</c:f>
              <c:numCache>
                <c:formatCode>#,##0.00</c:formatCode>
                <c:ptCount val="2"/>
                <c:pt idx="0">
                  <c:v>46544.6</c:v>
                </c:pt>
                <c:pt idx="1">
                  <c:v>46540.6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076224"/>
        <c:axId val="135479872"/>
        <c:axId val="0"/>
      </c:bar3DChart>
      <c:catAx>
        <c:axId val="137076224"/>
        <c:scaling>
          <c:orientation val="minMax"/>
        </c:scaling>
        <c:delete val="1"/>
        <c:axPos val="b"/>
        <c:majorTickMark val="out"/>
        <c:minorTickMark val="none"/>
        <c:tickLblPos val="none"/>
        <c:crossAx val="135479872"/>
        <c:crosses val="autoZero"/>
        <c:auto val="1"/>
        <c:lblAlgn val="ctr"/>
        <c:lblOffset val="100"/>
        <c:noMultiLvlLbl val="0"/>
      </c:catAx>
      <c:valAx>
        <c:axId val="135479872"/>
        <c:scaling>
          <c:orientation val="minMax"/>
          <c:max val="46545"/>
          <c:min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137076224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787878787878788E-3"/>
                  <c:y val="-5.9259259259259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383838383838155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2962962962962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0740740740740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505050505050509E-3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5252525252525255E-3"/>
                  <c:y val="-5.9259259259259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252525252525255E-3"/>
                  <c:y val="-7.4074074074074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0505050505050509E-3"/>
                  <c:y val="-5.1851851851851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1.4814814814814817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Лист3!$C$53:$C$61</c:f>
              <c:numCache>
                <c:formatCode>_-* #,##0.00_р_._-;\-* #,##0.00_р_._-;_-* "-"??_р_._-;_-@_-</c:formatCode>
                <c:ptCount val="9"/>
                <c:pt idx="0">
                  <c:v>1197.8</c:v>
                </c:pt>
                <c:pt idx="1">
                  <c:v>1312.2</c:v>
                </c:pt>
                <c:pt idx="2">
                  <c:v>1570</c:v>
                </c:pt>
                <c:pt idx="3">
                  <c:v>1759</c:v>
                </c:pt>
                <c:pt idx="4">
                  <c:v>1809.5</c:v>
                </c:pt>
                <c:pt idx="5">
                  <c:v>2519.3000000000002</c:v>
                </c:pt>
                <c:pt idx="6">
                  <c:v>2461.6999999999998</c:v>
                </c:pt>
                <c:pt idx="7">
                  <c:v>2838.79</c:v>
                </c:pt>
                <c:pt idx="8">
                  <c:v>3443.4507573559281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9894656"/>
        <c:axId val="141366912"/>
        <c:axId val="0"/>
      </c:bar3DChart>
      <c:catAx>
        <c:axId val="149894656"/>
        <c:scaling>
          <c:orientation val="minMax"/>
        </c:scaling>
        <c:delete val="1"/>
        <c:axPos val="b"/>
        <c:majorTickMark val="out"/>
        <c:minorTickMark val="none"/>
        <c:tickLblPos val="none"/>
        <c:crossAx val="141366912"/>
        <c:crosses val="autoZero"/>
        <c:auto val="1"/>
        <c:lblAlgn val="ctr"/>
        <c:lblOffset val="100"/>
        <c:noMultiLvlLbl val="0"/>
      </c:catAx>
      <c:valAx>
        <c:axId val="141366912"/>
        <c:scaling>
          <c:orientation val="minMax"/>
        </c:scaling>
        <c:delete val="1"/>
        <c:axPos val="l"/>
        <c:numFmt formatCode="_-* #,##0.00_р_._-;\-* #,##0.00_р_._-;_-* &quot;-&quot;??_р_._-;_-@_-" sourceLinked="1"/>
        <c:majorTickMark val="out"/>
        <c:minorTickMark val="none"/>
        <c:tickLblPos val="none"/>
        <c:crossAx val="149894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6.2500000000000082E-3"/>
                  <c:y val="0.3287033391659375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32 249,70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10185185185185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31 541,10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Лист3!$B$40:$C$40</c:f>
              <c:numCache>
                <c:formatCode>#,##0.00</c:formatCode>
                <c:ptCount val="2"/>
                <c:pt idx="0">
                  <c:v>34196.300000000003</c:v>
                </c:pt>
                <c:pt idx="1">
                  <c:v>33402.199999999997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272000"/>
        <c:axId val="141368640"/>
        <c:axId val="0"/>
      </c:bar3DChart>
      <c:catAx>
        <c:axId val="150272000"/>
        <c:scaling>
          <c:orientation val="minMax"/>
        </c:scaling>
        <c:delete val="1"/>
        <c:axPos val="b"/>
        <c:majorTickMark val="out"/>
        <c:minorTickMark val="none"/>
        <c:tickLblPos val="none"/>
        <c:crossAx val="141368640"/>
        <c:crosses val="autoZero"/>
        <c:auto val="1"/>
        <c:lblAlgn val="ctr"/>
        <c:lblOffset val="100"/>
        <c:noMultiLvlLbl val="0"/>
      </c:catAx>
      <c:valAx>
        <c:axId val="141368640"/>
        <c:scaling>
          <c:orientation val="minMax"/>
          <c:max val="34200"/>
          <c:min val="1000"/>
        </c:scaling>
        <c:delete val="1"/>
        <c:axPos val="l"/>
        <c:numFmt formatCode="#,##0.00" sourceLinked="1"/>
        <c:majorTickMark val="out"/>
        <c:minorTickMark val="none"/>
        <c:tickLblPos val="none"/>
        <c:crossAx val="150272000"/>
        <c:crosses val="autoZero"/>
        <c:crossBetween val="between"/>
        <c:majorUnit val="5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'[Расходы по разделам ГОД 2022.xlsx]Лист3'!$B$41:$C$41</c:f>
              <c:numCache>
                <c:formatCode>#,##0.00</c:formatCode>
                <c:ptCount val="2"/>
                <c:pt idx="0">
                  <c:v>12390.1</c:v>
                </c:pt>
                <c:pt idx="1">
                  <c:v>12264.6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007296"/>
        <c:axId val="150386304"/>
        <c:axId val="0"/>
      </c:bar3DChart>
      <c:catAx>
        <c:axId val="150007296"/>
        <c:scaling>
          <c:orientation val="minMax"/>
        </c:scaling>
        <c:delete val="1"/>
        <c:axPos val="b"/>
        <c:majorTickMark val="out"/>
        <c:minorTickMark val="none"/>
        <c:tickLblPos val="none"/>
        <c:crossAx val="150386304"/>
        <c:crosses val="autoZero"/>
        <c:auto val="1"/>
        <c:lblAlgn val="ctr"/>
        <c:lblOffset val="100"/>
        <c:noMultiLvlLbl val="0"/>
      </c:catAx>
      <c:valAx>
        <c:axId val="1503863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50007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1.2820512820512821E-3"/>
                  <c:y val="-5.4263565891472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91E-2"/>
                  <c:y val="-7.3643410852713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461538461538464E-3"/>
                  <c:y val="-6.201550387596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923076923076927E-3"/>
                  <c:y val="-5.8139534883720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5641025641025641E-3"/>
                  <c:y val="-7.7519379844961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2.713178294573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6923076923076927E-3"/>
                  <c:y val="-4.6511627906976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0256410256410256E-2"/>
                  <c:y val="-3.1007751937984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1282051282051282E-3"/>
                  <c:y val="-5.4263565891472861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Лист3!$D$53:$D$61</c:f>
              <c:numCache>
                <c:formatCode>General</c:formatCode>
                <c:ptCount val="9"/>
                <c:pt idx="0">
                  <c:v>418.8</c:v>
                </c:pt>
                <c:pt idx="1">
                  <c:v>558.29999999999995</c:v>
                </c:pt>
                <c:pt idx="2">
                  <c:v>546.20000000000005</c:v>
                </c:pt>
                <c:pt idx="3">
                  <c:v>573.20000000000005</c:v>
                </c:pt>
                <c:pt idx="4">
                  <c:v>643</c:v>
                </c:pt>
                <c:pt idx="5">
                  <c:v>647.20000000000005</c:v>
                </c:pt>
                <c:pt idx="6">
                  <c:v>651.66999999999996</c:v>
                </c:pt>
                <c:pt idx="7">
                  <c:v>644.17999999999995</c:v>
                </c:pt>
                <c:pt idx="8" formatCode="0.00">
                  <c:v>711.77528872381174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894592"/>
        <c:axId val="98669632"/>
        <c:axId val="0"/>
      </c:bar3DChart>
      <c:catAx>
        <c:axId val="150894592"/>
        <c:scaling>
          <c:orientation val="minMax"/>
        </c:scaling>
        <c:delete val="1"/>
        <c:axPos val="b"/>
        <c:majorTickMark val="out"/>
        <c:minorTickMark val="none"/>
        <c:tickLblPos val="none"/>
        <c:crossAx val="98669632"/>
        <c:crosses val="autoZero"/>
        <c:auto val="1"/>
        <c:lblAlgn val="ctr"/>
        <c:lblOffset val="100"/>
        <c:noMultiLvlLbl val="0"/>
      </c:catAx>
      <c:valAx>
        <c:axId val="98669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0894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666666666666667E-2"/>
                  <c:y val="0.291666666666667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2 352,5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0.291666666666667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2 352,5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Лист3!$B$42:$C$42</c:f>
              <c:numCache>
                <c:formatCode>#,##0.00</c:formatCode>
                <c:ptCount val="2"/>
                <c:pt idx="0">
                  <c:v>2200</c:v>
                </c:pt>
                <c:pt idx="1">
                  <c:v>2200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894080"/>
        <c:axId val="98671936"/>
        <c:axId val="0"/>
      </c:bar3DChart>
      <c:catAx>
        <c:axId val="150894080"/>
        <c:scaling>
          <c:orientation val="minMax"/>
        </c:scaling>
        <c:delete val="1"/>
        <c:axPos val="b"/>
        <c:majorTickMark val="out"/>
        <c:minorTickMark val="none"/>
        <c:tickLblPos val="none"/>
        <c:crossAx val="98671936"/>
        <c:crosses val="autoZero"/>
        <c:auto val="1"/>
        <c:lblAlgn val="ctr"/>
        <c:lblOffset val="100"/>
        <c:noMultiLvlLbl val="0"/>
      </c:catAx>
      <c:valAx>
        <c:axId val="986719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0894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Программные расходы; </a:t>
                    </a:r>
                    <a:r>
                      <a:rPr lang="ru-RU" dirty="0" smtClean="0"/>
                      <a:t>84%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Непрограммные расходы; </a:t>
                    </a:r>
                    <a:r>
                      <a:rPr lang="ru-RU" dirty="0" smtClean="0"/>
                      <a:t>16%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МП!$A$34:$A$35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МП!$B$34:$B$35</c:f>
              <c:numCache>
                <c:formatCode>#,##0.0</c:formatCode>
                <c:ptCount val="2"/>
                <c:pt idx="0">
                  <c:v>92.789288463248127</c:v>
                </c:pt>
                <c:pt idx="1">
                  <c:v>7.2107115367519263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71839080459776"/>
          <c:y val="0.17893826627835904"/>
          <c:w val="0.68390804597701149"/>
          <c:h val="0.6695207277172545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Lbls>
            <c:dLbl>
              <c:idx val="1"/>
              <c:layout>
                <c:manualLayout>
                  <c:x val="0.20427493438320216"/>
                  <c:y val="2.4925394599647648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1838956014118924"/>
                  <c:y val="9.6987020458059233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0C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7312313331523214E-2"/>
                  <c:y val="6.4034444324596443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3932426011403804E-2"/>
                  <c:y val="-8.7603099270125495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421E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5265748031496074"/>
                  <c:y val="-1.5060942724625175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ПРОЧИЕ </a:t>
                    </a:r>
                    <a:r>
                      <a:rPr lang="ru-RU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НЕНАЛОГОВЫЕ ДОХОДЫ
</a:t>
                    </a:r>
                    <a:r>
                      <a:rPr lang="ru-RU" sz="1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менее</a:t>
                    </a:r>
                    <a:r>
                      <a:rPr lang="ru-RU" sz="12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 1</a:t>
                    </a:r>
                    <a:r>
                      <a:rPr lang="ru-RU" sz="1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sz="1200" b="1" dirty="0">
                      <a:solidFill>
                        <a:schemeClr val="accent5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Лист1!$B$6:$B$11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Лист1!$D$6:$D$11</c:f>
              <c:numCache>
                <c:formatCode>#,##0.0</c:formatCode>
                <c:ptCount val="6"/>
                <c:pt idx="0">
                  <c:v>6827.5</c:v>
                </c:pt>
                <c:pt idx="1">
                  <c:v>354.9</c:v>
                </c:pt>
                <c:pt idx="2">
                  <c:v>102.5</c:v>
                </c:pt>
                <c:pt idx="3">
                  <c:v>4802.3</c:v>
                </c:pt>
                <c:pt idx="4">
                  <c:v>2638.5</c:v>
                </c:pt>
                <c:pt idx="5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800826887789483E-2"/>
          <c:y val="0.11899706392633126"/>
          <c:w val="0.80715350846630896"/>
          <c:h val="0.7789550246897109"/>
        </c:manualLayout>
      </c:layout>
      <c:pie3DChart>
        <c:varyColors val="1"/>
        <c:ser>
          <c:idx val="0"/>
          <c:order val="0"/>
          <c:explosion val="16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5.8183343785566617E-2"/>
                  <c:y val="-0.1483540193069087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chemeClr val="accent5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5386732631872449E-2"/>
                  <c:y val="7.3148271720272356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26840173739344"/>
                  <c:y val="9.0164820499132561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7030A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468451675841405"/>
                  <c:y val="3.500378130699764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0070C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Лист1!$B$6:$B$10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Безвозмездные поступления                        от организаций</c:v>
                </c:pt>
              </c:strCache>
            </c:strRef>
          </c:cat>
          <c:val>
            <c:numRef>
              <c:f>Лист1!$D$6:$D$10</c:f>
              <c:numCache>
                <c:formatCode>#,##0.0</c:formatCode>
                <c:ptCount val="5"/>
                <c:pt idx="0">
                  <c:v>159868.5</c:v>
                </c:pt>
                <c:pt idx="1">
                  <c:v>50987</c:v>
                </c:pt>
                <c:pt idx="2">
                  <c:v>225696.2</c:v>
                </c:pt>
                <c:pt idx="3">
                  <c:v>57200.2</c:v>
                </c:pt>
                <c:pt idx="4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1111111111111113E-2"/>
                  <c:y val="-3.939393939393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811E-2"/>
                  <c:y val="-5.4545454545454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8888888888889E-3"/>
                  <c:y val="-2.4242424242424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555555555555558E-3"/>
                  <c:y val="-3.33333333333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5555555555555558E-3"/>
                  <c:y val="-6.363636363636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2.4242424242424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5.1515151515151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4.8484848484848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9444444444444351E-2"/>
                  <c:y val="-3.9393939393939391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8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43150,2</a:t>
                    </a:r>
                    <a:r>
                      <a:rPr lang="ru-RU" sz="18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endParaRPr lang="en-US" sz="18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Лист1!$C$15:$C$23</c:f>
              <c:numCache>
                <c:formatCode>_(* #,##0.00_);_(* \(#,##0.00\);_(* "-"??_);_(@_)</c:formatCode>
                <c:ptCount val="9"/>
                <c:pt idx="0">
                  <c:v>20965.599999999991</c:v>
                </c:pt>
                <c:pt idx="1">
                  <c:v>27103.69</c:v>
                </c:pt>
                <c:pt idx="2">
                  <c:v>26542.609999999993</c:v>
                </c:pt>
                <c:pt idx="3">
                  <c:v>30233.129999999994</c:v>
                </c:pt>
                <c:pt idx="4">
                  <c:v>33720.160000000003</c:v>
                </c:pt>
                <c:pt idx="5">
                  <c:v>45826.58</c:v>
                </c:pt>
                <c:pt idx="6">
                  <c:v>52546.33</c:v>
                </c:pt>
                <c:pt idx="7">
                  <c:v>61714.250628284208</c:v>
                </c:pt>
                <c:pt idx="8" formatCode="General">
                  <c:v>43150.256427949622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61312"/>
        <c:axId val="96613440"/>
        <c:axId val="0"/>
      </c:bar3DChart>
      <c:catAx>
        <c:axId val="114061312"/>
        <c:scaling>
          <c:orientation val="minMax"/>
        </c:scaling>
        <c:delete val="1"/>
        <c:axPos val="b"/>
        <c:majorTickMark val="out"/>
        <c:minorTickMark val="none"/>
        <c:tickLblPos val="none"/>
        <c:crossAx val="96613440"/>
        <c:crosses val="autoZero"/>
        <c:auto val="1"/>
        <c:lblAlgn val="ctr"/>
        <c:lblOffset val="100"/>
        <c:noMultiLvlLbl val="0"/>
      </c:catAx>
      <c:valAx>
        <c:axId val="96613440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one"/>
        <c:crossAx val="114061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80459770114941E-2"/>
          <c:y val="0.30492415720762189"/>
          <c:w val="0.70545977011494254"/>
          <c:h val="0.69318198861505953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Pt>
            <c:idx val="7"/>
            <c:bubble3D val="0"/>
            <c:spPr>
              <a:solidFill>
                <a:srgbClr val="FF0000"/>
              </a:solidFill>
            </c:spPr>
          </c:dPt>
          <c:dPt>
            <c:idx val="8"/>
            <c:bubble3D val="0"/>
            <c:spPr>
              <a:solidFill>
                <a:srgbClr val="0070C0"/>
              </a:solidFill>
            </c:spPr>
          </c:dPt>
          <c:dPt>
            <c:idx val="9"/>
            <c:bubble3D val="0"/>
            <c:spPr>
              <a:solidFill>
                <a:schemeClr val="accent5"/>
              </a:solidFill>
            </c:spPr>
          </c:dPt>
          <c:dPt>
            <c:idx val="10"/>
            <c:bubble3D val="0"/>
            <c:spPr>
              <a:solidFill>
                <a:schemeClr val="tx1"/>
              </a:solidFill>
            </c:spPr>
          </c:dPt>
          <c:dLbls>
            <c:dLbl>
              <c:idx val="0"/>
              <c:layout>
                <c:manualLayout>
                  <c:x val="0.19819191782061726"/>
                  <c:y val="-0.2733041892490711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E39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8196595845777902"/>
                  <c:y val="-0.1823833384463306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Национальная </a:t>
                    </a:r>
                    <a:r>
                      <a:rPr lang="ru-RU" dirty="0">
                        <a:solidFill>
                          <a:srgbClr val="0070C0"/>
                        </a:solidFill>
                      </a:rPr>
                      <a:t>оборона; 939,50; </a:t>
                    </a:r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менее 1%</a:t>
                    </a:r>
                    <a:endParaRPr lang="ru-RU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0274764684586843"/>
                  <c:y val="-2.6168319869107272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5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4471264367816095"/>
                  <c:y val="8.7503493881446653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6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5790682414698178E-2"/>
                  <c:y val="-2.599260319732760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9610032582134131E-2"/>
                  <c:y val="7.616474077103999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Охрана </a:t>
                    </a:r>
                    <a:r>
                      <a:rPr lang="ru-RU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окружающей среды; 1 355,00; </a:t>
                    </a: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    менее</a:t>
                    </a:r>
                    <a:r>
                      <a:rPr lang="ru-RU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1</a:t>
                    </a:r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6336925287356321"/>
                  <c:y val="-0.202985308654599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</a:p>
                  <a:p>
                    <a:r>
                      <a:rPr lang="ru-RU" dirty="0" smtClean="0"/>
                      <a:t>Образование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396 </a:t>
                    </a:r>
                    <a:r>
                      <a:rPr lang="ru-RU" dirty="0"/>
                      <a:t>465,80</a:t>
                    </a:r>
                    <a:r>
                      <a:rPr lang="ru-RU"/>
                      <a:t>; </a:t>
                    </a:r>
                    <a:endParaRPr lang="ru-RU" smtClean="0"/>
                  </a:p>
                  <a:p>
                    <a:r>
                      <a:rPr lang="ru-RU" smtClean="0"/>
                      <a:t>52</a:t>
                    </a:r>
                    <a:r>
                      <a:rPr lang="ru-RU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0235965924518056"/>
                  <c:y val="2.6755632818624944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/>
                      <a:t>Культура</a:t>
                    </a:r>
                    <a:r>
                      <a:rPr lang="ru-RU" smtClean="0"/>
                      <a:t>;</a:t>
                    </a:r>
                  </a:p>
                  <a:p>
                    <a:pPr>
                      <a:defRPr sz="12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/>
                      <a:t> </a:t>
                    </a:r>
                    <a:r>
                      <a:rPr lang="ru-RU"/>
                      <a:t>59 334,10; </a:t>
                    </a:r>
                    <a:endParaRPr lang="ru-RU" smtClean="0"/>
                  </a:p>
                  <a:p>
                    <a:pPr>
                      <a:defRPr sz="12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mtClean="0"/>
                      <a:t>8</a:t>
                    </a:r>
                    <a:r>
                      <a:rPr lang="ru-RU"/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3798731785681964"/>
                  <c:y val="-6.8719875924600354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0C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21308845823151421"/>
                  <c:y val="-0.2081951119746395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5">
                          <a:lumMod val="7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4.597746402389357E-2"/>
                  <c:y val="-0.26230766608719369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solidFill>
                          <a:srgbClr val="00421E"/>
                        </a:solidFill>
                      </a:rPr>
                      <a:t>Средства </a:t>
                    </a:r>
                    <a:r>
                      <a:rPr lang="ru-RU" dirty="0">
                        <a:solidFill>
                          <a:srgbClr val="00421E"/>
                        </a:solidFill>
                      </a:rPr>
                      <a:t>массовой информации; 2 352,50; </a:t>
                    </a:r>
                    <a:r>
                      <a:rPr lang="ru-RU" dirty="0" smtClean="0">
                        <a:solidFill>
                          <a:srgbClr val="00421E"/>
                        </a:solidFill>
                      </a:rPr>
                      <a:t>менее 1%</a:t>
                    </a:r>
                    <a:endParaRPr lang="ru-RU" dirty="0">
                      <a:solidFill>
                        <a:srgbClr val="00421E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11404403113403928"/>
                  <c:y val="-0.157091045437502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муниципального долга; 2,40; </a:t>
                    </a:r>
                    <a:r>
                      <a:rPr lang="ru-RU" dirty="0" smtClean="0"/>
                      <a:t>менее 1%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Лист3!$A$32:$A$43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Социальная политика</c:v>
                </c:pt>
                <c:pt idx="9">
                  <c:v>Физкультура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Лист3!$C$32:$C$43</c:f>
              <c:numCache>
                <c:formatCode>#,##0.00</c:formatCode>
                <c:ptCount val="12"/>
                <c:pt idx="0">
                  <c:v>83540.100000000006</c:v>
                </c:pt>
                <c:pt idx="1">
                  <c:v>939.5</c:v>
                </c:pt>
                <c:pt idx="2">
                  <c:v>9615.7999999999975</c:v>
                </c:pt>
                <c:pt idx="3">
                  <c:v>49717.5</c:v>
                </c:pt>
                <c:pt idx="4">
                  <c:v>116201</c:v>
                </c:pt>
                <c:pt idx="5">
                  <c:v>1355</c:v>
                </c:pt>
                <c:pt idx="6">
                  <c:v>396465.8</c:v>
                </c:pt>
                <c:pt idx="7">
                  <c:v>59334.1</c:v>
                </c:pt>
                <c:pt idx="8">
                  <c:v>31541.1</c:v>
                </c:pt>
                <c:pt idx="9">
                  <c:v>12264.6</c:v>
                </c:pt>
                <c:pt idx="10">
                  <c:v>2352.5</c:v>
                </c:pt>
                <c:pt idx="11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5.3333333333333332E-3"/>
                  <c:y val="-3.623188405797101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21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323,82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6666666666666419E-3"/>
                  <c:y val="-2.898550724637681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26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422,42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3333333333333332E-3"/>
                  <c:y val="-5.072463768115942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25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005,56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000000000000001E-3"/>
                  <c:y val="-2.173913043478254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30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893,57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666666666666666E-3"/>
                  <c:y val="-5.797101449275368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31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496,26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0000000000000002E-3"/>
                  <c:y val="-2.536231884057971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41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795,84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6.159420289855072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52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927,78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3333333333333332E-3"/>
                  <c:y val="-3.6231884057971023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64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376,11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666666666666666E-3"/>
                  <c:y val="-5.7971014492753624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8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8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44</a:t>
                    </a:r>
                    <a:r>
                      <a:rPr lang="ru-RU" sz="18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18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299,77</a:t>
                    </a:r>
                    <a:endParaRPr lang="en-US" sz="1800" b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Лист3!$M$42:$M$50</c:f>
              <c:numCache>
                <c:formatCode>General</c:formatCode>
                <c:ptCount val="9"/>
                <c:pt idx="0">
                  <c:v>21323.82</c:v>
                </c:pt>
                <c:pt idx="1">
                  <c:v>26422.42</c:v>
                </c:pt>
                <c:pt idx="2">
                  <c:v>25005.56</c:v>
                </c:pt>
                <c:pt idx="3">
                  <c:v>30893.57</c:v>
                </c:pt>
                <c:pt idx="4">
                  <c:v>31496.26</c:v>
                </c:pt>
                <c:pt idx="5">
                  <c:v>41795.839999999997</c:v>
                </c:pt>
                <c:pt idx="6">
                  <c:v>52927.78</c:v>
                </c:pt>
                <c:pt idx="7">
                  <c:v>64376.11</c:v>
                </c:pt>
                <c:pt idx="8">
                  <c:v>44299.77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38240"/>
        <c:axId val="114992832"/>
        <c:axId val="0"/>
      </c:bar3DChart>
      <c:catAx>
        <c:axId val="115338240"/>
        <c:scaling>
          <c:orientation val="minMax"/>
        </c:scaling>
        <c:delete val="1"/>
        <c:axPos val="b"/>
        <c:majorTickMark val="out"/>
        <c:minorTickMark val="none"/>
        <c:tickLblPos val="none"/>
        <c:crossAx val="114992832"/>
        <c:crosses val="autoZero"/>
        <c:auto val="1"/>
        <c:lblAlgn val="ctr"/>
        <c:lblOffset val="100"/>
        <c:noMultiLvlLbl val="0"/>
      </c:catAx>
      <c:valAx>
        <c:axId val="114992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5338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[1]Лист3!$B$32:$C$32</c:f>
              <c:numCache>
                <c:formatCode>#,##0.00</c:formatCode>
                <c:ptCount val="2"/>
                <c:pt idx="0">
                  <c:v>109285.5</c:v>
                </c:pt>
                <c:pt idx="1">
                  <c:v>83540.100000000006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158528"/>
        <c:axId val="114995136"/>
        <c:axId val="0"/>
      </c:bar3DChart>
      <c:catAx>
        <c:axId val="115158528"/>
        <c:scaling>
          <c:orientation val="minMax"/>
        </c:scaling>
        <c:delete val="1"/>
        <c:axPos val="b"/>
        <c:majorTickMark val="out"/>
        <c:minorTickMark val="none"/>
        <c:tickLblPos val="none"/>
        <c:crossAx val="114995136"/>
        <c:crosses val="autoZero"/>
        <c:auto val="1"/>
        <c:lblAlgn val="ctr"/>
        <c:lblOffset val="100"/>
        <c:noMultiLvlLbl val="0"/>
      </c:catAx>
      <c:valAx>
        <c:axId val="1149951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15158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Лист3!$B$33:$C$33</c:f>
              <c:numCache>
                <c:formatCode>#,##0.00</c:formatCode>
                <c:ptCount val="2"/>
                <c:pt idx="0">
                  <c:v>939.5</c:v>
                </c:pt>
                <c:pt idx="1">
                  <c:v>939.5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194368"/>
        <c:axId val="114998592"/>
        <c:axId val="0"/>
      </c:bar3DChart>
      <c:catAx>
        <c:axId val="115194368"/>
        <c:scaling>
          <c:orientation val="minMax"/>
        </c:scaling>
        <c:delete val="1"/>
        <c:axPos val="b"/>
        <c:majorTickMark val="out"/>
        <c:minorTickMark val="none"/>
        <c:tickLblPos val="none"/>
        <c:crossAx val="114998592"/>
        <c:crosses val="autoZero"/>
        <c:auto val="1"/>
        <c:lblAlgn val="ctr"/>
        <c:lblOffset val="100"/>
        <c:noMultiLvlLbl val="0"/>
      </c:catAx>
      <c:valAx>
        <c:axId val="11499859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15194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Лист3!$B$34:$C$34</c:f>
              <c:numCache>
                <c:formatCode>#,##0.00</c:formatCode>
                <c:ptCount val="2"/>
                <c:pt idx="0">
                  <c:v>9953.2999999999993</c:v>
                </c:pt>
                <c:pt idx="1">
                  <c:v>9615.7999999999993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484160"/>
        <c:axId val="115263744"/>
        <c:axId val="0"/>
      </c:bar3DChart>
      <c:catAx>
        <c:axId val="115484160"/>
        <c:scaling>
          <c:orientation val="minMax"/>
        </c:scaling>
        <c:delete val="1"/>
        <c:axPos val="b"/>
        <c:majorTickMark val="out"/>
        <c:minorTickMark val="none"/>
        <c:tickLblPos val="none"/>
        <c:crossAx val="115263744"/>
        <c:crosses val="autoZero"/>
        <c:auto val="1"/>
        <c:lblAlgn val="ctr"/>
        <c:lblOffset val="100"/>
        <c:noMultiLvlLbl val="0"/>
      </c:catAx>
      <c:valAx>
        <c:axId val="1152637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15484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84AA78-CE14-42C7-9E21-5DB7498F37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302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EC4F2-AA1F-4F5F-9151-1B083A5532FA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A92F30-66FD-4692-9526-FE8915CFAD9B}" type="slidenum">
              <a:rPr lang="ru-RU" altLang="ru-RU" sz="1200"/>
              <a:pPr algn="r"/>
              <a:t>30</a:t>
            </a:fld>
            <a:endParaRPr lang="ru-RU" altLang="ru-RU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40780-64C1-4E57-A900-3D89351FE735}" type="slidenum">
              <a:rPr lang="ru-RU" altLang="ru-RU">
                <a:solidFill>
                  <a:srgbClr val="000000"/>
                </a:solidFill>
              </a:rPr>
              <a:pPr/>
              <a:t>35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C1025B-058A-4622-808C-68E06D6C066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39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F0F55F-2949-49E3-83AA-11F809C97631}" type="slidenum">
              <a:rPr lang="ru-RU" altLang="ru-RU" sz="1200">
                <a:solidFill>
                  <a:prstClr val="black"/>
                </a:solidFill>
              </a:rPr>
              <a:pPr eaLnBrk="1" hangingPunct="1"/>
              <a:t>40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55B3F-5B6E-4EB3-85A2-D7B2EF306C06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55B3F-5B6E-4EB3-85A2-D7B2EF306C06}" type="slidenum">
              <a:rPr lang="ru-RU" altLang="ru-RU" smtClean="0"/>
              <a:pPr/>
              <a:t>43</a:t>
            </a:fld>
            <a:endParaRPr lang="ru-RU" altLang="ru-R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b="1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55E41B4-1874-45D0-AF89-7B6F2DD342B2}" type="slidenum">
              <a:rPr lang="ru-RU" altLang="ru-RU" sz="1200">
                <a:solidFill>
                  <a:prstClr val="black"/>
                </a:solidFill>
              </a:rPr>
              <a:pPr eaLnBrk="1" hangingPunct="1"/>
              <a:t>45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z="700" b="1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06B042-07DF-42DD-9821-86176BC32D9D}" type="slidenum">
              <a:rPr lang="ru-RU" altLang="ru-RU" sz="1200">
                <a:solidFill>
                  <a:prstClr val="black"/>
                </a:solidFill>
              </a:rPr>
              <a:pPr eaLnBrk="1" hangingPunct="1"/>
              <a:t>48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E19EB7F-C261-485D-841A-ADC702C3D832}" type="slidenum">
              <a:rPr lang="ru-RU" altLang="ru-RU" sz="1200">
                <a:solidFill>
                  <a:prstClr val="black"/>
                </a:solidFill>
              </a:rPr>
              <a:pPr eaLnBrk="1" hangingPunct="1"/>
              <a:t>49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98DB6-D77B-4767-81CB-08F473DAEF89}" type="slidenum">
              <a:rPr lang="ru-RU" altLang="ru-RU" smtClean="0">
                <a:solidFill>
                  <a:srgbClr val="000000"/>
                </a:solidFill>
              </a:rPr>
              <a:pPr/>
              <a:t>50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54F69F2-88CC-423C-AFC3-F8CA9D2D171F}" type="slidenum">
              <a:rPr lang="ru-RU" altLang="ru-RU" sz="1200">
                <a:solidFill>
                  <a:prstClr val="black"/>
                </a:solidFill>
              </a:rPr>
              <a:pPr eaLnBrk="1" hangingPunct="1"/>
              <a:t>53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11770-6E31-40F6-AC13-A22684B85DA6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644B37-A848-49C6-984C-B6A9DCB92C2A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32643A05-6026-4C1E-A9C9-9C522DBF69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04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F9F2ABC-6108-4B63-B4F6-9386FCF16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3420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A2EA1EB-CC4F-4687-BE7A-31BB79472F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81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030254-F02A-4F8B-8F50-5A115B18DA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95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6B397E3-2F0A-4E9B-9975-E0DDFD7F0D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65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C69DB39-C74B-4738-932E-FF7E1FC2D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65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E9B9C03-6EB1-4413-B33E-0BEE04A9E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26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B65EF99-62C3-426D-B8FE-6418D7A0D3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8487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A229777-3177-42E6-9AEE-A58D26E23C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708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574A1BE9-AC1C-4CED-841C-08381FE719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4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C1832E5-7952-4CBF-AFE1-2FACA5A67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315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9D3D-36F0-4871-BAB5-46A073B7FEDA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9FF8-4B91-44B9-AAE2-AEFDFDEF37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97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38E042-EDC0-4F0F-A02E-5623CFBF7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614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FCB56-E82C-413F-A51F-9581BAC2AD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6416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1770E-35E6-44EB-BAEA-DB33F81CEA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690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C5AF6-E00D-44A9-BC48-C9EC526E3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047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6A3-A3AD-43D5-AE85-267DE6840A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8937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4389D-DEDB-4FB8-B5C5-11BE87DBF9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065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9F4-AB15-4C89-918B-2B7C89E112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28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B7194-F55E-4046-BCE6-0808E9DE88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259DB5-61C7-43C7-B9B2-2BFB335209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9847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6A45-3D3C-499A-A76B-8C24796DAE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019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BEB2-DD48-4097-96B3-F76D77CD4F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13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 smtClean="0">
                <a:solidFill>
                  <a:srgbClr val="7F7F7F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defRPr/>
            </a:pPr>
            <a:fld id="{21763890-0807-47EC-8732-21824BC0A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673528"/>
      </p:ext>
    </p:extLst>
  </p:cSld>
  <p:clrMapOvr>
    <a:masterClrMapping/>
  </p:clrMapOvr>
  <p:transition spd="slow"/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92885"/>
      </p:ext>
    </p:extLst>
  </p:cSld>
  <p:clrMapOvr>
    <a:masterClrMapping/>
  </p:clrMapOvr>
  <p:transition spd="slow"/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6D67EE-6E17-4550-A179-A2EFE705C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765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0854126-9AE8-46EF-B1D4-4EBA1ACB6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018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801AA0-7BA7-48BC-83F5-58C9BF19C3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67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9A3BA0-CBA0-48E8-86E3-4DC8D8671F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465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16A967B-7FF5-403A-9D9A-E94009DCE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932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DD88C31-51F9-4ED9-A848-3016FE84E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29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72A1BAD-78B7-43FF-AC2C-54E4E8D80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82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8D5810D-02A0-422A-85B0-AE855DFC0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4613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360599E-8E50-4BDE-BB6B-591ADC63A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817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5465CB-D2E9-437F-96ED-97432802B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5845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971B-BB93-461C-A171-21E88C1ADF58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E1FC-BB97-4BBD-B193-6DC562512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21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223CA5-31C5-415A-A908-E1EAE8490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04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718055-47C9-4BE1-8D7B-5589CFCFD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95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2125E1-59B9-4AD8-8F73-CAF3B90FE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1F28654-E910-42E6-9E9E-A7168ABE5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32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38E7AD-30B2-473E-8210-D255DA3AB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528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809559-59F6-46C1-98C7-EBF86E6BA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40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C17F3C-F739-4315-80E1-210E7B058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08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5F06F03-A48E-4AF7-AF8E-102CE9887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22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0F9A67-49BD-4B9D-9FC8-9B07AB7DF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008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DA12785-2DD1-477A-8CBC-74A96ABEF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21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D2AE2D5-59D2-465E-B1E3-7A09AAE62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1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76D67EE-6E17-4550-A179-A2EFE705C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9464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0854126-9AE8-46EF-B1D4-4EBA1ACB6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15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801AA0-7BA7-48BC-83F5-58C9BF19C3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0996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59A3BA0-CBA0-48E8-86E3-4DC8D8671F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1040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16A967B-7FF5-403A-9D9A-E94009DCED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131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DD88C31-51F9-4ED9-A848-3016FE84E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5206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72A1BAD-78B7-43FF-AC2C-54E4E8D80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3386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8D5810D-02A0-422A-85B0-AE855DFC09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2317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360599E-8E50-4BDE-BB6B-591ADC63A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019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45465CB-D2E9-437F-96ED-97432802B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5193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E971B-BB93-461C-A171-21E88C1ADF58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E1FC-BB97-4BBD-B193-6DC5625129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5349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305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3384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7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2743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7991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254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5582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487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796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572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51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23E2C-8A1E-47B6-AB44-E92DF60CB438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7226-BA14-4DAD-ABD4-0B77F0E02B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29676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841E-6EC7-4FC5-A1DA-DC34DA6ECA27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52B9-3C38-4AB9-B8D7-3ED8342500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556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928E-99A4-4DFE-84A5-3BA2D0CB6BB4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1347-68A3-4187-B07D-4FFC44574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4100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C4EA-69F2-48BF-8117-5A3F3C12DDC1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74875-7BA7-4F67-8FAC-83D4058EA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172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86D-04BC-415A-B737-42CD987B4B56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4B72-4F10-4980-9FDD-3133715F9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5252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B61D-DDF9-4B2B-8468-42271081AA1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8BE-4C83-434C-94B9-9E4BB1BD7A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949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43A5-2E4E-4B0D-9668-21D1C75E60B2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8174-3796-4BC0-9B65-B4597CD9E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1668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025A-F7E9-4EF7-B894-963214F51ECA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4416-8818-4E41-A96F-4B9A11F98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1926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8550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D676-30DE-4248-9842-FB94B328F383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8942-F03E-41CA-8ADA-4A1175AF6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7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3C1C-B238-438F-A771-0566DA0D08CB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AC7-2270-4392-8416-7CB25D577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5794-9FA7-44D8-8C9E-E9B69B5E204E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35427-F3BE-4F6B-AC4E-F60B448FE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841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2EF507E4-B4F4-408E-BAAC-C558E1D5FB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0519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906D4C48-5A2E-4D46-A4E3-AA7CF39C86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1233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A2B19500-F386-4F3B-96DD-3864197AAA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00809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9CF76432-B5C9-4A20-9DC9-EBC1F5F4D9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1924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8F5649F1-D916-40F0-970D-0EC9235750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9396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56CE8458-7975-4CE9-ADB7-F669A002A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9941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0D19F32A-A19D-4192-AA50-87F6328455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8041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328E48E9-4130-4F40-8E0D-E330705690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3519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Arial" charset="0"/>
              </a:defRPr>
            </a:lvl1pPr>
          </a:lstStyle>
          <a:p>
            <a:pPr>
              <a:defRPr/>
            </a:pPr>
            <a:fld id="{81C3EBA5-F12B-4ED7-A8FC-78D41C5A58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84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/>
              <a:pPr>
                <a:defRPr/>
              </a:pPr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6" r:id="rId1"/>
    <p:sldLayoutId id="2147487732" r:id="rId2"/>
    <p:sldLayoutId id="2147487757" r:id="rId3"/>
    <p:sldLayoutId id="2147487733" r:id="rId4"/>
    <p:sldLayoutId id="2147487734" r:id="rId5"/>
    <p:sldLayoutId id="2147487735" r:id="rId6"/>
    <p:sldLayoutId id="2147487736" r:id="rId7"/>
    <p:sldLayoutId id="2147487737" r:id="rId8"/>
    <p:sldLayoutId id="2147487758" r:id="rId9"/>
    <p:sldLayoutId id="2147487738" r:id="rId10"/>
    <p:sldLayoutId id="21474877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8E4BE9E4-C819-45F7-9080-652DCE5C1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62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25" r:id="rId1"/>
    <p:sldLayoutId id="2147487826" r:id="rId2"/>
    <p:sldLayoutId id="2147487827" r:id="rId3"/>
    <p:sldLayoutId id="2147487828" r:id="rId4"/>
    <p:sldLayoutId id="2147487829" r:id="rId5"/>
    <p:sldLayoutId id="2147487830" r:id="rId6"/>
    <p:sldLayoutId id="2147487831" r:id="rId7"/>
    <p:sldLayoutId id="2147487832" r:id="rId8"/>
    <p:sldLayoutId id="2147487833" r:id="rId9"/>
    <p:sldLayoutId id="2147487834" r:id="rId10"/>
    <p:sldLayoutId id="214748783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CD9BBC3E-946A-402C-A2E2-D26218DAB786}" type="slidenum">
              <a:rPr lang="ru-RU" altLang="ru-RU">
                <a:latin typeface="Tahoma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ru-RU" altLang="ru-RU"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D65CF2A7-CB9F-4BF6-B105-F4E1872C8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5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1" r:id="rId1"/>
    <p:sldLayoutId id="2147487852" r:id="rId2"/>
    <p:sldLayoutId id="2147487853" r:id="rId3"/>
    <p:sldLayoutId id="2147487854" r:id="rId4"/>
    <p:sldLayoutId id="2147487855" r:id="rId5"/>
    <p:sldLayoutId id="2147487856" r:id="rId6"/>
    <p:sldLayoutId id="2147487857" r:id="rId7"/>
    <p:sldLayoutId id="2147487858" r:id="rId8"/>
    <p:sldLayoutId id="2147487859" r:id="rId9"/>
    <p:sldLayoutId id="2147487860" r:id="rId10"/>
    <p:sldLayoutId id="214748786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2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56CB4B1D-381A-4A65-AD70-80C2973D9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63" r:id="rId1"/>
    <p:sldLayoutId id="2147487864" r:id="rId2"/>
    <p:sldLayoutId id="2147487865" r:id="rId3"/>
    <p:sldLayoutId id="2147487866" r:id="rId4"/>
    <p:sldLayoutId id="2147487867" r:id="rId5"/>
    <p:sldLayoutId id="2147487868" r:id="rId6"/>
    <p:sldLayoutId id="2147487869" r:id="rId7"/>
    <p:sldLayoutId id="2147487870" r:id="rId8"/>
    <p:sldLayoutId id="2147487871" r:id="rId9"/>
    <p:sldLayoutId id="2147487872" r:id="rId10"/>
    <p:sldLayoutId id="214748787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D65CF2A7-CB9F-4BF6-B105-F4E1872C8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18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75" r:id="rId1"/>
    <p:sldLayoutId id="2147487876" r:id="rId2"/>
    <p:sldLayoutId id="2147487877" r:id="rId3"/>
    <p:sldLayoutId id="2147487878" r:id="rId4"/>
    <p:sldLayoutId id="2147487879" r:id="rId5"/>
    <p:sldLayoutId id="2147487880" r:id="rId6"/>
    <p:sldLayoutId id="2147487881" r:id="rId7"/>
    <p:sldLayoutId id="2147487882" r:id="rId8"/>
    <p:sldLayoutId id="2147487883" r:id="rId9"/>
    <p:sldLayoutId id="2147487884" r:id="rId10"/>
    <p:sldLayoutId id="214748788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273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7" r:id="rId1"/>
    <p:sldLayoutId id="2147487888" r:id="rId2"/>
    <p:sldLayoutId id="2147487889" r:id="rId3"/>
    <p:sldLayoutId id="2147487890" r:id="rId4"/>
    <p:sldLayoutId id="2147487891" r:id="rId5"/>
    <p:sldLayoutId id="2147487892" r:id="rId6"/>
    <p:sldLayoutId id="2147487893" r:id="rId7"/>
    <p:sldLayoutId id="2147487894" r:id="rId8"/>
    <p:sldLayoutId id="2147487895" r:id="rId9"/>
    <p:sldLayoutId id="2147487896" r:id="rId10"/>
    <p:sldLayoutId id="21474878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3CDC68-F0FA-4860-B8FB-558030B1289D}" type="datetime1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04.10.2023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6D9C134-6EDE-4F38-9B29-0F821B83CE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00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11" r:id="rId1"/>
    <p:sldLayoutId id="2147487912" r:id="rId2"/>
    <p:sldLayoutId id="2147487913" r:id="rId3"/>
    <p:sldLayoutId id="2147487914" r:id="rId4"/>
    <p:sldLayoutId id="2147487915" r:id="rId5"/>
    <p:sldLayoutId id="2147487916" r:id="rId6"/>
    <p:sldLayoutId id="2147487917" r:id="rId7"/>
    <p:sldLayoutId id="2147487918" r:id="rId8"/>
    <p:sldLayoutId id="2147487919" r:id="rId9"/>
    <p:sldLayoutId id="2147487920" r:id="rId10"/>
    <p:sldLayoutId id="21474879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3F2AC5F-47F7-430B-BE3F-59280564E6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3" r:id="rId1"/>
    <p:sldLayoutId id="2147487924" r:id="rId2"/>
    <p:sldLayoutId id="2147487925" r:id="rId3"/>
    <p:sldLayoutId id="2147487926" r:id="rId4"/>
    <p:sldLayoutId id="2147487927" r:id="rId5"/>
    <p:sldLayoutId id="2147487928" r:id="rId6"/>
    <p:sldLayoutId id="2147487929" r:id="rId7"/>
    <p:sldLayoutId id="2147487930" r:id="rId8"/>
    <p:sldLayoutId id="2147487931" r:id="rId9"/>
    <p:sldLayoutId id="214748793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2.xls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_____Microsoft_Excel_97-20031.xls"/><Relationship Id="rId10" Type="http://schemas.openxmlformats.org/officeDocument/2006/relationships/chart" Target="../charts/chart1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finans_ns@mail.ru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_____Microsoft_Excel_97-2003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png"/><Relationship Id="rId4" Type="http://schemas.openxmlformats.org/officeDocument/2006/relationships/oleObject" Target="../embeddings/_____Microsoft_Excel_97-20033.xls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3.xml"/><Relationship Id="rId5" Type="http://schemas.openxmlformats.org/officeDocument/2006/relationships/image" Target="../media/image16.png"/><Relationship Id="rId4" Type="http://schemas.openxmlformats.org/officeDocument/2006/relationships/oleObject" Target="../embeddings/_____Microsoft_Excel_97-20035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3505200"/>
            <a:ext cx="8001000" cy="3048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Отчет для граждан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об исполнении бюджета городского округа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Нижняя Салда </a:t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за 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</a:t>
            </a:r>
            <a:r>
              <a:rPr lang="en-US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</a:t>
            </a: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 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  <a: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8" name="Picture 2" descr="F:\Фото города\аэросъёмка Нижняя Салда 2019 осень_files\город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 b="28276"/>
          <a:stretch/>
        </p:blipFill>
        <p:spPr bwMode="auto">
          <a:xfrm>
            <a:off x="-10510" y="10510"/>
            <a:ext cx="9144000" cy="30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990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0207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300" dirty="0">
                <a:solidFill>
                  <a:srgbClr val="00421E"/>
                </a:solidFill>
                <a:effectLst/>
                <a:latin typeface="Bookman Old Style" pitchFamily="18" charset="0"/>
              </a:rPr>
              <a:t>Безвозмездные поступления от других бюджетов бюджетной системы РФ </a:t>
            </a:r>
            <a:r>
              <a:rPr lang="ru-RU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</a:t>
            </a:r>
            <a:r>
              <a:rPr lang="en-US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3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 году</a:t>
            </a:r>
            <a:endParaRPr lang="ru-RU" sz="36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18291"/>
              </p:ext>
            </p:extLst>
          </p:nvPr>
        </p:nvGraphicFramePr>
        <p:xfrm>
          <a:off x="304800" y="1184164"/>
          <a:ext cx="8534400" cy="5458464"/>
        </p:xfrm>
        <a:graphic>
          <a:graphicData uri="http://schemas.openxmlformats.org/drawingml/2006/table">
            <a:tbl>
              <a:tblPr/>
              <a:tblGrid>
                <a:gridCol w="3288484"/>
                <a:gridCol w="1800837"/>
                <a:gridCol w="1701493"/>
                <a:gridCol w="1743586"/>
              </a:tblGrid>
              <a:tr h="797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Уточненные назначения,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тыс.руб.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Исполнение, %</a:t>
                      </a:r>
                    </a:p>
                  </a:txBody>
                  <a:tcPr marL="7789" marR="7789" marT="7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9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Дотации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159 868,5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159 868,5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27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Субсидии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51 111,5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50 987,0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3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Субвенции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226 709,4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225 696,2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57 200,2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57 200,2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68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Times New Roman"/>
                          <a:ea typeface="+mn-ea"/>
                          <a:cs typeface="+mn-cs"/>
                        </a:rPr>
                        <a:t>Безвозмездные поступления                        от организаций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210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Прочие безвозмездные поступления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14 874,0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7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Times New Roman"/>
                          <a:ea typeface="+mn-ea"/>
                          <a:cs typeface="+mn-cs"/>
                        </a:rPr>
                        <a:t>Итого безвозмездные поступления 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509 763,6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493 753,7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31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Возврат остатков  прошлых лет</a:t>
                      </a: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-7 586,0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3272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ИТОГО</a:t>
                      </a:r>
                      <a:endParaRPr lang="ru-RU" sz="2800" b="1" i="0" u="none" strike="noStrike" dirty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</a:txBody>
                  <a:tcPr marL="7789" marR="7789" marT="77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509 763,6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486 167,7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2062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в расчете на одного жителя городского округа Нижняя Салда,</a:t>
            </a:r>
            <a:r>
              <a:rPr 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в рублях</a:t>
            </a:r>
          </a:p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2400" y="5638800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2014     2015      2016       2017       2018       2019      2020       2021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2022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1371600"/>
          <a:ext cx="91440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2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расходов бюджета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2022 </a:t>
            </a:r>
            <a:r>
              <a:rPr lang="ru-RU" sz="25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</a:t>
            </a: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5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рублей и процентах</a:t>
            </a:r>
            <a:endParaRPr lang="ru-RU" sz="25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" y="990600"/>
          <a:ext cx="88392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Исполнение по расходам бюджета городского округа Нижняя Салда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2 год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86870"/>
              </p:ext>
            </p:extLst>
          </p:nvPr>
        </p:nvGraphicFramePr>
        <p:xfrm>
          <a:off x="304800" y="1143000"/>
          <a:ext cx="8534400" cy="5593317"/>
        </p:xfrm>
        <a:graphic>
          <a:graphicData uri="http://schemas.openxmlformats.org/drawingml/2006/table">
            <a:tbl>
              <a:tblPr/>
              <a:tblGrid>
                <a:gridCol w="2667000"/>
                <a:gridCol w="1819000"/>
                <a:gridCol w="1912065"/>
                <a:gridCol w="2136335"/>
              </a:tblGrid>
              <a:tr h="50487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 Исполнение, </a:t>
                      </a:r>
                      <a:endParaRPr lang="ru-RU" sz="14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109 285,50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83 540,10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76,44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939,50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939,50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40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9 953,30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9 615,80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96,61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66 886,70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49 717,50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6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148 044,70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116 201,00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78,49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11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1 355,00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1 355,00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407 381,40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396 465,80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59 363,10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59 334,10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32 249,70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31 541,10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Физкультура и спорт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12 390,10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12 264,60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98,99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813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2 352,50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2 352,50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30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473,50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11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850 675,00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763 329,40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89,73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799200-4968-4808-B29A-B5F36DC69A41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28600" y="0"/>
            <a:ext cx="8686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</a:t>
            </a:r>
            <a:r>
              <a:rPr lang="ru-RU" altLang="ru-RU" sz="3600" b="1" dirty="0">
                <a:solidFill>
                  <a:srgbClr val="00421E"/>
                </a:solidFill>
                <a:latin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городского округа Нижняя Салда, в рублях</a:t>
            </a:r>
          </a:p>
          <a:p>
            <a:pPr algn="ctr"/>
            <a:endParaRPr lang="ru-RU" altLang="ru-RU" sz="2800" b="1" dirty="0">
              <a:solidFill>
                <a:srgbClr val="00421E"/>
              </a:solidFill>
              <a:latin typeface="Bookman Old Style" pitchFamily="18" charset="0"/>
            </a:endParaRPr>
          </a:p>
          <a:p>
            <a:pPr algn="ctr"/>
            <a:r>
              <a:rPr lang="ru-RU" altLang="ru-RU" sz="2800" b="1" dirty="0">
                <a:solidFill>
                  <a:srgbClr val="007E39"/>
                </a:solidFill>
                <a:latin typeface="Times New Roman" pitchFamily="18" charset="0"/>
              </a:rPr>
              <a:t>                                          </a:t>
            </a:r>
            <a:endParaRPr lang="ru-RU" altLang="ru-RU" sz="2000" b="1" dirty="0">
              <a:solidFill>
                <a:srgbClr val="007E39"/>
              </a:solidFill>
              <a:latin typeface="Times New Roman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3400" y="5715000"/>
            <a:ext cx="72390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latin typeface="Times New Roman" pitchFamily="18" charset="0"/>
              </a:rPr>
              <a:t>68,81%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28600" y="47244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2014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2015      2016      2017        2018        2019       2020     2021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-381000" y="990600"/>
          <a:ext cx="9525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4200" y="0"/>
            <a:ext cx="60198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разделу 0100 «Общегосударственные вопросы», 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15240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составило 76,44%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00" name="TextBox 2"/>
          <p:cNvSpPr txBox="1">
            <a:spLocks noChangeArrowheads="1"/>
          </p:cNvSpPr>
          <p:nvPr/>
        </p:nvSpPr>
        <p:spPr bwMode="auto">
          <a:xfrm>
            <a:off x="228600" y="5562600"/>
            <a:ext cx="3802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Факт,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3100" y="2066607"/>
            <a:ext cx="46609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Оплата труда;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Пенсионное обеспечение  муниципальных 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служащих;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Расчеты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 коммунальным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услугам, услугам связи;</a:t>
            </a:r>
            <a:endParaRPr 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Работы, услуги по содержанию имущества;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Приобретения;</a:t>
            </a:r>
          </a:p>
          <a:p>
            <a:pPr eaLnBrk="0" hangingPunct="0">
              <a:buFontTx/>
              <a:buChar char="-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Предоставление муниципальных гарантий</a:t>
            </a:r>
            <a:endParaRPr 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2" name="Picture 10" descr="G:\Дума\Новая папка\Новая папка\20200520_084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30159" r="23810" b="22221"/>
          <a:stretch>
            <a:fillRect/>
          </a:stretch>
        </p:blipFill>
        <p:spPr bwMode="auto">
          <a:xfrm>
            <a:off x="5181600" y="43434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Рисунок 9" descr="админ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9" t="46667" r="14166" b="24445"/>
          <a:stretch>
            <a:fillRect/>
          </a:stretch>
        </p:blipFill>
        <p:spPr bwMode="auto">
          <a:xfrm>
            <a:off x="0" y="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190936"/>
              </p:ext>
            </p:extLst>
          </p:nvPr>
        </p:nvGraphicFramePr>
        <p:xfrm>
          <a:off x="-304800" y="2133600"/>
          <a:ext cx="4953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10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3200" y="0"/>
            <a:ext cx="64008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разделу 0200 «Национальная оборона»,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5240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4" name="TextBox 2"/>
          <p:cNvSpPr txBox="1">
            <a:spLocks noChangeArrowheads="1"/>
          </p:cNvSpPr>
          <p:nvPr/>
        </p:nvSpPr>
        <p:spPr bwMode="auto">
          <a:xfrm>
            <a:off x="1524000" y="5638800"/>
            <a:ext cx="4072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План, год         Факт,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1250" y="2286000"/>
            <a:ext cx="2952750" cy="584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Расходы на осуществление</a:t>
            </a:r>
          </a:p>
          <a:p>
            <a:pPr eaLnBrk="0" hangingPunct="0"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первичного воинского учета</a:t>
            </a:r>
          </a:p>
        </p:txBody>
      </p:sp>
      <p:pic>
        <p:nvPicPr>
          <p:cNvPr id="81926" name="Рисунок 8" descr="Армия-России-1-768x5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/>
          <p:nvPr/>
        </p:nvGraphicFramePr>
        <p:xfrm>
          <a:off x="609600" y="2362200"/>
          <a:ext cx="5638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44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разделу 0300 </a:t>
            </a:r>
            <a:r>
              <a:rPr lang="ru-RU" sz="2300" b="1" dirty="0">
                <a:solidFill>
                  <a:srgbClr val="00421E"/>
                </a:solidFill>
                <a:latin typeface="Bookman Old Style" pitchFamily="18" charset="0"/>
              </a:rPr>
              <a:t>«Национальная безопасность и правоохранительная деятельность»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, тыс. руб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.</a:t>
            </a:r>
            <a:r>
              <a:rPr lang="ru-RU" sz="24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endParaRPr lang="ru-RU" sz="2400" b="1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28600" y="36576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  Факт, год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38600" y="914400"/>
            <a:ext cx="4648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96,61%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4" name="TextBox 17"/>
          <p:cNvSpPr txBox="1">
            <a:spLocks noChangeArrowheads="1"/>
          </p:cNvSpPr>
          <p:nvPr/>
        </p:nvSpPr>
        <p:spPr bwMode="auto">
          <a:xfrm>
            <a:off x="4800600" y="1600200"/>
            <a:ext cx="41910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 на МКУ  «Управление гражданской защиты городского округа Нижняя Салда», ГО и ЧС  и пожарную безопасность,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Приобретение и монтаж камер видеонаблюдения на пл. Быкова, ГТС,  МКД по адресу: ул. Фрунзе, 91 – 492 478,94 руб.,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Приобретение и монтаж оборудования для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периметрального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освещения МБОУ «СОШ № 5» -139 956,93 руб.,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Приобретение и монтаж камер видеонаблюдения  в МБУК «Центральная городская библиотека»  и  структурное подразделение МАОУ «ЦО №7» им. Героя РФ Ю.С.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Игитова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279 800,13 руб.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0" y="990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 b="5301"/>
          <a:stretch>
            <a:fillRect/>
          </a:stretch>
        </p:blipFill>
        <p:spPr bwMode="auto">
          <a:xfrm>
            <a:off x="304800" y="4724400"/>
            <a:ext cx="2819400" cy="178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/>
          <a:srcRect l="22755" t="42979" r="21222"/>
          <a:stretch>
            <a:fillRect/>
          </a:stretch>
        </p:blipFill>
        <p:spPr bwMode="auto">
          <a:xfrm>
            <a:off x="3200400" y="4724400"/>
            <a:ext cx="2819400" cy="17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C:\Users\ZAMECON\Desktop\ФИНУПР\БЮДЖЕТ\ФОТО для ОТЧЕТОВ по бюджету\2019\уральская и новая\20200517_123101.jpg"/>
          <p:cNvPicPr>
            <a:picLocks noChangeAspect="1" noChangeArrowheads="1"/>
          </p:cNvPicPr>
          <p:nvPr/>
        </p:nvPicPr>
        <p:blipFill>
          <a:blip r:embed="rId5" cstate="print"/>
          <a:srcRect l="6229" t="22726" r="17659" b="11598"/>
          <a:stretch>
            <a:fillRect/>
          </a:stretch>
        </p:blipFill>
        <p:spPr bwMode="auto">
          <a:xfrm>
            <a:off x="6096000" y="4724400"/>
            <a:ext cx="270963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4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2"/>
          <p:cNvSpPr>
            <a:spLocks noChangeArrowheads="1"/>
          </p:cNvSpPr>
          <p:nvPr/>
        </p:nvSpPr>
        <p:spPr bwMode="auto">
          <a:xfrm>
            <a:off x="1676400" y="0"/>
            <a:ext cx="601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 0400 «Национальная экономика», </a:t>
            </a:r>
          </a:p>
          <a:p>
            <a:pPr algn="ctr" eaLnBrk="0" hangingPunct="0"/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тыс. руб.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53635"/>
              </p:ext>
            </p:extLst>
          </p:nvPr>
        </p:nvGraphicFramePr>
        <p:xfrm>
          <a:off x="609600" y="1447800"/>
          <a:ext cx="7696200" cy="4795186"/>
        </p:xfrm>
        <a:graphic>
          <a:graphicData uri="http://schemas.openxmlformats.org/drawingml/2006/table">
            <a:tbl>
              <a:tblPr/>
              <a:tblGrid>
                <a:gridCol w="1066800"/>
                <a:gridCol w="2590800"/>
                <a:gridCol w="1447800"/>
                <a:gridCol w="1371600"/>
                <a:gridCol w="1219200"/>
              </a:tblGrid>
              <a:tr h="9753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Раздел, подраздел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Наименование раздела, подраздела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Уточненные назначения,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тыс. руб.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тыс. 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Arial" charset="0"/>
                        </a:rPr>
                        <a:t> Исполнение, 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2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66 886,7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49 717,5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09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1 849,0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839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Лесное хозяйство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41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76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60 764,4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45 160,4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86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915,7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9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88913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Расходы по подразделу 0405 «Сельское хозяйство»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1600200"/>
            <a:ext cx="4419600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Расходы утверждены в сумме 556 600,00 руб. Исполнение составило 11,32%.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В размере 63 000,00 руб. оказана финансовая поддержка крестьянско-фермерскому хозяйству городского округа Нижняя Салда  на создание условий для развития сельскохозяйственного производства</a:t>
            </a:r>
            <a:r>
              <a:rPr lang="ru-RU" sz="1600" dirty="0" smtClean="0"/>
              <a:t>.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Liberation Serif"/>
              <a:cs typeface="Times New Roman" pitchFamily="18" charset="0"/>
            </a:endParaRPr>
          </a:p>
        </p:txBody>
      </p:sp>
      <p:pic>
        <p:nvPicPr>
          <p:cNvPr id="88071" name="Picture 9" descr="https://vsalde.ru/uploads/posts/2022-07/1658227997_sobaki-vsalde-1.jpg"/>
          <p:cNvPicPr>
            <a:picLocks noChangeAspect="1" noChangeArrowheads="1"/>
          </p:cNvPicPr>
          <p:nvPr/>
        </p:nvPicPr>
        <p:blipFill>
          <a:blip r:embed="rId2" cstate="print"/>
          <a:srcRect r="19684" b="33022"/>
          <a:stretch>
            <a:fillRect/>
          </a:stretch>
        </p:blipFill>
        <p:spPr bwMode="auto">
          <a:xfrm>
            <a:off x="304800" y="1295400"/>
            <a:ext cx="4021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57200" y="4114800"/>
            <a:ext cx="82296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Расходы за счет субвенций на осуществление государственного полномочия Свердловской области в сфере организации мероприятий при осуществлении деятельности по обращению с животными без владельцев, при плановых назначениях 405 400,00 руб., не осуществлялись. Аукцион объявлялся 4 раза и признавался несостоявшимся, в связи с отсутствием заявок.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В связи с отсутствием необходимости не производились расходы за счет субвенций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при плановых назначениях 88 200,00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1"/>
          <p:cNvSpPr>
            <a:spLocks noChangeArrowheads="1"/>
          </p:cNvSpPr>
          <p:nvPr/>
        </p:nvSpPr>
        <p:spPr bwMode="auto">
          <a:xfrm>
            <a:off x="228600" y="76200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Основные показатели социально- экономического развития городского округа Нижняя Салда</a:t>
            </a:r>
            <a:endParaRPr lang="ru-RU" altLang="ru-RU" sz="2800" dirty="0" smtClean="0">
              <a:solidFill>
                <a:srgbClr val="00421E"/>
              </a:solidFill>
              <a:latin typeface="Tahoma" pitchFamily="34" charset="0"/>
              <a:cs typeface="Arial" pitchFamily="34" charset="0"/>
            </a:endParaRPr>
          </a:p>
        </p:txBody>
      </p:sp>
      <p:pic>
        <p:nvPicPr>
          <p:cNvPr id="137276" name="Picture 102" descr="https://im0-tub-ru.yandex.net/i?id=30e1a0445db215a86bf7df407b9c467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2307" r="7692"/>
          <a:stretch>
            <a:fillRect/>
          </a:stretch>
        </p:blipFill>
        <p:spPr bwMode="auto">
          <a:xfrm>
            <a:off x="0" y="1412876"/>
            <a:ext cx="19288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77" name="Picture 78" descr="C:\Users\ZAMECON\Desktop\ЛЮБА\Фоточки\раб\depositphotos_156072634-stock-photo-adorable-baby-boy-i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3570" r="15350" b="6531"/>
          <a:stretch>
            <a:fillRect/>
          </a:stretch>
        </p:blipFill>
        <p:spPr bwMode="auto">
          <a:xfrm>
            <a:off x="31750" y="4087681"/>
            <a:ext cx="1899505" cy="133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7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33200" b="13472"/>
          <a:stretch>
            <a:fillRect/>
          </a:stretch>
        </p:blipFill>
        <p:spPr bwMode="auto">
          <a:xfrm>
            <a:off x="0" y="2668434"/>
            <a:ext cx="1931255" cy="13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79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22" y="4221331"/>
            <a:ext cx="19065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8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98" y="2801806"/>
            <a:ext cx="1911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83" name="Рисунок 13" descr="Migratsiya-immigratsiya-emigratsiy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98" y="1490664"/>
            <a:ext cx="1928812" cy="117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06956"/>
              </p:ext>
            </p:extLst>
          </p:nvPr>
        </p:nvGraphicFramePr>
        <p:xfrm>
          <a:off x="2031634" y="1600200"/>
          <a:ext cx="5112788" cy="4699092"/>
        </p:xfrm>
        <a:graphic>
          <a:graphicData uri="http://schemas.openxmlformats.org/drawingml/2006/table">
            <a:tbl>
              <a:tblPr/>
              <a:tblGrid>
                <a:gridCol w="2609152"/>
                <a:gridCol w="743648"/>
                <a:gridCol w="762000"/>
                <a:gridCol w="997988"/>
              </a:tblGrid>
              <a:tr h="2710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План    2022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Факт 2022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Достижение показателя, %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9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 постоянного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населения по состоянию на начало года,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чел.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17 600</a:t>
                      </a:r>
                      <a:endParaRPr lang="ru-RU" sz="1200" b="1" i="0" u="none" strike="noStrike" dirty="0" smtClean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17 231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97,9</a:t>
                      </a:r>
                      <a:endParaRPr lang="ru-RU" sz="1200" b="1" i="0" u="none" strike="noStrike" dirty="0" smtClean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75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родившихся,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124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82,7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Зарегистрировано умерших,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260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249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95,8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браков,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86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96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111,6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Число разводов, пар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84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67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79,8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1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Оборот организаций, млн. руб.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3 104,1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3 540,516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114,1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Объем инвестиций в основной капитал, млн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 руб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202,7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289,911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143,0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3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Средняя заработная </a:t>
                      </a:r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плата, </a:t>
                      </a:r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руб.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36 148,1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43 880,1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121,4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57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Численность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безработных граждан, чел.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150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43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28,7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4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Жилищное строительство,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 кв. м</a:t>
                      </a:r>
                      <a:endParaRPr lang="ru-RU" sz="14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3 595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3 882</a:t>
                      </a:r>
                      <a:endParaRPr lang="ru-RU" sz="1200" b="1" i="0" u="none" strike="noStrike" dirty="0">
                        <a:solidFill>
                          <a:srgbClr val="00421E"/>
                        </a:solidFill>
                        <a:effectLst/>
                        <a:latin typeface="Times New Roman"/>
                      </a:endParaRP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smtClean="0">
                          <a:solidFill>
                            <a:srgbClr val="00421E"/>
                          </a:solidFill>
                          <a:effectLst/>
                          <a:latin typeface="Times New Roman"/>
                        </a:rPr>
                        <a:t>108,0</a:t>
                      </a:r>
                    </a:p>
                  </a:txBody>
                  <a:tcPr marL="3731" marR="3731" marT="37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038" b="5814"/>
          <a:stretch/>
        </p:blipFill>
        <p:spPr bwMode="auto">
          <a:xfrm>
            <a:off x="29308" y="5486400"/>
            <a:ext cx="1901947" cy="120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88" y="5486400"/>
            <a:ext cx="1855055" cy="122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304800"/>
            <a:ext cx="9144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Georgia" pitchFamily="18" charset="0"/>
              <a:buNone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0406 </a:t>
            </a:r>
            <a:endParaRPr lang="ru-RU" sz="2800" b="1" dirty="0" smtClean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>
              <a:buFont typeface="Georgia" pitchFamily="18" charset="0"/>
              <a:buNone/>
              <a:defRPr/>
            </a:pPr>
            <a:r>
              <a:rPr lang="ru-RU" sz="28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Водное хозяйство»</a:t>
            </a:r>
          </a:p>
        </p:txBody>
      </p:sp>
      <p:sp>
        <p:nvSpPr>
          <p:cNvPr id="72711" name="Rectangle 1"/>
          <p:cNvSpPr>
            <a:spLocks noChangeArrowheads="1"/>
          </p:cNvSpPr>
          <p:nvPr/>
        </p:nvSpPr>
        <p:spPr bwMode="auto">
          <a:xfrm flipH="1">
            <a:off x="533400" y="1524000"/>
            <a:ext cx="80772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Подраздел  утвержден   в сумме 1 849 000,00 руб. Исполнен в сумме 1 004 027,99 рублей, что составило 54,30 % от уточненных бюджетных назначений. </a:t>
            </a:r>
          </a:p>
          <a:p>
            <a:pPr lvl="0" eaLnBrk="0" hangingPunct="0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Расходы направлены на содержание, страхование, охрану гидротехнического сооружения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Нижнесалдинского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гидроузла на р.Салда.</a:t>
            </a:r>
          </a:p>
        </p:txBody>
      </p:sp>
      <p:pic>
        <p:nvPicPr>
          <p:cNvPr id="125959" name="Picture 9" descr="В Нижней Салде возводят новый пешеходный мост через городской пру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7"/>
          <a:stretch>
            <a:fillRect/>
          </a:stretch>
        </p:blipFill>
        <p:spPr bwMode="auto">
          <a:xfrm>
            <a:off x="1600200" y="2819400"/>
            <a:ext cx="571098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2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4400" y="3505200"/>
            <a:ext cx="7239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56C7AA"/>
              </a:buClr>
              <a:buSzPct val="70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0408 «Транспорт»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0"/>
            <a:ext cx="83058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9088" indent="-319088" algn="ctr" eaLnBrk="0" hangingPunct="0">
              <a:buClr>
                <a:srgbClr val="C3260C"/>
              </a:buClr>
              <a:buSzPct val="128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0407 </a:t>
            </a:r>
          </a:p>
          <a:p>
            <a:pPr marL="319088" indent="-319088" algn="ctr" eaLnBrk="0" hangingPunct="0">
              <a:buClr>
                <a:srgbClr val="C3260C"/>
              </a:buClr>
              <a:buSzPct val="128000"/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«Лесное хозяйство»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447800"/>
            <a:ext cx="4648200" cy="1785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утверждены в  сумме  201 000,00 рублей. На всю сумму запланированных средств был заключен договор с Государственным бюджетным учреждением Свердловской области «Уральская авиабаза» на работы по тушению лесных пожаров. Услуги оказаны на сумму 4 387,66 рублей.</a:t>
            </a:r>
          </a:p>
          <a:p>
            <a:pPr algn="just">
              <a:spcAft>
                <a:spcPts val="0"/>
              </a:spcAft>
            </a:pPr>
            <a:endParaRPr lang="ru-RU" sz="1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3734" name="Rectangle 1"/>
          <p:cNvSpPr>
            <a:spLocks noChangeArrowheads="1"/>
          </p:cNvSpPr>
          <p:nvPr/>
        </p:nvSpPr>
        <p:spPr bwMode="auto">
          <a:xfrm>
            <a:off x="4343400" y="4600349"/>
            <a:ext cx="4470400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утверждены  в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сумме  </a:t>
            </a:r>
          </a:p>
          <a:p>
            <a:pPr algn="just" eaLnBrk="0" hangingPunct="0"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2 000 000,00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рублей и исполнены в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полном объеме.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Средства направлены на субсидирование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транспортных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организаций, осуществляющих пассажирские перевозки  по муниципальным маршрутам.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>
            <a:fillRect/>
          </a:stretch>
        </p:blipFill>
        <p:spPr bwMode="auto">
          <a:xfrm>
            <a:off x="5257800" y="1066800"/>
            <a:ext cx="35560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 l="27611" t="19543" r="16196" b="31178"/>
          <a:stretch>
            <a:fillRect/>
          </a:stretch>
        </p:blipFill>
        <p:spPr bwMode="auto">
          <a:xfrm>
            <a:off x="457200" y="4419600"/>
            <a:ext cx="3505200" cy="230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Прямоугольник 7"/>
          <p:cNvSpPr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 algn="ctr" eaLnBrk="0" hangingPunct="0">
              <a:buClr>
                <a:srgbClr val="C3260C"/>
              </a:buClr>
              <a:buSzPct val="128000"/>
            </a:pPr>
            <a:r>
              <a:rPr lang="ru-RU" sz="2400" b="1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подразделу  0409 «Дорожное хозяйство»</a:t>
            </a:r>
            <a:endParaRPr lang="ru-RU" altLang="ru-RU" sz="2400" b="1" smtClean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7044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ru-RU" sz="2800" i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87049" name="AutoShape 9" descr="https://e.mail.ru/api/v1/messages/attaches/view?id=dJM2tYDE431FEZeJtXg7EYdp:jzQxwRwvqKT&amp;type=cloud_stock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50" name="AutoShape 11" descr="https://e.mail.ru/api/v1/messages/attaches/view?id=dJM2tYDE431FEZeJtXg7EYdp:jzQxwRwvqKT&amp;type=cloud_stock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20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0" b="3776"/>
          <a:stretch/>
        </p:blipFill>
        <p:spPr bwMode="auto">
          <a:xfrm>
            <a:off x="183696" y="738188"/>
            <a:ext cx="3913461" cy="276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7" name="Прямоугольник 8"/>
          <p:cNvSpPr>
            <a:spLocks noChangeArrowheads="1"/>
          </p:cNvSpPr>
          <p:nvPr/>
        </p:nvSpPr>
        <p:spPr bwMode="auto">
          <a:xfrm>
            <a:off x="845841" y="2888926"/>
            <a:ext cx="25891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ул. Карла </a:t>
            </a:r>
            <a:r>
              <a:rPr lang="ru-RU" sz="2000" b="1" dirty="0" smtClean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Маркса</a:t>
            </a:r>
            <a:endParaRPr lang="ru-RU" sz="2000" b="1" dirty="0">
              <a:solidFill>
                <a:prstClr val="whit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267200" y="1066800"/>
            <a:ext cx="4648200" cy="50167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Расходы утверждены  в   сумме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60 764 430,00 руб.,  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исполнение составило  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74,32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%  или </a:t>
            </a:r>
          </a:p>
          <a:p>
            <a:pPr>
              <a:buClr>
                <a:srgbClr val="C00000"/>
              </a:buClr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45 160 396,98 руб.,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 т.ч: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зимнее и летнее содержание автомобильных дорог-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11 900 000,00 руб.;</a:t>
            </a:r>
            <a:endParaRPr lang="ru-RU" alt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капитальный 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ремонт улицы Карла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Маркса, – 27 137 486,80 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строительный и авторский контроль за реализацией проекта «Капитальный ремонт улицы Карла Маркса» - 224 032,00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обустройство транспортной инфраструктурой земельных участков, предоставленных в собственность для индивидуального жилищного строительства гражданам, имеющих трех и более детей - 403 045,74 руб.;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окончательный расчет за приобретенный автогрейдер -4 999 926,00 руб.;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осуществление мероприятий по повышению уровня защищенности участников дорожного движения - 495 906,44 руб.        </a:t>
            </a:r>
            <a:endParaRPr lang="ru-RU" altLang="ru-RU" sz="1600" b="1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8" descr="C:\Users\ZAMECON\Desktop\ФИНУПР\БЮДЖЕТ\ФОТО для ОТЧЕТОВ по бюджету\2022\чистка дорог\20220317_135313.jpg"/>
          <p:cNvPicPr>
            <a:picLocks noChangeAspect="1" noChangeArrowheads="1"/>
          </p:cNvPicPr>
          <p:nvPr/>
        </p:nvPicPr>
        <p:blipFill>
          <a:blip r:embed="rId4" cstate="print"/>
          <a:srcRect t="11794" r="29488" b="31453"/>
          <a:stretch>
            <a:fillRect/>
          </a:stretch>
        </p:blipFill>
        <p:spPr bwMode="auto">
          <a:xfrm>
            <a:off x="228600" y="3810000"/>
            <a:ext cx="3810000" cy="234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3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0" y="0"/>
            <a:ext cx="66294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0500 </a:t>
            </a:r>
            <a:endParaRPr lang="ru-RU" sz="2400" b="1" dirty="0" smtClean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Жилищно-коммунальное хозяйство»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43300" y="1062446"/>
            <a:ext cx="4572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78,49%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63441"/>
              </p:ext>
            </p:extLst>
          </p:nvPr>
        </p:nvGraphicFramePr>
        <p:xfrm>
          <a:off x="457200" y="1828800"/>
          <a:ext cx="8077200" cy="2425700"/>
        </p:xfrm>
        <a:graphic>
          <a:graphicData uri="http://schemas.openxmlformats.org/drawingml/2006/table">
            <a:tbl>
              <a:tblPr/>
              <a:tblGrid>
                <a:gridCol w="2746902"/>
                <a:gridCol w="2036818"/>
                <a:gridCol w="1499584"/>
                <a:gridCol w="1793896"/>
              </a:tblGrid>
              <a:tr h="49216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346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2 578,6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2 548,7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98,84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1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Bookman Old Style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122 710,4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92 180,4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75,12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767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Благоустройство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22 239,2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20 967,6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94,28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831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Bookman Old Style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516,5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504,3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97,64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990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9525" marR="9525" marT="95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148 044,7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116 201,0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78,49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14" descr="Z_mZK9Ynok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95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419600"/>
            <a:ext cx="36195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419600"/>
            <a:ext cx="29051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26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Расходы по подразделу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0501</a:t>
            </a:r>
            <a:endParaRPr lang="ru-RU" sz="2400" b="1" dirty="0">
              <a:solidFill>
                <a:srgbClr val="00421E"/>
              </a:solidFill>
              <a:latin typeface="Bookman Old Style" pitchFamily="18" charset="0"/>
            </a:endParaRP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«Жилищное хозяйство»</a:t>
            </a:r>
            <a:endParaRPr lang="ru-RU" sz="2400" b="1" dirty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8895" name="TextBox 7"/>
          <p:cNvSpPr txBox="1">
            <a:spLocks noChangeArrowheads="1"/>
          </p:cNvSpPr>
          <p:nvPr/>
        </p:nvSpPr>
        <p:spPr bwMode="auto">
          <a:xfrm>
            <a:off x="381000" y="1219200"/>
            <a:ext cx="83058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взносы на капитальный ремонт общего имущества муниципального жилищного фонда в Региональный фонд – 1 146 114,48 руб.,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возмещение убытков в виде разницы между экономически обоснованным и примененным тарифом по исполнительному листу  - 1 402 585,42 руб.</a:t>
            </a:r>
            <a:endParaRPr lang="ru-RU" sz="1600" b="1" dirty="0">
              <a:solidFill>
                <a:srgbClr val="00421E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633337550_2-p-kapremont-domov-foto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590800"/>
            <a:ext cx="5867400" cy="39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52400"/>
            <a:ext cx="876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Муниципальная программа «Развитие ЖКХ и повышение энергетической эффективности </a:t>
            </a:r>
          </a:p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в городском округе Нижняя Салда </a:t>
            </a:r>
            <a:r>
              <a:rPr lang="ru-RU" sz="2400" b="1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до 2024 </a:t>
            </a:r>
            <a:r>
              <a:rPr lang="ru-RU" sz="24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ea typeface="+mj-ea"/>
                <a:cs typeface="+mj-cs"/>
              </a:rPr>
              <a:t>года»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6272"/>
              </p:ext>
            </p:extLst>
          </p:nvPr>
        </p:nvGraphicFramePr>
        <p:xfrm>
          <a:off x="457200" y="1981200"/>
          <a:ext cx="8229601" cy="3717139"/>
        </p:xfrm>
        <a:graphic>
          <a:graphicData uri="http://schemas.openxmlformats.org/drawingml/2006/table">
            <a:tbl>
              <a:tblPr/>
              <a:tblGrid>
                <a:gridCol w="3733800"/>
                <a:gridCol w="1524000"/>
                <a:gridCol w="1366333"/>
                <a:gridCol w="1605468"/>
              </a:tblGrid>
              <a:tr h="55250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Утверждено,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. руб.</a:t>
                      </a: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Исполнено, </a:t>
                      </a:r>
                      <a:endParaRPr lang="ru-RU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355" marR="4355" marT="43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35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жилищного хозяйства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1 176,0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1 146,1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97,46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898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Развитие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12 966,5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12 837,5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Bookman Old Style" pitchFamily="18" charset="0"/>
                        </a:rPr>
                        <a:t>Восстановление и развитие  объектов внешнего благоустройства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6 890,0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6 890,0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430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Bookman Old Style" pitchFamily="18" charset="0"/>
                        </a:rPr>
                        <a:t>Энергосбережение и повышение энергетической эффективности 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8 734,7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8 714,7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888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Модернизация жилищно-коммунального хозяйства для улучшения качества коммунальных услуг для населения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101 708,6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71 198,6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146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latin typeface="Bookman Old Style" pitchFamily="18" charset="0"/>
                        </a:rPr>
                        <a:t>Всего расходов</a:t>
                      </a:r>
                    </a:p>
                  </a:txBody>
                  <a:tcPr marL="8740" marR="8740" marT="8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131 475,8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100 786,9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76,66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235" name="AutoShape 57" descr="http://ru.imglocalmart.com/image/main/nl4S2cQ2e7Ar7zhK"/>
          <p:cNvSpPr>
            <a:spLocks noChangeAspect="1" noChangeArrowheads="1"/>
          </p:cNvSpPr>
          <p:nvPr/>
        </p:nvSpPr>
        <p:spPr bwMode="auto">
          <a:xfrm>
            <a:off x="69850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30188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Расходы по подразделу 0502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</a:rPr>
              <a:t> «Коммунальное хозяйство»</a:t>
            </a:r>
            <a:endParaRPr lang="ru-RU" sz="2400" b="1" dirty="0" smtClean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sz="2400" b="1" dirty="0">
              <a:solidFill>
                <a:srgbClr val="0070C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8895" name="TextBox 7"/>
          <p:cNvSpPr txBox="1">
            <a:spLocks noChangeArrowheads="1"/>
          </p:cNvSpPr>
          <p:nvPr/>
        </p:nvSpPr>
        <p:spPr bwMode="auto">
          <a:xfrm>
            <a:off x="3657600" y="1143000"/>
            <a:ext cx="5257800" cy="2893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Подраздел утвержден в сумме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122 710 421,19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руб., исполнен в сумме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92 180 380,34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руб., в т.ч.: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строительство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очистных  сооружений-</a:t>
            </a:r>
          </a:p>
          <a:p>
            <a:pPr>
              <a:buClr>
                <a:srgbClr val="C00000"/>
              </a:buClr>
              <a:defRPr/>
            </a:pP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68 102 423,86 руб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строительство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блочной газовой котельной по ул. К. Либкнехта,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79б, в том числе строительный и авторский контроль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8 714 743,40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модернизация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объектов инженерной инфраструктуры –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3 096 123,08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капитальный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ремонт теплотрасс за счет средств Резервного фонда Правительства Свердловской области – 7 966 590,00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субсидия 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МУП «</a:t>
            </a:r>
            <a:r>
              <a:rPr lang="ru-RU" sz="1400" b="1" dirty="0" err="1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Салдаэнерго</a:t>
            </a: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» – 4 300 500,00 руб.</a:t>
            </a:r>
          </a:p>
        </p:txBody>
      </p:sp>
      <p:sp>
        <p:nvSpPr>
          <p:cNvPr id="93188" name="AutoShape 7" descr="20220516_144624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3189" name="Picture 7" descr="C:\Users\ZAMECON\Desktop\ФИНУПР\БЮДЖЕТ\ФОТО для ОТЧЕТОВ по бюджету\2022\теплотрассы.jpg"/>
          <p:cNvPicPr>
            <a:picLocks noChangeAspect="1" noChangeArrowheads="1"/>
          </p:cNvPicPr>
          <p:nvPr/>
        </p:nvPicPr>
        <p:blipFill>
          <a:blip r:embed="rId2" cstate="print"/>
          <a:srcRect b="4411"/>
          <a:stretch>
            <a:fillRect/>
          </a:stretch>
        </p:blipFill>
        <p:spPr bwMode="auto">
          <a:xfrm>
            <a:off x="228600" y="4191000"/>
            <a:ext cx="308607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8" descr="C:\Users\ZAMECON\Downloads\IMG-20221012-WA0002.jpg"/>
          <p:cNvPicPr>
            <a:picLocks noChangeAspect="1" noChangeArrowheads="1"/>
          </p:cNvPicPr>
          <p:nvPr/>
        </p:nvPicPr>
        <p:blipFill>
          <a:blip r:embed="rId3" cstate="print"/>
          <a:srcRect l="7851" t="26129" r="8852" b="49570"/>
          <a:stretch>
            <a:fillRect/>
          </a:stretch>
        </p:blipFill>
        <p:spPr bwMode="auto">
          <a:xfrm>
            <a:off x="3429000" y="4267200"/>
            <a:ext cx="548957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AutoShape 10" descr="IMG-20220907-WA0014.jpg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r="1961" b="1961"/>
          <a:stretch>
            <a:fillRect/>
          </a:stretch>
        </p:blipFill>
        <p:spPr>
          <a:xfrm>
            <a:off x="152400" y="1371600"/>
            <a:ext cx="3352800" cy="2438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6"/>
          <p:cNvSpPr>
            <a:spLocks noChangeArrowheads="1"/>
          </p:cNvSpPr>
          <p:nvPr/>
        </p:nvSpPr>
        <p:spPr bwMode="auto">
          <a:xfrm>
            <a:off x="228600" y="0"/>
            <a:ext cx="8915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подразделу 0503 «Благоустройство»</a:t>
            </a:r>
            <a:r>
              <a:rPr lang="ru-RU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endParaRPr lang="ru-RU" b="1" dirty="0" smtClean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lvl="0" algn="ctr" eaLnBrk="0" hangingPunct="0">
              <a:defRPr/>
            </a:pPr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Муниципальная </a:t>
            </a: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программа «Развитие ЖКХ и повышение энергетической эффективности </a:t>
            </a:r>
          </a:p>
          <a:p>
            <a:pPr lvl="0" algn="ctr" eaLnBrk="0" hangingPunct="0">
              <a:defRPr/>
            </a:pP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в городском округе Нижняя Салда до </a:t>
            </a:r>
            <a:r>
              <a:rPr lang="ru-RU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2024 </a:t>
            </a:r>
            <a:r>
              <a:rPr lang="ru-RU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года»</a:t>
            </a:r>
          </a:p>
          <a:p>
            <a:pPr algn="ctr" eaLnBrk="0" hangingPunct="0"/>
            <a:endParaRPr lang="ru-RU" altLang="ru-RU" b="1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4038600"/>
            <a:ext cx="8839200" cy="2800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данному подразделу предусмотрены бюджетные ассигнования в сумме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22 239 152,00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руб., исполнение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94,28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 или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20 967 634,02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руб., в т.ч.: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уличное освещение,  содержание уличного освещения – 7 184 892,32руб.;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содержание городской бани – 2 700 000,00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санитарного состояния территории городского округа Нижняя Салда (отлов  бродячих собак)  - 236 101,23 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санитарная уборка города –2 210 092,50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демонтаж, монтаж покрытия на детской площадке(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Водяновская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площадка) – 5 472 500,00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разработка ПСД «Благоустройство общественной территории «Молодежная аллея»» – 900 000,00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содержание, благоустройство пл. Быкова – 1 117 606,63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содержание малых архитектурных форм – 640 000,00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мероприятия по содержанию кладбища - 499 985,10 руб.</a:t>
            </a:r>
          </a:p>
        </p:txBody>
      </p:sp>
      <p:pic>
        <p:nvPicPr>
          <p:cNvPr id="9" name="Picture 6" descr="C:\Users\ZAMECON\Desktop\ФИНУПР\БЮДЖЕТ\ФОТО для ОТЧЕТОВ по бюджету\Водяновская площадка\1661159548_ploshadka-vodyanova-vsalde-aero-1.jpg"/>
          <p:cNvPicPr>
            <a:picLocks noChangeAspect="1" noChangeArrowheads="1"/>
          </p:cNvPicPr>
          <p:nvPr/>
        </p:nvPicPr>
        <p:blipFill>
          <a:blip r:embed="rId2" cstate="print"/>
          <a:srcRect l="8871" t="25299" r="8791" b="12379"/>
          <a:stretch>
            <a:fillRect/>
          </a:stretch>
        </p:blipFill>
        <p:spPr bwMode="auto">
          <a:xfrm>
            <a:off x="1066800" y="1219200"/>
            <a:ext cx="6858000" cy="287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7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57200"/>
            <a:ext cx="8839200" cy="5943600"/>
          </a:xfrm>
        </p:spPr>
        <p:txBody>
          <a:bodyPr/>
          <a:lstStyle/>
          <a:p>
            <a:pPr algn="just">
              <a:buNone/>
              <a:defRPr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Расходы по разделу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0600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  <a:cs typeface="Times New Roman" pitchFamily="18" charset="0"/>
              </a:rPr>
              <a:t>                     «Охрана  окружающей среды»                                						</a:t>
            </a:r>
            <a: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effectLst/>
              </a:rPr>
              <a:t>	</a:t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 </a:t>
            </a:r>
            <a:br>
              <a:rPr lang="ru-RU" sz="1400" dirty="0" smtClean="0"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Расходы запланированы в размере 1 355 000,00  руб. Денежные  средства направлены на содержание полигона ТКО, сбор и обезвреживание ртуть содержащих ламп, проведение массовых экологических акций, уборку несанкционированных свалок  в размере 1 354 977,88 руб.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38400" y="1676400"/>
            <a:ext cx="60960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2022 год  составило 100,00 %</a:t>
            </a:r>
          </a:p>
        </p:txBody>
      </p:sp>
      <p:pic>
        <p:nvPicPr>
          <p:cNvPr id="93188" name="Рисунок 7" descr="6904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42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ZAMECON\Desktop\ФИНУПР\БЮДЖЕТ\ФОТО для ОТЧЕТОВ по бюджету\2021\очистные\162572243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8608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5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0"/>
            <a:ext cx="6858000" cy="762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7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Расходы по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0700 «Образование» </a:t>
            </a:r>
            <a:r>
              <a:rPr lang="ru-RU" sz="2700" dirty="0" smtClean="0">
                <a:solidFill>
                  <a:srgbClr val="007E39"/>
                </a:solidFill>
                <a:effectLst/>
                <a:latin typeface="Bookman Old Style" pitchFamily="18" charset="0"/>
              </a:rPr>
              <a:t> </a:t>
            </a:r>
            <a:endParaRPr lang="ru-RU" sz="27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6259" name="Rectangle 9"/>
          <p:cNvSpPr>
            <a:spLocks noChangeArrowheads="1"/>
          </p:cNvSpPr>
          <p:nvPr/>
        </p:nvSpPr>
        <p:spPr bwMode="auto">
          <a:xfrm>
            <a:off x="0" y="6019800"/>
            <a:ext cx="8534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z="1800" b="1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1400" y="1143000"/>
            <a:ext cx="5029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2022 год составило  97,32%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900" y="1752600"/>
          <a:ext cx="7848600" cy="2417764"/>
        </p:xfrm>
        <a:graphic>
          <a:graphicData uri="http://schemas.openxmlformats.org/drawingml/2006/table">
            <a:tbl>
              <a:tblPr/>
              <a:tblGrid>
                <a:gridCol w="3403375"/>
                <a:gridCol w="1597503"/>
                <a:gridCol w="1389133"/>
                <a:gridCol w="1458589"/>
              </a:tblGrid>
              <a:tr h="5334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Утверждено, тыс.руб.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Исполнено, </a:t>
                      </a:r>
                      <a:endParaRPr lang="ru-RU" sz="14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120 576,8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119 332,0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98,97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193 849,4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188 075,3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97,02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66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51 076,9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50 850,3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99,56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14 821,4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14 821,4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19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27 056,9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23 386,8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86,44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90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407 381,4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396 465,8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6304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225" y="0"/>
            <a:ext cx="27432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" y="4508500"/>
            <a:ext cx="4800600" cy="1384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низкого исполнения бюджета по подразделу 0709 «Другие вопросы в области образования»: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контракт на капитальный ремонт кровли здания Управления образования администрации городского округа Нижняя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Салда на сумму 16 735 610,00 руб.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произведена за фактически выполненные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– 12 838 901,96 руб.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306" name="Picture 51"/>
          <p:cNvPicPr>
            <a:picLocks noChangeAspect="1" noChangeArrowheads="1"/>
          </p:cNvPicPr>
          <p:nvPr/>
        </p:nvPicPr>
        <p:blipFill>
          <a:blip r:embed="rId4" cstate="print"/>
          <a:srcRect b="18195"/>
          <a:stretch>
            <a:fillRect/>
          </a:stretch>
        </p:blipFill>
        <p:spPr bwMode="auto">
          <a:xfrm>
            <a:off x="5257800" y="4295775"/>
            <a:ext cx="38036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28600"/>
            <a:ext cx="7239000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Основные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параметры 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бюджета </a:t>
            </a:r>
            <a:r>
              <a:rPr lang="ru-RU" sz="26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городского</a:t>
            </a: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округа Нижняя Салда</a:t>
            </a:r>
            <a:b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26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за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</a:t>
            </a:r>
            <a:r>
              <a:rPr lang="en-US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</a:t>
            </a:r>
            <a:r>
              <a:rPr lang="en-US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r>
              <a:rPr lang="ru-RU" sz="26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</a:t>
            </a:r>
            <a:endParaRPr lang="ru-RU" sz="26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196" name="AutoShape 20" descr="ДОХОДЫ&#10;"/>
          <p:cNvSpPr>
            <a:spLocks noChangeArrowheads="1"/>
          </p:cNvSpPr>
          <p:nvPr/>
        </p:nvSpPr>
        <p:spPr bwMode="auto">
          <a:xfrm>
            <a:off x="152400" y="3048000"/>
            <a:ext cx="2043113" cy="685800"/>
          </a:xfrm>
          <a:prstGeom prst="chevron">
            <a:avLst>
              <a:gd name="adj" fmla="val 74479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/>
              <a:t>  </a:t>
            </a:r>
            <a:r>
              <a:rPr lang="ru-RU" sz="2000" b="1" dirty="0">
                <a:latin typeface="Bookman Old Style" pitchFamily="18" charset="0"/>
              </a:rPr>
              <a:t>Доходы</a:t>
            </a:r>
            <a:r>
              <a:rPr lang="ru-RU" sz="2000" b="1" dirty="0"/>
              <a:t> </a:t>
            </a:r>
          </a:p>
        </p:txBody>
      </p:sp>
      <p:sp>
        <p:nvSpPr>
          <p:cNvPr id="8197" name="Rectangle 22" descr="Утверждено бюджетных назначений&#10;"/>
          <p:cNvSpPr>
            <a:spLocks noChangeArrowheads="1"/>
          </p:cNvSpPr>
          <p:nvPr/>
        </p:nvSpPr>
        <p:spPr bwMode="auto">
          <a:xfrm>
            <a:off x="2133600" y="1524000"/>
            <a:ext cx="18288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Утверждено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бюджетных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назначений,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  <a:endParaRPr lang="ru-RU" sz="1200" b="1" dirty="0"/>
          </a:p>
        </p:txBody>
      </p:sp>
      <p:sp>
        <p:nvSpPr>
          <p:cNvPr id="8198" name="Rectangle 23"/>
          <p:cNvSpPr>
            <a:spLocks noChangeArrowheads="1"/>
          </p:cNvSpPr>
          <p:nvPr/>
        </p:nvSpPr>
        <p:spPr bwMode="auto">
          <a:xfrm>
            <a:off x="4241800" y="19177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  Исполнение, 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199" name="Rectangle 24"/>
          <p:cNvSpPr>
            <a:spLocks noChangeArrowheads="1"/>
          </p:cNvSpPr>
          <p:nvPr/>
        </p:nvSpPr>
        <p:spPr bwMode="auto">
          <a:xfrm>
            <a:off x="5867400" y="1905000"/>
            <a:ext cx="15240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Исполнение,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 %</a:t>
            </a:r>
          </a:p>
        </p:txBody>
      </p:sp>
      <p:sp>
        <p:nvSpPr>
          <p:cNvPr id="8200" name="Rectangle 25"/>
          <p:cNvSpPr>
            <a:spLocks noChangeArrowheads="1"/>
          </p:cNvSpPr>
          <p:nvPr/>
        </p:nvSpPr>
        <p:spPr bwMode="auto">
          <a:xfrm>
            <a:off x="7581900" y="1905000"/>
            <a:ext cx="14478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Отклонение,</a:t>
            </a:r>
          </a:p>
          <a:p>
            <a:pPr algn="ctr">
              <a:defRPr/>
            </a:pPr>
            <a:r>
              <a:rPr lang="ru-RU" sz="1600" b="1" dirty="0">
                <a:latin typeface="Bookman Old Style" pitchFamily="18" charset="0"/>
              </a:rPr>
              <a:t>тыс. руб.</a:t>
            </a:r>
          </a:p>
          <a:p>
            <a:pPr algn="ctr">
              <a:defRPr/>
            </a:pP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8201" name="AutoShape 29" descr="ДОХОДЫ&#10;"/>
          <p:cNvSpPr>
            <a:spLocks noChangeArrowheads="1"/>
          </p:cNvSpPr>
          <p:nvPr/>
        </p:nvSpPr>
        <p:spPr bwMode="auto">
          <a:xfrm>
            <a:off x="152400" y="4114800"/>
            <a:ext cx="2119313" cy="685800"/>
          </a:xfrm>
          <a:prstGeom prst="chevron">
            <a:avLst>
              <a:gd name="adj" fmla="val 7725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dirty="0">
                <a:latin typeface="Bookman Old Style" pitchFamily="18" charset="0"/>
              </a:rPr>
              <a:t>  </a:t>
            </a:r>
            <a:r>
              <a:rPr lang="ru-RU" sz="2000" b="1" dirty="0">
                <a:latin typeface="Bookman Old Style" pitchFamily="18" charset="0"/>
              </a:rPr>
              <a:t>Расходы</a:t>
            </a:r>
            <a:r>
              <a:rPr lang="ru-RU" sz="2000" dirty="0">
                <a:latin typeface="Bookman Old Style" pitchFamily="18" charset="0"/>
              </a:rPr>
              <a:t> </a:t>
            </a:r>
          </a:p>
        </p:txBody>
      </p:sp>
      <p:sp>
        <p:nvSpPr>
          <p:cNvPr id="8202" name="AutoShape 30" descr="ДОХОДЫ&#10;"/>
          <p:cNvSpPr>
            <a:spLocks noChangeArrowheads="1"/>
          </p:cNvSpPr>
          <p:nvPr/>
        </p:nvSpPr>
        <p:spPr bwMode="auto">
          <a:xfrm>
            <a:off x="152400" y="5181600"/>
            <a:ext cx="2057400" cy="762000"/>
          </a:xfrm>
          <a:prstGeom prst="chevron">
            <a:avLst>
              <a:gd name="adj" fmla="val 67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Bookman Old Style" pitchFamily="18" charset="0"/>
              </a:rPr>
              <a:t>     </a:t>
            </a:r>
            <a:r>
              <a:rPr lang="ru-RU" b="1" dirty="0">
                <a:latin typeface="Bookman Old Style" pitchFamily="18" charset="0"/>
              </a:rPr>
              <a:t>Дефицит(-)</a:t>
            </a:r>
          </a:p>
          <a:p>
            <a:pPr algn="ctr">
              <a:defRPr/>
            </a:pPr>
            <a:r>
              <a:rPr lang="ru-RU" b="1" dirty="0">
                <a:latin typeface="Bookman Old Style" pitchFamily="18" charset="0"/>
              </a:rPr>
              <a:t>   Профицит</a:t>
            </a:r>
            <a:r>
              <a:rPr lang="ru-RU" dirty="0">
                <a:latin typeface="Bookman Old Style" pitchFamily="18" charset="0"/>
              </a:rPr>
              <a:t> (+)</a:t>
            </a:r>
          </a:p>
        </p:txBody>
      </p:sp>
      <p:sp>
        <p:nvSpPr>
          <p:cNvPr id="8203" name="Oval 31"/>
          <p:cNvSpPr>
            <a:spLocks noChangeArrowheads="1"/>
          </p:cNvSpPr>
          <p:nvPr/>
        </p:nvSpPr>
        <p:spPr bwMode="auto">
          <a:xfrm>
            <a:off x="22860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753 410,6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4" name="Oval 32"/>
          <p:cNvSpPr>
            <a:spLocks noChangeArrowheads="1"/>
          </p:cNvSpPr>
          <p:nvPr/>
        </p:nvSpPr>
        <p:spPr bwMode="auto">
          <a:xfrm>
            <a:off x="2286000" y="4036423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850 675,0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5" name="Oval 33"/>
          <p:cNvSpPr>
            <a:spLocks noChangeArrowheads="1"/>
          </p:cNvSpPr>
          <p:nvPr/>
        </p:nvSpPr>
        <p:spPr bwMode="auto">
          <a:xfrm>
            <a:off x="2362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-97 264,4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6" name="Oval 34"/>
          <p:cNvSpPr>
            <a:spLocks noChangeArrowheads="1"/>
          </p:cNvSpPr>
          <p:nvPr/>
        </p:nvSpPr>
        <p:spPr bwMode="auto">
          <a:xfrm>
            <a:off x="42672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743 522,0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7" name="Oval 35"/>
          <p:cNvSpPr>
            <a:spLocks noChangeArrowheads="1"/>
          </p:cNvSpPr>
          <p:nvPr/>
        </p:nvSpPr>
        <p:spPr bwMode="auto">
          <a:xfrm>
            <a:off x="42672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763 329,4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8" name="Oval 36"/>
          <p:cNvSpPr>
            <a:spLocks noChangeArrowheads="1"/>
          </p:cNvSpPr>
          <p:nvPr/>
        </p:nvSpPr>
        <p:spPr bwMode="auto">
          <a:xfrm>
            <a:off x="4267200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-19 807,4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09" name="Oval 37"/>
          <p:cNvSpPr>
            <a:spLocks noChangeArrowheads="1"/>
          </p:cNvSpPr>
          <p:nvPr/>
        </p:nvSpPr>
        <p:spPr bwMode="auto">
          <a:xfrm>
            <a:off x="6172200" y="29718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98,69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0" name="Oval 38"/>
          <p:cNvSpPr>
            <a:spLocks noChangeArrowheads="1"/>
          </p:cNvSpPr>
          <p:nvPr/>
        </p:nvSpPr>
        <p:spPr bwMode="auto">
          <a:xfrm>
            <a:off x="6248400" y="40386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89,73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1" name="Oval 39"/>
          <p:cNvSpPr>
            <a:spLocks noChangeArrowheads="1"/>
          </p:cNvSpPr>
          <p:nvPr/>
        </p:nvSpPr>
        <p:spPr bwMode="auto">
          <a:xfrm>
            <a:off x="6248400" y="5105400"/>
            <a:ext cx="11430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20,36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2" name="Oval 40"/>
          <p:cNvSpPr>
            <a:spLocks noChangeArrowheads="1"/>
          </p:cNvSpPr>
          <p:nvPr/>
        </p:nvSpPr>
        <p:spPr bwMode="auto">
          <a:xfrm>
            <a:off x="7467600" y="2971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-9 888,6</a:t>
            </a:r>
          </a:p>
        </p:txBody>
      </p:sp>
      <p:sp>
        <p:nvSpPr>
          <p:cNvPr id="8213" name="Oval 41"/>
          <p:cNvSpPr>
            <a:spLocks noChangeArrowheads="1"/>
          </p:cNvSpPr>
          <p:nvPr/>
        </p:nvSpPr>
        <p:spPr bwMode="auto">
          <a:xfrm>
            <a:off x="7467600" y="41148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-87 345,60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8214" name="Oval 42"/>
          <p:cNvSpPr>
            <a:spLocks noChangeArrowheads="1"/>
          </p:cNvSpPr>
          <p:nvPr/>
        </p:nvSpPr>
        <p:spPr bwMode="auto">
          <a:xfrm>
            <a:off x="7428186" y="5181600"/>
            <a:ext cx="1676400" cy="762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latin typeface="Bookman Old Style" pitchFamily="18" charset="0"/>
                <a:ea typeface="Times New Roman"/>
                <a:cs typeface="Times New Roman CYR"/>
              </a:rPr>
              <a:t>77 456,6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9144000" cy="1143000"/>
          </a:xfrm>
          <a:effectLst/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системы образования 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в городском округе Нижняя Салда  до </a:t>
            </a:r>
            <a:r>
              <a:rPr lang="ru-RU" sz="20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2025 </a:t>
            </a:r>
            <a: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  <a:br>
              <a:rPr lang="ru-RU" sz="20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endParaRPr lang="ru-RU" sz="20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4515" name="Rectangle 198"/>
          <p:cNvSpPr>
            <a:spLocks noChangeArrowheads="1"/>
          </p:cNvSpPr>
          <p:nvPr/>
        </p:nvSpPr>
        <p:spPr bwMode="auto">
          <a:xfrm>
            <a:off x="457200" y="4953000"/>
            <a:ext cx="845820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/>
              <a:t> 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04282"/>
              </p:ext>
            </p:extLst>
          </p:nvPr>
        </p:nvGraphicFramePr>
        <p:xfrm>
          <a:off x="262346" y="1143000"/>
          <a:ext cx="8610600" cy="5258409"/>
        </p:xfrm>
        <a:graphic>
          <a:graphicData uri="http://schemas.openxmlformats.org/drawingml/2006/table">
            <a:tbl>
              <a:tblPr/>
              <a:tblGrid>
                <a:gridCol w="3294667"/>
                <a:gridCol w="1778715"/>
                <a:gridCol w="1899992"/>
                <a:gridCol w="1637226"/>
              </a:tblGrid>
              <a:tr h="4194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Утверждено, тыс.руб.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  <a:endParaRPr lang="ru-RU" sz="1600" b="1" i="0" u="none" strike="noStrike" dirty="0" smtClean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тыс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. руб.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Исполнено, 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%</a:t>
                      </a:r>
                    </a:p>
                  </a:txBody>
                  <a:tcPr marL="7984" marR="7984" marT="79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3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дошкольного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103 416,1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102 171,2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86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общего образования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223 627,0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217 835,6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973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Развитие системы дополнительного </a:t>
                      </a:r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образования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16 917,5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16 914,7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973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Организация отдыха, оздоровления и занятости детей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14 739,1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0496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Укрепление материально-технической базы образовательных учреждений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4065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26 564,8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22 894,8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627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7984" marR="7984" marT="79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389 552,2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378 843,1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0701 Дошкольное образование </a:t>
            </a: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2" name="Прямоугольник 10"/>
          <p:cNvSpPr>
            <a:spLocks noChangeArrowheads="1"/>
          </p:cNvSpPr>
          <p:nvPr/>
        </p:nvSpPr>
        <p:spPr bwMode="auto">
          <a:xfrm>
            <a:off x="1531937" y="5867400"/>
            <a:ext cx="7612063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замена противопожарных дверей – 120 000,00 руб.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приобретение средств обучения, игр, игрушек – 1 017 277,00 руб.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1542" name="AutoShape 10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543" name="AutoShape 12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4707" t="9706" r="58322" b="30023"/>
          <a:stretch>
            <a:fillRect/>
          </a:stretch>
        </p:blipFill>
        <p:spPr bwMode="auto">
          <a:xfrm>
            <a:off x="457200" y="685800"/>
            <a:ext cx="297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0" name="AutoShape 2" descr="https://monacofrance.net/assets/images/AdobeStock_18293180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AdobeStock_18293180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676400"/>
            <a:ext cx="4419600" cy="294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5" y="0"/>
            <a:ext cx="6511925" cy="8382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6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0702 Общее образование </a:t>
            </a:r>
            <a:endParaRPr lang="ru-RU" sz="3600" dirty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2" name="Прямоугольник 10"/>
          <p:cNvSpPr>
            <a:spLocks noChangeArrowheads="1"/>
          </p:cNvSpPr>
          <p:nvPr/>
        </p:nvSpPr>
        <p:spPr bwMode="auto">
          <a:xfrm>
            <a:off x="304800" y="990600"/>
            <a:ext cx="8450263" cy="28623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осуществление мероприятий по организации питания в муниципальных общеобразовательных организациях – 16 209053,08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ежемесячное денежное вознаграждение за классное руководство педагогическим работникам общеобразовательных организаций – </a:t>
            </a:r>
          </a:p>
          <a:p>
            <a:pPr algn="just">
              <a:buClr>
                <a:srgbClr val="C00000"/>
              </a:buCl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7 558 712,13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приобретение учебников и учебных пособий, средств обучения, игр, игрушек – 6 925 557,10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антитеррористических мероприятий – 600 000,00 руб.</a:t>
            </a:r>
          </a:p>
          <a:p>
            <a:pPr algn="just">
              <a:buClr>
                <a:srgbClr val="C00000"/>
              </a:buClr>
              <a:defRPr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1542" name="AutoShape 10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1543" name="AutoShape 12" descr="https://apf.mail.ru/cgi-bin/readmsg?id=16291864140629893899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314325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9" descr="Преподаватели ульяновских колледжей будут получать доплату за классное руко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267200"/>
            <a:ext cx="4479925" cy="208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GaWUcfWoAAgZZ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634" y="4267200"/>
            <a:ext cx="4068566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974647" y="108857"/>
            <a:ext cx="528991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6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«СОШ </a:t>
            </a:r>
            <a:r>
              <a:rPr lang="ru-RU" sz="46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№5»</a:t>
            </a:r>
            <a:endParaRPr lang="ru-RU" sz="4600" b="1" dirty="0">
              <a:solidFill>
                <a:srgbClr val="00421E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>
            <a:off x="990600" y="5257800"/>
            <a:ext cx="7239000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замена противопожарных дверей – 132 000,00 руб.;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перенос ограждения – 85 692,14 руб.</a:t>
            </a:r>
          </a:p>
        </p:txBody>
      </p:sp>
      <p:pic>
        <p:nvPicPr>
          <p:cNvPr id="7" name="Picture 3" descr="G:\Фото города\аэросъёмка Нижняя Салда 2019 осень_files\школа 5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0044" r="21512" b="24706"/>
          <a:stretch/>
        </p:blipFill>
        <p:spPr bwMode="auto">
          <a:xfrm>
            <a:off x="1295400" y="1143000"/>
            <a:ext cx="6477000" cy="3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Прямоугольник 2"/>
          <p:cNvSpPr>
            <a:spLocks noChangeArrowheads="1"/>
          </p:cNvSpPr>
          <p:nvPr/>
        </p:nvSpPr>
        <p:spPr bwMode="auto">
          <a:xfrm>
            <a:off x="3733800" y="1371600"/>
            <a:ext cx="5105400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рамках реализации национального проекта «Образование» открыт центр образования естественно-научной и технической направленностей «Точка роста» (Ремонт кабинетов, приобретение  мебели, обучение педагогов) –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2 999 997,00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285750" indent="-285750" algn="just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монтаж системы пожарной сигнализации – 350 000,00  руб.</a:t>
            </a:r>
          </a:p>
        </p:txBody>
      </p:sp>
      <p:sp>
        <p:nvSpPr>
          <p:cNvPr id="110597" name="Прямоугольник 5"/>
          <p:cNvSpPr>
            <a:spLocks noChangeArrowheads="1"/>
          </p:cNvSpPr>
          <p:nvPr/>
        </p:nvSpPr>
        <p:spPr bwMode="auto">
          <a:xfrm>
            <a:off x="3104017" y="152400"/>
            <a:ext cx="53524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4400" b="1" dirty="0" smtClean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4400" b="1" dirty="0">
                <a:solidFill>
                  <a:srgbClr val="00421E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«СОШ №10»</a:t>
            </a:r>
          </a:p>
        </p:txBody>
      </p:sp>
      <p:pic>
        <p:nvPicPr>
          <p:cNvPr id="9728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0"/>
            <a:ext cx="1876426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AutoShape 2" descr="20220909_112356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4958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" y="12192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4"/>
          <p:cNvPicPr>
            <a:picLocks noChangeAspect="1" noChangeArrowheads="1"/>
          </p:cNvPicPr>
          <p:nvPr/>
        </p:nvPicPr>
        <p:blipFill>
          <a:blip r:embed="rId5" cstate="print"/>
          <a:srcRect l="51382"/>
          <a:stretch>
            <a:fillRect/>
          </a:stretch>
        </p:blipFill>
        <p:spPr bwMode="auto">
          <a:xfrm>
            <a:off x="2555875" y="3733800"/>
            <a:ext cx="3216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543800" cy="10668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0703 Дополнительное образование </a:t>
            </a:r>
            <a:br>
              <a:rPr lang="ru-RU" sz="4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</a:t>
            </a:r>
            <a:r>
              <a:rPr lang="ru-RU" sz="20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233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4234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153400" cy="1754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endParaRPr lang="ru-RU" dirty="0" smtClean="0"/>
          </a:p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зданий (помещений), приведение в соответствии с требованиями пожарной безопасности МБУ ДО «ДЮСШ» - 452 121,18 </a:t>
            </a: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руб.;</a:t>
            </a:r>
          </a:p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материально-технической базы для дополнительного образования детей детско-юношеской спортивной школы – 100 000,00 руб.</a:t>
            </a:r>
          </a:p>
          <a:p>
            <a:pPr marL="285750" indent="-285750">
              <a:buClr>
                <a:srgbClr val="C00000"/>
              </a:buClr>
              <a:buSzPct val="85000"/>
              <a:buFont typeface="Wingdings" pitchFamily="2" charset="2"/>
              <a:buChar char="ü"/>
              <a:defRPr/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IMG-20220506-WA0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743200"/>
            <a:ext cx="6553200" cy="368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111750" y="1371600"/>
            <a:ext cx="32004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организация трудоустройства несовершеннолетних–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2 363 797,00 руб. </a:t>
            </a:r>
          </a:p>
        </p:txBody>
      </p:sp>
      <p:sp>
        <p:nvSpPr>
          <p:cNvPr id="98307" name="Прямоугольник 3"/>
          <p:cNvSpPr>
            <a:spLocks noChangeArrowheads="1"/>
          </p:cNvSpPr>
          <p:nvPr/>
        </p:nvSpPr>
        <p:spPr bwMode="auto">
          <a:xfrm>
            <a:off x="1447800" y="152400"/>
            <a:ext cx="569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0707 Молодежная политика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876300"/>
            <a:ext cx="440372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605338"/>
            <a:ext cx="44196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организация отдыха , оздоровления детей– 12 337 540,00 руб.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endParaRPr lang="ru-RU" b="1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10" name="Picture 8" descr="https://sun9-51.userapi.com/impg/3XBDT7cXWBDB6eLGg9yEXBPrTkfkoMHSd9ncFg/DrW0yaxWZm0.jpg?size=2560x1707&amp;quality=95&amp;sign=da40d4fdb9b3b756570e4214295cb82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4065588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029200" y="917912"/>
            <a:ext cx="380365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обеспечение осуществления мероприятий по работе с молодежью–27 000,00 руб.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граждан, организация участия и проведения учебных сборов - 8 104,00 руб.;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мероприятий по профилактике экстремизма и терроризма в молодежной сфере - 40 000,00 руб.;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мероприятий по поощрению добровольческого (волонтерского) движения в городском округе Нижняя Салда - 45 000,00 руб.</a:t>
            </a:r>
          </a:p>
        </p:txBody>
      </p:sp>
      <p:sp>
        <p:nvSpPr>
          <p:cNvPr id="98307" name="Прямоугольник 3"/>
          <p:cNvSpPr>
            <a:spLocks noChangeArrowheads="1"/>
          </p:cNvSpPr>
          <p:nvPr/>
        </p:nvSpPr>
        <p:spPr bwMode="auto">
          <a:xfrm>
            <a:off x="1447800" y="152400"/>
            <a:ext cx="569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0707 Молодежная политика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41171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5333" r="4000" b="17333"/>
          <a:stretch>
            <a:fillRect/>
          </a:stretch>
        </p:blipFill>
        <p:spPr bwMode="auto">
          <a:xfrm>
            <a:off x="228600" y="4038600"/>
            <a:ext cx="438764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533400" y="4572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в расчете на одного жителя </a:t>
            </a:r>
          </a:p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в сфере образования, в рублях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57200" y="5716588"/>
            <a:ext cx="7010399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103,33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0" y="4648200"/>
            <a:ext cx="91470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latin typeface="Bookman Old Style" pitchFamily="18" charset="0"/>
              </a:rPr>
              <a:t>2015 </a:t>
            </a:r>
            <a:r>
              <a:rPr lang="ru-RU" sz="1400" b="1" dirty="0">
                <a:latin typeface="Bookman Old Style" pitchFamily="18" charset="0"/>
              </a:rPr>
              <a:t>год  </a:t>
            </a:r>
            <a:r>
              <a:rPr lang="ru-RU" sz="1400" b="1" dirty="0" smtClean="0">
                <a:latin typeface="Bookman Old Style" pitchFamily="18" charset="0"/>
              </a:rPr>
              <a:t>2016 </a:t>
            </a:r>
            <a:r>
              <a:rPr lang="ru-RU" sz="1400" b="1" dirty="0">
                <a:latin typeface="Bookman Old Style" pitchFamily="18" charset="0"/>
              </a:rPr>
              <a:t>год   </a:t>
            </a:r>
            <a:r>
              <a:rPr lang="ru-RU" sz="1400" b="1" dirty="0" smtClean="0">
                <a:latin typeface="Bookman Old Style" pitchFamily="18" charset="0"/>
              </a:rPr>
              <a:t>2017 </a:t>
            </a:r>
            <a:r>
              <a:rPr lang="ru-RU" sz="1400" b="1" dirty="0">
                <a:latin typeface="Bookman Old Style" pitchFamily="18" charset="0"/>
              </a:rPr>
              <a:t>год   </a:t>
            </a:r>
            <a:r>
              <a:rPr lang="ru-RU" sz="1400" b="1" dirty="0" smtClean="0">
                <a:latin typeface="Bookman Old Style" pitchFamily="18" charset="0"/>
              </a:rPr>
              <a:t>2018 год  2019 год  2020 год  2021 год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2022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838200" y="1600200"/>
          <a:ext cx="105918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-85725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0800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«Культура, кинематография», 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тыс.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рублей</a:t>
            </a:r>
          </a:p>
        </p:txBody>
      </p:sp>
      <p:sp>
        <p:nvSpPr>
          <p:cNvPr id="11" name="Rectangl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362200" y="1066800"/>
            <a:ext cx="6400800" cy="4000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Исполнение за </a:t>
            </a:r>
            <a:r>
              <a:rPr lang="ru-RU" sz="2000" b="1" dirty="0" smtClean="0">
                <a:solidFill>
                  <a:prstClr val="black"/>
                </a:solidFill>
                <a:latin typeface="Bookman Old Style" pitchFamily="18" charset="0"/>
              </a:rPr>
              <a:t>2022 год составило 99,95%</a:t>
            </a:r>
            <a:endParaRPr lang="ru-RU" sz="20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07524" name="TextBox 2"/>
          <p:cNvSpPr txBox="1">
            <a:spLocks noChangeArrowheads="1"/>
          </p:cNvSpPr>
          <p:nvPr/>
        </p:nvSpPr>
        <p:spPr bwMode="auto">
          <a:xfrm>
            <a:off x="0" y="51816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83625619"/>
              </p:ext>
            </p:extLst>
          </p:nvPr>
        </p:nvGraphicFramePr>
        <p:xfrm>
          <a:off x="0" y="2209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14" descr="День города и День металлурга отпраздновали в Нижней Салде [35 фотографий]"/>
          <p:cNvPicPr>
            <a:picLocks noChangeAspect="1" noChangeArrowheads="1"/>
          </p:cNvPicPr>
          <p:nvPr/>
        </p:nvPicPr>
        <p:blipFill>
          <a:blip r:embed="rId4" cstate="print"/>
          <a:srcRect l="18591" t="22427" r="10915" b="15942"/>
          <a:stretch>
            <a:fillRect/>
          </a:stretch>
        </p:blipFill>
        <p:spPr bwMode="auto">
          <a:xfrm>
            <a:off x="4495800" y="4191000"/>
            <a:ext cx="4125913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https://vsalde.ru/uploads/posts/2022-05/1652095313_den-pobedi-nsalda-12.jpg"/>
          <p:cNvPicPr>
            <a:picLocks noChangeAspect="1" noChangeArrowheads="1"/>
          </p:cNvPicPr>
          <p:nvPr/>
        </p:nvPicPr>
        <p:blipFill>
          <a:blip r:embed="rId5" cstate="print"/>
          <a:srcRect l="11513" b="10793"/>
          <a:stretch>
            <a:fillRect/>
          </a:stretch>
        </p:blipFill>
        <p:spPr bwMode="auto">
          <a:xfrm>
            <a:off x="4495800" y="1600200"/>
            <a:ext cx="41148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225" y="-15875"/>
            <a:ext cx="21558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0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345960-365D-4A4B-9FA9-3F04007E8EA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34819" name="Rectangle 166"/>
          <p:cNvSpPr>
            <a:spLocks noChangeArrowheads="1"/>
          </p:cNvSpPr>
          <p:nvPr/>
        </p:nvSpPr>
        <p:spPr bwMode="auto">
          <a:xfrm>
            <a:off x="728663" y="381000"/>
            <a:ext cx="76882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Доходы  бюджета городского округа </a:t>
            </a:r>
            <a:b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</a:b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Нижняя Салда  за 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20</a:t>
            </a:r>
            <a:r>
              <a:rPr lang="en-US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</a:t>
            </a:r>
            <a:r>
              <a:rPr lang="ru-RU" altLang="ru-RU" sz="2800" b="1" dirty="0" smtClean="0">
                <a:solidFill>
                  <a:srgbClr val="00421E"/>
                </a:solidFill>
                <a:latin typeface="Bookman Old Style" pitchFamily="18" charset="0"/>
              </a:rPr>
              <a:t>2  </a:t>
            </a:r>
            <a:r>
              <a:rPr lang="ru-RU" altLang="ru-RU" sz="2800" b="1" dirty="0">
                <a:solidFill>
                  <a:srgbClr val="00421E"/>
                </a:solidFill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458647"/>
              </p:ext>
            </p:extLst>
          </p:nvPr>
        </p:nvGraphicFramePr>
        <p:xfrm>
          <a:off x="304800" y="1524000"/>
          <a:ext cx="8382001" cy="4337685"/>
        </p:xfrm>
        <a:graphic>
          <a:graphicData uri="http://schemas.openxmlformats.org/drawingml/2006/table">
            <a:tbl>
              <a:tblPr/>
              <a:tblGrid>
                <a:gridCol w="3315956"/>
                <a:gridCol w="1560844"/>
                <a:gridCol w="1663003"/>
                <a:gridCol w="1842198"/>
              </a:tblGrid>
              <a:tr h="1066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Доходы бюджета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Уточненные назначения, 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тыс.руб.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Исполнение, %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алоговые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228 134,0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242 583,6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еналоговые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15 513,0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14 770,7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езвозмездные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поступления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509 763,6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493 753,7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озврат </a:t>
                      </a:r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остатков межбюджетных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трансфертов (МБТ)</a:t>
                      </a:r>
                      <a:endParaRPr lang="ru-RU" sz="1800" b="1" i="0" u="none" strike="noStrike" kern="1200" dirty="0">
                        <a:solidFill>
                          <a:srgbClr val="00421E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-7 586,0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</a:rPr>
                        <a:t>ИТОГО ДОХОДОВ</a:t>
                      </a:r>
                      <a:endParaRPr lang="ru-RU" sz="2000" b="1" i="0" u="none" strike="noStrike" dirty="0">
                        <a:solidFill>
                          <a:srgbClr val="00421E"/>
                        </a:solidFill>
                        <a:latin typeface="Bookman Old Style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753 410,6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743 522,0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6934200" cy="147796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latin typeface="Bookman Old Style" pitchFamily="18" charset="0"/>
              </a:rPr>
              <a:t>Муниципальная программа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«Развитие культуры в городском округе  Нижняя Салда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 2025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года»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239620"/>
              </p:ext>
            </p:extLst>
          </p:nvPr>
        </p:nvGraphicFramePr>
        <p:xfrm>
          <a:off x="381000" y="1219200"/>
          <a:ext cx="8381999" cy="3716340"/>
        </p:xfrm>
        <a:graphic>
          <a:graphicData uri="http://schemas.openxmlformats.org/drawingml/2006/table">
            <a:tbl>
              <a:tblPr/>
              <a:tblGrid>
                <a:gridCol w="3119671"/>
                <a:gridCol w="1625130"/>
                <a:gridCol w="1818599"/>
                <a:gridCol w="1818599"/>
              </a:tblGrid>
              <a:tr h="497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Утверждено, тыс. руб. 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Исполнено, тыс. руб.</a:t>
                      </a:r>
                      <a:endParaRPr lang="ru-RU" sz="16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4104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деятельности культурно-досуговой сферы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32 083,6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32 073,3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99,97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60524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музейной деятельности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8 268,7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8 268,1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99,99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93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библиотечной деятельности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14 773,6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14 767,7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99,96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4104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4 223,8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4 211,6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99,71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34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59 349,7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59 320,7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99,95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8584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21674" r="22829" b="15239"/>
          <a:stretch>
            <a:fillRect/>
          </a:stretch>
        </p:blipFill>
        <p:spPr bwMode="auto">
          <a:xfrm>
            <a:off x="6781800" y="5105400"/>
            <a:ext cx="23622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86" name="Picture 43" descr="C:\Users\admin\Desktop\ЛЮБА\ФОТО\аэросъёмка Нижняя Салда 2019 осень_files\дк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28571" r="17857" b="19048"/>
          <a:stretch>
            <a:fillRect/>
          </a:stretch>
        </p:blipFill>
        <p:spPr bwMode="auto">
          <a:xfrm>
            <a:off x="0" y="5105400"/>
            <a:ext cx="26177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G:\Дума\Новая папка\Новая папка\20200520_084318.jpg"/>
          <p:cNvPicPr>
            <a:picLocks noChangeAspect="1" noChangeArrowheads="1"/>
          </p:cNvPicPr>
          <p:nvPr/>
        </p:nvPicPr>
        <p:blipFill>
          <a:blip r:embed="rId5" cstate="print"/>
          <a:srcRect l="10715" t="42857" r="22704" b="21429"/>
          <a:stretch>
            <a:fillRect/>
          </a:stretch>
        </p:blipFill>
        <p:spPr bwMode="auto">
          <a:xfrm>
            <a:off x="2743200" y="5105400"/>
            <a:ext cx="39624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225" y="-15875"/>
            <a:ext cx="1622425" cy="10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64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-85725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0800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«Культура, кинематография», 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рублях</a:t>
            </a:r>
            <a:endParaRPr lang="ru-RU" sz="24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1380" name="TextBox 2"/>
          <p:cNvSpPr txBox="1">
            <a:spLocks noChangeArrowheads="1"/>
          </p:cNvSpPr>
          <p:nvPr/>
        </p:nvSpPr>
        <p:spPr bwMode="auto">
          <a:xfrm>
            <a:off x="228600" y="1524000"/>
            <a:ext cx="89154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u="sng" dirty="0" smtClean="0">
                <a:latin typeface="Bookman Old Style" pitchFamily="18" charset="0"/>
                <a:cs typeface="Times New Roman" pitchFamily="18" charset="0"/>
              </a:rPr>
              <a:t>Муниципальное учреждение «Городской Дворец Культуры им. В.И. Ленина»</a:t>
            </a:r>
            <a:endParaRPr lang="ru-RU" altLang="ru-RU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Приобретено звуковое оборудование – 500 000,00 руб.;</a:t>
            </a:r>
          </a:p>
          <a:p>
            <a:pPr>
              <a:defRPr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Приобретено световое оборудование – 198 000,00 руб.;</a:t>
            </a:r>
          </a:p>
          <a:p>
            <a:pPr>
              <a:defRPr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Ремонты объектов дворца культуры   – 212 178,00 руб.;</a:t>
            </a:r>
          </a:p>
          <a:p>
            <a:pPr>
              <a:defRPr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Ремонт пожарной сигнализации – 400 000,00 руб.</a:t>
            </a:r>
          </a:p>
        </p:txBody>
      </p:sp>
      <p:pic>
        <p:nvPicPr>
          <p:cNvPr id="10342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225" y="-15875"/>
            <a:ext cx="21558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2" descr="C:\Users\ZAMECON\Desktop\ФИНУПР\БЮДЖЕТ\ФОТО для ОТЧЕТОВ по бюджету\2022\Парк\1559554464_dji_0636-vsalderu.jpg"/>
          <p:cNvPicPr>
            <a:picLocks noChangeAspect="1" noChangeArrowheads="1"/>
          </p:cNvPicPr>
          <p:nvPr/>
        </p:nvPicPr>
        <p:blipFill>
          <a:blip r:embed="rId4" cstate="print"/>
          <a:srcRect b="10927"/>
          <a:stretch>
            <a:fillRect/>
          </a:stretch>
        </p:blipFill>
        <p:spPr bwMode="auto">
          <a:xfrm>
            <a:off x="1375686" y="2895600"/>
            <a:ext cx="6396714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Прямоугольник 6"/>
          <p:cNvSpPr>
            <a:spLocks noChangeArrowheads="1"/>
          </p:cNvSpPr>
          <p:nvPr/>
        </p:nvSpPr>
        <p:spPr bwMode="auto">
          <a:xfrm>
            <a:off x="304800" y="4549676"/>
            <a:ext cx="8534400" cy="206210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Выполнены ремонтные работы в </a:t>
            </a:r>
            <a:r>
              <a:rPr lang="ru-RU" sz="16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Нижнесалдинском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краеведческом музее им. А.Н.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Анциферова</a:t>
            </a:r>
            <a:r>
              <a:rPr lang="ru-RU" alt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(произведен ремонт наружных стен основного здания музея, установлено ограждение и проведена внутренняя отделка помещений 1 этажа:  выставочного зала, кабинетов и коридора) н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сумму 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1 292 622,63 </a:t>
            </a:r>
            <a:r>
              <a:rPr 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Информатизация муниципальных музеев , в том числе приобретение компьютерного оборудования и лицензионного программного обеспечения, подключение музеев к сети Интернет – 150 000,00 руб.;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Техническое оснащение муниципальных музеев - 185 900,00 руб.</a:t>
            </a:r>
            <a:endParaRPr lang="ru-RU" sz="1600" b="1" dirty="0">
              <a:solidFill>
                <a:srgbClr val="3F03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1" name="AutoShape 6" descr="https://apf.mail.ru/cgi-bin/readmsg?id=16291858411908227470;0;1&amp;exif=1&amp;full=1&amp;x-email=zameco_nsalda%40mail.ru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445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7938"/>
            <a:ext cx="17557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7" descr="C:\Users\ZAMECON\Desktop\ФИНУПР\БЮДЖЕТ\ФОТО для ОТЧЕТОВ по бюджету\2022\Музей, к. Маркса, УО, площадка, админ\20220817_080108.jpg"/>
          <p:cNvPicPr>
            <a:picLocks noChangeAspect="1" noChangeArrowheads="1"/>
          </p:cNvPicPr>
          <p:nvPr/>
        </p:nvPicPr>
        <p:blipFill>
          <a:blip r:embed="rId3" cstate="print"/>
          <a:srcRect l="34013" t="27097" r="22681" b="48495"/>
          <a:stretch>
            <a:fillRect/>
          </a:stretch>
        </p:blipFill>
        <p:spPr bwMode="auto">
          <a:xfrm>
            <a:off x="838200" y="1371600"/>
            <a:ext cx="72390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228600"/>
            <a:ext cx="6248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Расходы по разделу 0800</a:t>
            </a:r>
            <a:b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 «Культура, кинематография», </a:t>
            </a:r>
            <a:b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</a:br>
            <a:r>
              <a:rPr lang="ru-RU" sz="2200" b="1" dirty="0" smtClean="0">
                <a:solidFill>
                  <a:srgbClr val="00421E"/>
                </a:solidFill>
                <a:latin typeface="Bookman Old Style" pitchFamily="18" charset="0"/>
                <a:ea typeface="+mj-ea"/>
                <a:cs typeface="+mj-cs"/>
              </a:rPr>
              <a:t>в тыс. рублях</a:t>
            </a:r>
            <a:endParaRPr lang="ru-RU" sz="2200" b="1" dirty="0">
              <a:solidFill>
                <a:srgbClr val="00421E"/>
              </a:solidFill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93900" y="-85725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0800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 «Культура, кинематография», </a:t>
            </a:r>
            <a:b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рублях</a:t>
            </a:r>
            <a:endParaRPr lang="ru-RU" sz="2400" dirty="0">
              <a:solidFill>
                <a:srgbClr val="00421E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1380" name="TextBox 2"/>
          <p:cNvSpPr txBox="1">
            <a:spLocks noChangeArrowheads="1"/>
          </p:cNvSpPr>
          <p:nvPr/>
        </p:nvSpPr>
        <p:spPr bwMode="auto">
          <a:xfrm>
            <a:off x="304800" y="1752600"/>
            <a:ext cx="84582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информатизация муниципальных библиотек, в том числе комплектование книжных фондов (включая приобретение электронных версий книг и приобретение (подписку) периодических изданий), приобретение компьютерного оборудования и лицензионного программного обеспечения - 1 078 325,00 руб.;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sz="16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модернизация государственных и муниципальных общедоступных библиотек Свердловской области в части комплектования книжных фондов - 108 375,00 руб.</a:t>
            </a:r>
            <a:endParaRPr lang="ru-RU" altLang="ru-RU" sz="1600" b="1" dirty="0" smtClean="0">
              <a:solidFill>
                <a:srgbClr val="0042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225" y="-15875"/>
            <a:ext cx="21558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F:\Архив фото видео\Книга подг. к юбилею 260\КНИГА по страницам\47 Библиотека\DSC_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581400"/>
            <a:ext cx="4800600" cy="29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04800" y="457200"/>
            <a:ext cx="8839200" cy="2000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культуры,</a:t>
            </a:r>
            <a:r>
              <a:rPr lang="ru-RU" sz="3200" b="1" dirty="0">
                <a:solidFill>
                  <a:srgbClr val="00421E"/>
                </a:solidFill>
                <a:latin typeface="Bookman Old Style" pitchFamily="18" charset="0"/>
              </a:rPr>
              <a:t> в рублях</a:t>
            </a:r>
          </a:p>
          <a:p>
            <a:pPr algn="ctr">
              <a:defRPr/>
            </a:pP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685800" y="5943600"/>
            <a:ext cx="70866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121,30%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0" y="5181600"/>
            <a:ext cx="96040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2015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2016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2017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2018 год  </a:t>
            </a:r>
            <a:r>
              <a:rPr lang="ru-RU" sz="1400" b="1" dirty="0" smtClean="0">
                <a:latin typeface="Bookman Old Style" pitchFamily="18" charset="0"/>
              </a:rPr>
              <a:t>2019 год  2020 год   2021 год  </a:t>
            </a:r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2022 год</a:t>
            </a:r>
            <a:endParaRPr lang="ru-RU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533400" y="1371600"/>
          <a:ext cx="10058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05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27363" y="300038"/>
            <a:ext cx="6629400" cy="9144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политика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»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70C0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effectLst/>
                <a:latin typeface="Bookman Old Style" pitchFamily="18" charset="0"/>
              </a:rPr>
            </a:br>
            <a:endParaRPr lang="ru-RU" sz="2400" dirty="0">
              <a:solidFill>
                <a:srgbClr val="0070C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9571" name="Rectangle 6"/>
          <p:cNvSpPr>
            <a:spLocks noChangeArrowheads="1"/>
          </p:cNvSpPr>
          <p:nvPr/>
        </p:nvSpPr>
        <p:spPr bwMode="auto">
          <a:xfrm>
            <a:off x="381000" y="57150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mtClean="0">
              <a:solidFill>
                <a:prstClr val="black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3124200" y="1143000"/>
            <a:ext cx="60198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2022 год составило 97,8%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524000" y="1905000"/>
          <a:ext cx="609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438400" y="46482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5791200"/>
            <a:ext cx="8991600" cy="3385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Bookman Old Style" pitchFamily="18" charset="0"/>
              </a:rPr>
              <a:t>Удельный вес расходов на социальную политику в бюджете составляет </a:t>
            </a:r>
            <a:r>
              <a:rPr lang="ru-RU" sz="1600" b="1" dirty="0" smtClean="0">
                <a:latin typeface="Bookman Old Style" pitchFamily="18" charset="0"/>
              </a:rPr>
              <a:t>4 </a:t>
            </a:r>
            <a:r>
              <a:rPr lang="ru-RU" sz="1600" b="1" dirty="0">
                <a:latin typeface="Bookman Old Style" pitchFamily="18" charset="0"/>
              </a:rPr>
              <a:t>%</a:t>
            </a: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146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9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по направлениям  расходов по разделу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2022 год</a:t>
            </a:r>
            <a: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/>
                <a:latin typeface="Bookman Old Style" pitchFamily="18" charset="0"/>
              </a:rPr>
            </a:br>
            <a:endParaRPr lang="ru-RU" sz="1400" dirty="0">
              <a:solidFill>
                <a:srgbClr val="007E39"/>
              </a:solidFill>
              <a:effectLst/>
              <a:latin typeface="Bookman Old Style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054715"/>
              </p:ext>
            </p:extLst>
          </p:nvPr>
        </p:nvGraphicFramePr>
        <p:xfrm>
          <a:off x="152400" y="1219200"/>
          <a:ext cx="8839200" cy="4867026"/>
        </p:xfrm>
        <a:graphic>
          <a:graphicData uri="http://schemas.openxmlformats.org/drawingml/2006/table">
            <a:tbl>
              <a:tblPr/>
              <a:tblGrid>
                <a:gridCol w="5257800"/>
                <a:gridCol w="1295400"/>
                <a:gridCol w="1219200"/>
                <a:gridCol w="1066800"/>
              </a:tblGrid>
              <a:tr h="155541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3988" marR="3988" marT="3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Утверждено,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Исполнено, 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Исполнено, %</a:t>
                      </a:r>
                    </a:p>
                  </a:txBody>
                  <a:tcPr marL="3988" marR="3988" marT="39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5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в городском округе Нижняя Салда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1 979,0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1 846,2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93,29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86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Свердловской области по предоставлению гражданам субсидий на оплату жилого помещения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1 712,0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1 631,9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95,32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Свердловской области по предоставлению отдельным категориям граждан компенсаций расходов на оплату жилого помещения и коммунальных услуг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17 427,2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17 018,3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97,65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66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государственного полномочия Российской Федерации по предоставлению отдельным категориям граждан компенсаций расходов на оплату жилого помещения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8 453,0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8 424,7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99,67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4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городских округов на компенсацию отдельным категориям граждан оплаты взноса на капитальный ремонт общего имущества в многоквартирном доме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Предоставление компенсации Почетным гражданам городского округа Нижняя Салда ко Дню города и Новому году,Предоставление единовременной компенсации на погребение в случае смерти Почетного гражданина городского округа Нижняя Салда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59,09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04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339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2 185,7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2 179,0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99,69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13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32 249,7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31 541,1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228600"/>
            <a:ext cx="891540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по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разделу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1000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«Социальная  политика» за </a:t>
            </a: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2022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 </a:t>
            </a:r>
            <a: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24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400" dirty="0"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28" name="Rectangle 68"/>
          <p:cNvSpPr>
            <a:spLocks noChangeArrowheads="1"/>
          </p:cNvSpPr>
          <p:nvPr/>
        </p:nvSpPr>
        <p:spPr bwMode="auto">
          <a:xfrm>
            <a:off x="190500" y="2882128"/>
            <a:ext cx="2474259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 социальных выплат молодым семьям на приобретение (строительство) жилья на условиях </a:t>
            </a:r>
            <a:r>
              <a:rPr lang="ru-RU" alt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из федерального бюджета – </a:t>
            </a:r>
            <a:r>
              <a:rPr lang="ru-RU" sz="1400" dirty="0" smtClean="0"/>
              <a:t>1 846 152,38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9" name="Rectangle 69"/>
          <p:cNvSpPr>
            <a:spLocks noChangeArrowheads="1"/>
          </p:cNvSpPr>
          <p:nvPr/>
        </p:nvSpPr>
        <p:spPr bwMode="auto">
          <a:xfrm>
            <a:off x="6019800" y="3644443"/>
            <a:ext cx="297180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компенсации Почетным гражданам городского округа Нижняя Салда –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65 000,00 руб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3430" name="Rectangle 70"/>
          <p:cNvSpPr>
            <a:spLocks noChangeArrowheads="1"/>
          </p:cNvSpPr>
          <p:nvPr/>
        </p:nvSpPr>
        <p:spPr bwMode="auto">
          <a:xfrm>
            <a:off x="3048000" y="2954923"/>
            <a:ext cx="2649250" cy="38779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 субсидий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оплату ЖКУ –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1 631 932,85 руб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отдельным категориям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 компенсаций расходов на оплату жилого помещения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коммунальных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услуг- 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25 445971,34 руб.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Осуществление                   государственного полномочия Российской Федерации по оплате взноса на капитальный ремонт общего имущества в многоквартирном доме –</a:t>
            </a:r>
          </a:p>
          <a:p>
            <a:pPr eaLnBrk="0" hangingPunct="0">
              <a:buClr>
                <a:srgbClr val="C00000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14 600,00 руб.</a:t>
            </a:r>
          </a:p>
          <a:p>
            <a:pPr eaLnBrk="0" hangingPunct="0">
              <a:buClr>
                <a:srgbClr val="C00000"/>
              </a:buClr>
              <a:defRPr/>
            </a:pPr>
            <a:endParaRPr lang="ru-RU" alt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33" name="Rectangle 116"/>
          <p:cNvSpPr>
            <a:spLocks noChangeArrowheads="1"/>
          </p:cNvSpPr>
          <p:nvPr/>
        </p:nvSpPr>
        <p:spPr bwMode="auto">
          <a:xfrm>
            <a:off x="304800" y="5042118"/>
            <a:ext cx="220980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Bookman Old Style" pitchFamily="18" charset="0"/>
              </a:rPr>
              <a:t>Осуществление мероприятий по обеспечению питанием обучающихся в муниципальных общеобразовательных организациях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361 458,79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руб.</a:t>
            </a:r>
            <a:endParaRPr lang="ru-RU" alt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42" name="TextBox 22"/>
          <p:cNvSpPr txBox="1">
            <a:spLocks noChangeArrowheads="1"/>
          </p:cNvSpPr>
          <p:nvPr/>
        </p:nvSpPr>
        <p:spPr bwMode="auto">
          <a:xfrm>
            <a:off x="6324600" y="5410200"/>
            <a:ext cx="251383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Другие вопросы в области </a:t>
            </a:r>
          </a:p>
          <a:p>
            <a:r>
              <a:rPr lang="ru-RU" altLang="ru-RU" sz="1200" b="1" dirty="0">
                <a:solidFill>
                  <a:srgbClr val="002060"/>
                </a:solidFill>
                <a:latin typeface="Bookman Old Style" pitchFamily="18" charset="0"/>
              </a:rPr>
              <a:t>социальной политики – </a:t>
            </a:r>
          </a:p>
          <a:p>
            <a:r>
              <a:rPr lang="ru-RU" altLang="ru-RU" sz="1200" b="1" dirty="0" smtClean="0">
                <a:solidFill>
                  <a:srgbClr val="C00000"/>
                </a:solidFill>
                <a:latin typeface="Bookman Old Style" pitchFamily="18" charset="0"/>
              </a:rPr>
              <a:t>2 179 033,85 руб</a:t>
            </a:r>
            <a:r>
              <a:rPr lang="ru-RU" altLang="ru-RU" sz="1200" b="1" dirty="0">
                <a:solidFill>
                  <a:srgbClr val="C00000"/>
                </a:solidFill>
                <a:latin typeface="Bookman Old Style" pitchFamily="18" charset="0"/>
              </a:rPr>
              <a:t>.</a:t>
            </a:r>
          </a:p>
        </p:txBody>
      </p:sp>
      <p:pic>
        <p:nvPicPr>
          <p:cNvPr id="6146" name="Picture 2" descr="https://xn----7sbapucamgwpycfeq1th.xn--p1ai/images/ris/pchetniy-grazdan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13309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29000" y="1219200"/>
            <a:ext cx="1493460" cy="1594834"/>
          </a:xfrm>
          <a:prstGeom prst="rect">
            <a:avLst/>
          </a:prstGeom>
        </p:spPr>
      </p:pic>
      <p:pic>
        <p:nvPicPr>
          <p:cNvPr id="13" name="Рисунок 5" descr="5beb184d01d2f886d773232da75bc9d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990600"/>
            <a:ext cx="253943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6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301625"/>
            <a:ext cx="5708650" cy="8382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Расходы по разделу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1100 </a:t>
            </a:r>
            <a:b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«Физическая 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>культура и </a:t>
            </a:r>
            <a:r>
              <a:rPr lang="ru-RU" sz="27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спорт»</a:t>
            </a:r>
            <a: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7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6477000" y="5181600"/>
            <a:ext cx="2492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altLang="ru-RU" sz="12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10" name="Rectangle 488"/>
          <p:cNvSpPr>
            <a:spLocks noChangeArrowheads="1"/>
          </p:cNvSpPr>
          <p:nvPr/>
        </p:nvSpPr>
        <p:spPr bwMode="auto">
          <a:xfrm>
            <a:off x="3200400" y="1219200"/>
            <a:ext cx="57912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за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год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составило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98,99%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7" name="TextBox 2"/>
          <p:cNvSpPr txBox="1">
            <a:spLocks noChangeArrowheads="1"/>
          </p:cNvSpPr>
          <p:nvPr/>
        </p:nvSpPr>
        <p:spPr bwMode="auto">
          <a:xfrm>
            <a:off x="0" y="48768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0109316"/>
              </p:ext>
            </p:extLst>
          </p:nvPr>
        </p:nvGraphicFramePr>
        <p:xfrm>
          <a:off x="0" y="2286000"/>
          <a:ext cx="4191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488"/>
          <p:cNvSpPr>
            <a:spLocks noChangeArrowheads="1"/>
          </p:cNvSpPr>
          <p:nvPr/>
        </p:nvSpPr>
        <p:spPr bwMode="auto">
          <a:xfrm>
            <a:off x="152400" y="6172200"/>
            <a:ext cx="876300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Удельный вес расходов на физкультуру и спорт в бюджете составляет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1,6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admin\Desktop\гимнастки чирлидеры\30.10\image-31-10-22-10-13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438400"/>
            <a:ext cx="446405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92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Муниципальная программа «Развитие </a:t>
            </a:r>
            <a:r>
              <a:rPr lang="ru-RU" sz="2200" dirty="0">
                <a:solidFill>
                  <a:srgbClr val="00421E"/>
                </a:solidFill>
                <a:effectLst/>
                <a:latin typeface="Bookman Old Style" pitchFamily="18" charset="0"/>
              </a:rPr>
              <a:t>физической культуры, спорта и молодежной политики в городском округе Нижняя Салда до </a:t>
            </a:r>
            <a:r>
              <a:rPr lang="ru-RU" sz="22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2024 года»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                                                    </a:t>
            </a:r>
            <a: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>
                <a:solidFill>
                  <a:srgbClr val="007E3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1619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20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927661"/>
              </p:ext>
            </p:extLst>
          </p:nvPr>
        </p:nvGraphicFramePr>
        <p:xfrm>
          <a:off x="228600" y="1909763"/>
          <a:ext cx="8686800" cy="4599295"/>
        </p:xfrm>
        <a:graphic>
          <a:graphicData uri="http://schemas.openxmlformats.org/drawingml/2006/table">
            <a:tbl>
              <a:tblPr/>
              <a:tblGrid>
                <a:gridCol w="3973827"/>
                <a:gridCol w="1621506"/>
                <a:gridCol w="1454808"/>
                <a:gridCol w="1636659"/>
              </a:tblGrid>
              <a:tr h="6810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Bookman Old Style" pitchFamily="18" charset="0"/>
                        </a:rPr>
                        <a:t>Направление расходов</a:t>
                      </a:r>
                    </a:p>
                  </a:txBody>
                  <a:tcPr marL="7654" marR="7654" marT="76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Уточненные назначения, тыс.руб.</a:t>
                      </a: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Исполнение, тыс.руб.</a:t>
                      </a: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Исполнение,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8860" marR="8860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029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физической культуры, спорта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9 730,7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9 620,7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98,87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8584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добровольческого (волонтерского) движения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3049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образования в сфере физической культуры и спорта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18 057,1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17 843,9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98,82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638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Развитие потенциала молодежи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9583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Патриотическое воспитание граждан в городском округе Нижняя Салда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343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2 645,9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2 630,4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99,41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598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30 553,8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30 215,1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8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9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7463"/>
            <a:ext cx="6781800" cy="11430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Структура исполнения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налоговых доходов за 2022 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год, </a:t>
            </a: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2800" dirty="0" smtClean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 </a:t>
            </a:r>
            <a:r>
              <a:rPr lang="ru-RU" altLang="ru-RU" sz="2800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процентах</a:t>
            </a:r>
          </a:p>
        </p:txBody>
      </p:sp>
      <p:graphicFrame>
        <p:nvGraphicFramePr>
          <p:cNvPr id="1026" name="Диаграмма 9"/>
          <p:cNvGraphicFramePr>
            <a:graphicFrameLocks/>
          </p:cNvGraphicFramePr>
          <p:nvPr/>
        </p:nvGraphicFramePr>
        <p:xfrm>
          <a:off x="-355600" y="101600"/>
          <a:ext cx="29972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r:id="rId5" imgW="2993395" imgH="1347333" progId="Excel.Sheet.8">
                  <p:embed/>
                </p:oleObj>
              </mc:Choice>
              <mc:Fallback>
                <p:oleObj r:id="rId5" imgW="2993395" imgH="1347333" progId="Excel.Sheet.8">
                  <p:embed/>
                  <p:pic>
                    <p:nvPicPr>
                      <p:cNvPr id="0" name="Picture 2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5600" y="101600"/>
                        <a:ext cx="29972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11"/>
          <p:cNvGraphicFramePr>
            <a:graphicFrameLocks/>
          </p:cNvGraphicFramePr>
          <p:nvPr/>
        </p:nvGraphicFramePr>
        <p:xfrm>
          <a:off x="-279400" y="-203200"/>
          <a:ext cx="27686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r:id="rId8" imgW="2767824" imgH="1621677" progId="Excel.Sheet.8">
                  <p:embed/>
                </p:oleObj>
              </mc:Choice>
              <mc:Fallback>
                <p:oleObj r:id="rId8" imgW="2767824" imgH="1621677" progId="Excel.Sheet.8">
                  <p:embed/>
                  <p:pic>
                    <p:nvPicPr>
                      <p:cNvPr id="0" name="Picture 22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400" y="-203200"/>
                        <a:ext cx="2768600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2356286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76200"/>
            <a:ext cx="5334000" cy="9906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Расходы по разделу 1100  </a:t>
            </a:r>
            <a:b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  <a:t>«Физическая культура и спорт»</a:t>
            </a:r>
            <a:br>
              <a:rPr lang="ru-RU" sz="2400" dirty="0" smtClean="0">
                <a:solidFill>
                  <a:srgbClr val="00421E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2400" dirty="0">
              <a:solidFill>
                <a:srgbClr val="007E3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7523" name="Rectangle 42"/>
          <p:cNvSpPr>
            <a:spLocks noChangeArrowheads="1"/>
          </p:cNvSpPr>
          <p:nvPr/>
        </p:nvSpPr>
        <p:spPr bwMode="auto">
          <a:xfrm>
            <a:off x="0" y="126523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07524" name="Rectangle 235"/>
          <p:cNvSpPr>
            <a:spLocks noChangeArrowheads="1"/>
          </p:cNvSpPr>
          <p:nvPr/>
        </p:nvSpPr>
        <p:spPr bwMode="auto">
          <a:xfrm>
            <a:off x="228600" y="6477000"/>
            <a:ext cx="8686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altLang="ru-RU" sz="14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5375" y="1001713"/>
            <a:ext cx="6553200" cy="1260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u="sng" dirty="0">
                <a:solidFill>
                  <a:srgbClr val="007E39"/>
                </a:solidFill>
                <a:latin typeface="Bookman Old Style" pitchFamily="18" charset="0"/>
              </a:rPr>
              <a:t> Реализованные мероприятия:</a:t>
            </a:r>
          </a:p>
          <a:p>
            <a:pPr marL="457200" indent="-457200" algn="just" eaLnBrk="0" fontAlgn="t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</a:rPr>
              <a:t>Установка ограждения МБУ «СОК» - 350 000,00 руб.;</a:t>
            </a:r>
          </a:p>
          <a:p>
            <a:pPr marL="457200" indent="-457200" algn="just" eaLnBrk="0" fontAlgn="t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</a:rPr>
              <a:t>Ремонт помещений в  здании МБУ «СОК» – 211 000,00 руб.;</a:t>
            </a:r>
          </a:p>
          <a:p>
            <a:pPr marL="457200" indent="-457200" algn="just" eaLnBrk="0" fontAlgn="t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</a:rPr>
              <a:t>Установка алюминиевой конструкции – 81 600,00 руб.;</a:t>
            </a:r>
          </a:p>
          <a:p>
            <a:pPr marL="457200" indent="-457200" algn="just" eaLnBrk="0" fontAlgn="t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b="1" dirty="0">
                <a:solidFill>
                  <a:srgbClr val="00421E"/>
                </a:solidFill>
                <a:latin typeface="Bookman Old Style" pitchFamily="18" charset="0"/>
              </a:rPr>
              <a:t>Приобретение водонагревателей на сумму 120 000,00 руб.</a:t>
            </a:r>
          </a:p>
        </p:txBody>
      </p:sp>
      <p:pic>
        <p:nvPicPr>
          <p:cNvPr id="1075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3361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7" name="Picture 3" descr="C:\Users\ZAMECON\Desktop\ФИНУПР\БЮДЖЕТ\ФОТО для ОТЧЕТОВ по бюджету\2022\Музей, к. Маркса, УО, площадка, админ\20220816_125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63" y="2362200"/>
            <a:ext cx="3681412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4" descr="C:\Users\ZAMECON\Downloads\IMG-20221111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4384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6" descr="IMG-20221111-WA0024.jpg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8750" y="327660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3048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Расходы на одного жителя в сфере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421E"/>
                </a:solidFill>
                <a:latin typeface="Bookman Old Style" pitchFamily="18" charset="0"/>
              </a:rPr>
              <a:t>физической культуры и спорта,</a:t>
            </a:r>
            <a:r>
              <a:rPr lang="ru-RU" sz="3200" b="1" dirty="0">
                <a:solidFill>
                  <a:srgbClr val="00421E"/>
                </a:solidFill>
                <a:latin typeface="Times New Roman" pitchFamily="18" charset="0"/>
              </a:rPr>
              <a:t> в рублях</a:t>
            </a:r>
            <a:r>
              <a:rPr lang="ru-RU" sz="2800" b="1" dirty="0">
                <a:solidFill>
                  <a:srgbClr val="0042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          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1219200" y="5867400"/>
            <a:ext cx="739140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Темп роста расходов на одного жителя составил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110,49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4495800"/>
            <a:ext cx="90252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2014 год 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2015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2016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год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</a:rPr>
              <a:t> 2017 год 2018 год  </a:t>
            </a:r>
            <a:r>
              <a:rPr lang="ru-RU" sz="1400" b="1" dirty="0" smtClean="0">
                <a:latin typeface="Bookman Old Style" pitchFamily="18" charset="0"/>
              </a:rPr>
              <a:t>2019 год  2020 год  2021 год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2022 год</a:t>
            </a:r>
            <a:endParaRPr lang="ru-RU" sz="1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-609600" y="1219200"/>
          <a:ext cx="9906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30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9400" y="0"/>
            <a:ext cx="609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Расходы по разделу 1200 «Средства массовой </a:t>
            </a:r>
            <a:endParaRPr lang="ru-RU" sz="2400" b="1" dirty="0" smtClean="0">
              <a:solidFill>
                <a:srgbClr val="00421E"/>
              </a:solidFill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информации</a:t>
            </a:r>
            <a:r>
              <a:rPr lang="ru-RU" sz="2400" b="1" dirty="0">
                <a:solidFill>
                  <a:srgbClr val="00421E"/>
                </a:solidFill>
                <a:latin typeface="Bookman Old Style" pitchFamily="18" charset="0"/>
                <a:cs typeface="Arial" pitchFamily="34" charset="0"/>
              </a:rPr>
              <a:t>», в тыс.руб. </a:t>
            </a:r>
          </a:p>
        </p:txBody>
      </p:sp>
      <p:sp>
        <p:nvSpPr>
          <p:cNvPr id="5" name="Rectangle 488"/>
          <p:cNvSpPr>
            <a:spLocks noChangeArrowheads="1"/>
          </p:cNvSpPr>
          <p:nvPr/>
        </p:nvSpPr>
        <p:spPr bwMode="auto">
          <a:xfrm>
            <a:off x="3048000" y="1600200"/>
            <a:ext cx="5791200" cy="3698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2022 год составило 100,00 %</a:t>
            </a:r>
          </a:p>
        </p:txBody>
      </p:sp>
      <p:sp>
        <p:nvSpPr>
          <p:cNvPr id="113668" name="TextBox 2"/>
          <p:cNvSpPr txBox="1">
            <a:spLocks noChangeArrowheads="1"/>
          </p:cNvSpPr>
          <p:nvPr/>
        </p:nvSpPr>
        <p:spPr bwMode="auto">
          <a:xfrm>
            <a:off x="0" y="53340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    План, год         Факт, год</a:t>
            </a:r>
          </a:p>
        </p:txBody>
      </p:sp>
      <p:pic>
        <p:nvPicPr>
          <p:cNvPr id="113669" name="Рисунок 9" descr="RAI4P6LFhl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383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/>
        </p:nvGraphicFramePr>
        <p:xfrm>
          <a:off x="0" y="2286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9" descr="C:\Users\ZAMECON\Desktop\ФИНУПР\БЮДЖЕТ\ФОТО для ОТЧЕТОВ по бюджету\2022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75" y="0"/>
            <a:ext cx="34528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1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Доля </a:t>
            </a: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расходов, направленных </a:t>
            </a:r>
            <a:b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400" dirty="0">
                <a:solidFill>
                  <a:srgbClr val="00421E"/>
                </a:solidFill>
                <a:effectLst/>
                <a:latin typeface="Bookman Old Style" pitchFamily="18" charset="0"/>
              </a:rPr>
              <a:t>на реализацию муниципальных программ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81000" y="5842000"/>
            <a:ext cx="8337550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ru-RU" sz="1800" b="1" dirty="0" smtClean="0">
                <a:solidFill>
                  <a:srgbClr val="00421E"/>
                </a:solidFill>
                <a:latin typeface="Bookman Old Style" panose="02050604050505020204" pitchFamily="18" charset="0"/>
              </a:rPr>
              <a:t>Бюджет на 2022 год сформирован в программной структуре расходов на основе 17 муниципальных программ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93374242"/>
              </p:ext>
            </p:extLst>
          </p:nvPr>
        </p:nvGraphicFramePr>
        <p:xfrm>
          <a:off x="304800" y="1371600"/>
          <a:ext cx="8077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4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90678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Итоги исполнения муниципальных программ за 2022 год</a:t>
            </a:r>
          </a:p>
        </p:txBody>
      </p:sp>
      <p:sp>
        <p:nvSpPr>
          <p:cNvPr id="115715" name="Rectangle 145"/>
          <p:cNvSpPr>
            <a:spLocks noChangeArrowheads="1"/>
          </p:cNvSpPr>
          <p:nvPr/>
        </p:nvSpPr>
        <p:spPr bwMode="auto">
          <a:xfrm>
            <a:off x="0" y="53800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81029"/>
              </p:ext>
            </p:extLst>
          </p:nvPr>
        </p:nvGraphicFramePr>
        <p:xfrm>
          <a:off x="228600" y="1676400"/>
          <a:ext cx="8686799" cy="3502025"/>
        </p:xfrm>
        <a:graphic>
          <a:graphicData uri="http://schemas.openxmlformats.org/drawingml/2006/table">
            <a:tbl>
              <a:tblPr/>
              <a:tblGrid>
                <a:gridCol w="3581399"/>
                <a:gridCol w="1828801"/>
                <a:gridCol w="1676400"/>
                <a:gridCol w="1600199"/>
              </a:tblGrid>
              <a:tr h="5580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Утверждено, тыс. руб.</a:t>
                      </a:r>
                      <a:endParaRPr lang="ru-RU" sz="18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Исполнено,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1E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cs typeface="Times New Roman" pitchFamily="18" charset="0"/>
                      </a:endParaRP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42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Расходы в рамках муниципальных программ</a:t>
                      </a:r>
                    </a:p>
                  </a:txBody>
                  <a:tcPr marL="9350" marR="9350" marT="9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714 679,2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653 593,6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91,45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5698">
                <a:tc>
                  <a:txBody>
                    <a:bodyPr/>
                    <a:lstStyle/>
                    <a:p>
                      <a:pPr algn="l" fontAlgn="t"/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algn="l" fontAlgn="t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Расходы 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бюджета, всего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850 675,0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763 329,4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89,73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75937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</a:rPr>
                        <a:t>Доля программного финансирования, %</a:t>
                      </a:r>
                    </a:p>
                  </a:txBody>
                  <a:tcPr marL="9350" marR="9350" marT="93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err="1">
                          <a:solidFill>
                            <a:srgbClr val="00421E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</a:t>
                      </a:r>
                      <a:endParaRPr lang="ru-RU" sz="1800" b="1" i="0" u="none" strike="noStrike" kern="1200" dirty="0">
                        <a:solidFill>
                          <a:srgbClr val="00421E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4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74638"/>
            <a:ext cx="8839200" cy="124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Данные о муниципальном долге </a:t>
            </a:r>
            <a:b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городского округа Нижняя Салда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04800" y="1371600"/>
            <a:ext cx="8534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состоянию на 01.01.2023 года Муниципальный долг составил 14 617 446,70 рублей, в том числе 1 243 446,70 рублей по бюджетным кредитам из областного бюджета, </a:t>
            </a:r>
          </a:p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13 374 000,00 рублей по муниципальной гарантии. </a:t>
            </a:r>
          </a:p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обслуживание муниципального долга за отчетный период израсходовано 2 385,11 рублей.</a:t>
            </a:r>
          </a:p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отчетном периоде кредиты не привлекались.</a:t>
            </a:r>
          </a:p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Wingdings" panose="05000000000000000000" pitchFamily="2" charset="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421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45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421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421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7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228600"/>
            <a:ext cx="8534400" cy="33512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Нижняя Салда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Адрес:  Нижняя Салда, ул.Фрунзе,2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Начальник  Финансового управления </a:t>
            </a:r>
            <a:r>
              <a:rPr lang="ru-RU" sz="2000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Полятыкина</a:t>
            </a:r>
            <a:r>
              <a:rPr lang="ru-RU" sz="2000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Ольга Павловна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Телефон, факс  (34345)30390</a:t>
            </a: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finans_ns@mail.ru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Georgia" pitchFamily="18" charset="0"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Режим работы  с 8-00 до 12-00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                         с 13-00 до 17-00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 smtClean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Выходные дни : суббота, воскресенье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3" cstate="print"/>
          <a:srcRect b="26667"/>
          <a:stretch>
            <a:fillRect/>
          </a:stretch>
        </p:blipFill>
        <p:spPr>
          <a:xfrm>
            <a:off x="2362200" y="3352800"/>
            <a:ext cx="41148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686800" cy="635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налоговых доходов бюджета городского округа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Нижняя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Салда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</a:t>
            </a:r>
            <a:r>
              <a:rPr lang="en-US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418564"/>
              </p:ext>
            </p:extLst>
          </p:nvPr>
        </p:nvGraphicFramePr>
        <p:xfrm>
          <a:off x="228600" y="1905000"/>
          <a:ext cx="8534400" cy="4191000"/>
        </p:xfrm>
        <a:graphic>
          <a:graphicData uri="http://schemas.openxmlformats.org/drawingml/2006/table">
            <a:tbl>
              <a:tblPr/>
              <a:tblGrid>
                <a:gridCol w="2352431"/>
                <a:gridCol w="1619087"/>
                <a:gridCol w="1545492"/>
                <a:gridCol w="1398303"/>
                <a:gridCol w="1619087"/>
              </a:tblGrid>
              <a:tr h="72683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Наименование доходов бюджета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План,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тыс.руб.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Исполнение, </a:t>
                      </a:r>
                      <a:endParaRPr lang="ru-RU" sz="1600" b="1" i="0" u="none" strike="noStrike" kern="1200" dirty="0" smtClean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%</a:t>
                      </a:r>
                      <a:endParaRPr lang="ru-RU" sz="1600" b="1" i="0" u="none" strike="noStrike" kern="1200" dirty="0">
                        <a:solidFill>
                          <a:srgbClr val="0033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Отклонение, тыс. руб. 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3300"/>
                          </a:solidFill>
                          <a:latin typeface="Times New Roman"/>
                          <a:ea typeface="+mn-ea"/>
                          <a:cs typeface="+mn-cs"/>
                        </a:rPr>
                        <a:t>(+/-)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доходы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181 280,0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196 067,3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108,16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14 787,3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Акцизы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15 766,0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18 365,9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116,49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2 599,9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183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Налоги на совокупный доход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12 333,0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13 344,5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108,20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1 011,5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05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Налог на имущество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4 217,0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3 019,7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71,61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-1 197,3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13 037,0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8 623,2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66,14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-4 413,8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Государственная пошлина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1 501,0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3 163,0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210,73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1 662,0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491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600" b="1" i="0" u="none" strike="noStrike" kern="1200" dirty="0">
                          <a:solidFill>
                            <a:srgbClr val="00421E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ИТОГО НАЛОГОВЫХ ДОХОДОВ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latin typeface="Times New Roman"/>
                        </a:rPr>
                        <a:t>228 134,0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latin typeface="Times New Roman"/>
                        </a:rPr>
                        <a:t>242 583,6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latin typeface="Times New Roman"/>
                        </a:rPr>
                        <a:t>106,33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3300"/>
                          </a:solidFill>
                          <a:latin typeface="Times New Roman"/>
                        </a:rPr>
                        <a:t>14 449,6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7239000" cy="1524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исполнения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/>
            </a:r>
            <a:b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неналоговых доходов за 2022 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год, в процентах</a:t>
            </a:r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-76200" y="-49213"/>
          <a:ext cx="4292600" cy="2692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" r:id="rId4" imgW="4298052" imgH="2694666" progId="Excel.Sheet.8">
                  <p:embed/>
                </p:oleObj>
              </mc:Choice>
              <mc:Fallback>
                <p:oleObj r:id="rId4" imgW="4298052" imgH="2694666" progId="Excel.Sheet.8">
                  <p:embed/>
                  <p:pic>
                    <p:nvPicPr>
                      <p:cNvPr id="0" name="Picture 21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49213"/>
                        <a:ext cx="4292600" cy="26924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Диаграмма 8"/>
          <p:cNvGraphicFramePr>
            <a:graphicFrameLocks/>
          </p:cNvGraphicFramePr>
          <p:nvPr/>
        </p:nvGraphicFramePr>
        <p:xfrm>
          <a:off x="-203200" y="-203200"/>
          <a:ext cx="28448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" r:id="rId7" imgW="2840982" imgH="1700931" progId="Excel.Sheet.8">
                  <p:embed/>
                </p:oleObj>
              </mc:Choice>
              <mc:Fallback>
                <p:oleObj r:id="rId7" imgW="2840982" imgH="1700931" progId="Excel.Sheet.8">
                  <p:embed/>
                  <p:pic>
                    <p:nvPicPr>
                      <p:cNvPr id="0" name="Picture 21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203200"/>
                        <a:ext cx="2844800" cy="170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04800" y="1295400"/>
          <a:ext cx="8839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8991600" cy="792163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Исполнение неналоговых доходов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за 20</a:t>
            </a:r>
            <a:r>
              <a:rPr lang="en-US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2 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год</a:t>
            </a:r>
            <a:r>
              <a:rPr lang="ru-RU" sz="2400" dirty="0">
                <a:solidFill>
                  <a:srgbClr val="00421E"/>
                </a:solidFill>
                <a:effectLst/>
              </a:rPr>
              <a:t> </a:t>
            </a:r>
            <a:endParaRPr lang="ru-RU" sz="4000" dirty="0">
              <a:solidFill>
                <a:srgbClr val="00421E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203263"/>
              </p:ext>
            </p:extLst>
          </p:nvPr>
        </p:nvGraphicFramePr>
        <p:xfrm>
          <a:off x="381000" y="990600"/>
          <a:ext cx="8458201" cy="5360831"/>
        </p:xfrm>
        <a:graphic>
          <a:graphicData uri="http://schemas.openxmlformats.org/drawingml/2006/table">
            <a:tbl>
              <a:tblPr/>
              <a:tblGrid>
                <a:gridCol w="3004887"/>
                <a:gridCol w="1923763"/>
                <a:gridCol w="1828371"/>
                <a:gridCol w="1701180"/>
              </a:tblGrid>
              <a:tr h="7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Наименование доходов бюджета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План,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Факт, </a:t>
                      </a:r>
                      <a:endParaRPr lang="ru-RU" sz="1800" b="1" i="0" u="none" strike="noStrike" dirty="0" smtClean="0">
                        <a:solidFill>
                          <a:srgbClr val="00421E"/>
                        </a:solidFill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 Исполнение,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421E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7484" marR="7484" marT="7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0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8 953,0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6 827,5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48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1 348,0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072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4 261,0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4 802,3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421E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2 638,5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533,03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529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421E"/>
                          </a:solidFill>
                          <a:latin typeface="Times New Roman"/>
                          <a:ea typeface="+mn-ea"/>
                          <a:cs typeface="+mn-cs"/>
                        </a:rPr>
                        <a:t>ПРОЧИЕ НЕНАЛОГОВЫЕ ДОХОДЫ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5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421E"/>
                          </a:solidFill>
                          <a:latin typeface="Times New Roman"/>
                        </a:rPr>
                        <a:t>ИТОГО НЕНАЛОГОВЫХ ДОХОДОВ</a:t>
                      </a:r>
                    </a:p>
                  </a:txBody>
                  <a:tcPr marL="7484" marR="7484" marT="74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15 513,0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14 770,7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543800" cy="18288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Структура безвозмездных поступлений от других бюджетов бюджетной системы РФ </a:t>
            </a:r>
            <a:r>
              <a:rPr lang="ru-RU" sz="2800" dirty="0" smtClean="0">
                <a:solidFill>
                  <a:srgbClr val="00421E"/>
                </a:solidFill>
                <a:effectLst/>
                <a:latin typeface="Bookman Old Style" pitchFamily="18" charset="0"/>
              </a:rPr>
              <a:t>в 2022 году</a:t>
            </a:r>
            <a:r>
              <a:rPr lang="ru-RU" sz="2800" dirty="0">
                <a:solidFill>
                  <a:srgbClr val="00421E"/>
                </a:solidFill>
                <a:effectLst/>
                <a:latin typeface="Bookman Old Style" pitchFamily="18" charset="0"/>
              </a:rPr>
              <a:t>, в процентах</a:t>
            </a:r>
          </a:p>
        </p:txBody>
      </p:sp>
      <p:graphicFrame>
        <p:nvGraphicFramePr>
          <p:cNvPr id="3074" name="Диаграмма 7"/>
          <p:cNvGraphicFramePr>
            <a:graphicFrameLocks/>
          </p:cNvGraphicFramePr>
          <p:nvPr/>
        </p:nvGraphicFramePr>
        <p:xfrm>
          <a:off x="-203200" y="-57150"/>
          <a:ext cx="28448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r:id="rId4" imgW="2840982" imgH="1853345" progId="Excel.Sheet.8">
                  <p:embed/>
                </p:oleObj>
              </mc:Choice>
              <mc:Fallback>
                <p:oleObj r:id="rId4" imgW="2840982" imgH="1853345" progId="Excel.Sheet.8">
                  <p:embed/>
                  <p:pic>
                    <p:nvPicPr>
                      <p:cNvPr id="0" name="Picture 11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3200" y="-57150"/>
                        <a:ext cx="2844800" cy="185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04800" y="2057400"/>
          <a:ext cx="8610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15674</TotalTime>
  <Words>3539</Words>
  <Application>Microsoft Office PowerPoint</Application>
  <PresentationFormat>Экран (4:3)</PresentationFormat>
  <Paragraphs>863</Paragraphs>
  <Slides>56</Slides>
  <Notes>25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Воздушный поток</vt:lpstr>
      <vt:lpstr>5_Воздушный поток</vt:lpstr>
      <vt:lpstr>3_Воздушный поток</vt:lpstr>
      <vt:lpstr>2_Воздушный поток</vt:lpstr>
      <vt:lpstr>6_Воздушный поток</vt:lpstr>
      <vt:lpstr>8_Воздушный поток</vt:lpstr>
      <vt:lpstr>9_Воздушный поток</vt:lpstr>
      <vt:lpstr>12_Воздушный поток</vt:lpstr>
      <vt:lpstr>1_Воздушный поток</vt:lpstr>
      <vt:lpstr>Лист Microsoft Excel 97-2003</vt:lpstr>
      <vt:lpstr>Отчет для граждан  об исполнении бюджета городского округа  Нижняя Салда  за 2022 год </vt:lpstr>
      <vt:lpstr>Презентация PowerPoint</vt:lpstr>
      <vt:lpstr>Основные параметры бюджета городского округа Нижняя Салда   за 2022 год</vt:lpstr>
      <vt:lpstr>Презентация PowerPoint</vt:lpstr>
      <vt:lpstr>Структура исполнения  налоговых доходов за 2022  год,  в процентах</vt:lpstr>
      <vt:lpstr>Исполнение налоговых доходов бюджета городского округа Нижняя Салда  за 2022 год</vt:lpstr>
      <vt:lpstr>Структура исполнения  неналоговых доходов за 2022  год, в процентах</vt:lpstr>
      <vt:lpstr>Исполнение неналоговых доходов за 2022 год </vt:lpstr>
      <vt:lpstr>Структура безвозмездных поступлений от других бюджетов бюджетной системы РФ в 2022 году, в процентах</vt:lpstr>
      <vt:lpstr>Безвозмездные поступления от других бюджетов бюджетной системы РФ в 2022 году</vt:lpstr>
      <vt:lpstr>Презентация PowerPoint</vt:lpstr>
      <vt:lpstr>Структура расходов бюджета за 2022 год,  в тыс. рублей и процентах</vt:lpstr>
      <vt:lpstr>Исполнение по расходам бюджета городского округа Нижняя Салда за 2022 год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Расходы по разделу 0600                       «Охрана  окружающей среды»                                           Расходы запланированы в размере 1 355 000,00  руб. Денежные  средства направлены на содержание полигона ТКО, сбор и обезвреживание ртуть содержащих ламп, проведение массовых экологических акций, уборку несанкционированных свалок  в размере 1 354 977,88 руб.   </vt:lpstr>
      <vt:lpstr>Расходы по разделу 0700 «Образование»  </vt:lpstr>
      <vt:lpstr>Муниципальная программа «Развитие системы образования  в городском округе Нижняя Салда  до 2025 года» </vt:lpstr>
      <vt:lpstr>0701 Дошкольное образование </vt:lpstr>
      <vt:lpstr>0702 Общее образование </vt:lpstr>
      <vt:lpstr>Презентация PowerPoint</vt:lpstr>
      <vt:lpstr>Презентация PowerPoint</vt:lpstr>
      <vt:lpstr> 0703 Дополнительное образование                                                      </vt:lpstr>
      <vt:lpstr>Презентация PowerPoint</vt:lpstr>
      <vt:lpstr>Презентация PowerPoint</vt:lpstr>
      <vt:lpstr>Презентация PowerPoint</vt:lpstr>
      <vt:lpstr>Расходы по разделу 0800  «Культура, кинематография»,  в тыс. рублей</vt:lpstr>
      <vt:lpstr>Муниципальная программа  «Развитие культуры в городском округе  Нижняя Салда до 2025 года»</vt:lpstr>
      <vt:lpstr>Расходы по разделу 0800  «Культура, кинематография»,  в рублях</vt:lpstr>
      <vt:lpstr>Презентация PowerPoint</vt:lpstr>
      <vt:lpstr>Расходы по разделу 0800  «Культура, кинематография»,  в рублях</vt:lpstr>
      <vt:lpstr>Презентация PowerPoint</vt:lpstr>
      <vt:lpstr>Расходы по разделу 1000 «Социальная политика»   </vt:lpstr>
      <vt:lpstr>Исполнение по направлениям  расходов по разделу  «Социальная  политика» за 2022 год </vt:lpstr>
      <vt:lpstr>Исполнение по разделу 1000 «Социальная  политика» за 2022 год   </vt:lpstr>
      <vt:lpstr>Расходы по разделу 1100  «Физическая культура и спорт»  </vt:lpstr>
      <vt:lpstr>Муниципальная программа «Развитие физической культуры, спорта и молодежной политики в городском округе Нижняя Салда до 2024 года»                                                                       </vt:lpstr>
      <vt:lpstr>Расходы по разделу 1100   «Физическая культура и спорт» </vt:lpstr>
      <vt:lpstr>Презентация PowerPoint</vt:lpstr>
      <vt:lpstr>Презентация PowerPoint</vt:lpstr>
      <vt:lpstr>Доля расходов, направленных  на реализацию муниципальных программ</vt:lpstr>
      <vt:lpstr>Итоги исполнения муниципальных программ за 2022 год</vt:lpstr>
      <vt:lpstr>Данные о муниципальном долге  городского округа Нижняя Салда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ZAMECON</cp:lastModifiedBy>
  <cp:revision>959</cp:revision>
  <cp:lastPrinted>2022-05-06T09:35:42Z</cp:lastPrinted>
  <dcterms:created xsi:type="dcterms:W3CDTF">1601-01-01T00:00:00Z</dcterms:created>
  <dcterms:modified xsi:type="dcterms:W3CDTF">2023-10-04T13:13:46Z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