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4" r:id="rId8"/>
    <p:sldId id="265" r:id="rId9"/>
    <p:sldId id="266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217705453222262E-2"/>
          <c:y val="0.14939879225142647"/>
          <c:w val="0.93053113940024512"/>
          <c:h val="0.697949496539554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проектов НПА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F-4207-A570-6FAE33A5D9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проектов НПА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F-4207-A570-6FAE33A5D9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проектов НПА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6F-4207-A570-6FAE33A5D93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проектов НПА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9F-4312-85DC-49B02A83BB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0000"/>
                  </a:schemeClr>
                </a:gs>
                <a:gs pos="78000">
                  <a:schemeClr val="accent5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проектов НПА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F-4768-B72C-B28D8D986E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0832736"/>
        <c:axId val="360834376"/>
        <c:axId val="0"/>
      </c:bar3DChart>
      <c:catAx>
        <c:axId val="3608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834376"/>
        <c:crosses val="autoZero"/>
        <c:auto val="1"/>
        <c:lblAlgn val="ctr"/>
        <c:lblOffset val="100"/>
        <c:noMultiLvlLbl val="0"/>
      </c:catAx>
      <c:valAx>
        <c:axId val="36083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83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85881745647113E-2"/>
          <c:y val="5.0458621354239869E-2"/>
          <c:w val="0.91582255690947334"/>
          <c:h val="0.853186336591320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</c:v>
                </c:pt>
                <c:pt idx="1">
                  <c:v>107</c:v>
                </c:pt>
                <c:pt idx="2">
                  <c:v>75</c:v>
                </c:pt>
                <c:pt idx="3">
                  <c:v>114</c:v>
                </c:pt>
                <c:pt idx="4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E-44F1-A88C-3CF3CA01A0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3793752"/>
        <c:axId val="323793424"/>
        <c:axId val="0"/>
      </c:bar3DChart>
      <c:catAx>
        <c:axId val="32379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793424"/>
        <c:crosses val="autoZero"/>
        <c:auto val="1"/>
        <c:lblAlgn val="ctr"/>
        <c:lblOffset val="100"/>
        <c:noMultiLvlLbl val="0"/>
      </c:catAx>
      <c:valAx>
        <c:axId val="3237934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79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Количество обращений, поступивших в раздел «Приемная» на официальном сайте администрации городского </a:t>
            </a:r>
            <a:r>
              <a:rPr lang="ru-RU" sz="1800" dirty="0" smtClean="0"/>
              <a:t>округа </a:t>
            </a:r>
            <a:r>
              <a:rPr lang="ru-RU" sz="1800" dirty="0" smtClean="0"/>
              <a:t>Нижняя </a:t>
            </a:r>
            <a:r>
              <a:rPr lang="ru-RU" sz="1800" dirty="0" smtClean="0"/>
              <a:t>Салда </a:t>
            </a:r>
          </a:p>
          <a:p>
            <a:pPr>
              <a:defRPr/>
            </a:pPr>
            <a:r>
              <a:rPr lang="ru-RU" sz="1800" dirty="0" smtClean="0"/>
              <a:t>по социально-значимым вопросам</a:t>
            </a:r>
          </a:p>
          <a:p>
            <a:pPr>
              <a:defRPr/>
            </a:pPr>
            <a:r>
              <a:rPr lang="ru-RU" sz="2000" dirty="0" smtClean="0"/>
              <a:t>Обращения по фактам</a:t>
            </a:r>
            <a:r>
              <a:rPr lang="ru-RU" sz="2000" baseline="0" dirty="0" smtClean="0"/>
              <a:t> коррупции не поступали</a:t>
            </a:r>
            <a:endParaRPr lang="ru-RU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FF4-44B0-A77B-410192BAEA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FF4-44B0-A77B-410192BAEA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FF4-44B0-A77B-410192BAEA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AB14-4B27-B0FF-C80A9D1B35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14F2-4D33-98B3-BF68DD51B0A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FF4-44B0-A77B-410192BAEA8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FF4-44B0-A77B-410192BAEA8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FF4-44B0-A77B-410192BAEA8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B14-4B27-B0FF-C80A9D1B359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4F2-4D33-98B3-BF68DD51B0A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</c:v>
                </c:pt>
                <c:pt idx="1">
                  <c:v>62</c:v>
                </c:pt>
                <c:pt idx="2">
                  <c:v>48</c:v>
                </c:pt>
                <c:pt idx="3">
                  <c:v>48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4-44B0-A77B-410192BAEA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635E1-929F-42F8-878D-074508E660E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1850E2-07B8-4F45-95B7-A208F89C201E}">
      <dgm:prSet phldrT="[Текст]" custT="1"/>
      <dgm:spPr/>
      <dgm:t>
        <a:bodyPr/>
        <a:lstStyle/>
        <a:p>
          <a:r>
            <a:rPr lang="ru-RU" sz="1200" dirty="0" smtClean="0"/>
            <a:t>На территории городского округа Нижняя Салда утверждены и реализуются              </a:t>
          </a:r>
          <a:r>
            <a:rPr lang="ru-RU" sz="1200" dirty="0" smtClean="0"/>
            <a:t>74 </a:t>
          </a:r>
          <a:r>
            <a:rPr lang="ru-RU" sz="1200" dirty="0" smtClean="0"/>
            <a:t>административных регламента по муниципальным услугам</a:t>
          </a:r>
          <a:endParaRPr lang="ru-RU" sz="1200" dirty="0"/>
        </a:p>
      </dgm:t>
    </dgm:pt>
    <dgm:pt modelId="{B1FB75BA-B879-4B1A-8DD9-7060C94EB455}" type="parTrans" cxnId="{C5BBB48A-3F80-4557-BE64-4144FEC8BBCC}">
      <dgm:prSet/>
      <dgm:spPr/>
      <dgm:t>
        <a:bodyPr/>
        <a:lstStyle/>
        <a:p>
          <a:endParaRPr lang="ru-RU"/>
        </a:p>
      </dgm:t>
    </dgm:pt>
    <dgm:pt modelId="{0F9F8573-F866-48E7-A541-9D7DAF905882}" type="sibTrans" cxnId="{C5BBB48A-3F80-4557-BE64-4144FEC8BBCC}">
      <dgm:prSet/>
      <dgm:spPr/>
      <dgm:t>
        <a:bodyPr/>
        <a:lstStyle/>
        <a:p>
          <a:endParaRPr lang="ru-RU"/>
        </a:p>
      </dgm:t>
    </dgm:pt>
    <dgm:pt modelId="{A5AFEC4C-46D0-4FDA-B19C-C6ABB564EDA2}">
      <dgm:prSet phldrT="[Текст]"/>
      <dgm:spPr/>
      <dgm:t>
        <a:bodyPr/>
        <a:lstStyle/>
        <a:p>
          <a:r>
            <a:rPr lang="ru-RU" dirty="0" smtClean="0"/>
            <a:t>Осуществляется                  5 видов муниципального контроля</a:t>
          </a:r>
        </a:p>
      </dgm:t>
    </dgm:pt>
    <dgm:pt modelId="{FE95BDE0-DDEE-420D-A8A8-7E373753AE82}" type="parTrans" cxnId="{1A6644B1-F22E-46BA-B93A-739F9D048EA3}">
      <dgm:prSet/>
      <dgm:spPr/>
      <dgm:t>
        <a:bodyPr/>
        <a:lstStyle/>
        <a:p>
          <a:endParaRPr lang="ru-RU"/>
        </a:p>
      </dgm:t>
    </dgm:pt>
    <dgm:pt modelId="{AD549210-3307-43F1-AF53-8736874D2A3A}" type="sibTrans" cxnId="{1A6644B1-F22E-46BA-B93A-739F9D048EA3}">
      <dgm:prSet/>
      <dgm:spPr/>
      <dgm:t>
        <a:bodyPr/>
        <a:lstStyle/>
        <a:p>
          <a:endParaRPr lang="ru-RU"/>
        </a:p>
      </dgm:t>
    </dgm:pt>
    <dgm:pt modelId="{94B28D14-110E-4711-9282-72A53CA39301}">
      <dgm:prSet phldrT="[Текст]"/>
      <dgm:spPr/>
      <dgm:t>
        <a:bodyPr/>
        <a:lstStyle/>
        <a:p>
          <a:r>
            <a:rPr lang="ru-RU" dirty="0" smtClean="0"/>
            <a:t>В </a:t>
          </a:r>
          <a:r>
            <a:rPr lang="ru-RU" dirty="0" smtClean="0"/>
            <a:t>2023 </a:t>
          </a:r>
          <a:r>
            <a:rPr lang="ru-RU" dirty="0" smtClean="0"/>
            <a:t>году разработаны и утверждены                         </a:t>
          </a:r>
          <a:r>
            <a:rPr lang="ru-RU" dirty="0" smtClean="0"/>
            <a:t>8 </a:t>
          </a:r>
          <a:r>
            <a:rPr lang="ru-RU" dirty="0" smtClean="0"/>
            <a:t>новых административных регламентов предоставления муниципальных услуг </a:t>
          </a:r>
          <a:endParaRPr lang="ru-RU" dirty="0"/>
        </a:p>
      </dgm:t>
    </dgm:pt>
    <dgm:pt modelId="{FD59CD05-AC1E-4648-97CE-7F0DC04C80A5}" type="parTrans" cxnId="{629D88FE-EC3A-4CB8-82FE-CAF544D77F7C}">
      <dgm:prSet/>
      <dgm:spPr/>
      <dgm:t>
        <a:bodyPr/>
        <a:lstStyle/>
        <a:p>
          <a:endParaRPr lang="ru-RU"/>
        </a:p>
      </dgm:t>
    </dgm:pt>
    <dgm:pt modelId="{925F0CF4-F33F-4EDD-B1DC-1F810F45AF8E}" type="sibTrans" cxnId="{629D88FE-EC3A-4CB8-82FE-CAF544D77F7C}">
      <dgm:prSet/>
      <dgm:spPr/>
      <dgm:t>
        <a:bodyPr/>
        <a:lstStyle/>
        <a:p>
          <a:endParaRPr lang="ru-RU"/>
        </a:p>
      </dgm:t>
    </dgm:pt>
    <dgm:pt modelId="{67BC9BE3-3040-4915-B8AF-EA94C47A8285}">
      <dgm:prSet phldrT="[Текст]"/>
      <dgm:spPr/>
      <dgm:t>
        <a:bodyPr/>
        <a:lstStyle/>
        <a:p>
          <a:r>
            <a:rPr lang="ru-RU" dirty="0" smtClean="0"/>
            <a:t>По каждому виду муниципального контроля утверждены программы профилактики рисков причинения вреда (ущерба) охраняемым законом ценностям, разработаны формы проверочных листов</a:t>
          </a:r>
          <a:endParaRPr lang="ru-RU" dirty="0"/>
        </a:p>
      </dgm:t>
    </dgm:pt>
    <dgm:pt modelId="{BD871DB7-8E73-4261-91BE-E679E70FE9FD}" type="parTrans" cxnId="{55DDD709-2031-4588-BA67-11C5A70CE684}">
      <dgm:prSet/>
      <dgm:spPr/>
      <dgm:t>
        <a:bodyPr/>
        <a:lstStyle/>
        <a:p>
          <a:endParaRPr lang="ru-RU"/>
        </a:p>
      </dgm:t>
    </dgm:pt>
    <dgm:pt modelId="{960B31D9-309D-4F4D-ACEB-6A28DAA1E1E4}" type="sibTrans" cxnId="{55DDD709-2031-4588-BA67-11C5A70CE684}">
      <dgm:prSet/>
      <dgm:spPr/>
      <dgm:t>
        <a:bodyPr/>
        <a:lstStyle/>
        <a:p>
          <a:endParaRPr lang="ru-RU"/>
        </a:p>
      </dgm:t>
    </dgm:pt>
    <dgm:pt modelId="{44E38BAA-1855-48B0-9298-DC7CEDF4E647}" type="pres">
      <dgm:prSet presAssocID="{AB5635E1-929F-42F8-878D-074508E660E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C64A1-39C7-457B-904B-5C1DE954393A}" type="pres">
      <dgm:prSet presAssocID="{AB5635E1-929F-42F8-878D-074508E660E6}" presName="diamond" presStyleLbl="bgShp" presStyleIdx="0" presStyleCnt="1" custScaleX="191616"/>
      <dgm:spPr/>
    </dgm:pt>
    <dgm:pt modelId="{94225FEF-CDD3-4BEE-A834-6FE15A949E23}" type="pres">
      <dgm:prSet presAssocID="{AB5635E1-929F-42F8-878D-074508E660E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8887D-2BF0-44E5-A091-D635769C8CC0}" type="pres">
      <dgm:prSet presAssocID="{AB5635E1-929F-42F8-878D-074508E660E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43663-CA69-45EC-9613-CA4070FDDAFE}" type="pres">
      <dgm:prSet presAssocID="{AB5635E1-929F-42F8-878D-074508E660E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3056B-A7D1-4E18-9F79-56981219EEA7}" type="pres">
      <dgm:prSet presAssocID="{AB5635E1-929F-42F8-878D-074508E660E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84E929-4CE7-4C65-9692-3CDD1532D406}" type="presOf" srcId="{AB5635E1-929F-42F8-878D-074508E660E6}" destId="{44E38BAA-1855-48B0-9298-DC7CEDF4E647}" srcOrd="0" destOrd="0" presId="urn:microsoft.com/office/officeart/2005/8/layout/matrix3"/>
    <dgm:cxn modelId="{65558BEE-232D-4A0D-BBEB-7E03A4D67AAD}" type="presOf" srcId="{A5AFEC4C-46D0-4FDA-B19C-C6ABB564EDA2}" destId="{A4D8887D-2BF0-44E5-A091-D635769C8CC0}" srcOrd="0" destOrd="0" presId="urn:microsoft.com/office/officeart/2005/8/layout/matrix3"/>
    <dgm:cxn modelId="{1A6644B1-F22E-46BA-B93A-739F9D048EA3}" srcId="{AB5635E1-929F-42F8-878D-074508E660E6}" destId="{A5AFEC4C-46D0-4FDA-B19C-C6ABB564EDA2}" srcOrd="1" destOrd="0" parTransId="{FE95BDE0-DDEE-420D-A8A8-7E373753AE82}" sibTransId="{AD549210-3307-43F1-AF53-8736874D2A3A}"/>
    <dgm:cxn modelId="{629D88FE-EC3A-4CB8-82FE-CAF544D77F7C}" srcId="{AB5635E1-929F-42F8-878D-074508E660E6}" destId="{94B28D14-110E-4711-9282-72A53CA39301}" srcOrd="2" destOrd="0" parTransId="{FD59CD05-AC1E-4648-97CE-7F0DC04C80A5}" sibTransId="{925F0CF4-F33F-4EDD-B1DC-1F810F45AF8E}"/>
    <dgm:cxn modelId="{C8F65FFC-2712-4C80-9E4B-BCA8FFAA1B51}" type="presOf" srcId="{94B28D14-110E-4711-9282-72A53CA39301}" destId="{FC843663-CA69-45EC-9613-CA4070FDDAFE}" srcOrd="0" destOrd="0" presId="urn:microsoft.com/office/officeart/2005/8/layout/matrix3"/>
    <dgm:cxn modelId="{55DDD709-2031-4588-BA67-11C5A70CE684}" srcId="{AB5635E1-929F-42F8-878D-074508E660E6}" destId="{67BC9BE3-3040-4915-B8AF-EA94C47A8285}" srcOrd="3" destOrd="0" parTransId="{BD871DB7-8E73-4261-91BE-E679E70FE9FD}" sibTransId="{960B31D9-309D-4F4D-ACEB-6A28DAA1E1E4}"/>
    <dgm:cxn modelId="{CFA0B434-50F9-4321-B25E-BCE31FA99659}" type="presOf" srcId="{1A1850E2-07B8-4F45-95B7-A208F89C201E}" destId="{94225FEF-CDD3-4BEE-A834-6FE15A949E23}" srcOrd="0" destOrd="0" presId="urn:microsoft.com/office/officeart/2005/8/layout/matrix3"/>
    <dgm:cxn modelId="{C5BBB48A-3F80-4557-BE64-4144FEC8BBCC}" srcId="{AB5635E1-929F-42F8-878D-074508E660E6}" destId="{1A1850E2-07B8-4F45-95B7-A208F89C201E}" srcOrd="0" destOrd="0" parTransId="{B1FB75BA-B879-4B1A-8DD9-7060C94EB455}" sibTransId="{0F9F8573-F866-48E7-A541-9D7DAF905882}"/>
    <dgm:cxn modelId="{481D9B90-6BFF-4BF9-BC74-55EC2158BAE1}" type="presOf" srcId="{67BC9BE3-3040-4915-B8AF-EA94C47A8285}" destId="{EE13056B-A7D1-4E18-9F79-56981219EEA7}" srcOrd="0" destOrd="0" presId="urn:microsoft.com/office/officeart/2005/8/layout/matrix3"/>
    <dgm:cxn modelId="{336EE0CF-FC81-40AE-B6A4-CA108946F749}" type="presParOf" srcId="{44E38BAA-1855-48B0-9298-DC7CEDF4E647}" destId="{8A2C64A1-39C7-457B-904B-5C1DE954393A}" srcOrd="0" destOrd="0" presId="urn:microsoft.com/office/officeart/2005/8/layout/matrix3"/>
    <dgm:cxn modelId="{95C5FC1D-094E-4472-ABAC-82EC294C67BD}" type="presParOf" srcId="{44E38BAA-1855-48B0-9298-DC7CEDF4E647}" destId="{94225FEF-CDD3-4BEE-A834-6FE15A949E23}" srcOrd="1" destOrd="0" presId="urn:microsoft.com/office/officeart/2005/8/layout/matrix3"/>
    <dgm:cxn modelId="{2F052217-F898-4FCE-8544-FFD9775D1891}" type="presParOf" srcId="{44E38BAA-1855-48B0-9298-DC7CEDF4E647}" destId="{A4D8887D-2BF0-44E5-A091-D635769C8CC0}" srcOrd="2" destOrd="0" presId="urn:microsoft.com/office/officeart/2005/8/layout/matrix3"/>
    <dgm:cxn modelId="{011F7C71-1265-4C68-ACAD-6437A7ECA23D}" type="presParOf" srcId="{44E38BAA-1855-48B0-9298-DC7CEDF4E647}" destId="{FC843663-CA69-45EC-9613-CA4070FDDAFE}" srcOrd="3" destOrd="0" presId="urn:microsoft.com/office/officeart/2005/8/layout/matrix3"/>
    <dgm:cxn modelId="{7CC2AF72-1A08-406B-8093-AFC30E8A881F}" type="presParOf" srcId="{44E38BAA-1855-48B0-9298-DC7CEDF4E647}" destId="{EE13056B-A7D1-4E18-9F79-56981219EEA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C64A1-39C7-457B-904B-5C1DE954393A}">
      <dsp:nvSpPr>
        <dsp:cNvPr id="0" name=""/>
        <dsp:cNvSpPr/>
      </dsp:nvSpPr>
      <dsp:spPr>
        <a:xfrm>
          <a:off x="-130856" y="0"/>
          <a:ext cx="8858024" cy="46227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25FEF-CDD3-4BEE-A834-6FE15A949E23}">
      <dsp:nvSpPr>
        <dsp:cNvPr id="0" name=""/>
        <dsp:cNvSpPr/>
      </dsp:nvSpPr>
      <dsp:spPr>
        <a:xfrm>
          <a:off x="2425922" y="439166"/>
          <a:ext cx="1802892" cy="1802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территории городского округа Нижняя Салда утверждены и реализуются              </a:t>
          </a:r>
          <a:r>
            <a:rPr lang="ru-RU" sz="1200" kern="1200" dirty="0" smtClean="0"/>
            <a:t>74 </a:t>
          </a:r>
          <a:r>
            <a:rPr lang="ru-RU" sz="1200" kern="1200" dirty="0" smtClean="0"/>
            <a:t>административных регламента по муниципальным услугам</a:t>
          </a:r>
          <a:endParaRPr lang="ru-RU" sz="1200" kern="1200" dirty="0"/>
        </a:p>
      </dsp:txBody>
      <dsp:txXfrm>
        <a:off x="2513932" y="527176"/>
        <a:ext cx="1626872" cy="1626872"/>
      </dsp:txXfrm>
    </dsp:sp>
    <dsp:sp modelId="{A4D8887D-2BF0-44E5-A091-D635769C8CC0}">
      <dsp:nvSpPr>
        <dsp:cNvPr id="0" name=""/>
        <dsp:cNvSpPr/>
      </dsp:nvSpPr>
      <dsp:spPr>
        <a:xfrm>
          <a:off x="4367498" y="439166"/>
          <a:ext cx="1802892" cy="1802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Осуществляется                  5 видов муниципального контроля</a:t>
          </a:r>
        </a:p>
      </dsp:txBody>
      <dsp:txXfrm>
        <a:off x="4455508" y="527176"/>
        <a:ext cx="1626872" cy="1626872"/>
      </dsp:txXfrm>
    </dsp:sp>
    <dsp:sp modelId="{FC843663-CA69-45EC-9613-CA4070FDDAFE}">
      <dsp:nvSpPr>
        <dsp:cNvPr id="0" name=""/>
        <dsp:cNvSpPr/>
      </dsp:nvSpPr>
      <dsp:spPr>
        <a:xfrm>
          <a:off x="2425922" y="2380742"/>
          <a:ext cx="1802892" cy="1802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 </a:t>
          </a:r>
          <a:r>
            <a:rPr lang="ru-RU" sz="1100" kern="1200" dirty="0" smtClean="0"/>
            <a:t>2023 </a:t>
          </a:r>
          <a:r>
            <a:rPr lang="ru-RU" sz="1100" kern="1200" dirty="0" smtClean="0"/>
            <a:t>году разработаны и утверждены                         </a:t>
          </a:r>
          <a:r>
            <a:rPr lang="ru-RU" sz="1100" kern="1200" dirty="0" smtClean="0"/>
            <a:t>8 </a:t>
          </a:r>
          <a:r>
            <a:rPr lang="ru-RU" sz="1100" kern="1200" dirty="0" smtClean="0"/>
            <a:t>новых административных регламентов предоставления муниципальных услуг </a:t>
          </a:r>
          <a:endParaRPr lang="ru-RU" sz="1100" kern="1200" dirty="0"/>
        </a:p>
      </dsp:txBody>
      <dsp:txXfrm>
        <a:off x="2513932" y="2468752"/>
        <a:ext cx="1626872" cy="1626872"/>
      </dsp:txXfrm>
    </dsp:sp>
    <dsp:sp modelId="{EE13056B-A7D1-4E18-9F79-56981219EEA7}">
      <dsp:nvSpPr>
        <dsp:cNvPr id="0" name=""/>
        <dsp:cNvSpPr/>
      </dsp:nvSpPr>
      <dsp:spPr>
        <a:xfrm>
          <a:off x="4367498" y="2380742"/>
          <a:ext cx="1802892" cy="1802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 каждому виду муниципального контроля утверждены программы профилактики рисков причинения вреда (ущерба) охраняемым законом ценностям, разработаны формы проверочных листов</a:t>
          </a:r>
          <a:endParaRPr lang="ru-RU" sz="1100" kern="1200" dirty="0"/>
        </a:p>
      </dsp:txBody>
      <dsp:txXfrm>
        <a:off x="4455508" y="2468752"/>
        <a:ext cx="1626872" cy="162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1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3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30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7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543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03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4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7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0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9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1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9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0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1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6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1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677E-C190-422F-B922-88FB8F3B077F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5C03E7-1E2C-45F9-B96A-A2C383260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6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saldago.ru/anticorruption/federalnyij-antikorruptsionnyij-monitoring/" TargetMode="External"/><Relationship Id="rId2" Type="http://schemas.openxmlformats.org/officeDocument/2006/relationships/hyperlink" Target="https://nsaldago.ru/msu/glava-go-n-salda/planyi-rabot-i-otchety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saldago.ru/anticorruption/anticorruptionprogram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saldago.ru/economy/budge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vk.com/id704478200?w=wall704478200_558%2Fall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vk.com/id704478200?w=wall704478200_483%2Fal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k.com/molosovet?w=wall-105810635_455" TargetMode="External"/><Relationship Id="rId5" Type="http://schemas.openxmlformats.org/officeDocument/2006/relationships/hyperlink" Target="https://nsaldago.ru/anticorruption/anticorruptionlevel/media/2023/12/12/podvedenyi-itogi-tvorcheskogo-konkursa-plakatov-po-antikorruptsionnomu-prosvescheniyu-grazhdan-ostanovim/" TargetMode="External"/><Relationship Id="rId4" Type="http://schemas.openxmlformats.org/officeDocument/2006/relationships/hyperlink" Target="https://vk.com/nsaldago?w=wall-173012227_1875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НАПИСАТЬ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04" y="376237"/>
            <a:ext cx="952500" cy="153352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21969"/>
              </p:ext>
            </p:extLst>
          </p:nvPr>
        </p:nvGraphicFramePr>
        <p:xfrm>
          <a:off x="1319702" y="3995658"/>
          <a:ext cx="8596312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4236308889"/>
                    </a:ext>
                  </a:extLst>
                </a:gridCol>
              </a:tblGrid>
              <a:tr h="145132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Об исполнении Плана мероприятий по противодействию коррупции в </a:t>
                      </a:r>
                      <a:r>
                        <a:rPr lang="ru-RU" sz="2400" dirty="0">
                          <a:effectLst/>
                        </a:rPr>
                        <a:t>администрации </a:t>
                      </a:r>
                      <a:r>
                        <a:rPr lang="ru-RU" sz="2400" dirty="0" smtClean="0">
                          <a:effectLst/>
                        </a:rPr>
                        <a:t>городского округа Нижняя Салда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за </a:t>
                      </a:r>
                      <a:r>
                        <a:rPr lang="ru-RU" sz="2400" dirty="0" smtClean="0">
                          <a:effectLst/>
                        </a:rPr>
                        <a:t>2023 </a:t>
                      </a:r>
                      <a:r>
                        <a:rPr lang="ru-RU" sz="2400" dirty="0" smtClean="0">
                          <a:effectLst/>
                        </a:rPr>
                        <a:t>год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86" marR="61786" marT="0" marB="0"/>
                </a:tc>
                <a:extLst>
                  <a:ext uri="{0D108BD9-81ED-4DB2-BD59-A6C34878D82A}">
                    <a16:rowId xmlns:a16="http://schemas.microsoft.com/office/drawing/2014/main" val="4101793563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7863" y="4000342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7815" y="2375664"/>
            <a:ext cx="50880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Благодарим</a:t>
            </a:r>
            <a:b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24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92D050"/>
                </a:solidFill>
              </a:rPr>
              <a:t>	Проведение антикоррупционной экспертизы проектов нормативных правовых актов и нормативных правовых актов администрации городского округа Нижняя Салда</a:t>
            </a:r>
            <a:endParaRPr lang="ru-RU" sz="2000" dirty="0">
              <a:solidFill>
                <a:srgbClr val="92D05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472938"/>
              </p:ext>
            </p:extLst>
          </p:nvPr>
        </p:nvGraphicFramePr>
        <p:xfrm>
          <a:off x="677334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23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509" y="554182"/>
            <a:ext cx="8266545" cy="197658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rgbClr val="92D050"/>
                </a:solidFill>
              </a:rPr>
              <a:t>Обеспечение </a:t>
            </a:r>
            <a:r>
              <a:rPr lang="ru-RU" sz="2000" dirty="0">
                <a:solidFill>
                  <a:srgbClr val="92D050"/>
                </a:solidFill>
              </a:rPr>
              <a:t>размещения проектов нормативных правовых актов на официальных сайтах органов местного самоуправления городского округа Нижняя Салда в </a:t>
            </a:r>
            <a:r>
              <a:rPr lang="ru-RU" sz="2000" dirty="0" smtClean="0">
                <a:solidFill>
                  <a:srgbClr val="92D050"/>
                </a:solidFill>
              </a:rPr>
              <a:t>разделе Нормотворчество/проекты и Антикоррупционная экспертиза </a:t>
            </a:r>
            <a:r>
              <a:rPr lang="ru-RU" sz="2000" dirty="0">
                <a:solidFill>
                  <a:srgbClr val="92D050"/>
                </a:solidFill>
              </a:rPr>
              <a:t>для обеспечения возможности проведения независимой экспертизы и общественного </a:t>
            </a:r>
            <a:r>
              <a:rPr lang="ru-RU" sz="2000" dirty="0" smtClean="0">
                <a:solidFill>
                  <a:srgbClr val="92D050"/>
                </a:solidFill>
              </a:rPr>
              <a:t>обсуждения</a:t>
            </a:r>
            <a:endParaRPr lang="ru-RU" sz="2000" dirty="0">
              <a:solidFill>
                <a:srgbClr val="92D05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484722"/>
              </p:ext>
            </p:extLst>
          </p:nvPr>
        </p:nvGraphicFramePr>
        <p:xfrm>
          <a:off x="1413164" y="3020291"/>
          <a:ext cx="6912000" cy="306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1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807" y="517236"/>
            <a:ext cx="8596668" cy="16994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200" dirty="0" smtClean="0">
                <a:solidFill>
                  <a:srgbClr val="92D050"/>
                </a:solidFill>
              </a:rPr>
              <a:t>Информирование </a:t>
            </a:r>
            <a:r>
              <a:rPr lang="ru-RU" sz="2200" dirty="0">
                <a:solidFill>
                  <a:srgbClr val="92D050"/>
                </a:solidFill>
              </a:rPr>
              <a:t>жителей  городского округа Нижняя Салда </a:t>
            </a:r>
            <a:r>
              <a:rPr lang="ru-RU" sz="2200" dirty="0" smtClean="0">
                <a:solidFill>
                  <a:srgbClr val="92D050"/>
                </a:solidFill>
              </a:rPr>
              <a:t>через газету  и официальные </a:t>
            </a:r>
            <a:r>
              <a:rPr lang="ru-RU" sz="2200" dirty="0">
                <a:solidFill>
                  <a:srgbClr val="92D050"/>
                </a:solidFill>
              </a:rPr>
              <a:t>сайты органов местного самоуправления городского </a:t>
            </a:r>
            <a:r>
              <a:rPr lang="ru-RU" sz="2200" dirty="0" smtClean="0">
                <a:solidFill>
                  <a:srgbClr val="92D050"/>
                </a:solidFill>
              </a:rPr>
              <a:t>круга Нижняя </a:t>
            </a:r>
            <a:r>
              <a:rPr lang="ru-RU" sz="2200" dirty="0">
                <a:solidFill>
                  <a:srgbClr val="92D050"/>
                </a:solidFill>
              </a:rPr>
              <a:t>Салда в сети «Интернет</a:t>
            </a:r>
            <a:r>
              <a:rPr lang="ru-RU" sz="2200" dirty="0" smtClean="0">
                <a:solidFill>
                  <a:srgbClr val="92D050"/>
                </a:solidFill>
              </a:rPr>
              <a:t>»              о </a:t>
            </a:r>
            <a:r>
              <a:rPr lang="ru-RU" sz="2200" dirty="0">
                <a:solidFill>
                  <a:srgbClr val="92D050"/>
                </a:solidFill>
              </a:rPr>
              <a:t>ходе реализации </a:t>
            </a:r>
            <a:r>
              <a:rPr lang="ru-RU" sz="2200" dirty="0" smtClean="0">
                <a:solidFill>
                  <a:srgbClr val="92D050"/>
                </a:solidFill>
              </a:rPr>
              <a:t>антикоррупционной политики </a:t>
            </a:r>
            <a:r>
              <a:rPr lang="ru-RU" sz="2200" dirty="0">
                <a:solidFill>
                  <a:srgbClr val="92D050"/>
                </a:solidFill>
              </a:rPr>
              <a:t>в городском округе Нижняя </a:t>
            </a:r>
            <a:r>
              <a:rPr lang="ru-RU" sz="2200" dirty="0" smtClean="0">
                <a:solidFill>
                  <a:srgbClr val="92D050"/>
                </a:solidFill>
              </a:rPr>
              <a:t>Салда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6436" y="2410692"/>
            <a:ext cx="6724072" cy="4009362"/>
          </a:xfrm>
        </p:spPr>
        <p:txBody>
          <a:bodyPr>
            <a:normAutofit fontScale="85000" lnSpcReduction="20000"/>
          </a:bodyPr>
          <a:lstStyle/>
          <a:p>
            <a:r>
              <a:rPr lang="ru-RU" sz="1500" dirty="0" smtClean="0"/>
              <a:t>РАЗМЕЩЕНЫ </a:t>
            </a:r>
            <a:r>
              <a:rPr lang="ru-RU" sz="1500" dirty="0"/>
              <a:t>НА САЙТЕ </a:t>
            </a:r>
            <a:r>
              <a:rPr lang="ru-RU" sz="1500" dirty="0" smtClean="0"/>
              <a:t>ОТЧЕТЫ </a:t>
            </a:r>
            <a:r>
              <a:rPr lang="ru-RU" sz="1500" dirty="0"/>
              <a:t>ГЛАВЫ ГОРОДСКОГО ОКРУГА НИЖНЯЯ САЛДА О РЕЗУЛЬТАТАХ СВОЕЙ ДЕЯТЕЛЬНОСТИ, ДЕЯТЕЛЬНОСТИ АДМИНИСТРАЦИИ ГО В ТОМ ЧИСЛЕ О РЕШЕНИИ ВОПРОСОВ, ПОСТАВЛЕННЫХ ДУМОЙ ЗА </a:t>
            </a:r>
            <a:r>
              <a:rPr lang="ru-RU" sz="1500" dirty="0" smtClean="0"/>
              <a:t>2022 </a:t>
            </a:r>
            <a:r>
              <a:rPr lang="ru-RU" sz="1500" dirty="0" smtClean="0"/>
              <a:t>год.</a:t>
            </a:r>
          </a:p>
          <a:p>
            <a:r>
              <a:rPr lang="ru-RU" sz="1600" dirty="0">
                <a:hlinkClick r:id="rId2"/>
              </a:rPr>
              <a:t>Планы работ и отчеты - Глава городского округа Нижняя Салда - Органы местного самоуправления и учреждения - Официальный сайт администрации городского округа Нижняя Салда (nsaldago.ru</a:t>
            </a:r>
            <a:r>
              <a:rPr lang="ru-RU" sz="1600" dirty="0" smtClean="0">
                <a:hlinkClick r:id="rId2"/>
              </a:rPr>
              <a:t>)</a:t>
            </a:r>
            <a:endParaRPr lang="ru-RU" sz="1600" dirty="0" smtClean="0"/>
          </a:p>
          <a:p>
            <a:r>
              <a:rPr lang="ru-RU" sz="1500" dirty="0" smtClean="0"/>
              <a:t>Публикуется </a:t>
            </a:r>
            <a:r>
              <a:rPr lang="ru-RU" sz="1500" dirty="0" smtClean="0"/>
              <a:t>федеральный антикоррупционный мониторинг</a:t>
            </a:r>
          </a:p>
          <a:p>
            <a:r>
              <a:rPr lang="ru-RU" sz="1600" dirty="0">
                <a:hlinkClick r:id="rId3"/>
              </a:rPr>
              <a:t>Федеральный антикоррупционный мониторинг - Противодействие коррупции - Официальный сайт администрации городского округа Нижняя Салда (nsaldago.ru</a:t>
            </a:r>
            <a:r>
              <a:rPr lang="ru-RU" sz="1600" dirty="0" smtClean="0">
                <a:hlinkClick r:id="rId3"/>
              </a:rPr>
              <a:t>)</a:t>
            </a:r>
            <a:endParaRPr lang="ru-RU" sz="1600" dirty="0" smtClean="0"/>
          </a:p>
          <a:p>
            <a:r>
              <a:rPr lang="ru-RU" sz="1500" dirty="0" smtClean="0"/>
              <a:t>Публикуются Отчет об исполнении муниципальной программы «Противодействие </a:t>
            </a:r>
            <a:r>
              <a:rPr lang="ru-RU" sz="1500" dirty="0"/>
              <a:t>коррупции  в ГО Нижняя Салда на 2018 – 2024 годы» и Плана противодействия коррупции в городском округе Нижняя Салда на </a:t>
            </a:r>
            <a:r>
              <a:rPr lang="ru-RU" sz="1500" dirty="0" smtClean="0"/>
              <a:t>2021-2024 </a:t>
            </a:r>
            <a:r>
              <a:rPr lang="ru-RU" sz="1500" dirty="0"/>
              <a:t>годы».</a:t>
            </a:r>
          </a:p>
          <a:p>
            <a:r>
              <a:rPr lang="ru-RU" sz="1600" dirty="0">
                <a:hlinkClick r:id="rId4"/>
              </a:rPr>
              <a:t>Программа противодействия коррупции и План мероприятий по противодействию коррупции - Противодействие коррупции - Официальный сайт администрации городского округа Нижняя Салда (nsaldago.ru)</a:t>
            </a:r>
            <a:endParaRPr lang="ru-RU" sz="1500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88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1247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2200" dirty="0" smtClean="0">
                <a:solidFill>
                  <a:srgbClr val="92D050"/>
                </a:solidFill>
              </a:rPr>
              <a:t>Размещение </a:t>
            </a:r>
            <a:r>
              <a:rPr lang="ru-RU" sz="2200" dirty="0">
                <a:solidFill>
                  <a:srgbClr val="92D050"/>
                </a:solidFill>
              </a:rPr>
              <a:t>в </a:t>
            </a:r>
            <a:r>
              <a:rPr lang="ru-RU" sz="2200" dirty="0" smtClean="0">
                <a:solidFill>
                  <a:srgbClr val="92D050"/>
                </a:solidFill>
              </a:rPr>
              <a:t>газете и на </a:t>
            </a:r>
            <a:r>
              <a:rPr lang="ru-RU" sz="2200" dirty="0">
                <a:solidFill>
                  <a:srgbClr val="92D050"/>
                </a:solidFill>
              </a:rPr>
              <a:t>официальных сайтах органов </a:t>
            </a:r>
            <a:r>
              <a:rPr lang="ru-RU" sz="2200" dirty="0" smtClean="0">
                <a:solidFill>
                  <a:srgbClr val="92D050"/>
                </a:solidFill>
              </a:rPr>
              <a:t>местного самоуправления городского </a:t>
            </a:r>
            <a:r>
              <a:rPr lang="ru-RU" sz="2200" dirty="0">
                <a:solidFill>
                  <a:srgbClr val="92D050"/>
                </a:solidFill>
              </a:rPr>
              <a:t>округа Нижняя Салда в сети «Интернет</a:t>
            </a:r>
            <a:r>
              <a:rPr lang="ru-RU" sz="2200" dirty="0" smtClean="0">
                <a:solidFill>
                  <a:srgbClr val="92D050"/>
                </a:solidFill>
              </a:rPr>
              <a:t>» материалов </a:t>
            </a:r>
            <a:r>
              <a:rPr lang="ru-RU" sz="2200" dirty="0">
                <a:solidFill>
                  <a:srgbClr val="92D050"/>
                </a:solidFill>
              </a:rPr>
              <a:t>о бюджетном </a:t>
            </a:r>
            <a:r>
              <a:rPr lang="ru-RU" sz="2200" dirty="0" smtClean="0">
                <a:solidFill>
                  <a:srgbClr val="92D050"/>
                </a:solidFill>
              </a:rPr>
              <a:t>процессе</a:t>
            </a:r>
            <a:r>
              <a:rPr lang="ru-RU" sz="2200" dirty="0">
                <a:solidFill>
                  <a:srgbClr val="92D050"/>
                </a:solidFill>
              </a:rPr>
              <a:t/>
            </a:r>
            <a:br>
              <a:rPr lang="ru-RU" sz="2200" dirty="0">
                <a:solidFill>
                  <a:srgbClr val="92D050"/>
                </a:solidFill>
              </a:rPr>
            </a:br>
            <a:endParaRPr lang="ru-RU" sz="2200" dirty="0">
              <a:solidFill>
                <a:srgbClr val="92D05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748036"/>
              </p:ext>
            </p:extLst>
          </p:nvPr>
        </p:nvGraphicFramePr>
        <p:xfrm>
          <a:off x="677334" y="1628775"/>
          <a:ext cx="887904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9042">
                  <a:extLst>
                    <a:ext uri="{9D8B030D-6E8A-4147-A177-3AD203B41FA5}">
                      <a16:colId xmlns:a16="http://schemas.microsoft.com/office/drawing/2014/main" val="3406215984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0C226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На официальном сайте ГО есть раздел на главной странице «Быстрые переходы» - вкладка  БЮДЖЕТ </a:t>
                      </a:r>
                      <a:r>
                        <a:rPr lang="ru-RU" sz="1400" dirty="0" smtClean="0">
                          <a:hlinkClick r:id="rId2"/>
                        </a:rPr>
                        <a:t>Бюджет - Экономика и финансы - Официальный сайт администрации городского округа Нижняя Салда (nsaldago.ru)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где размещены: решение Думы о бюджете на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год и плановый период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годов и решения о внесении изменений в данное решение.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0C226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Ежемесячно размещается информация о Сопоставлении основных параметров бюджета городского округа Нижняя Салда с основными параметрами бюджетов отдельных муниципальных образований Свердловской области.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18292"/>
                  </a:ext>
                </a:extLst>
              </a:tr>
            </a:tbl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268" y="3724474"/>
            <a:ext cx="4892587" cy="275208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71444" y="3809976"/>
            <a:ext cx="4588581" cy="25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92D050"/>
                </a:solidFill>
              </a:rPr>
              <a:t>Организация работы «телефона доверия» и электронной приемной на официальном сайте администрации городского округа Нижняя Салда</a:t>
            </a:r>
            <a:endParaRPr lang="ru-RU" sz="2000" dirty="0">
              <a:solidFill>
                <a:srgbClr val="92D05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42512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343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81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	</a:t>
            </a:r>
            <a:r>
              <a:rPr lang="ru-RU" sz="1800" dirty="0" smtClean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Нижней Салде ежедневно в круглосуточном режиме работает «Телефон доверия» по вопросам профилактики коррупционных правонарушений в городском округе Нижняя </a:t>
            </a:r>
            <a:r>
              <a:rPr lang="ru-RU" sz="2000" dirty="0" smtClean="0"/>
              <a:t>Салда.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Номер «Телефона доверия» 3-30-01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	В </a:t>
            </a:r>
            <a:r>
              <a:rPr lang="ru-RU" sz="2000" dirty="0" smtClean="0"/>
              <a:t>2023 </a:t>
            </a:r>
            <a:r>
              <a:rPr lang="ru-RU" sz="2000" dirty="0" smtClean="0"/>
              <a:t>году обращений </a:t>
            </a:r>
            <a:r>
              <a:rPr lang="ru-RU" sz="2000" dirty="0"/>
              <a:t>о фактах коррупции на телефон доверия не поступало.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89818"/>
            <a:ext cx="7600950" cy="3067050"/>
          </a:xfrm>
        </p:spPr>
      </p:pic>
    </p:spTree>
    <p:extLst>
      <p:ext uri="{BB962C8B-B14F-4D97-AF65-F5344CB8AC3E}">
        <p14:creationId xmlns:p14="http://schemas.microsoft.com/office/powerpoint/2010/main" val="182462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92D050"/>
                </a:solidFill>
              </a:rPr>
              <a:t>Регламентация деятельности администрации городского округа Нижняя Салда: разработка административных регламентов предоставления муниципальных услуг </a:t>
            </a:r>
            <a:r>
              <a:rPr lang="ru-RU" sz="2000" dirty="0" smtClean="0">
                <a:solidFill>
                  <a:srgbClr val="92D050"/>
                </a:solidFill>
              </a:rPr>
              <a:t>                                           </a:t>
            </a:r>
            <a:endParaRPr lang="ru-RU" sz="2000" dirty="0">
              <a:solidFill>
                <a:srgbClr val="92D05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598197"/>
              </p:ext>
            </p:extLst>
          </p:nvPr>
        </p:nvGraphicFramePr>
        <p:xfrm>
          <a:off x="677863" y="1930400"/>
          <a:ext cx="8596312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496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698632"/>
          </a:xfrm>
        </p:spPr>
        <p:txBody>
          <a:bodyPr>
            <a:normAutofit fontScale="90000"/>
          </a:bodyPr>
          <a:lstStyle/>
          <a:p>
            <a:pPr hangingPunct="0"/>
            <a:r>
              <a:rPr lang="ru-RU" sz="1600" dirty="0" smtClean="0"/>
              <a:t>	</a:t>
            </a:r>
            <a:r>
              <a:rPr lang="ru-RU" sz="1600" dirty="0" smtClean="0"/>
              <a:t>В 2023 году проведены:</a:t>
            </a:r>
            <a:br>
              <a:rPr lang="ru-RU" sz="1600" dirty="0" smtClean="0"/>
            </a:br>
            <a:r>
              <a:rPr lang="ru-RU" sz="1600" dirty="0">
                <a:solidFill>
                  <a:schemeClr val="tx1"/>
                </a:solidFill>
              </a:rPr>
              <a:t>-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Творческий </a:t>
            </a:r>
            <a:r>
              <a:rPr lang="ru-RU" sz="1600" dirty="0">
                <a:solidFill>
                  <a:schemeClr val="tx1"/>
                </a:solidFill>
              </a:rPr>
              <a:t>конкурс плакатов по антикоррупционному просвещению граждан «Остановим коррупцию вместе!»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u="sng" dirty="0">
                <a:hlinkClick r:id="rId2"/>
              </a:rPr>
              <a:t>Андрей Матвеев (vk.com)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u="sng" dirty="0">
                <a:hlinkClick r:id="rId3"/>
              </a:rPr>
              <a:t>Андрей Матвеев (vk.com)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u="sng" dirty="0">
                <a:hlinkClick r:id="rId4"/>
              </a:rPr>
              <a:t>Администрация ГО Нижняя Салда (vk.com</a:t>
            </a:r>
            <a:r>
              <a:rPr lang="ru-RU" sz="1600" u="sng" dirty="0" smtClean="0">
                <a:hlinkClick r:id="rId4"/>
              </a:rPr>
              <a:t>)</a:t>
            </a: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dirty="0">
                <a:solidFill>
                  <a:schemeClr val="tx1"/>
                </a:solidFill>
              </a:rPr>
              <a:t>Информация о победителях и участниках конкурса размещена на официальном сайте администрации городского округа Нижняя Салда, в разделе </a:t>
            </a:r>
            <a:r>
              <a:rPr lang="ru-RU" sz="1600" dirty="0" err="1">
                <a:solidFill>
                  <a:schemeClr val="tx1"/>
                </a:solidFill>
              </a:rPr>
              <a:t>Протводействие</a:t>
            </a:r>
            <a:r>
              <a:rPr lang="ru-RU" sz="1600" dirty="0">
                <a:solidFill>
                  <a:schemeClr val="tx1"/>
                </a:solidFill>
              </a:rPr>
              <a:t> коррупции – </a:t>
            </a:r>
            <a:r>
              <a:rPr lang="ru-RU" sz="1600" dirty="0" smtClean="0">
                <a:solidFill>
                  <a:schemeClr val="tx1"/>
                </a:solidFill>
              </a:rPr>
              <a:t>Антикоррупционное </a:t>
            </a:r>
            <a:r>
              <a:rPr lang="ru-RU" sz="1600" dirty="0">
                <a:solidFill>
                  <a:schemeClr val="tx1"/>
                </a:solidFill>
              </a:rPr>
              <a:t>просвещение: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hlinkClick r:id="rId5"/>
              </a:rPr>
              <a:t>Подведены итоги творческого конкурса плакатов по антикоррупционному просвещению граждан «Остановим коррупцию вместе!» - Информационные материалы - Антикоррупционное просвещение - Противодействие коррупции - Официальный сайт администрации городского округа Нижняя Салда (nsaldago.ru)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- </a:t>
            </a:r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кция </a:t>
            </a:r>
            <a:r>
              <a:rPr lang="ru-RU" sz="1600" dirty="0">
                <a:solidFill>
                  <a:schemeClr val="tx1"/>
                </a:solidFill>
              </a:rPr>
              <a:t>волонтеров «</a:t>
            </a:r>
            <a:r>
              <a:rPr lang="ru-RU" sz="1600" dirty="0" err="1">
                <a:solidFill>
                  <a:schemeClr val="tx1"/>
                </a:solidFill>
              </a:rPr>
              <a:t>СТОП.Коррупция</a:t>
            </a:r>
            <a:r>
              <a:rPr lang="ru-RU" sz="1600" dirty="0">
                <a:solidFill>
                  <a:schemeClr val="tx1"/>
                </a:solidFill>
              </a:rPr>
              <a:t>», «</a:t>
            </a:r>
            <a:r>
              <a:rPr lang="ru-RU" sz="1600" dirty="0" err="1">
                <a:solidFill>
                  <a:schemeClr val="tx1"/>
                </a:solidFill>
              </a:rPr>
              <a:t>Коррупции.НЕТ</a:t>
            </a:r>
            <a:r>
              <a:rPr lang="ru-RU" sz="1600" dirty="0" smtClean="0">
                <a:solidFill>
                  <a:schemeClr val="tx1"/>
                </a:solidFill>
              </a:rPr>
              <a:t>».</a:t>
            </a:r>
            <a:r>
              <a:rPr lang="ru-RU" sz="1600" u="sng" dirty="0">
                <a:hlinkClick r:id="rId6"/>
              </a:rPr>
              <a:t> </a:t>
            </a:r>
            <a:r>
              <a:rPr lang="ru-RU" sz="1600" u="sng" dirty="0" smtClean="0">
                <a:hlinkClick r:id="rId6"/>
              </a:rPr>
              <a:t/>
            </a:r>
            <a:br>
              <a:rPr lang="ru-RU" sz="1600" u="sng" dirty="0" smtClean="0">
                <a:hlinkClick r:id="rId6"/>
              </a:rPr>
            </a:br>
            <a:r>
              <a:rPr lang="ru-RU" sz="1600" u="sng" dirty="0" smtClean="0">
                <a:hlinkClick r:id="rId6"/>
              </a:rPr>
              <a:t>Молодёжный </a:t>
            </a:r>
            <a:r>
              <a:rPr lang="ru-RU" sz="1600" u="sng" dirty="0">
                <a:hlinkClick r:id="rId6"/>
              </a:rPr>
              <a:t>Совет (vk.com</a:t>
            </a:r>
            <a:r>
              <a:rPr lang="ru-RU" sz="1600" u="sng" dirty="0" smtClean="0">
                <a:hlinkClick r:id="rId6"/>
              </a:rPr>
              <a:t>)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3" y="128025"/>
            <a:ext cx="2857500" cy="214312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74" y="4614300"/>
            <a:ext cx="2584083" cy="19380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9" y="4705467"/>
            <a:ext cx="2651249" cy="17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358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Отчет</vt:lpstr>
      <vt:lpstr> Проведение антикоррупционной экспертизы проектов нормативных правовых актов и нормативных правовых актов администрации городского округа Нижняя Салда</vt:lpstr>
      <vt:lpstr> Обеспечение размещения проектов нормативных правовых актов на официальных сайтах органов местного самоуправления городского округа Нижняя Салда в разделе Нормотворчество/проекты и Антикоррупционная экспертиза для обеспечения возможности проведения независимой экспертизы и общественного обсуждения</vt:lpstr>
      <vt:lpstr> Информирование жителей  городского округа Нижняя Салда через газету  и официальные сайты органов местного самоуправления городского круга Нижняя Салда в сети «Интернет»              о ходе реализации антикоррупционной политики в городском округе Нижняя Салда </vt:lpstr>
      <vt:lpstr> Размещение в газете и на официальных сайтах органов местного самоуправления городского округа Нижняя Салда в сети «Интернет» материалов о бюджетном процессе </vt:lpstr>
      <vt:lpstr>Организация работы «телефона доверия» и электронной приемной на официальном сайте администрации городского округа Нижняя Салда</vt:lpstr>
      <vt:lpstr>  В Нижней Салде ежедневно в круглосуточном режиме работает «Телефон доверия» по вопросам профилактики коррупционных правонарушений в городском округе Нижняя Салда.  Номер «Телефона доверия» 3-30-01.  В 2023 году обращений о фактах коррупции на телефон доверия не поступало.</vt:lpstr>
      <vt:lpstr>Регламентация деятельности администрации городского округа Нижняя Салда: разработка административных регламентов предоставления муниципальных услуг                                            </vt:lpstr>
      <vt:lpstr> В 2023 году проведены: - Творческий конкурс плакатов по антикоррупционному просвещению граждан «Остановим коррупцию вместе!» Андрей Матвеев (vk.com) Андрей Матвеев (vk.com) Администрация ГО Нижняя Салда (vk.com) Информация о победителях и участниках конкурса размещена на официальном сайте администрации городского округа Нижняя Салда, в разделе Протводействие коррупции – Антикоррупционное просвещение: Подведены итоги творческого конкурса плакатов по антикоррупционному просвещению граждан «Остановим коррупцию вместе!» - Информационные материалы - Антикоррупционное просвещение - Противодействие коррупции - Официальный сайт администрации городского округа Нижняя Салда (nsaldago.ru)   - Акция волонтеров «СТОП.Коррупция», «Коррупции.НЕТ».  Молодёжный Совет (vk.com)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</dc:title>
  <dc:creator>Людмила Валентиновна</dc:creator>
  <cp:lastModifiedBy>Пользователь</cp:lastModifiedBy>
  <cp:revision>32</cp:revision>
  <dcterms:created xsi:type="dcterms:W3CDTF">2021-05-28T08:52:45Z</dcterms:created>
  <dcterms:modified xsi:type="dcterms:W3CDTF">2024-01-17T09:57:39Z</dcterms:modified>
</cp:coreProperties>
</file>