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3080" autoAdjust="0"/>
  </p:normalViewPr>
  <p:slideViewPr>
    <p:cSldViewPr>
      <p:cViewPr varScale="1">
        <p:scale>
          <a:sx n="70" d="100"/>
          <a:sy n="70" d="100"/>
        </p:scale>
        <p:origin x="-15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2017&#1075;&#1086;&#1076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2017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2017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OLD\&#1073;&#1102;&#1076;&#1078;&#1077;&#1090;&#1085;&#1099;&#1077;%20&#1076;&#1072;&#1085;&#1085;&#1099;&#1077;\&#1089;&#1088;&#1072;&#1074;&#1085;&#1080;%20&#1073;&#1102;&#1076;&#1078;&#1077;&#1090;&#1099;2017&#1075;&#1086;&#1076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33939433678964903"/>
          <c:y val="2.5917319654546345E-3"/>
          <c:w val="0.57019266969822979"/>
          <c:h val="0.95262014234036363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01.03.17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6.8143100511073263E-3"/>
                  <c:y val="-6.619385342789597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2498029944838505E-2"/>
                </c:manualLayout>
              </c:layout>
              <c:showVal val="1"/>
            </c:dLbl>
            <c:dLbl>
              <c:idx val="2"/>
              <c:layout>
                <c:manualLayout>
                  <c:x val="6.8143100511073263E-3"/>
                  <c:y val="-7.880220646178093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-7.2498029944838546E-2"/>
                </c:manualLayout>
              </c:layout>
              <c:showVal val="1"/>
            </c:dLbl>
            <c:dLbl>
              <c:idx val="4"/>
              <c:layout>
                <c:manualLayout>
                  <c:x val="-4.5429161245452441E-3"/>
                  <c:y val="-8.594709942732003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baseline="0"/>
                </a:pPr>
                <a:endParaRPr lang="ru-RU"/>
              </a:p>
            </c:txPr>
            <c:showVal val="1"/>
          </c:dLbls>
          <c:cat>
            <c:strRef>
              <c:f>'доходы на 01.03.17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01.03.17 '!$B$4:$B$8</c:f>
              <c:numCache>
                <c:formatCode>General</c:formatCode>
                <c:ptCount val="5"/>
                <c:pt idx="0">
                  <c:v>454</c:v>
                </c:pt>
                <c:pt idx="1">
                  <c:v>1203</c:v>
                </c:pt>
                <c:pt idx="2">
                  <c:v>1140</c:v>
                </c:pt>
                <c:pt idx="3">
                  <c:v>734</c:v>
                </c:pt>
                <c:pt idx="4">
                  <c:v>1230</c:v>
                </c:pt>
              </c:numCache>
            </c:numRef>
          </c:val>
        </c:ser>
        <c:ser>
          <c:idx val="1"/>
          <c:order val="1"/>
          <c:tx>
            <c:strRef>
              <c:f>'доходы на 01.03.17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4261805434456989E-2"/>
                  <c:y val="-7.1020767794096662E-2"/>
                </c:manualLayout>
              </c:layout>
              <c:showVal val="1"/>
            </c:dLbl>
            <c:dLbl>
              <c:idx val="1"/>
              <c:layout>
                <c:manualLayout>
                  <c:x val="1.72013932670682E-2"/>
                  <c:y val="-6.6193853427895979E-2"/>
                </c:manualLayout>
              </c:layout>
              <c:showVal val="1"/>
            </c:dLbl>
            <c:dLbl>
              <c:idx val="2"/>
              <c:layout>
                <c:manualLayout>
                  <c:x val="2.5014241192593691E-2"/>
                  <c:y val="-8.8258471237194672E-2"/>
                </c:manualLayout>
              </c:layout>
              <c:showVal val="1"/>
            </c:dLbl>
            <c:dLbl>
              <c:idx val="3"/>
              <c:layout>
                <c:manualLayout>
                  <c:x val="-2.9424116016685798E-3"/>
                  <c:y val="-7.5650162326721018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7.249802994483851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'доходы на 01.03.17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'доходы на 01.03.17 '!$C$4:$C$8</c:f>
              <c:numCache>
                <c:formatCode>General</c:formatCode>
                <c:ptCount val="5"/>
                <c:pt idx="0">
                  <c:v>46.4</c:v>
                </c:pt>
                <c:pt idx="1">
                  <c:v>164</c:v>
                </c:pt>
                <c:pt idx="2">
                  <c:v>180</c:v>
                </c:pt>
                <c:pt idx="3">
                  <c:v>95</c:v>
                </c:pt>
                <c:pt idx="4">
                  <c:v>173</c:v>
                </c:pt>
              </c:numCache>
            </c:numRef>
          </c:val>
        </c:ser>
        <c:shape val="cylinder"/>
        <c:axId val="48096000"/>
        <c:axId val="48097920"/>
        <c:axId val="0"/>
      </c:bar3DChart>
      <c:catAx>
        <c:axId val="480960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48097920"/>
        <c:crosses val="autoZero"/>
        <c:auto val="1"/>
        <c:lblAlgn val="ctr"/>
        <c:lblOffset val="100"/>
      </c:catAx>
      <c:valAx>
        <c:axId val="48097920"/>
        <c:scaling>
          <c:orientation val="minMax"/>
        </c:scaling>
        <c:delete val="1"/>
        <c:axPos val="b"/>
        <c:numFmt formatCode="General" sourceLinked="1"/>
        <c:tickLblPos val="nextTo"/>
        <c:crossAx val="480960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303406266162345"/>
          <c:y val="0.36996442395529716"/>
          <c:w val="8.5737945749055855E-2"/>
          <c:h val="0.1942279915347470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46300942623399799"/>
          <c:y val="1.5996159212773541E-2"/>
          <c:w val="0.43190628003770171"/>
          <c:h val="0.91444043452901791"/>
        </c:manualLayout>
      </c:layout>
      <c:bar3DChart>
        <c:barDir val="bar"/>
        <c:grouping val="stacked"/>
        <c:ser>
          <c:idx val="0"/>
          <c:order val="0"/>
          <c:tx>
            <c:strRef>
              <c:f>'доходы на 1 чел  01.03.17 '!$B$3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2.4999825023096951E-2"/>
                  <c:y val="-9.6801149971977127E-2"/>
                </c:manualLayout>
              </c:layout>
              <c:showVal val="1"/>
            </c:dLbl>
            <c:dLbl>
              <c:idx val="1"/>
              <c:layout>
                <c:manualLayout>
                  <c:x val="-1.7592469460697854E-2"/>
                  <c:y val="-0.10185163092092664"/>
                </c:manualLayout>
              </c:layout>
              <c:showVal val="1"/>
            </c:dLbl>
            <c:dLbl>
              <c:idx val="2"/>
              <c:layout>
                <c:manualLayout>
                  <c:x val="-5.5555166717992542E-3"/>
                  <c:y val="-8.6279447220220587E-2"/>
                </c:manualLayout>
              </c:layout>
              <c:showVal val="1"/>
            </c:dLbl>
            <c:dLbl>
              <c:idx val="3"/>
              <c:layout>
                <c:manualLayout>
                  <c:x val="-1.8519847046856483E-3"/>
                  <c:y val="-7.7020232147146331E-2"/>
                </c:manualLayout>
              </c:layout>
              <c:showVal val="1"/>
            </c:dLbl>
            <c:dLbl>
              <c:idx val="4"/>
              <c:layout>
                <c:manualLayout>
                  <c:x val="1.8516930765139002E-3"/>
                  <c:y val="-8.375420674574579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'доходы на 1 чел  01.03.17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01.03.17 '!$B$4:$B$8</c:f>
              <c:numCache>
                <c:formatCode>0.0</c:formatCode>
                <c:ptCount val="5"/>
                <c:pt idx="0">
                  <c:v>26.111462586990282</c:v>
                </c:pt>
                <c:pt idx="1">
                  <c:v>27.155756207674944</c:v>
                </c:pt>
                <c:pt idx="2">
                  <c:v>22.093023255813954</c:v>
                </c:pt>
                <c:pt idx="3">
                  <c:v>25.922655836129259</c:v>
                </c:pt>
                <c:pt idx="4">
                  <c:v>25.14206287559789</c:v>
                </c:pt>
              </c:numCache>
            </c:numRef>
          </c:val>
        </c:ser>
        <c:ser>
          <c:idx val="1"/>
          <c:order val="1"/>
          <c:tx>
            <c:strRef>
              <c:f>'доходы на 1 чел  01.03.17 '!$C$3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-2.7777777777777822E-3"/>
                  <c:y val="-7.870370370370373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6.9444444444444531E-2"/>
                </c:manualLayout>
              </c:layout>
              <c:showVal val="1"/>
            </c:dLbl>
            <c:dLbl>
              <c:idx val="2"/>
              <c:layout>
                <c:manualLayout>
                  <c:x val="-2.7777777777777822E-3"/>
                  <c:y val="-7.8703703703703734E-2"/>
                </c:manualLayout>
              </c:layout>
              <c:showVal val="1"/>
            </c:dLbl>
            <c:dLbl>
              <c:idx val="3"/>
              <c:layout>
                <c:manualLayout>
                  <c:x val="3.7036777811995485E-3"/>
                  <c:y val="-7.5757479351353879E-2"/>
                </c:manualLayout>
              </c:layout>
              <c:showVal val="1"/>
            </c:dLbl>
            <c:dLbl>
              <c:idx val="4"/>
              <c:layout>
                <c:manualLayout>
                  <c:x val="-1.8518388905997742E-3"/>
                  <c:y val="-9.974739641741946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'доходы на 1 чел  01.03.17 '!$A$4:$A$8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 город Алапаевск</c:v>
                </c:pt>
              </c:strCache>
            </c:strRef>
          </c:cat>
          <c:val>
            <c:numRef>
              <c:f>'доходы на 1 чел  01.03.17 '!$C$4:$C$8</c:f>
              <c:numCache>
                <c:formatCode>0.0</c:formatCode>
                <c:ptCount val="5"/>
                <c:pt idx="0">
                  <c:v>2.6686604934721343</c:v>
                </c:pt>
                <c:pt idx="1">
                  <c:v>3.7020316027088036</c:v>
                </c:pt>
                <c:pt idx="2">
                  <c:v>3.4883720930232558</c:v>
                </c:pt>
                <c:pt idx="3">
                  <c:v>3.3551121313791277</c:v>
                </c:pt>
                <c:pt idx="4">
                  <c:v>3.5362413638036054</c:v>
                </c:pt>
              </c:numCache>
            </c:numRef>
          </c:val>
        </c:ser>
        <c:shape val="cylinder"/>
        <c:axId val="51743360"/>
        <c:axId val="53197440"/>
        <c:axId val="0"/>
      </c:bar3DChart>
      <c:catAx>
        <c:axId val="517433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 baseline="0"/>
            </a:pPr>
            <a:endParaRPr lang="ru-RU"/>
          </a:p>
        </c:txPr>
        <c:crossAx val="53197440"/>
        <c:crosses val="autoZero"/>
        <c:auto val="1"/>
        <c:lblAlgn val="ctr"/>
        <c:lblOffset val="100"/>
      </c:catAx>
      <c:valAx>
        <c:axId val="53197440"/>
        <c:scaling>
          <c:orientation val="minMax"/>
        </c:scaling>
        <c:delete val="1"/>
        <c:axPos val="b"/>
        <c:numFmt formatCode="0.0" sourceLinked="1"/>
        <c:tickLblPos val="nextTo"/>
        <c:crossAx val="517433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589596339949796"/>
          <c:y val="0.43434851977163874"/>
          <c:w val="8.4844842147503194E-2"/>
          <c:h val="0.13130296045672255"/>
        </c:manualLayout>
      </c:layout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43493291208792761"/>
          <c:y val="0"/>
          <c:w val="0.44034694491034254"/>
          <c:h val="1"/>
        </c:manualLayout>
      </c:layout>
      <c:bar3DChart>
        <c:barDir val="bar"/>
        <c:grouping val="stacked"/>
        <c:ser>
          <c:idx val="0"/>
          <c:order val="0"/>
          <c:tx>
            <c:strRef>
              <c:f>'расходы 01.03.17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018518518518516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5555555555555525E-2"/>
                </c:manualLayout>
              </c:layout>
              <c:showVal val="1"/>
            </c:dLbl>
            <c:dLbl>
              <c:idx val="2"/>
              <c:layout>
                <c:manualLayout>
                  <c:x val="2.7777777777777809E-3"/>
                  <c:y val="4.6296296296296315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0185185185185161E-2"/>
                </c:manualLayout>
              </c:layout>
              <c:showVal val="1"/>
            </c:dLbl>
            <c:dLbl>
              <c:idx val="4"/>
              <c:layout>
                <c:manualLayout>
                  <c:x val="-2.7777777777777809E-3"/>
                  <c:y val="5.555555555555552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'расходы 01.03.17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01.03.17 '!$B$3:$B$7</c:f>
              <c:numCache>
                <c:formatCode>General</c:formatCode>
                <c:ptCount val="5"/>
                <c:pt idx="0">
                  <c:v>503</c:v>
                </c:pt>
                <c:pt idx="1">
                  <c:v>1254</c:v>
                </c:pt>
                <c:pt idx="2">
                  <c:v>1126</c:v>
                </c:pt>
                <c:pt idx="3">
                  <c:v>752</c:v>
                </c:pt>
                <c:pt idx="4">
                  <c:v>1266</c:v>
                </c:pt>
              </c:numCache>
            </c:numRef>
          </c:val>
        </c:ser>
        <c:ser>
          <c:idx val="1"/>
          <c:order val="1"/>
          <c:tx>
            <c:strRef>
              <c:f>'расходы 01.03.17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5000000000000001E-2"/>
                  <c:y val="6.481481481481483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944444444444447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6.0185185185185161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481481481481483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5.555555555555552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'расходы 01.03.17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01.03.17 '!$C$3:$C$7</c:f>
              <c:numCache>
                <c:formatCode>General</c:formatCode>
                <c:ptCount val="5"/>
                <c:pt idx="0">
                  <c:v>65.3</c:v>
                </c:pt>
                <c:pt idx="1">
                  <c:v>182</c:v>
                </c:pt>
                <c:pt idx="2">
                  <c:v>121</c:v>
                </c:pt>
                <c:pt idx="3">
                  <c:v>101</c:v>
                </c:pt>
                <c:pt idx="4">
                  <c:v>163</c:v>
                </c:pt>
              </c:numCache>
            </c:numRef>
          </c:val>
        </c:ser>
        <c:shape val="cylinder"/>
        <c:axId val="52478720"/>
        <c:axId val="52481024"/>
        <c:axId val="0"/>
      </c:bar3DChart>
      <c:catAx>
        <c:axId val="524787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52481024"/>
        <c:crosses val="autoZero"/>
        <c:auto val="1"/>
        <c:lblAlgn val="ctr"/>
        <c:lblOffset val="100"/>
      </c:catAx>
      <c:valAx>
        <c:axId val="52481024"/>
        <c:scaling>
          <c:orientation val="minMax"/>
        </c:scaling>
        <c:delete val="1"/>
        <c:axPos val="b"/>
        <c:numFmt formatCode="General" sourceLinked="1"/>
        <c:tickLblPos val="nextTo"/>
        <c:crossAx val="524787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39927141738502636"/>
          <c:y val="3.8343958205360032E-2"/>
          <c:w val="0.49389114980256948"/>
          <c:h val="0.92331208358927996"/>
        </c:manualLayout>
      </c:layout>
      <c:bar3DChart>
        <c:barDir val="bar"/>
        <c:grouping val="stacked"/>
        <c:ser>
          <c:idx val="0"/>
          <c:order val="0"/>
          <c:tx>
            <c:strRef>
              <c:f>'расходы 01.03.17 '!$B$2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6.018518518518516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5.5555555555555525E-2"/>
                </c:manualLayout>
              </c:layout>
              <c:showVal val="1"/>
            </c:dLbl>
            <c:dLbl>
              <c:idx val="2"/>
              <c:layout>
                <c:manualLayout>
                  <c:x val="2.7777777777777809E-3"/>
                  <c:y val="4.6296296296296315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0185185185185161E-2"/>
                </c:manualLayout>
              </c:layout>
              <c:showVal val="1"/>
            </c:dLbl>
            <c:dLbl>
              <c:idx val="4"/>
              <c:layout>
                <c:manualLayout>
                  <c:x val="-2.7777777777777809E-3"/>
                  <c:y val="5.555555555555552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'расходы 01.03.17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01.03.17 '!$B$3:$B$7</c:f>
              <c:numCache>
                <c:formatCode>General</c:formatCode>
                <c:ptCount val="5"/>
                <c:pt idx="0">
                  <c:v>503</c:v>
                </c:pt>
                <c:pt idx="1">
                  <c:v>1254</c:v>
                </c:pt>
                <c:pt idx="2">
                  <c:v>1126</c:v>
                </c:pt>
                <c:pt idx="3">
                  <c:v>752</c:v>
                </c:pt>
                <c:pt idx="4">
                  <c:v>1266</c:v>
                </c:pt>
              </c:numCache>
            </c:numRef>
          </c:val>
        </c:ser>
        <c:ser>
          <c:idx val="1"/>
          <c:order val="1"/>
          <c:tx>
            <c:strRef>
              <c:f>'расходы 01.03.17 '!$C$2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5000000000000001E-2"/>
                  <c:y val="6.4814814814814839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6.944444444444447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6.0185185185185161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6.481481481481483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5.555555555555552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'расходы 01.03.17 '!$A$3:$A$7</c:f>
              <c:strCache>
                <c:ptCount val="5"/>
                <c:pt idx="0">
                  <c:v>городской округ Нижняя Салда</c:v>
                </c:pt>
                <c:pt idx="1">
                  <c:v>Невьянский городской округ</c:v>
                </c:pt>
                <c:pt idx="2">
                  <c:v>Верхнесалдинский городской округ</c:v>
                </c:pt>
                <c:pt idx="3">
                  <c:v>городской округ Красноуральск</c:v>
                </c:pt>
                <c:pt idx="4">
                  <c:v>МО город Алапаевск</c:v>
                </c:pt>
              </c:strCache>
            </c:strRef>
          </c:cat>
          <c:val>
            <c:numRef>
              <c:f>'расходы 01.03.17 '!$C$3:$C$7</c:f>
              <c:numCache>
                <c:formatCode>General</c:formatCode>
                <c:ptCount val="5"/>
                <c:pt idx="0">
                  <c:v>65.3</c:v>
                </c:pt>
                <c:pt idx="1">
                  <c:v>182</c:v>
                </c:pt>
                <c:pt idx="2">
                  <c:v>121</c:v>
                </c:pt>
                <c:pt idx="3">
                  <c:v>101</c:v>
                </c:pt>
                <c:pt idx="4">
                  <c:v>163</c:v>
                </c:pt>
              </c:numCache>
            </c:numRef>
          </c:val>
        </c:ser>
        <c:shape val="cylinder"/>
        <c:axId val="76248960"/>
        <c:axId val="76562816"/>
        <c:axId val="0"/>
      </c:bar3DChart>
      <c:catAx>
        <c:axId val="762489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76562816"/>
        <c:crosses val="autoZero"/>
        <c:auto val="1"/>
        <c:lblAlgn val="ctr"/>
        <c:lblOffset val="100"/>
      </c:catAx>
      <c:valAx>
        <c:axId val="76562816"/>
        <c:scaling>
          <c:orientation val="minMax"/>
        </c:scaling>
        <c:delete val="1"/>
        <c:axPos val="b"/>
        <c:numFmt formatCode="General" sourceLinked="1"/>
        <c:tickLblPos val="nextTo"/>
        <c:crossAx val="762489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438DF-0FFC-4406-8CBF-611273DFCC4B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6B97-3E87-44BE-968D-259069D8AC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F6B97-3E87-44BE-968D-259069D8ACC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71546"/>
            <a:ext cx="735811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Сопоставление основных параметров бюджета городского округа Нижняя Салда с основными параметрами бюджетов</a:t>
            </a:r>
            <a:b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отдельных муниципальных образований Свердловской области на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01.03.2017года</a:t>
            </a:r>
            <a:endParaRPr lang="ru-RU" sz="3600" b="1" dirty="0">
              <a:solidFill>
                <a:schemeClr val="bg2">
                  <a:lumMod val="2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1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доходам </a:t>
            </a:r>
            <a:r>
              <a:rPr lang="ru-RU" sz="2400" b="1" dirty="0" smtClean="0"/>
              <a:t> </a:t>
            </a:r>
            <a:r>
              <a:rPr lang="ru-RU" sz="2400" b="1" dirty="0" smtClean="0"/>
              <a:t>на 01.03.2017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72198" y="1571612"/>
            <a:ext cx="1675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285852" y="2071678"/>
          <a:ext cx="678661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428605"/>
            <a:ext cx="5429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Доходы </a:t>
            </a:r>
            <a:r>
              <a:rPr lang="ru-RU" sz="2400" b="1" dirty="0" smtClean="0"/>
              <a:t>бюджетов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 smtClean="0"/>
              <a:t>в расчете на одного </a:t>
            </a:r>
            <a:r>
              <a:rPr lang="ru-RU" sz="2400" b="1" dirty="0" smtClean="0"/>
              <a:t>человека </a:t>
            </a:r>
            <a:r>
              <a:rPr lang="ru-RU" sz="2400" b="1" dirty="0" smtClean="0"/>
              <a:t>на </a:t>
            </a:r>
            <a:r>
              <a:rPr lang="ru-RU" sz="2400" b="1" dirty="0" smtClean="0"/>
              <a:t>01.03.2017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388" y="1571612"/>
            <a:ext cx="1596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1285852" y="2071678"/>
          <a:ext cx="6858048" cy="3771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428605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Исполнение бюджетов по расходам на </a:t>
            </a:r>
            <a:r>
              <a:rPr lang="ru-RU" sz="2400" b="1" dirty="0" smtClean="0"/>
              <a:t>01.03.2017</a:t>
            </a: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6215074" y="1357298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млн.рублей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357290" y="1785926"/>
          <a:ext cx="707236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285729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Расходы бюджетов в расчете на одного человека на </a:t>
            </a:r>
            <a:r>
              <a:rPr lang="ru-RU" sz="2400" b="1" dirty="0" smtClean="0"/>
              <a:t>01.03.2017</a:t>
            </a:r>
            <a:endParaRPr lang="ru-RU" sz="24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142984"/>
            <a:ext cx="1785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тыс.рублей</a:t>
            </a:r>
            <a:endParaRPr lang="ru-RU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071538" y="1643050"/>
          <a:ext cx="7286676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88</Words>
  <PresentationFormat>Экран 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2017-02-16T11:20:46Z</dcterms:created>
  <dcterms:modified xsi:type="dcterms:W3CDTF">2017-03-24T06:17:31Z</dcterms:modified>
</cp:coreProperties>
</file>