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9" autoAdjust="0"/>
    <p:restoredTop sz="86402" autoAdjust="0"/>
  </p:normalViewPr>
  <p:slideViewPr>
    <p:cSldViewPr>
      <p:cViewPr varScale="1">
        <p:scale>
          <a:sx n="75" d="100"/>
          <a:sy n="75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7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386702369846311"/>
          <c:y val="0.17668526058388487"/>
          <c:w val="0.53606946804201638"/>
          <c:h val="0.6779666083406246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Лист3!$C$5</c:f>
              <c:strCache>
                <c:ptCount val="1"/>
                <c:pt idx="0">
                  <c:v>коммерческий кредит (муниципальные контракты с ОАО "Сбербанк России" )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cene3d>
                <a:camera prst="orthographicFront"/>
                <a:lightRig rig="threePt" dir="t"/>
              </a:scene3d>
              <a:sp3d>
                <a:bevelT w="12700"/>
                <a:bevelB w="6350"/>
              </a:sp3d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Лист3!$B$12:$B$30</c:f>
              <c:numCache>
                <c:formatCode>m/d/yyyy</c:formatCode>
                <c:ptCount val="19"/>
                <c:pt idx="0">
                  <c:v>43556</c:v>
                </c:pt>
                <c:pt idx="1">
                  <c:v>43586</c:v>
                </c:pt>
                <c:pt idx="2">
                  <c:v>43617</c:v>
                </c:pt>
                <c:pt idx="3">
                  <c:v>43647</c:v>
                </c:pt>
                <c:pt idx="4">
                  <c:v>43678</c:v>
                </c:pt>
                <c:pt idx="5">
                  <c:v>43709</c:v>
                </c:pt>
                <c:pt idx="6">
                  <c:v>43739</c:v>
                </c:pt>
                <c:pt idx="7">
                  <c:v>43770</c:v>
                </c:pt>
                <c:pt idx="8">
                  <c:v>43800</c:v>
                </c:pt>
                <c:pt idx="9">
                  <c:v>43831</c:v>
                </c:pt>
                <c:pt idx="10">
                  <c:v>43862</c:v>
                </c:pt>
                <c:pt idx="11">
                  <c:v>43891</c:v>
                </c:pt>
                <c:pt idx="12">
                  <c:v>43922</c:v>
                </c:pt>
                <c:pt idx="13">
                  <c:v>43952</c:v>
                </c:pt>
                <c:pt idx="14">
                  <c:v>43983</c:v>
                </c:pt>
                <c:pt idx="15">
                  <c:v>44013</c:v>
                </c:pt>
                <c:pt idx="16">
                  <c:v>44044</c:v>
                </c:pt>
                <c:pt idx="17">
                  <c:v>44075</c:v>
                </c:pt>
                <c:pt idx="18">
                  <c:v>44105</c:v>
                </c:pt>
              </c:numCache>
            </c:numRef>
          </c:cat>
          <c:val>
            <c:numRef>
              <c:f>Лист3!$C$12:$C$30</c:f>
              <c:numCache>
                <c:formatCode>General</c:formatCode>
                <c:ptCount val="19"/>
              </c:numCache>
            </c:numRef>
          </c:val>
        </c:ser>
        <c:ser>
          <c:idx val="1"/>
          <c:order val="1"/>
          <c:tx>
            <c:strRef>
              <c:f>Лист3!$D$5</c:f>
              <c:strCache>
                <c:ptCount val="1"/>
                <c:pt idx="0">
                  <c:v>бюджетный кредит (привлеченные городским округом кредиты из бюджета Свердловской области)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826796064159591E-2"/>
                  <c:y val="-0.310293571163136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957811025744766E-3"/>
                  <c:y val="-0.306577480490523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132497641191647E-2"/>
                  <c:y val="-0.2991452991452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262029923170239E-2"/>
                  <c:y val="-0.250836120401337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478905512872368E-3"/>
                  <c:y val="-0.25826830174656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8.0873433077234148E-3"/>
                  <c:y val="-0.256410256410256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9422082619083156E-17"/>
                  <c:y val="-0.13192121887774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2131014961585069E-2"/>
                  <c:y val="-0.23597175771088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0218358269308536E-2"/>
                  <c:y val="-0.172798216276477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6.7394527564361888E-3"/>
                  <c:y val="-0.213675213675213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6957811025744766E-3"/>
                  <c:y val="-0.157933853586027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1.347890551287236E-2"/>
                  <c:y val="-0.19323671497584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4.8524059846340513E-2"/>
                  <c:y val="5.57413600891868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Лист3!$B$12:$B$30</c:f>
              <c:numCache>
                <c:formatCode>m/d/yyyy</c:formatCode>
                <c:ptCount val="19"/>
                <c:pt idx="0">
                  <c:v>43556</c:v>
                </c:pt>
                <c:pt idx="1">
                  <c:v>43586</c:v>
                </c:pt>
                <c:pt idx="2">
                  <c:v>43617</c:v>
                </c:pt>
                <c:pt idx="3">
                  <c:v>43647</c:v>
                </c:pt>
                <c:pt idx="4">
                  <c:v>43678</c:v>
                </c:pt>
                <c:pt idx="5">
                  <c:v>43709</c:v>
                </c:pt>
                <c:pt idx="6">
                  <c:v>43739</c:v>
                </c:pt>
                <c:pt idx="7">
                  <c:v>43770</c:v>
                </c:pt>
                <c:pt idx="8">
                  <c:v>43800</c:v>
                </c:pt>
                <c:pt idx="9">
                  <c:v>43831</c:v>
                </c:pt>
                <c:pt idx="10">
                  <c:v>43862</c:v>
                </c:pt>
                <c:pt idx="11">
                  <c:v>43891</c:v>
                </c:pt>
                <c:pt idx="12">
                  <c:v>43922</c:v>
                </c:pt>
                <c:pt idx="13">
                  <c:v>43952</c:v>
                </c:pt>
                <c:pt idx="14">
                  <c:v>43983</c:v>
                </c:pt>
                <c:pt idx="15">
                  <c:v>44013</c:v>
                </c:pt>
                <c:pt idx="16">
                  <c:v>44044</c:v>
                </c:pt>
                <c:pt idx="17">
                  <c:v>44075</c:v>
                </c:pt>
                <c:pt idx="18">
                  <c:v>44105</c:v>
                </c:pt>
              </c:numCache>
            </c:numRef>
          </c:cat>
          <c:val>
            <c:numRef>
              <c:f>Лист3!$D$12:$D$30</c:f>
              <c:numCache>
                <c:formatCode>#,##0.00</c:formatCode>
                <c:ptCount val="19"/>
                <c:pt idx="0">
                  <c:v>6217</c:v>
                </c:pt>
                <c:pt idx="1">
                  <c:v>6217</c:v>
                </c:pt>
                <c:pt idx="2">
                  <c:v>6217</c:v>
                </c:pt>
                <c:pt idx="3">
                  <c:v>6217</c:v>
                </c:pt>
                <c:pt idx="4">
                  <c:v>6217</c:v>
                </c:pt>
                <c:pt idx="5">
                  <c:v>6217</c:v>
                </c:pt>
                <c:pt idx="6">
                  <c:v>6217</c:v>
                </c:pt>
                <c:pt idx="7">
                  <c:v>6217</c:v>
                </c:pt>
                <c:pt idx="8">
                  <c:v>5956</c:v>
                </c:pt>
                <c:pt idx="9">
                  <c:v>4974</c:v>
                </c:pt>
                <c:pt idx="10">
                  <c:v>4974</c:v>
                </c:pt>
                <c:pt idx="11">
                  <c:v>4974</c:v>
                </c:pt>
                <c:pt idx="12">
                  <c:v>4974</c:v>
                </c:pt>
                <c:pt idx="13">
                  <c:v>4974</c:v>
                </c:pt>
                <c:pt idx="14">
                  <c:v>4974</c:v>
                </c:pt>
                <c:pt idx="15">
                  <c:v>4974</c:v>
                </c:pt>
                <c:pt idx="16">
                  <c:v>4974</c:v>
                </c:pt>
                <c:pt idx="17">
                  <c:v>4974</c:v>
                </c:pt>
                <c:pt idx="18">
                  <c:v>4974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4912000"/>
        <c:axId val="84913536"/>
        <c:axId val="0"/>
      </c:bar3DChart>
      <c:dateAx>
        <c:axId val="849120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84913536"/>
        <c:crosses val="autoZero"/>
        <c:auto val="1"/>
        <c:lblOffset val="100"/>
        <c:baseTimeUnit val="months"/>
      </c:dateAx>
      <c:valAx>
        <c:axId val="84913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912000"/>
        <c:crosses val="autoZero"/>
        <c:crossBetween val="between"/>
      </c:valAx>
    </c:plotArea>
    <c:legend>
      <c:legendPos val="r"/>
      <c:legendEntry>
        <c:idx val="1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56A25-7E0F-4267-BF1A-77A5C07D3704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C1A0-7F7D-4805-A011-A7E453A19E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60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C1A0-7F7D-4805-A011-A7E453A19E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1772817"/>
            <a:ext cx="6986637" cy="41618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5" y="260649"/>
            <a:ext cx="6877317" cy="1224135"/>
          </a:xfrm>
        </p:spPr>
        <p:txBody>
          <a:bodyPr/>
          <a:lstStyle/>
          <a:p>
            <a:r>
              <a:rPr lang="ru-RU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Муниципальный </a:t>
            </a:r>
            <a:r>
              <a:rPr lang="ru-RU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долг городского округа Нижняя Салда представлен обязательствами округа - кредитами, привлеченными в бюджет округа</a:t>
            </a:r>
            <a:endParaRPr lang="ru-RU" sz="18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616182"/>
              </p:ext>
            </p:extLst>
          </p:nvPr>
        </p:nvGraphicFramePr>
        <p:xfrm>
          <a:off x="-139065" y="83820"/>
          <a:ext cx="9422130" cy="669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343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</TotalTime>
  <Words>39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Муниципальный долг городского округа Нижняя Салда представлен обязательствами округа - кредитами, привлеченными в бюджет округа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долг городского округа Нижняя Салда представлен обязательствами округа - кредитами, привлеченными в бюджет округа</dc:title>
  <dc:creator>OEM</dc:creator>
  <cp:lastModifiedBy>OEM</cp:lastModifiedBy>
  <cp:revision>12</cp:revision>
  <dcterms:created xsi:type="dcterms:W3CDTF">2017-07-11T10:28:44Z</dcterms:created>
  <dcterms:modified xsi:type="dcterms:W3CDTF">2021-03-15T06:28:51Z</dcterms:modified>
</cp:coreProperties>
</file>