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"/>
  </p:notesMasterIdLst>
  <p:sldIdLst>
    <p:sldId id="256" r:id="rId2"/>
    <p:sldId id="267" r:id="rId3"/>
    <p:sldId id="268" r:id="rId4"/>
    <p:sldId id="269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5" autoAdjust="0"/>
    <p:restoredTop sz="81946" autoAdjust="0"/>
  </p:normalViewPr>
  <p:slideViewPr>
    <p:cSldViewPr>
      <p:cViewPr varScale="1">
        <p:scale>
          <a:sx n="75" d="100"/>
          <a:sy n="75" d="100"/>
        </p:scale>
        <p:origin x="-12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47"/>
          <c:y val="2.4935689009023196E-3"/>
          <c:w val="0.66914628857082925"/>
          <c:h val="0.99750643109909753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902720"/>
        <c:axId val="69904256"/>
        <c:axId val="0"/>
      </c:bar3DChart>
      <c:catAx>
        <c:axId val="6990272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69904256"/>
        <c:crosses val="autoZero"/>
        <c:auto val="1"/>
        <c:lblAlgn val="ctr"/>
        <c:lblOffset val="100"/>
        <c:noMultiLvlLbl val="1"/>
      </c:catAx>
      <c:valAx>
        <c:axId val="69904256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699027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68388186753"/>
          <c:y val="2.4935477067997629E-3"/>
          <c:w val="0.66914628857082903"/>
          <c:h val="0.9975064310990975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01.04.19'!$B$3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14310051107326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7.2498029944839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143100511073263E-3"/>
                  <c:y val="-7.880220646178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498029944839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42873367404892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01.04.19'!$A$4:$A$8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'доходы на 01.04.19'!$B$4:$B$8</c:f>
              <c:numCache>
                <c:formatCode>General</c:formatCode>
                <c:ptCount val="5"/>
                <c:pt idx="0">
                  <c:v>623</c:v>
                </c:pt>
                <c:pt idx="1">
                  <c:v>1752</c:v>
                </c:pt>
                <c:pt idx="2">
                  <c:v>1335</c:v>
                </c:pt>
                <c:pt idx="3">
                  <c:v>469</c:v>
                </c:pt>
                <c:pt idx="4">
                  <c:v>1374</c:v>
                </c:pt>
              </c:numCache>
            </c:numRef>
          </c:val>
        </c:ser>
        <c:ser>
          <c:idx val="1"/>
          <c:order val="1"/>
          <c:tx>
            <c:strRef>
              <c:f>'доходы на 01.04.19'!$C$3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261805434456992E-2"/>
                  <c:y val="-7.1020767794096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01393267068273E-2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14241192593691E-2"/>
                  <c:y val="-8.8258471237194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428733674048923E-3"/>
                  <c:y val="-7.5650118203309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2498029944839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01.04.19'!$A$4:$A$8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'доходы на 01.04.19'!$C$4:$C$8</c:f>
              <c:numCache>
                <c:formatCode>General</c:formatCode>
                <c:ptCount val="5"/>
                <c:pt idx="0">
                  <c:v>155</c:v>
                </c:pt>
                <c:pt idx="1">
                  <c:v>278</c:v>
                </c:pt>
                <c:pt idx="2">
                  <c:v>318</c:v>
                </c:pt>
                <c:pt idx="3">
                  <c:v>112</c:v>
                </c:pt>
                <c:pt idx="4">
                  <c:v>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592384"/>
        <c:axId val="66726144"/>
        <c:axId val="0"/>
      </c:bar3DChart>
      <c:catAx>
        <c:axId val="28592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66726144"/>
        <c:crosses val="autoZero"/>
        <c:auto val="1"/>
        <c:lblAlgn val="ctr"/>
        <c:lblOffset val="100"/>
        <c:noMultiLvlLbl val="0"/>
      </c:catAx>
      <c:valAx>
        <c:axId val="66726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5923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52472440944881915"/>
          <c:y val="7.028431790853734E-3"/>
          <c:w val="0.39116579177602956"/>
          <c:h val="0.91444043452902035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284992"/>
        <c:axId val="71290880"/>
        <c:axId val="0"/>
      </c:bar3DChart>
      <c:catAx>
        <c:axId val="71284992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71290880"/>
        <c:crosses val="autoZero"/>
        <c:auto val="1"/>
        <c:lblAlgn val="ctr"/>
        <c:lblOffset val="100"/>
        <c:noMultiLvlLbl val="1"/>
      </c:catAx>
      <c:valAx>
        <c:axId val="71290880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712849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52472440944881893"/>
          <c:y val="7.0284317908537322E-3"/>
          <c:w val="0.39116579177602945"/>
          <c:h val="0.9144404345290201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1 чел  01.04.19 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8065E-3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8065E-3"/>
                  <c:y val="-6.4814814814815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01.04.19 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 город Алапаевск</c:v>
                </c:pt>
              </c:strCache>
            </c:strRef>
          </c:cat>
          <c:val>
            <c:numRef>
              <c:f>'доходы на 1 чел  01.04.19 '!$B$4:$B$8</c:f>
              <c:numCache>
                <c:formatCode>0.0</c:formatCode>
                <c:ptCount val="5"/>
                <c:pt idx="0">
                  <c:v>35.271471437468151</c:v>
                </c:pt>
                <c:pt idx="1">
                  <c:v>42.554225061329575</c:v>
                </c:pt>
                <c:pt idx="2">
                  <c:v>29.589077530032359</c:v>
                </c:pt>
                <c:pt idx="3">
                  <c:v>37.421208010851352</c:v>
                </c:pt>
                <c:pt idx="4">
                  <c:v>31.674312455335528</c:v>
                </c:pt>
              </c:numCache>
            </c:numRef>
          </c:val>
        </c:ser>
        <c:ser>
          <c:idx val="1"/>
          <c:order val="1"/>
          <c:tx>
            <c:strRef>
              <c:f>'доходы на 1 чел  01.04.19 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031004590561675E-2"/>
                  <c:y val="-7.5080451900034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184594953519258E-2"/>
                  <c:y val="-6.582135113545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655174577281405E-2"/>
                  <c:y val="-7.8703640305831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364285639593889E-2"/>
                  <c:y val="-5.1932272052949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01.04.19 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 город Алапаевск</c:v>
                </c:pt>
              </c:strCache>
            </c:strRef>
          </c:cat>
          <c:val>
            <c:numRef>
              <c:f>'доходы на 1 чел  01.04.19 '!$C$4:$C$8</c:f>
              <c:numCache>
                <c:formatCode>0.0</c:formatCode>
                <c:ptCount val="5"/>
                <c:pt idx="0">
                  <c:v>8.7754062163845337</c:v>
                </c:pt>
                <c:pt idx="1">
                  <c:v>6.7523256661242144</c:v>
                </c:pt>
                <c:pt idx="2">
                  <c:v>7.0481847599627647</c:v>
                </c:pt>
                <c:pt idx="3">
                  <c:v>8.936407883188382</c:v>
                </c:pt>
                <c:pt idx="4">
                  <c:v>7.3307360704488342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281472"/>
        <c:axId val="26283008"/>
        <c:axId val="0"/>
      </c:bar3DChart>
      <c:catAx>
        <c:axId val="26281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26283008"/>
        <c:crosses val="autoZero"/>
        <c:auto val="1"/>
        <c:lblAlgn val="ctr"/>
        <c:lblOffset val="100"/>
        <c:noMultiLvlLbl val="0"/>
      </c:catAx>
      <c:valAx>
        <c:axId val="2628300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62814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9155948879884073"/>
          <c:y val="3.3172511261026056E-3"/>
          <c:w val="0.46346628893086256"/>
          <c:h val="0.8818471391538607"/>
        </c:manualLayout>
      </c:layout>
      <c:bar3DChart>
        <c:barDir val="bar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352704"/>
        <c:axId val="71354240"/>
        <c:axId val="0"/>
      </c:bar3DChart>
      <c:catAx>
        <c:axId val="7135270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71354240"/>
        <c:crosses val="autoZero"/>
        <c:auto val="1"/>
        <c:lblAlgn val="ctr"/>
        <c:lblOffset val="100"/>
        <c:noMultiLvlLbl val="1"/>
      </c:catAx>
      <c:valAx>
        <c:axId val="7135424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713527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5"/>
          <c:y val="3.3172511261026056E-3"/>
          <c:w val="0.46346628893086234"/>
          <c:h val="0.88184713915386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'расходы 01.04.19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01.04.19 '!$A$3:$A$7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'расходы 01.04.19 '!$B$3:$B$7</c:f>
              <c:numCache>
                <c:formatCode>General</c:formatCode>
                <c:ptCount val="5"/>
                <c:pt idx="0">
                  <c:v>982</c:v>
                </c:pt>
                <c:pt idx="1">
                  <c:v>2005</c:v>
                </c:pt>
                <c:pt idx="2">
                  <c:v>1320</c:v>
                </c:pt>
                <c:pt idx="3">
                  <c:v>549</c:v>
                </c:pt>
                <c:pt idx="4">
                  <c:v>1418</c:v>
                </c:pt>
              </c:numCache>
            </c:numRef>
          </c:val>
        </c:ser>
        <c:ser>
          <c:idx val="1"/>
          <c:order val="1"/>
          <c:tx>
            <c:strRef>
              <c:f>'расходы 01.04.19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8.3333333333333367E-3"/>
                  <c:y val="-3.038936372269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01.04.19 '!$A$3:$A$7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'расходы 01.04.19 '!$C$3:$C$7</c:f>
              <c:numCache>
                <c:formatCode>General</c:formatCode>
                <c:ptCount val="5"/>
                <c:pt idx="0">
                  <c:v>116</c:v>
                </c:pt>
                <c:pt idx="1">
                  <c:v>319</c:v>
                </c:pt>
                <c:pt idx="2">
                  <c:v>273</c:v>
                </c:pt>
                <c:pt idx="3">
                  <c:v>95</c:v>
                </c:pt>
                <c:pt idx="4">
                  <c:v>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323392"/>
        <c:axId val="23324928"/>
        <c:axId val="0"/>
      </c:bar3DChart>
      <c:catAx>
        <c:axId val="23323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23324928"/>
        <c:crosses val="autoZero"/>
        <c:auto val="1"/>
        <c:lblAlgn val="ctr"/>
        <c:lblOffset val="100"/>
        <c:noMultiLvlLbl val="0"/>
      </c:catAx>
      <c:valAx>
        <c:axId val="23324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3233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61"/>
          <c:y val="7.376447612294933E-3"/>
          <c:w val="0.48742470750478373"/>
          <c:h val="0.96001915637322732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3305088"/>
        <c:axId val="73323264"/>
        <c:axId val="0"/>
      </c:bar3DChart>
      <c:catAx>
        <c:axId val="7330508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73323264"/>
        <c:crosses val="autoZero"/>
        <c:auto val="1"/>
        <c:lblAlgn val="ctr"/>
        <c:lblOffset val="100"/>
        <c:noMultiLvlLbl val="1"/>
      </c:catAx>
      <c:valAx>
        <c:axId val="73323264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733050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5"/>
          <c:y val="7.3764476122949287E-3"/>
          <c:w val="0.48742470750478351"/>
          <c:h val="0.960019156373227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'расходы на 1 чел 01.04.19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7706909643128412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24169986719795E-2"/>
                  <c:y val="-5.4669703872437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681274900398474E-3"/>
                  <c:y val="-6.0744115413819216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24169986719795E-2"/>
                  <c:y val="-5.7706909643128412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624169986719846E-2"/>
                  <c:y val="-5.163249810174645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'расходы на 1 чел 01.04.19 '!$A$3:$A$8</c:f>
              <c:strCache>
                <c:ptCount val="6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5">
                  <c:v>МО город Алапаевск</c:v>
                </c:pt>
              </c:strCache>
            </c:strRef>
          </c:cat>
          <c:val>
            <c:numRef>
              <c:f>'расходы на 1 чел 01.04.19 '!$B$3:$B$8</c:f>
              <c:numCache>
                <c:formatCode>0.0</c:formatCode>
                <c:ptCount val="6"/>
                <c:pt idx="0">
                  <c:v>55.596444545094265</c:v>
                </c:pt>
                <c:pt idx="1">
                  <c:v>48.699327196327509</c:v>
                </c:pt>
                <c:pt idx="2">
                  <c:v>29.256615984751097</c:v>
                </c:pt>
                <c:pt idx="3">
                  <c:v>43.804356498843056</c:v>
                </c:pt>
                <c:pt idx="5">
                  <c:v>32.688628138039142</c:v>
                </c:pt>
              </c:numCache>
            </c:numRef>
          </c:val>
        </c:ser>
        <c:ser>
          <c:idx val="1"/>
          <c:order val="1"/>
          <c:tx>
            <c:strRef>
              <c:f>'расходы на 1 чел 01.04.19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745019920318724E-2"/>
                  <c:y val="-1.214882308276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681274900398474E-3"/>
                  <c:y val="-6.0744115413819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713147410358571E-2"/>
                  <c:y val="-6.0744115413819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025232403718474E-2"/>
                  <c:y val="3.0372057706909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2337317397078363E-2"/>
                  <c:y val="-2.3915006068432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на 1 чел 01.04.19 '!$A$3:$A$8</c:f>
              <c:strCache>
                <c:ptCount val="6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5">
                  <c:v>МО город Алапаевск</c:v>
                </c:pt>
              </c:strCache>
            </c:strRef>
          </c:cat>
          <c:val>
            <c:numRef>
              <c:f>'расходы на 1 чел 01.04.19 '!$C$3:$C$8</c:f>
              <c:numCache>
                <c:formatCode>0.0</c:formatCode>
                <c:ptCount val="6"/>
                <c:pt idx="0">
                  <c:v>6.5674007812942312</c:v>
                </c:pt>
                <c:pt idx="1">
                  <c:v>7.7481722571713103</c:v>
                </c:pt>
                <c:pt idx="2">
                  <c:v>6.0508001241189771</c:v>
                </c:pt>
                <c:pt idx="3">
                  <c:v>7.5799888294901461</c:v>
                </c:pt>
                <c:pt idx="5">
                  <c:v>7.6765255077341568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244736"/>
        <c:axId val="22422656"/>
        <c:axId val="0"/>
      </c:bar3DChart>
      <c:catAx>
        <c:axId val="22244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422656"/>
        <c:crosses val="autoZero"/>
        <c:auto val="1"/>
        <c:lblAlgn val="ctr"/>
        <c:lblOffset val="100"/>
        <c:noMultiLvlLbl val="0"/>
      </c:catAx>
      <c:valAx>
        <c:axId val="2242265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22447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438DF-0FFC-4406-8CBF-611273DFCC4B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F6B97-3E87-44BE-968D-259069D8A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6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Сопоставление основных параметров бюджета городского округа Нижняя Салда с основными параметрами бюджетов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отдельных муниципальных образований Свердловской области на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01.04.2019 года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71481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доходам  на 01.04.2019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72198" y="1571612"/>
            <a:ext cx="167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83139"/>
              </p:ext>
            </p:extLst>
          </p:nvPr>
        </p:nvGraphicFramePr>
        <p:xfrm>
          <a:off x="1571604" y="2000240"/>
          <a:ext cx="664373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79218"/>
              </p:ext>
            </p:extLst>
          </p:nvPr>
        </p:nvGraphicFramePr>
        <p:xfrm>
          <a:off x="611560" y="1571612"/>
          <a:ext cx="8352928" cy="497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428605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Доходы бюджетов</a:t>
            </a:r>
          </a:p>
          <a:p>
            <a:pPr algn="ctr"/>
            <a:r>
              <a:rPr lang="ru-RU" sz="2400" b="1" dirty="0" smtClean="0"/>
              <a:t> в расчете на одного человека на 01.04.2019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1571612"/>
            <a:ext cx="1596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826768"/>
              </p:ext>
            </p:extLst>
          </p:nvPr>
        </p:nvGraphicFramePr>
        <p:xfrm>
          <a:off x="1214414" y="2000240"/>
          <a:ext cx="721523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371600" y="1495425"/>
          <a:ext cx="6400800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2860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расходам на 01.04.2019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15074" y="1357298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624203"/>
              </p:ext>
            </p:extLst>
          </p:nvPr>
        </p:nvGraphicFramePr>
        <p:xfrm>
          <a:off x="1285853" y="1928802"/>
          <a:ext cx="750099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733550" y="1485900"/>
          <a:ext cx="56769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85729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Расходы бюджетов в расчете на одного человека на 01.04.2019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142984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155242"/>
              </p:ext>
            </p:extLst>
          </p:nvPr>
        </p:nvGraphicFramePr>
        <p:xfrm>
          <a:off x="1214414" y="1571612"/>
          <a:ext cx="707236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266825" y="1147762"/>
          <a:ext cx="6610350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1076</TotalTime>
  <Words>80</Words>
  <Application>Microsoft Office PowerPoint</Application>
  <PresentationFormat>Экран (4:3)</PresentationFormat>
  <Paragraphs>43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OEM</cp:lastModifiedBy>
  <cp:revision>102</cp:revision>
  <dcterms:created xsi:type="dcterms:W3CDTF">2017-02-16T11:20:46Z</dcterms:created>
  <dcterms:modified xsi:type="dcterms:W3CDTF">2019-11-21T05:46:22Z</dcterms:modified>
</cp:coreProperties>
</file>