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78704000"/>
        <c:axId val="78759040"/>
        <c:axId val="0"/>
      </c:bar3DChart>
      <c:catAx>
        <c:axId val="78704000"/>
        <c:scaling>
          <c:orientation val="minMax"/>
        </c:scaling>
        <c:delete val="1"/>
        <c:axPos val="b"/>
        <c:tickLblPos val="nextTo"/>
        <c:crossAx val="78759040"/>
        <c:crosses val="autoZero"/>
        <c:auto val="1"/>
        <c:lblAlgn val="ctr"/>
        <c:lblOffset val="100"/>
      </c:catAx>
      <c:valAx>
        <c:axId val="78759040"/>
        <c:scaling>
          <c:orientation val="minMax"/>
        </c:scaling>
        <c:delete val="1"/>
        <c:axPos val="l"/>
        <c:numFmt formatCode="#,##0.0" sourceLinked="1"/>
        <c:tickLblPos val="nextTo"/>
        <c:crossAx val="7870400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468161086379566E-2"/>
                  <c:y val="0.3169588221592025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68161086379566E-2"/>
                  <c:y val="-0.12913137199078606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954318.2</c:v>
                </c:pt>
                <c:pt idx="1">
                  <c:v>257049.2</c:v>
                </c:pt>
              </c:numCache>
            </c:numRef>
          </c:val>
        </c:ser>
        <c:shape val="cylinder"/>
        <c:axId val="79801728"/>
        <c:axId val="79803520"/>
        <c:axId val="0"/>
      </c:bar3DChart>
      <c:catAx>
        <c:axId val="79801728"/>
        <c:scaling>
          <c:orientation val="minMax"/>
        </c:scaling>
        <c:delete val="1"/>
        <c:axPos val="b"/>
        <c:tickLblPos val="nextTo"/>
        <c:crossAx val="79803520"/>
        <c:crosses val="autoZero"/>
        <c:auto val="1"/>
        <c:lblAlgn val="ctr"/>
        <c:lblOffset val="100"/>
      </c:catAx>
      <c:valAx>
        <c:axId val="79803520"/>
        <c:scaling>
          <c:orientation val="minMax"/>
        </c:scaling>
        <c:delete val="1"/>
        <c:axPos val="l"/>
        <c:numFmt formatCode="#,##0.0" sourceLinked="1"/>
        <c:tickLblPos val="nextTo"/>
        <c:crossAx val="79801728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5.1379560072521487E-2"/>
                  <c:y val="-8.102804804885957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0070C0"/>
                        </a:solidFill>
                      </a:rPr>
                      <a:t>Налоговые доходы;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  </a:t>
                    </a:r>
                  </a:p>
                  <a:p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73 409,3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ru-RU" dirty="0">
                        <a:solidFill>
                          <a:srgbClr val="FF0000"/>
                        </a:solidFill>
                      </a:rPr>
                      <a:t>Неналоговые доходы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; </a:t>
                    </a:r>
                  </a:p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9 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029,7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73409.3</c:v>
                </c:pt>
                <c:pt idx="1">
                  <c:v>9029.7000000000007</c:v>
                </c:pt>
                <c:pt idx="2">
                  <c:v>174610.2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94116480"/>
        <c:axId val="94147328"/>
        <c:axId val="0"/>
      </c:bar3DChart>
      <c:catAx>
        <c:axId val="94116480"/>
        <c:scaling>
          <c:orientation val="minMax"/>
        </c:scaling>
        <c:delete val="1"/>
        <c:axPos val="b"/>
        <c:tickLblPos val="nextTo"/>
        <c:crossAx val="94147328"/>
        <c:crosses val="autoZero"/>
        <c:auto val="1"/>
        <c:lblAlgn val="ctr"/>
        <c:lblOffset val="100"/>
      </c:catAx>
      <c:valAx>
        <c:axId val="94147328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9411648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0"/>
                  <c:y val="0.29538899743077801"/>
                </c:manualLayout>
              </c:layout>
              <c:spPr>
                <a:solidFill>
                  <a:srgbClr val="F14124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3244835561677767E-2"/>
                  <c:y val="-0.11361115285799149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1112497.7</c:v>
                </c:pt>
                <c:pt idx="1">
                  <c:v>372666.1</c:v>
                </c:pt>
              </c:numCache>
            </c:numRef>
          </c:val>
        </c:ser>
        <c:shape val="cylinder"/>
        <c:axId val="52329088"/>
        <c:axId val="52355456"/>
        <c:axId val="0"/>
      </c:bar3DChart>
      <c:catAx>
        <c:axId val="52329088"/>
        <c:scaling>
          <c:orientation val="minMax"/>
        </c:scaling>
        <c:delete val="1"/>
        <c:axPos val="b"/>
        <c:tickLblPos val="nextTo"/>
        <c:crossAx val="52355456"/>
        <c:crosses val="autoZero"/>
        <c:auto val="1"/>
        <c:lblAlgn val="ctr"/>
        <c:lblOffset val="100"/>
      </c:catAx>
      <c:valAx>
        <c:axId val="52355456"/>
        <c:scaling>
          <c:orientation val="minMax"/>
        </c:scaling>
        <c:delete val="1"/>
        <c:axPos val="l"/>
        <c:numFmt formatCode="#,##0.0" sourceLinked="1"/>
        <c:tickLblPos val="nextTo"/>
        <c:crossAx val="52329088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6231635750453341"/>
          <c:y val="0.33244160608218148"/>
          <c:w val="0.70277777777777772"/>
          <c:h val="0.66666666666666663"/>
        </c:manualLayout>
      </c:layout>
      <c:pie3DChart>
        <c:varyColors val="1"/>
        <c:ser>
          <c:idx val="0"/>
          <c:order val="0"/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212745">
                  <a:lumMod val="40000"/>
                  <a:lumOff val="60000"/>
                </a:srgbClr>
              </a:solidFill>
            </c:spPr>
          </c:dPt>
          <c:dPt>
            <c:idx val="4"/>
            <c:spPr>
              <a:solidFill>
                <a:srgbClr val="B4DCFA">
                  <a:lumMod val="75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rgbClr val="FFC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6.8590424981028533E-2"/>
                  <c:y val="-0.2860236458104936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экономика; 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</a:p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22 833,9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0.24741265800975037"/>
                  <c:y val="0.31939089495869766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8"/>
              <c:layout>
                <c:manualLayout>
                  <c:x val="-0.26492666069118498"/>
                  <c:y val="0.11613220516029538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политика; 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</a:p>
                  <a:p>
                    <a:pPr>
                      <a:defRPr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r>
                      <a:rPr lang="ru-RU" b="1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503,7</a:t>
                    </a:r>
                    <a:endParaRPr lang="ru-RU" dirty="0">
                      <a:solidFill>
                        <a:srgbClr val="00B05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9"/>
              <c:layout>
                <c:manualLayout>
                  <c:x val="-0.25801476389629041"/>
                  <c:y val="-7.8827169770415387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  Физкультура 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и спорт; </a:t>
                    </a:r>
                    <a:endParaRPr lang="ru-RU" dirty="0" smtClean="0">
                      <a:solidFill>
                        <a:srgbClr val="7030A0"/>
                      </a:solidFill>
                    </a:endParaRPr>
                  </a:p>
                  <a:p>
                    <a:pPr>
                      <a:defRPr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6 335,0</a:t>
                    </a:r>
                    <a:endParaRPr lang="ru-RU" dirty="0">
                      <a:solidFill>
                        <a:srgbClr val="7030A0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16673359268932458"/>
                  <c:y val="-0.20415513898503845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25159.9</c:v>
                </c:pt>
                <c:pt idx="1">
                  <c:v>315.7</c:v>
                </c:pt>
                <c:pt idx="2">
                  <c:v>4361.6000000000004</c:v>
                </c:pt>
                <c:pt idx="3">
                  <c:v>22833.9</c:v>
                </c:pt>
                <c:pt idx="4">
                  <c:v>83503.8</c:v>
                </c:pt>
                <c:pt idx="5">
                  <c:v>300</c:v>
                </c:pt>
                <c:pt idx="6">
                  <c:v>184965.6</c:v>
                </c:pt>
                <c:pt idx="7">
                  <c:v>23286.799999999999</c:v>
                </c:pt>
                <c:pt idx="8">
                  <c:v>20503.7</c:v>
                </c:pt>
                <c:pt idx="9">
                  <c:v>6335</c:v>
                </c:pt>
                <c:pt idx="10">
                  <c:v>1098</c:v>
                </c:pt>
                <c:pt idx="11">
                  <c:v>2.1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первое полугодие 2020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06821038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212976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6085002"/>
              </p:ext>
            </p:extLst>
          </p:nvPr>
        </p:nvGraphicFramePr>
        <p:xfrm>
          <a:off x="456368" y="1124744"/>
          <a:ext cx="4116425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37178596"/>
              </p:ext>
            </p:extLst>
          </p:nvPr>
        </p:nvGraphicFramePr>
        <p:xfrm>
          <a:off x="2195736" y="3245654"/>
          <a:ext cx="6768752" cy="347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351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первое полугодие 2020,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607213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0148118"/>
              </p:ext>
            </p:extLst>
          </p:nvPr>
        </p:nvGraphicFramePr>
        <p:xfrm>
          <a:off x="2766965" y="627112"/>
          <a:ext cx="3438128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78227748"/>
              </p:ext>
            </p:extLst>
          </p:nvPr>
        </p:nvGraphicFramePr>
        <p:xfrm>
          <a:off x="467544" y="3212976"/>
          <a:ext cx="8496944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</TotalTime>
  <Words>89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Kseniya</cp:lastModifiedBy>
  <cp:revision>21</cp:revision>
  <dcterms:created xsi:type="dcterms:W3CDTF">2020-08-25T10:56:50Z</dcterms:created>
  <dcterms:modified xsi:type="dcterms:W3CDTF">2021-08-30T08:53:23Z</dcterms:modified>
</cp:coreProperties>
</file>