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323" r:id="rId3"/>
    <p:sldId id="329" r:id="rId4"/>
    <p:sldId id="325" r:id="rId5"/>
    <p:sldId id="334" r:id="rId6"/>
    <p:sldId id="339" r:id="rId7"/>
    <p:sldId id="335" r:id="rId8"/>
    <p:sldId id="336" r:id="rId9"/>
    <p:sldId id="337" r:id="rId10"/>
    <p:sldId id="338" r:id="rId11"/>
    <p:sldId id="340" r:id="rId12"/>
    <p:sldId id="341" r:id="rId13"/>
    <p:sldId id="342" r:id="rId14"/>
    <p:sldId id="327" r:id="rId15"/>
    <p:sldId id="324" r:id="rId16"/>
    <p:sldId id="328" r:id="rId17"/>
    <p:sldId id="333" r:id="rId18"/>
    <p:sldId id="343" r:id="rId19"/>
    <p:sldId id="344" r:id="rId20"/>
    <p:sldId id="349" r:id="rId21"/>
    <p:sldId id="345" r:id="rId22"/>
    <p:sldId id="346" r:id="rId23"/>
    <p:sldId id="347" r:id="rId24"/>
    <p:sldId id="348" r:id="rId25"/>
    <p:sldId id="33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dvedevap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713" autoAdjust="0"/>
  </p:normalViewPr>
  <p:slideViewPr>
    <p:cSldViewPr>
      <p:cViewPr>
        <p:scale>
          <a:sx n="117" d="100"/>
          <a:sy n="117" d="100"/>
        </p:scale>
        <p:origin x="-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3302337627617134E-2"/>
          <c:y val="0.19454734734197396"/>
          <c:w val="0.41604452464896596"/>
          <c:h val="0.716044879669514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accent1">
                      <a:alpha val="99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Предпринимательская деятельность</c:v>
                </c:pt>
                <c:pt idx="1">
                  <c:v>Заработная плата</c:v>
                </c:pt>
                <c:pt idx="2">
                  <c:v>Социальные выплаты</c:v>
                </c:pt>
                <c:pt idx="3">
                  <c:v>Доходы от собственности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8.5</c:v>
                </c:pt>
                <c:pt idx="1">
                  <c:v>66.099999999999994</c:v>
                </c:pt>
                <c:pt idx="2">
                  <c:v>18.3</c:v>
                </c:pt>
                <c:pt idx="3">
                  <c:v>5.0999999999999996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027055101620248"/>
          <c:y val="0.22854668303314024"/>
          <c:w val="0.42850866932901149"/>
          <c:h val="0.58108809569114739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25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32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983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79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5516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23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6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69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25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44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66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7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8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4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DE7F-DDE2-49FA-8109-745CFBFD954A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6D5DAD-E11E-4C02-A12B-A1946C25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79512" y="188640"/>
            <a:ext cx="8703865" cy="504056"/>
            <a:chOff x="-72008" y="0"/>
            <a:chExt cx="8703865" cy="5875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72008" y="33114"/>
              <a:ext cx="8631857" cy="5544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8631857" cy="587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К 100-летию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системы ф</a:t>
              </a:r>
              <a:r>
                <a:rPr lang="ru-RU" sz="2000" b="1" kern="1200" dirty="0" smtClean="0">
                  <a:solidFill>
                    <a:schemeClr val="bg1"/>
                  </a:solidFill>
                </a:rPr>
                <a:t>инансов Свердловской области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 descr="http://shkolazhizni.ru/img/content/i126/126624_medi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31" y="3563308"/>
            <a:ext cx="3936487" cy="27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06" y="928671"/>
            <a:ext cx="8929750" cy="364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 страны, города, семьи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63308"/>
            <a:ext cx="4682694" cy="3043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676522"/>
            <a:ext cx="7200799" cy="7149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Расходы Федерального бюджета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60714"/>
            <a:ext cx="7848872" cy="5397285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Главные задачи Федерального бюджета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финансирование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общегосударственных органов власти и управления, мероприятий, которые связаны с развитием научной деятельности в стране, обеспечением обороноспособности государства, подготовки высококвалифицированных специалистов для РФ.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Средства федерального бюджета – это основной источник для финансирования перестройки экономики, развития прибыльных и перспективных направлений в сфере производства, освоения новых комплексов для производства.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развитии искусства,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здравоохранения, образования, средств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массовой информации, культуры и других сфер человеческой деятельности Федеральный бюджет играет основную роль.</a:t>
            </a:r>
          </a:p>
        </p:txBody>
      </p:sp>
    </p:spTree>
    <p:extLst>
      <p:ext uri="{BB962C8B-B14F-4D97-AF65-F5344CB8AC3E}">
        <p14:creationId xmlns="" xmlns:p14="http://schemas.microsoft.com/office/powerpoint/2010/main" val="371884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6522"/>
            <a:ext cx="7092787" cy="592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Региональные и местные бюджеты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60715"/>
            <a:ext cx="7848872" cy="2976398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Региональные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 местные бюджеты являются составной частью финансовой системы Российской Федерации.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региональным бюджетам относятся бюджеты 21 республики в составе РФ, 55 краев, областей и городов Москвы и Санкт-Петербурга; бюджеты 10 автономных округов.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Местные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бюджеты (бюджеты районов, городов и сельские) включают 29 тыс. бюджетов.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3"/>
            <a:ext cx="3316838" cy="2188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606" t="24045" r="12493" b="11301"/>
          <a:stretch/>
        </p:blipFill>
        <p:spPr>
          <a:xfrm>
            <a:off x="4505517" y="4390765"/>
            <a:ext cx="3456384" cy="2234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553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6924"/>
            <a:ext cx="7092787" cy="592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Бюджет Свердловской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565419"/>
              </p:ext>
            </p:extLst>
          </p:nvPr>
        </p:nvGraphicFramePr>
        <p:xfrm>
          <a:off x="539552" y="1249283"/>
          <a:ext cx="554461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583"/>
                <a:gridCol w="1440256"/>
                <a:gridCol w="1374790"/>
                <a:gridCol w="1963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Доходы, 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млрд.р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Расходы,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млрд.р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Дефицит,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млрд.р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2865" r="9136"/>
          <a:stretch/>
        </p:blipFill>
        <p:spPr>
          <a:xfrm>
            <a:off x="6270076" y="698974"/>
            <a:ext cx="2889115" cy="2802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26309" t="10667" r="33701" b="13563"/>
          <a:stretch/>
        </p:blipFill>
        <p:spPr>
          <a:xfrm>
            <a:off x="117470" y="3284984"/>
            <a:ext cx="2736304" cy="345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772" y="3075392"/>
            <a:ext cx="2736305" cy="146322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8147072"/>
              </p:ext>
            </p:extLst>
          </p:nvPr>
        </p:nvGraphicFramePr>
        <p:xfrm>
          <a:off x="3419872" y="4625158"/>
          <a:ext cx="55446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656184"/>
              </a:tblGrid>
              <a:tr h="59551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Основные статьи затрат бюджета Свердловской области в 2019г.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затрат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Доля,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Здравоохранение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9818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715" y="1196752"/>
            <a:ext cx="7092787" cy="592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Бюджет Муниципального образования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городской округ Нижняя Салда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3097682"/>
              </p:ext>
            </p:extLst>
          </p:nvPr>
        </p:nvGraphicFramePr>
        <p:xfrm>
          <a:off x="395536" y="2708920"/>
          <a:ext cx="74168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40"/>
                <a:gridCol w="2266252"/>
                <a:gridCol w="2334926"/>
                <a:gridCol w="1854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Доходы,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млн.р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Расходы,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млн.р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Дефицит, 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млн.р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715" y="5715016"/>
            <a:ext cx="4301789" cy="323051"/>
          </a:xfrm>
        </p:spPr>
        <p:txBody>
          <a:bodyPr>
            <a:normAutofit fontScale="92500" lnSpcReduction="20000"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414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582" y="908720"/>
            <a:ext cx="6696744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Семейный бюджет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840759" cy="3662949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Семья – государство в миниатюре: в ней есть глава, советник, «дотируемое население», доходы и статьи расходов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Семейный бюджет – это план доходов и расходов семьи на определенный временной период (месяц или год).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96" y="117417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66232"/>
            <a:ext cx="3934147" cy="2791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636" y="4149080"/>
            <a:ext cx="2532683" cy="2532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338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Какие бывают доходы у семьи?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860"/>
          <a:stretch/>
        </p:blipFill>
        <p:spPr>
          <a:xfrm>
            <a:off x="199782" y="1586564"/>
            <a:ext cx="8116633" cy="5061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699492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37" y="836712"/>
            <a:ext cx="7085967" cy="10801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дохода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российских семей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86564"/>
            <a:ext cx="7056783" cy="5082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3638419892"/>
              </p:ext>
            </p:extLst>
          </p:nvPr>
        </p:nvGraphicFramePr>
        <p:xfrm>
          <a:off x="477388" y="2348880"/>
          <a:ext cx="7181640" cy="417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61616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25452"/>
            <a:ext cx="7344816" cy="43798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Расходы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семейного бюджета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денежные средства, затраченные на содержание семьи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. Расходы бывают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постоянные, периодические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 непредвиденные</a:t>
            </a:r>
            <a:r>
              <a:rPr lang="ru-RU" dirty="0" smtClean="0"/>
              <a:t>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Постоянные расходы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- это платежи за услуги, которые необходимо оплачивать ежемесячно: коммунальные платежи, оплата за услуги связи, за автостоянку, за кредит, за детский сад, за учебу детей в образовательных заведениях.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постоянным расходам относятся расходы на продукты питания и медикаменты, на бытовую химию, на содержание автомобиля.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Так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же следует выделять деньги на карманные расходы, на проезд в общественном транспорте, на обеды на работе и в учебных заведениях.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Расходы семейного бюджета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518995"/>
            <a:ext cx="1989057" cy="1315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512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 fontScale="92500"/>
          </a:bodyPr>
          <a:lstStyle/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Периодические расходы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Просто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необходимо ежемесячно тратить какую- то сумму денег на развлечения: поход в кино или театр, домашние праздники, покупка книг или дисков. Так же к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периодическим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расходам следует отнести деньги, которые семья откладывает про запас, на отпуск или на ремонт квартиры, или для приобретения крупных покупок: автомобиль, бытовая техника, новая мебель, одежда и обувь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Непредвиденные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расходы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- это такие расходы, которые часто неожиданно возникают в семье и которые просто невозможно отложить. Вдруг у кого-то из членов семьи разболелся зуб и просто необходимо нанести визит к стоматологу. Или один из членов семьи заболел. Необходимы консультации, медицинские процедуры и сдача анализов. Несмотря на то, что у нас бесплатная медицина, за все приходится платить. Так же в доме может сломаться холодильник или стиральная машина, другая бытовая техника, автомобиль - придётся вызывать мастера и платить за ремонт. Или срочно потребуется ремонт одежды или обуви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Расходы семейного бюджета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48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087060"/>
            <a:ext cx="7416824" cy="5171900"/>
          </a:xfrm>
        </p:spPr>
        <p:txBody>
          <a:bodyPr>
            <a:normAutofit fontScale="85000" lnSpcReduction="10000"/>
          </a:bodyPr>
          <a:lstStyle/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Строго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необходимые товары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Это затраты на еду и прочие товары повседневного спроса. А также это средства, уходящие на оплату коммунальных услуг, транспорта, одежды, косметических принадлежностей. То есть это перечень расходов первой необходимости, которые призваны обеспечить минимальное потребление и покрытие всех нужд.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Желательные расходы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Они включают в себя то, что мы хотим, но в чем остро не нуждаемся. Это расходное направление подразумевает издержки на получение базовых жизненных удовольствий. Например, поездки и путешествия, развлечения, фитнес и салоны красоты, хобби. Для некоторых групп лиц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данное направление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также является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необходимым,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однако, так или иначе, без этих мелочей можно обойтись.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«Статусные» расходные направления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Это затраты на приобретение товарных позиций, которые будут иметь соответствие высокому статусу и уважению в обществе. Это может быть дорогостоящая одежда, парфюм, техника, путешествия, автомобили, ремонт.</a:t>
            </a:r>
          </a:p>
          <a:p>
            <a:pPr marL="285750" indent="-285750" algn="l" fontAlgn="base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Лишние затраты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Действительно, как показывает практическая статистика, и такие расходы в семьях – не редкость. Традиционно к ним можно отнести издержки на товарные позиции, без которых можно спокойно обойтись. Эти вещи могут быть не только не нужными, но и наносить вред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9036" y="578865"/>
            <a:ext cx="7272807" cy="52041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расходов семейного бюджета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7" y="6093296"/>
            <a:ext cx="7272807" cy="520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Будь рационален в расходах!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391" t="8098" r="3477" b="2860"/>
          <a:stretch/>
        </p:blipFill>
        <p:spPr>
          <a:xfrm>
            <a:off x="7460268" y="5336654"/>
            <a:ext cx="1661645" cy="1513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5978" t="16611" r="2309" b="-988"/>
          <a:stretch/>
        </p:blipFill>
        <p:spPr>
          <a:xfrm>
            <a:off x="7611745" y="1099275"/>
            <a:ext cx="1380715" cy="127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1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54345"/>
            <a:ext cx="6624736" cy="83043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31860"/>
            <a:ext cx="7200799" cy="49934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Слово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"бюджет" имеет старонормандское происхождение и дословно обозначает кошелёк, сумку, кожаный мешок, мешок с деньгами.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К 100-летию </a:t>
            </a:r>
            <a:r>
              <a:rPr lang="ru-RU" sz="2000" b="1" dirty="0">
                <a:solidFill>
                  <a:schemeClr val="bg1"/>
                </a:solidFill>
              </a:rPr>
              <a:t>системы финансов Свердловской </a:t>
            </a:r>
            <a:r>
              <a:rPr lang="ru-RU" sz="2000" b="1" kern="1200" dirty="0" smtClean="0">
                <a:solidFill>
                  <a:schemeClr val="bg1"/>
                </a:solidFill>
              </a:rPr>
              <a:t>области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924944"/>
            <a:ext cx="5352844" cy="378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480" r="12777"/>
          <a:stretch/>
        </p:blipFill>
        <p:spPr>
          <a:xfrm>
            <a:off x="526921" y="3284984"/>
            <a:ext cx="2820943" cy="3655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038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Вспомните расходы предыдущих двух или трех месяцев и анализируя их спланируйте семейный бюджет.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Вспомнить и запланировать расходы на дни рождения в семье, дни рождения родственников, не забывайте об основных праздниках: «Новый год», «Двадцать третье февраля», «Восьмое марта».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В летние месяцы начинают дорожать коммунальные услуги и бензин.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Чтобы все это не забыть можете себе нарисовать небольшую табличку с января по декабрь и указать там основные события и даты.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Когда будете планировать бюджет на новый месяц посмотреть эту табличку и внести изменения.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27751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 спланировать семейный бюджет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41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Совместный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Все деньги, заработанные мужем и женой, складываются в одном месте, например, в конверт или шкатулку. Каждый член семьи имеет право взять необходимую ему сумму на неотложные нужды. Как правило, крупные покупки обсуждаются на семейном совете и совершаются вместе</a:t>
            </a:r>
            <a:r>
              <a:rPr lang="ru-RU" sz="2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algn="l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Основные принципы совместного бюджета: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большая степень ответственности обоих супругов в вопросах трат;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абсолютное доверие друг к другу;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постоянный контроль расходов, чтобы не оказаться у пустого коры… конверта;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обязательное обсуждение крупных покупок;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атмосфера взаимопонимания и добра, когда ни один из супругов не позволяет себе упрекнуть другого в сумме заработка.</a:t>
            </a:r>
          </a:p>
          <a:p>
            <a:pPr algn="l"/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31620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(1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52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Раздельный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Этот вид ведения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бюджета достаточно распространен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между людьми, которые соединились в пару уже будучи состоявшимися в финансовом плане.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Особенность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этого вида в том, что у каждого супруга свой кошелек. Муж и жена полностью распоряжаются только личными финансами. Часто супруги даже не знают о реальной сумме доходов друг друга.</a:t>
            </a:r>
          </a:p>
          <a:p>
            <a:pPr algn="l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Принципы построения раздельного бюджета: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ответственность супругов только за свою часть бюджета;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умение разрешать возможные конфликты в вопросах оплаты общих расходов;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большая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самостоятельность, чем при совместном бюджете, в вопросах контроля и накопления;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большая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свобода действий в вопросах подарков и сюрпризов своей второй половинке.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(2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504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45174"/>
            <a:ext cx="7416824" cy="551221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Единоличный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Вид ведения бюджета, при котором все деньги сосредоточены в руках одного человека. Он берет на себя полную ответственность за контроль доходов и расходов. </a:t>
            </a:r>
            <a:endParaRPr lang="ru-RU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Принципы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единоличного владения и распоряжения деньгами: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один из супругов несет моральную и материальную ответственность не только за себя, но и за всех членов семьи;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второй принцип выходит из первого, он должен быть максимально организованным и финансово грамотным;</a:t>
            </a:r>
          </a:p>
          <a:p>
            <a:pPr marL="285750" indent="-285750" algn="l">
              <a:buClr>
                <a:schemeClr val="accent1">
                  <a:lumMod val="50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важно соблюсти баланс в отношениях, чтобы постоянно не напоминать второй половинке о ее положении в семье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766017"/>
            <a:ext cx="6768751" cy="5204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Виды семейного бюджета (3 из 3)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240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5452"/>
            <a:ext cx="7416824" cy="5171900"/>
          </a:xfrm>
        </p:spPr>
        <p:txBody>
          <a:bodyPr>
            <a:normAutofit/>
          </a:bodyPr>
          <a:lstStyle/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Личный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– </a:t>
            </a: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ваш личный план, в котором отображаются все статьи доходов и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расходов, </a:t>
            </a: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а также индивидуальные правила распоряжения финансами и личный финансовый план на будущее. </a:t>
            </a:r>
            <a:endParaRPr lang="ru-RU" sz="2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Доходы школьника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карманные деньги, подарки, сдача, заработок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Расходы школьника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питание вне дома, проезд, мелкие покупки, развлечения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Постепенно, записывая все свои расходы и доходы, а затем, анализируя их, можно прийти к планированию своих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расходов! Учитесь делать накопления и формировать «длинные» задачи!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6768751" cy="52041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Личный бюджет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6385" y="5643500"/>
            <a:ext cx="2429000" cy="12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5665570"/>
            <a:ext cx="1807938" cy="1135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361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006" y="109519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35887" y="292494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872192" cy="2571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05" y="836712"/>
            <a:ext cx="3343064" cy="1958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738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54345"/>
            <a:ext cx="6624736" cy="83043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31860"/>
            <a:ext cx="7200799" cy="49934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Принято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понятие "бюджет" отождествлять со схемой доходов и расходов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определённой единицы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(семьи, бизнеса, организации, государства и т. д.), устанавливаемой 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конкретный период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времени. Бюджет представляет собой совокупность планируемых доходов и расходов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06" y="117417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К 100-летию </a:t>
            </a:r>
            <a:r>
              <a:rPr lang="ru-RU" sz="2000" b="1" dirty="0">
                <a:solidFill>
                  <a:schemeClr val="bg1"/>
                </a:solidFill>
              </a:rPr>
              <a:t>системы финансов Свердловской </a:t>
            </a:r>
            <a:r>
              <a:rPr lang="ru-RU" sz="2000" b="1" kern="1200" dirty="0" smtClean="0">
                <a:solidFill>
                  <a:schemeClr val="bg1"/>
                </a:solidFill>
              </a:rPr>
              <a:t>области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80" b="23767"/>
          <a:stretch/>
        </p:blipFill>
        <p:spPr>
          <a:xfrm>
            <a:off x="1115616" y="4337720"/>
            <a:ext cx="5004048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54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sp>
        <p:nvSpPr>
          <p:cNvPr id="8" name="Содержимое 15"/>
          <p:cNvSpPr txBox="1">
            <a:spLocks/>
          </p:cNvSpPr>
          <p:nvPr/>
        </p:nvSpPr>
        <p:spPr bwMode="auto">
          <a:xfrm>
            <a:off x="390134" y="908720"/>
            <a:ext cx="82296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altLang="ru-RU" sz="3000" b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</a:t>
            </a:r>
            <a:r>
              <a:rPr lang="ru-RU" altLang="ru-RU" sz="3000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- </a:t>
            </a:r>
            <a:r>
              <a:rPr lang="ru-RU" altLang="ru-RU" sz="3000" kern="0" dirty="0" smtClean="0">
                <a:latin typeface="Bookman Old Style" panose="02050604050505020204" pitchFamily="18" charset="0"/>
              </a:rPr>
              <a:t>это финансовый план, который обобщает доходы и расходы за определенный период времени.</a:t>
            </a: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>
                <a:latin typeface="Bookman Old Style" panose="02050604050505020204" pitchFamily="18" charset="0"/>
              </a:rPr>
              <a:t>В зависимости от вида бюджета он может быть личный, семейный, государственный, бюджет организации и т.д.  </a:t>
            </a:r>
            <a:endParaRPr lang="ru-RU" sz="3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Bookman Old Style" panose="02050604050505020204" pitchFamily="18" charset="0"/>
              </a:rPr>
              <a:t>Бюджет </a:t>
            </a:r>
            <a:r>
              <a:rPr lang="ru-RU" sz="3000" dirty="0">
                <a:latin typeface="Bookman Old Style" panose="02050604050505020204" pitchFamily="18" charset="0"/>
              </a:rPr>
              <a:t>составляется </a:t>
            </a:r>
            <a:r>
              <a:rPr lang="ru-RU" sz="3000" dirty="0" smtClean="0">
                <a:latin typeface="Bookman Old Style" panose="02050604050505020204" pitchFamily="18" charset="0"/>
              </a:rPr>
              <a:t>на определенный </a:t>
            </a:r>
            <a:r>
              <a:rPr lang="ru-RU" sz="3000" dirty="0">
                <a:latin typeface="Bookman Old Style" panose="02050604050505020204" pitchFamily="18" charset="0"/>
              </a:rPr>
              <a:t>период времени. </a:t>
            </a:r>
            <a:r>
              <a:rPr lang="ru-RU" sz="30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Bookman Old Style" panose="02050604050505020204" pitchFamily="18" charset="0"/>
              </a:rPr>
              <a:t>Каждый </a:t>
            </a:r>
            <a:r>
              <a:rPr lang="ru-RU" sz="3000" dirty="0">
                <a:latin typeface="Bookman Old Style" panose="02050604050505020204" pitchFamily="18" charset="0"/>
              </a:rPr>
              <a:t>бюджет имеет свои </a:t>
            </a:r>
            <a:r>
              <a:rPr lang="ru-RU" sz="3000" dirty="0" smtClean="0">
                <a:latin typeface="Bookman Old Style" panose="02050604050505020204" pitchFamily="18" charset="0"/>
              </a:rPr>
              <a:t>           цели </a:t>
            </a:r>
            <a:r>
              <a:rPr lang="ru-RU" sz="3000" dirty="0">
                <a:latin typeface="Bookman Old Style" panose="02050604050505020204" pitchFamily="18" charset="0"/>
              </a:rPr>
              <a:t>и задачи</a:t>
            </a:r>
            <a:endParaRPr lang="ru-RU" altLang="ru-RU" sz="3000" kern="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ru-RU" altLang="ru-RU" kern="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97863"/>
            <a:ext cx="1986608" cy="1937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08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Фазы составления бюджета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1092009" y="1521299"/>
            <a:ext cx="6297220" cy="4782544"/>
            <a:chOff x="357020" y="1719857"/>
            <a:chExt cx="6297220" cy="3869546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>
              <a:off x="4397099" y="4365151"/>
              <a:ext cx="609603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2671147" y="3166028"/>
              <a:ext cx="2438400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Оценка доходов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3476971" y="4717828"/>
              <a:ext cx="3177269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Планирование расходов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5400000">
              <a:off x="2743432" y="2859639"/>
              <a:ext cx="609603" cy="317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357020" y="1719857"/>
              <a:ext cx="4752527" cy="871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Постановка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финансовых целей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0725" r="22051"/>
          <a:stretch/>
        </p:blipFill>
        <p:spPr>
          <a:xfrm>
            <a:off x="395535" y="3298156"/>
            <a:ext cx="2880321" cy="3413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5926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Структура бюджетов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679357" y="1555953"/>
            <a:ext cx="7632166" cy="4915831"/>
            <a:chOff x="-243308" y="1714422"/>
            <a:chExt cx="7632166" cy="3977390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906491" y="3023111"/>
              <a:ext cx="5256583" cy="47314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Муниципальный бюджет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2977098" y="4820237"/>
              <a:ext cx="3177269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Личный бюджет</a:t>
              </a: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-243308" y="1714422"/>
              <a:ext cx="5184576" cy="4731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Федеральный бюджет</a:t>
              </a: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4557852" y="3732029"/>
              <a:ext cx="2831006" cy="8715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Бюджет предприятия</a:t>
              </a:r>
            </a:p>
          </p:txBody>
        </p:sp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78369" y="2416863"/>
            <a:ext cx="5472608" cy="5847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Региональный бюджет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33" y="3964343"/>
            <a:ext cx="2520280" cy="134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10371"/>
            <a:ext cx="2421780" cy="28682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 l="16782" r="16092"/>
          <a:stretch/>
        </p:blipFill>
        <p:spPr>
          <a:xfrm>
            <a:off x="7369870" y="877649"/>
            <a:ext cx="1440160" cy="2145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122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l="17258" r="11305"/>
          <a:stretch/>
        </p:blipFill>
        <p:spPr>
          <a:xfrm>
            <a:off x="6761230" y="4280476"/>
            <a:ext cx="2222336" cy="2252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74619"/>
            <a:ext cx="6912767" cy="61441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Бюджет может быть: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9" y="1916832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502" y="1392819"/>
            <a:ext cx="7776864" cy="15384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Профицитный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бюджет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доходы бюджета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больше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запланированных расходов - денег достаточно для решения всех запланированных задач. 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 данной ситуации необходимо задуматься о том, как более эффективно использовать излишек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денег.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75461" y="4725144"/>
            <a:ext cx="6585769" cy="203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Дефицитный бюджет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доходы бюджета меньше расходов. Образуется дефицит бюджета, т.е. денег недостаточно для покрытия существующих расходов. Для того чтобы бюджет стал сбалансированным, необходимо либо увеличить доходы, либо уменьшить расходы.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66" y="2838629"/>
            <a:ext cx="1837978" cy="1756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965667"/>
            <a:ext cx="590611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99CB38">
                    <a:lumMod val="50000"/>
                  </a:srgbClr>
                </a:solidFill>
                <a:latin typeface="Bookman Old Style" panose="02050604050505020204" pitchFamily="18" charset="0"/>
              </a:rPr>
              <a:t>Равновесный бюджет </a:t>
            </a:r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– доходы бюджета </a:t>
            </a:r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равны расходам. Это говорит о том, что бюджет сбалансирован.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7836"/>
            <a:ext cx="6912767" cy="109819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Что такое Федеральный бюджет?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49" y="1916832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67686"/>
            <a:ext cx="7848872" cy="4990313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основной финансовый план государства, который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принимается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Федеральным Собранием в виде федерального закона.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–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основное средство перераспределения национального дохода и валового внутреннего продукта.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Через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Федеральный бюджет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мобилизуются финансовые ресурсы, которые нужны для регулирования экономического и социального развития нашей страны и реализации ее политики. 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0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645460"/>
            <a:ext cx="7200799" cy="7149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Доходы Федерального бюджета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3215"/>
            <a:ext cx="8631857" cy="47565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89006" y="103215"/>
            <a:ext cx="8631857" cy="504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К 100-летию системы финансов Свердловской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34281"/>
            <a:ext cx="5828281" cy="1091279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06" y="1556792"/>
            <a:ext cx="8127410" cy="5301207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Основным источником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доходов федерального бюджета (около 76 %) являются налоговые доходы.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В Федеральный бюджет поступают такие виды налогов, как: налог на добавленную стоимость и акцизы, составляющие около 40 % от общего дохода бюджета, налог на прибыль (около 10 %), налоги на внешнюю торговлю и внешнеэкономические операции (около 8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%).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Остальную часть образуют подоходный налог с физических лиц, налог на имущество, платежи за пользование природными ресурсами.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Неналоговые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доходы составляют около 12 %.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доходы от государственной собственности, от внешнеэкономической деятельности, от продажи имущества, которое принадлежит государству, от продажи запасов государства. </a:t>
            </a:r>
          </a:p>
          <a:p>
            <a:pPr marL="285750" indent="-285750" algn="l">
              <a:buClr>
                <a:schemeClr val="accent2">
                  <a:lumMod val="5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Поступления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от целевых бюджетных фондов – это около 11 %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(Федеральный экологический фонд, Федеральный дорожный фонд и т. д.).</a:t>
            </a:r>
          </a:p>
        </p:txBody>
      </p:sp>
    </p:spTree>
    <p:extLst>
      <p:ext uri="{BB962C8B-B14F-4D97-AF65-F5344CB8AC3E}">
        <p14:creationId xmlns="" xmlns:p14="http://schemas.microsoft.com/office/powerpoint/2010/main" val="328843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2011</TotalTime>
  <Words>1539</Words>
  <Application>Microsoft Office PowerPoint</Application>
  <PresentationFormat>Экран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Слайд 1</vt:lpstr>
      <vt:lpstr>Что такое бюджет?</vt:lpstr>
      <vt:lpstr>Что такое бюджет?</vt:lpstr>
      <vt:lpstr>Слайд 4</vt:lpstr>
      <vt:lpstr>Фазы составления бюджета</vt:lpstr>
      <vt:lpstr>Структура бюджетов</vt:lpstr>
      <vt:lpstr>Бюджет может быть:</vt:lpstr>
      <vt:lpstr>Что такое Федеральный бюджет?</vt:lpstr>
      <vt:lpstr>Доходы Федерального бюджета</vt:lpstr>
      <vt:lpstr>Расходы Федерального бюджета</vt:lpstr>
      <vt:lpstr>Региональные и местные бюджеты</vt:lpstr>
      <vt:lpstr>Бюджет Свердловской области</vt:lpstr>
      <vt:lpstr>Бюджет Муниципального образования городской округ Нижняя Салда</vt:lpstr>
      <vt:lpstr>Семейный бюджет</vt:lpstr>
      <vt:lpstr>Какие бывают доходы у семьи?</vt:lpstr>
      <vt:lpstr>Структура дохода  российских семей</vt:lpstr>
      <vt:lpstr>Расходы семейного бюджета</vt:lpstr>
      <vt:lpstr>Расходы семейного бюджета</vt:lpstr>
      <vt:lpstr>Классификация расходов семейного бюджета</vt:lpstr>
      <vt:lpstr>Как спланировать семейный бюджет</vt:lpstr>
      <vt:lpstr>Виды семейного бюджета (1 из 3)</vt:lpstr>
      <vt:lpstr>Виды семейного бюджета (2 из 3)</vt:lpstr>
      <vt:lpstr>Виды семейного бюджета (3 из 3)</vt:lpstr>
      <vt:lpstr>Личный бюджет</vt:lpstr>
      <vt:lpstr>Слайд 25</vt:lpstr>
    </vt:vector>
  </TitlesOfParts>
  <Company>Уральский государственный экономический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11010411602</dc:creator>
  <cp:lastModifiedBy>User</cp:lastModifiedBy>
  <cp:revision>162</cp:revision>
  <dcterms:created xsi:type="dcterms:W3CDTF">2014-01-03T12:07:54Z</dcterms:created>
  <dcterms:modified xsi:type="dcterms:W3CDTF">2019-05-17T12:47:44Z</dcterms:modified>
</cp:coreProperties>
</file>