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60" r:id="rId3"/>
    <p:sldId id="258" r:id="rId4"/>
    <p:sldId id="363" r:id="rId5"/>
    <p:sldId id="361" r:id="rId6"/>
    <p:sldId id="365" r:id="rId7"/>
    <p:sldId id="364" r:id="rId8"/>
    <p:sldId id="366" r:id="rId9"/>
    <p:sldId id="356" r:id="rId10"/>
    <p:sldId id="357" r:id="rId11"/>
    <p:sldId id="367" r:id="rId12"/>
    <p:sldId id="369" r:id="rId13"/>
    <p:sldId id="368" r:id="rId14"/>
    <p:sldId id="371" r:id="rId15"/>
    <p:sldId id="3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6ECB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890" autoAdjust="0"/>
    <p:restoredTop sz="93453" autoAdjust="0"/>
  </p:normalViewPr>
  <p:slideViewPr>
    <p:cSldViewPr>
      <p:cViewPr>
        <p:scale>
          <a:sx n="87" d="100"/>
          <a:sy n="87" d="100"/>
        </p:scale>
        <p:origin x="-1363" y="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B6FAA-C435-41BA-A4F9-C1FE1B225C58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4F909-C8BC-486E-9754-2CF5E50984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59773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93D4B-C2E5-4B7F-80AD-AA05F615608D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557DB-49F0-45B3-8514-A7B236DEBF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93D4B-C2E5-4B7F-80AD-AA05F615608D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557DB-49F0-45B3-8514-A7B236DEBF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93D4B-C2E5-4B7F-80AD-AA05F615608D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557DB-49F0-45B3-8514-A7B236DEBF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93D4B-C2E5-4B7F-80AD-AA05F615608D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557DB-49F0-45B3-8514-A7B236DEBF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93D4B-C2E5-4B7F-80AD-AA05F615608D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557DB-49F0-45B3-8514-A7B236DEBF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93D4B-C2E5-4B7F-80AD-AA05F615608D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557DB-49F0-45B3-8514-A7B236DEBF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93D4B-C2E5-4B7F-80AD-AA05F615608D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557DB-49F0-45B3-8514-A7B236DEBF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93D4B-C2E5-4B7F-80AD-AA05F615608D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557DB-49F0-45B3-8514-A7B236DEBF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93D4B-C2E5-4B7F-80AD-AA05F615608D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557DB-49F0-45B3-8514-A7B236DEBF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93D4B-C2E5-4B7F-80AD-AA05F615608D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557DB-49F0-45B3-8514-A7B236DEBF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93D4B-C2E5-4B7F-80AD-AA05F615608D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557DB-49F0-45B3-8514-A7B236DEBF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93D4B-C2E5-4B7F-80AD-AA05F615608D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557DB-49F0-45B3-8514-A7B236DEBF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http://gerb.rossel.ru/data/Image/catalog_symb/71_mini.jpg" TargetMode="Externa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http://gerb.rossel.ru/data/Image/catalog_symb/71_mini.jpg" TargetMode="Externa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http://gerb.rossel.ru/data/Image/catalog_symb/71_mini.jpg" TargetMode="Externa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http://gerb.rossel.ru/data/Image/catalog_symb/71_mini.jpg" TargetMode="Externa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http://gerb.rossel.ru/data/Image/catalog_symb/71_mini.jpg" TargetMode="Externa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http://gerb.rossel.ru/data/Image/catalog_symb/71_mini.jpg" TargetMode="Externa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5" Type="http://schemas.openxmlformats.org/officeDocument/2006/relationships/image" Target="http://gerb.rossel.ru/data/Image/catalog_symb/71_mini.jpg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http://gerb.rossel.ru/data/Image/catalog_symb/71_mini.jpg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http://gerb.rossel.ru/data/Image/catalog_symb/71_mini.jpg" TargetMode="Externa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http://gerb.rossel.ru/data/Image/catalog_symb/71_mini.jpg" TargetMode="Externa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http://gerb.rossel.ru/data/Image/catalog_symb/71_mini.jpg" TargetMode="Externa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http://gerb.rossel.ru/data/Image/catalog_symb/71_mini.jpg" TargetMode="Externa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http://gerb.rossel.ru/data/Image/catalog_symb/71_mini.jpg" TargetMode="Externa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jpeg"/><Relationship Id="rId7" Type="http://schemas.openxmlformats.org/officeDocument/2006/relationships/image" Target="http://gerb.rossel.ru/data/Image/catalog_symb/71_mini.jp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hyperlink" Target="http://nsaldago.ru/orv/" TargetMode="External"/><Relationship Id="rId4" Type="http://schemas.openxmlformats.org/officeDocument/2006/relationships/hyperlink" Target="http://ar.gov66.ru/article/orv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http://gerb.rossel.ru/data/Image/catalog_symb/71_mini.jpg" TargetMode="External"/><Relationship Id="rId5" Type="http://schemas.openxmlformats.org/officeDocument/2006/relationships/image" Target="../media/image2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 flipH="1">
            <a:off x="-2" y="2640556"/>
            <a:ext cx="9001158" cy="2931584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0" scaled="0"/>
            <a:tileRect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1071538" y="2714620"/>
            <a:ext cx="792961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Cambria" pitchFamily="18" charset="0"/>
              </a:rPr>
              <a:t>Внедрение </a:t>
            </a:r>
          </a:p>
          <a:p>
            <a:r>
              <a:rPr lang="ru-RU" sz="3600" b="1" i="1" dirty="0" smtClean="0">
                <a:solidFill>
                  <a:srgbClr val="C00000"/>
                </a:solidFill>
                <a:latin typeface="Cambria" pitchFamily="18" charset="0"/>
              </a:rPr>
              <a:t>Оценки Регулирующего Воздействия </a:t>
            </a:r>
          </a:p>
          <a:p>
            <a:r>
              <a:rPr lang="ru-RU" sz="3600" b="1" i="1" dirty="0" smtClean="0">
                <a:solidFill>
                  <a:srgbClr val="C00000"/>
                </a:solidFill>
                <a:latin typeface="Cambria" pitchFamily="18" charset="0"/>
              </a:rPr>
              <a:t>на территории </a:t>
            </a:r>
          </a:p>
          <a:p>
            <a:r>
              <a:rPr lang="ru-RU" sz="3600" b="1" i="1" dirty="0" smtClean="0">
                <a:solidFill>
                  <a:srgbClr val="C00000"/>
                </a:solidFill>
                <a:latin typeface="Cambria" pitchFamily="18" charset="0"/>
              </a:rPr>
              <a:t>городского округа Нижняя Салда </a:t>
            </a:r>
            <a:endParaRPr lang="ru-RU" sz="3600" b="1" i="1" dirty="0">
              <a:solidFill>
                <a:srgbClr val="C00000"/>
              </a:solidFill>
              <a:latin typeface="Cambria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8992" y="5949280"/>
            <a:ext cx="2727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Cambria" pitchFamily="18" charset="0"/>
              </a:rPr>
              <a:t>2017</a:t>
            </a:r>
            <a:endParaRPr lang="ru-RU" b="1" i="1" dirty="0">
              <a:latin typeface="Cambria" pitchFamily="18" charset="0"/>
            </a:endParaRPr>
          </a:p>
        </p:txBody>
      </p:sp>
      <p:pic>
        <p:nvPicPr>
          <p:cNvPr id="2" name="Picture 2" descr="Нижняя Салда, городской округ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7500958" y="214290"/>
            <a:ext cx="1214446" cy="1948086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357298"/>
            <a:ext cx="8607669" cy="699133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100000" t="100000"/>
            </a:path>
            <a:tileRect r="-100000" b="-100000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285720" y="1428736"/>
            <a:ext cx="79939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 smtClean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Децентрализованная модель </a:t>
            </a: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899592" y="2276872"/>
            <a:ext cx="747553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None/>
            </a:pPr>
            <a:endParaRPr lang="ru-RU" sz="1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67544" y="2204864"/>
            <a:ext cx="792088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ru-RU" sz="1500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557DB-49F0-45B3-8514-A7B236DEBFFD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58774" y="2285992"/>
            <a:ext cx="4141787" cy="441325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285750" indent="-28575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1600" dirty="0"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ru-RU" altLang="ru-RU" sz="1600" b="1" u="sng" dirty="0" smtClean="0">
                <a:latin typeface="Calibri" pitchFamily="34" charset="0"/>
              </a:rPr>
              <a:t>ПЛЮСЫ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endParaRPr lang="ru-RU" altLang="ru-RU" sz="1600" dirty="0" smtClean="0"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altLang="ru-RU" sz="1600" dirty="0" smtClean="0">
                <a:latin typeface="Calibri" pitchFamily="34" charset="0"/>
              </a:rPr>
              <a:t>Вовлеченность </a:t>
            </a:r>
            <a:r>
              <a:rPr lang="ru-RU" altLang="ru-RU" sz="1600" dirty="0">
                <a:latin typeface="Calibri" pitchFamily="34" charset="0"/>
              </a:rPr>
              <a:t>органов-разработчиков в процесс </a:t>
            </a:r>
            <a:r>
              <a:rPr lang="ru-RU" altLang="ru-RU" sz="1600" dirty="0" smtClean="0">
                <a:latin typeface="Calibri" pitchFamily="34" charset="0"/>
              </a:rPr>
              <a:t>подготовки </a:t>
            </a:r>
            <a:r>
              <a:rPr lang="ru-RU" altLang="ru-RU" sz="1600" dirty="0">
                <a:latin typeface="Calibri" pitchFamily="34" charset="0"/>
              </a:rPr>
              <a:t>и обоснования принимаемых регулирующих решений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endParaRPr lang="ru-RU" altLang="ru-RU" sz="800" dirty="0"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altLang="ru-RU" sz="1600" dirty="0">
                <a:latin typeface="Calibri" pitchFamily="34" charset="0"/>
              </a:rPr>
              <a:t>ОРВ на стадии идентификации проблемы (ранней стадии) позволяет не тратить ресурсы на разработку неэффективного регулирования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endParaRPr lang="ru-RU" altLang="ru-RU" sz="800" dirty="0"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altLang="ru-RU" sz="1600" dirty="0">
                <a:latin typeface="Calibri" pitchFamily="34" charset="0"/>
              </a:rPr>
              <a:t>Возможность охвата практически всех сфер регулирования на региональном уровне и большая вовлеченность заинтересованных сторон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endParaRPr lang="ru-RU" altLang="ru-RU" sz="800" dirty="0"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altLang="ru-RU" sz="1600" dirty="0">
                <a:latin typeface="Calibri" pitchFamily="34" charset="0"/>
              </a:rPr>
              <a:t>Возможность проведения более качественной ОРВ и подготовки НПА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endParaRPr lang="ru-RU" altLang="ru-RU" sz="800" dirty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endParaRPr lang="ru-RU" altLang="ru-RU" sz="16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8" name="Прямоугольник 9"/>
          <p:cNvSpPr/>
          <p:nvPr/>
        </p:nvSpPr>
        <p:spPr>
          <a:xfrm>
            <a:off x="4788024" y="2285992"/>
            <a:ext cx="4070256" cy="439103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285750" indent="-28575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600" b="1" u="sng" dirty="0" smtClean="0">
                <a:latin typeface="Calibri" pitchFamily="34" charset="0"/>
              </a:rPr>
              <a:t>МИНУСЫ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1600" dirty="0"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altLang="ru-RU" sz="1600" dirty="0">
                <a:latin typeface="Calibri" pitchFamily="34" charset="0"/>
              </a:rPr>
              <a:t>Более высокие организационные </a:t>
            </a:r>
            <a:r>
              <a:rPr lang="ru-RU" altLang="ru-RU" sz="1600" dirty="0" smtClean="0">
                <a:latin typeface="Calibri" pitchFamily="34" charset="0"/>
              </a:rPr>
              <a:t/>
            </a:r>
            <a:br>
              <a:rPr lang="ru-RU" altLang="ru-RU" sz="1600" dirty="0" smtClean="0">
                <a:latin typeface="Calibri" pitchFamily="34" charset="0"/>
              </a:rPr>
            </a:br>
            <a:r>
              <a:rPr lang="ru-RU" altLang="ru-RU" sz="1600" dirty="0" smtClean="0">
                <a:latin typeface="Calibri" pitchFamily="34" charset="0"/>
              </a:rPr>
              <a:t>и </a:t>
            </a:r>
            <a:r>
              <a:rPr lang="ru-RU" altLang="ru-RU" sz="1600" dirty="0">
                <a:latin typeface="Calibri" pitchFamily="34" charset="0"/>
              </a:rPr>
              <a:t>временные </a:t>
            </a:r>
            <a:r>
              <a:rPr lang="ru-RU" altLang="ru-RU" sz="1600" dirty="0" smtClean="0">
                <a:latin typeface="Calibri" pitchFamily="34" charset="0"/>
              </a:rPr>
              <a:t>затраты</a:t>
            </a:r>
            <a:endParaRPr lang="ru-RU" altLang="ru-RU" sz="1600" dirty="0"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endParaRPr lang="ru-RU" altLang="ru-RU" sz="800" dirty="0"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altLang="ru-RU" sz="1600" dirty="0" smtClean="0">
                <a:latin typeface="Calibri" pitchFamily="34" charset="0"/>
              </a:rPr>
              <a:t>Высокие </a:t>
            </a:r>
            <a:r>
              <a:rPr lang="ru-RU" altLang="ru-RU" sz="1600" dirty="0">
                <a:latin typeface="Calibri" pitchFamily="34" charset="0"/>
              </a:rPr>
              <a:t>требования к исходному методическому обеспечению и обучению разработчиков проектов НПА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endParaRPr lang="ru-RU" altLang="ru-RU" sz="800" dirty="0"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altLang="ru-RU" sz="1600" dirty="0">
                <a:latin typeface="Calibri" pitchFamily="34" charset="0"/>
              </a:rPr>
              <a:t>Незаинтересованность разработчиков </a:t>
            </a:r>
            <a:r>
              <a:rPr lang="ru-RU" altLang="ru-RU" sz="1600" dirty="0" smtClean="0">
                <a:latin typeface="Calibri" pitchFamily="34" charset="0"/>
              </a:rPr>
              <a:t/>
            </a:r>
            <a:br>
              <a:rPr lang="ru-RU" altLang="ru-RU" sz="1600" dirty="0" smtClean="0">
                <a:latin typeface="Calibri" pitchFamily="34" charset="0"/>
              </a:rPr>
            </a:br>
            <a:r>
              <a:rPr lang="ru-RU" altLang="ru-RU" sz="1600" dirty="0" smtClean="0">
                <a:latin typeface="Calibri" pitchFamily="34" charset="0"/>
              </a:rPr>
              <a:t>в </a:t>
            </a:r>
            <a:r>
              <a:rPr lang="ru-RU" altLang="ru-RU" sz="1600" dirty="0">
                <a:latin typeface="Calibri" pitchFamily="34" charset="0"/>
              </a:rPr>
              <a:t>проведении качественной ОРВ может существенно снизить эффективность </a:t>
            </a:r>
            <a:r>
              <a:rPr lang="ru-RU" altLang="ru-RU" sz="1600" dirty="0" smtClean="0">
                <a:latin typeface="Calibri" pitchFamily="34" charset="0"/>
              </a:rPr>
              <a:t>системы и </a:t>
            </a:r>
            <a:r>
              <a:rPr lang="ru-RU" altLang="ru-RU" sz="1600" dirty="0">
                <a:latin typeface="Calibri" pitchFamily="34" charset="0"/>
              </a:rPr>
              <a:t>привести к трансформации </a:t>
            </a:r>
            <a:r>
              <a:rPr lang="ru-RU" altLang="ru-RU" sz="1600" dirty="0" smtClean="0">
                <a:latin typeface="Calibri" pitchFamily="34" charset="0"/>
              </a:rPr>
              <a:t/>
            </a:r>
            <a:br>
              <a:rPr lang="ru-RU" altLang="ru-RU" sz="1600" dirty="0" smtClean="0">
                <a:latin typeface="Calibri" pitchFamily="34" charset="0"/>
              </a:rPr>
            </a:br>
            <a:r>
              <a:rPr lang="ru-RU" altLang="ru-RU" sz="1600" dirty="0" smtClean="0">
                <a:latin typeface="Calibri" pitchFamily="34" charset="0"/>
              </a:rPr>
              <a:t>в </a:t>
            </a:r>
            <a:r>
              <a:rPr lang="ru-RU" altLang="ru-RU" sz="1600" dirty="0">
                <a:latin typeface="Calibri" pitchFamily="34" charset="0"/>
              </a:rPr>
              <a:t>формальную процедуру</a:t>
            </a:r>
          </a:p>
        </p:txBody>
      </p:sp>
      <p:pic>
        <p:nvPicPr>
          <p:cNvPr id="13" name="Picture 2" descr="Нижняя Салда, городской округ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8001024" y="142853"/>
            <a:ext cx="714380" cy="1143008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643050"/>
            <a:ext cx="8607669" cy="107157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100000" t="100000"/>
            </a:path>
            <a:tileRect r="-100000" b="-100000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642910" y="1785926"/>
            <a:ext cx="665080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 smtClean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Публичные </a:t>
            </a:r>
            <a:r>
              <a:rPr lang="ru-RU" sz="2400" b="1" i="1" dirty="0" smtClean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консультации (Постановление №1121 от 16.12.2017)</a:t>
            </a:r>
            <a:endParaRPr lang="ru-RU" sz="2400" b="1" i="1" dirty="0">
              <a:solidFill>
                <a:schemeClr val="bg1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214282" y="2857496"/>
            <a:ext cx="8784975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>
              <a:buAutoNum type="arabicParenR"/>
            </a:pPr>
            <a:r>
              <a:rPr lang="ru-RU" sz="2600" dirty="0" smtClean="0">
                <a:latin typeface="Cambria" pitchFamily="18" charset="0"/>
              </a:rPr>
              <a:t>пояснительная записка </a:t>
            </a:r>
            <a:r>
              <a:rPr lang="ru-RU" sz="2600" dirty="0" smtClean="0">
                <a:latin typeface="Cambria" pitchFamily="18" charset="0"/>
              </a:rPr>
              <a:t>к проекту нормативного правового акта (Приложение № 2</a:t>
            </a:r>
            <a:r>
              <a:rPr lang="ru-RU" sz="2600" dirty="0" smtClean="0">
                <a:latin typeface="Cambria" pitchFamily="18" charset="0"/>
              </a:rPr>
              <a:t>);</a:t>
            </a:r>
          </a:p>
          <a:p>
            <a:pPr marL="514350" indent="-514350">
              <a:buAutoNum type="arabicParenR"/>
            </a:pPr>
            <a:r>
              <a:rPr lang="ru-RU" sz="2600" dirty="0" smtClean="0">
                <a:latin typeface="Cambria" pitchFamily="18" charset="0"/>
              </a:rPr>
              <a:t> </a:t>
            </a:r>
            <a:r>
              <a:rPr lang="ru-RU" sz="2600" dirty="0" smtClean="0">
                <a:latin typeface="Cambria" pitchFamily="18" charset="0"/>
              </a:rPr>
              <a:t>уведомление о разработке проекта нормативного правового акта и проведении по нему публичных консультаций (Приложение № 3</a:t>
            </a:r>
            <a:r>
              <a:rPr lang="ru-RU" sz="2600" dirty="0" smtClean="0">
                <a:latin typeface="Cambria" pitchFamily="18" charset="0"/>
              </a:rPr>
              <a:t>);</a:t>
            </a:r>
          </a:p>
          <a:p>
            <a:pPr marL="514350" indent="-514350">
              <a:buAutoNum type="arabicParenR"/>
            </a:pPr>
            <a:r>
              <a:rPr lang="ru-RU" sz="2600" dirty="0" smtClean="0">
                <a:latin typeface="Cambria" pitchFamily="18" charset="0"/>
              </a:rPr>
              <a:t> сводка </a:t>
            </a:r>
            <a:r>
              <a:rPr lang="ru-RU" sz="2600" dirty="0" smtClean="0">
                <a:latin typeface="Cambria" pitchFamily="18" charset="0"/>
              </a:rPr>
              <a:t>поступивших </a:t>
            </a:r>
            <a:r>
              <a:rPr lang="ru-RU" sz="2600" dirty="0" smtClean="0">
                <a:latin typeface="Cambria" pitchFamily="18" charset="0"/>
              </a:rPr>
              <a:t>предложений(Приложение </a:t>
            </a:r>
            <a:r>
              <a:rPr lang="ru-RU" sz="2600" dirty="0" smtClean="0">
                <a:latin typeface="Cambria" pitchFamily="18" charset="0"/>
              </a:rPr>
              <a:t>№ 4</a:t>
            </a:r>
            <a:r>
              <a:rPr lang="ru-RU" sz="2600" dirty="0" smtClean="0">
                <a:latin typeface="Cambria" pitchFamily="18" charset="0"/>
              </a:rPr>
              <a:t>);</a:t>
            </a:r>
          </a:p>
          <a:p>
            <a:pPr marL="514350" indent="-514350">
              <a:buAutoNum type="arabicParenR"/>
            </a:pPr>
            <a:r>
              <a:rPr lang="ru-RU" sz="2600" dirty="0" smtClean="0">
                <a:latin typeface="Cambria" pitchFamily="18" charset="0"/>
              </a:rPr>
              <a:t>заключение (Приложение №5)</a:t>
            </a:r>
            <a:endParaRPr lang="ru-RU" sz="2600" dirty="0">
              <a:latin typeface="Cambria" pitchFamily="18" charset="0"/>
            </a:endParaRPr>
          </a:p>
        </p:txBody>
      </p:sp>
      <p:pic>
        <p:nvPicPr>
          <p:cNvPr id="6" name="Picture 2" descr="Нижняя Салда, городской округ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8001024" y="142853"/>
            <a:ext cx="714380" cy="1143008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714488"/>
            <a:ext cx="8607669" cy="642942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100000" t="100000"/>
            </a:path>
            <a:tileRect r="-100000" b="-100000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642910" y="1714489"/>
            <a:ext cx="66508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 smtClean="0">
                <a:solidFill>
                  <a:schemeClr val="bg1"/>
                </a:solidFill>
                <a:latin typeface="Cambria" pitchFamily="18" charset="0"/>
                <a:ea typeface="Cambria Math" pitchFamily="18" charset="0"/>
              </a:rPr>
              <a:t>Степени ОРВ</a:t>
            </a:r>
            <a:endParaRPr lang="ru-RU" sz="2400" b="1" i="1" dirty="0">
              <a:solidFill>
                <a:schemeClr val="bg1"/>
              </a:solidFill>
              <a:latin typeface="Cambria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6" name="Picture 2" descr="Нижняя Салда, городской округ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8001024" y="142853"/>
            <a:ext cx="714380" cy="1143008"/>
          </a:xfrm>
          <a:prstGeom prst="rect">
            <a:avLst/>
          </a:prstGeom>
          <a:noFill/>
        </p:spPr>
      </p:pic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214282" y="2428868"/>
            <a:ext cx="8784975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Cambria" pitchFamily="18" charset="0"/>
              </a:rPr>
              <a:t>1)  высокая степень регулирующего воздействия </a:t>
            </a:r>
            <a:r>
              <a:rPr lang="ru-RU" sz="1600" dirty="0" smtClean="0">
                <a:latin typeface="Cambria" pitchFamily="18" charset="0"/>
              </a:rPr>
              <a:t>- проект акта содержит положения, устанавливающие ранее не предусмотренные законодательством обязанности, запреты и ограничения для физических и юридических лиц в сфере предпринимательской и инвестиционной деятельности или способствующие их установлению, а также положения, приводящие к возникновению ранее не предусмотренных законодательством расходов физических и юридических лиц в сфере предпринимательской и инвестиционной деятельности;</a:t>
            </a:r>
          </a:p>
          <a:p>
            <a:r>
              <a:rPr lang="ru-RU" sz="1600" b="1" dirty="0" smtClean="0">
                <a:latin typeface="Cambria" pitchFamily="18" charset="0"/>
              </a:rPr>
              <a:t>2) средняя степень регулирующего воздействия</a:t>
            </a:r>
            <a:r>
              <a:rPr lang="ru-RU" sz="1600" dirty="0" smtClean="0">
                <a:latin typeface="Cambria" pitchFamily="18" charset="0"/>
              </a:rPr>
              <a:t> - проект акта содержит положения, изменяющие ранее предусмотренные законодательством обязанности, запреты и ограничения для физических и юридических лиц в сфере предпринимательской и инвестиционной деятельности или способствующие их установлению, а также положения, приводящие к увеличению ранее предусмотренных законодательством расходов физических и юридических лиц в сфере предпринимательской и инвестиционной деятельности;</a:t>
            </a:r>
          </a:p>
          <a:p>
            <a:r>
              <a:rPr lang="ru-RU" sz="1600" b="1" dirty="0" smtClean="0">
                <a:latin typeface="Cambria" pitchFamily="18" charset="0"/>
              </a:rPr>
              <a:t>3) низкая степень регулирующего воздействия </a:t>
            </a:r>
            <a:r>
              <a:rPr lang="ru-RU" sz="1600" dirty="0" smtClean="0">
                <a:latin typeface="Cambria" pitchFamily="18" charset="0"/>
              </a:rPr>
              <a:t>- проект акта не содержит положения, предусмотренные </a:t>
            </a:r>
            <a:r>
              <a:rPr lang="ru-RU" sz="1600" dirty="0" smtClean="0">
                <a:latin typeface="Cambria" pitchFamily="18" charset="0"/>
                <a:hlinkClick r:id="" action="ppaction://hlinkfile"/>
              </a:rPr>
              <a:t>пунктами </a:t>
            </a:r>
            <a:r>
              <a:rPr lang="ru-RU" sz="1600" dirty="0" smtClean="0">
                <a:latin typeface="Cambria" pitchFamily="18" charset="0"/>
                <a:hlinkClick r:id="" action="ppaction://hlinkfile"/>
              </a:rPr>
              <a:t>1</a:t>
            </a:r>
            <a:r>
              <a:rPr lang="ru-RU" sz="1600" dirty="0" smtClean="0">
                <a:latin typeface="Cambria" pitchFamily="18" charset="0"/>
              </a:rPr>
              <a:t> и </a:t>
            </a:r>
            <a:r>
              <a:rPr lang="ru-RU" sz="1600" dirty="0" smtClean="0">
                <a:latin typeface="Cambria" pitchFamily="18" charset="0"/>
                <a:hlinkClick r:id="" action="ppaction://hlinkfile"/>
              </a:rPr>
              <a:t>2</a:t>
            </a:r>
            <a:r>
              <a:rPr lang="ru-RU" sz="1600" dirty="0" smtClean="0">
                <a:latin typeface="Cambria" pitchFamily="18" charset="0"/>
              </a:rPr>
              <a:t>, </a:t>
            </a:r>
            <a:r>
              <a:rPr lang="ru-RU" sz="1600" dirty="0" smtClean="0">
                <a:latin typeface="Cambria" pitchFamily="18" charset="0"/>
              </a:rPr>
              <a:t>однако подлежит оценке регулирующего </a:t>
            </a:r>
            <a:r>
              <a:rPr lang="ru-RU" sz="1600" dirty="0" smtClean="0">
                <a:latin typeface="Cambria" pitchFamily="18" charset="0"/>
              </a:rPr>
              <a:t>воздействия.</a:t>
            </a:r>
            <a:endParaRPr lang="ru-RU" sz="1600" dirty="0">
              <a:latin typeface="Cambria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643050"/>
            <a:ext cx="8607669" cy="843149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100000" t="100000"/>
            </a:path>
            <a:tileRect r="-100000" b="-100000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642910" y="1785926"/>
            <a:ext cx="66508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 smtClean="0">
                <a:solidFill>
                  <a:schemeClr val="bg1"/>
                </a:solidFill>
                <a:latin typeface="Cambria" pitchFamily="18" charset="0"/>
                <a:ea typeface="Cambria Math" pitchFamily="18" charset="0"/>
              </a:rPr>
              <a:t>Сроки ОРВ</a:t>
            </a:r>
            <a:endParaRPr lang="ru-RU" sz="2400" b="1" i="1" dirty="0">
              <a:solidFill>
                <a:schemeClr val="bg1"/>
              </a:solidFill>
              <a:latin typeface="Cambria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6" name="Picture 2" descr="Нижняя Салда, городской округ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8001024" y="142853"/>
            <a:ext cx="714380" cy="1143008"/>
          </a:xfrm>
          <a:prstGeom prst="rect">
            <a:avLst/>
          </a:prstGeom>
          <a:noFill/>
        </p:spPr>
      </p:pic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214282" y="2643182"/>
            <a:ext cx="878497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Cambria" pitchFamily="18" charset="0"/>
              </a:rPr>
              <a:t>1) Срок проведения публичных консультаций определяется разработчиком с учетом степени регулирующего воздействия </a:t>
            </a:r>
            <a:r>
              <a:rPr lang="ru-RU" sz="2000" dirty="0" smtClean="0">
                <a:latin typeface="Cambria" pitchFamily="18" charset="0"/>
              </a:rPr>
              <a:t>и </a:t>
            </a:r>
            <a:r>
              <a:rPr lang="ru-RU" sz="2000" dirty="0" smtClean="0">
                <a:latin typeface="Cambria" pitchFamily="18" charset="0"/>
              </a:rPr>
              <a:t>не может составлять </a:t>
            </a:r>
            <a:r>
              <a:rPr lang="ru-RU" sz="2000" b="1" dirty="0" smtClean="0">
                <a:latin typeface="Cambria" pitchFamily="18" charset="0"/>
              </a:rPr>
              <a:t>менее 10 и более 30 рабочих дней.</a:t>
            </a:r>
          </a:p>
          <a:p>
            <a:r>
              <a:rPr lang="ru-RU" sz="2000" dirty="0" smtClean="0">
                <a:latin typeface="Cambria" pitchFamily="18" charset="0"/>
              </a:rPr>
              <a:t>2) </a:t>
            </a:r>
            <a:r>
              <a:rPr lang="ru-RU" sz="2000" dirty="0" smtClean="0">
                <a:latin typeface="Cambria" pitchFamily="18" charset="0"/>
              </a:rPr>
              <a:t>Заключение </a:t>
            </a:r>
            <a:r>
              <a:rPr lang="ru-RU" sz="2000" dirty="0" smtClean="0">
                <a:latin typeface="Cambria" pitchFamily="18" charset="0"/>
              </a:rPr>
              <a:t>об ОРВ </a:t>
            </a:r>
            <a:r>
              <a:rPr lang="ru-RU" sz="2000" b="1" dirty="0" smtClean="0">
                <a:latin typeface="Cambria" pitchFamily="18" charset="0"/>
              </a:rPr>
              <a:t>в </a:t>
            </a:r>
            <a:r>
              <a:rPr lang="ru-RU" sz="2000" b="1" dirty="0" smtClean="0">
                <a:latin typeface="Cambria" pitchFamily="18" charset="0"/>
              </a:rPr>
              <a:t>течение 10 рабочих дней </a:t>
            </a:r>
            <a:r>
              <a:rPr lang="ru-RU" sz="2000" dirty="0" smtClean="0">
                <a:latin typeface="Cambria" pitchFamily="18" charset="0"/>
              </a:rPr>
              <a:t>после завершения публичных консультаций по проекту.</a:t>
            </a:r>
          </a:p>
          <a:p>
            <a:r>
              <a:rPr lang="ru-RU" sz="2000" dirty="0" smtClean="0">
                <a:latin typeface="Cambria" pitchFamily="18" charset="0"/>
              </a:rPr>
              <a:t>3</a:t>
            </a:r>
            <a:r>
              <a:rPr lang="ru-RU" sz="2000" dirty="0" smtClean="0">
                <a:latin typeface="Cambria" pitchFamily="18" charset="0"/>
              </a:rPr>
              <a:t>) </a:t>
            </a:r>
            <a:r>
              <a:rPr lang="ru-RU" sz="2000" dirty="0" smtClean="0">
                <a:latin typeface="Cambria" pitchFamily="18" charset="0"/>
              </a:rPr>
              <a:t>Разработчик </a:t>
            </a:r>
            <a:r>
              <a:rPr lang="ru-RU" sz="2000" dirty="0" smtClean="0">
                <a:latin typeface="Cambria" pitchFamily="18" charset="0"/>
              </a:rPr>
              <a:t>направляет проект нормативного правового акта вместе с подготовленным заключением об ОРВ в Уполномоченный орган, который </a:t>
            </a:r>
            <a:r>
              <a:rPr lang="ru-RU" sz="2000" b="1" dirty="0" smtClean="0">
                <a:latin typeface="Cambria" pitchFamily="18" charset="0"/>
              </a:rPr>
              <a:t>в течение 5 </a:t>
            </a:r>
            <a:r>
              <a:rPr lang="ru-RU" sz="2000" dirty="0" smtClean="0">
                <a:latin typeface="Cambria" pitchFamily="18" charset="0"/>
              </a:rPr>
              <a:t>рабочих дней  рассматривает проект акта и подготовленное заключение об </a:t>
            </a:r>
            <a:r>
              <a:rPr lang="ru-RU" sz="2000" dirty="0" smtClean="0">
                <a:latin typeface="Cambria" pitchFamily="18" charset="0"/>
              </a:rPr>
              <a:t>ОРВ.</a:t>
            </a:r>
          </a:p>
          <a:p>
            <a:r>
              <a:rPr lang="ru-RU" sz="2000" dirty="0" smtClean="0">
                <a:latin typeface="Cambria" pitchFamily="18" charset="0"/>
              </a:rPr>
              <a:t>4) </a:t>
            </a:r>
            <a:r>
              <a:rPr lang="ru-RU" sz="2000" dirty="0" smtClean="0">
                <a:latin typeface="Cambria" pitchFamily="18" charset="0"/>
              </a:rPr>
              <a:t>Заключение о проведении оценки регулирующего воздействия размещаются разработчиком на официальном </a:t>
            </a:r>
            <a:r>
              <a:rPr lang="ru-RU" sz="2000" b="1" dirty="0" smtClean="0">
                <a:latin typeface="Cambria" pitchFamily="18" charset="0"/>
              </a:rPr>
              <a:t>сайте  в течение 3 рабочих дней </a:t>
            </a:r>
            <a:r>
              <a:rPr lang="ru-RU" sz="2000" dirty="0" smtClean="0">
                <a:latin typeface="Cambria" pitchFamily="18" charset="0"/>
              </a:rPr>
              <a:t>со дня согласования с уполномоченным органом.</a:t>
            </a:r>
            <a:endParaRPr lang="ru-RU" sz="2000" dirty="0">
              <a:latin typeface="Cambria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428736"/>
            <a:ext cx="8607669" cy="843149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100000" t="100000"/>
            </a:path>
            <a:tileRect r="-100000" b="-100000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357158" y="1643050"/>
            <a:ext cx="79939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 smtClean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Размещение на сайте</a:t>
            </a:r>
            <a:endParaRPr lang="ru-RU" sz="2400" b="1" i="1" dirty="0" smtClean="0">
              <a:solidFill>
                <a:schemeClr val="bg1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899592" y="2276872"/>
            <a:ext cx="747553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None/>
            </a:pPr>
            <a:endParaRPr lang="ru-RU" sz="1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67544" y="2204864"/>
            <a:ext cx="792088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ru-RU" sz="1500" dirty="0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557DB-49F0-45B3-8514-A7B236DEBFFD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13" name="Picture 2" descr="Нижняя Салда, городской округ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8001024" y="142853"/>
            <a:ext cx="714380" cy="1143008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473" y="2357430"/>
            <a:ext cx="7786742" cy="4380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Нижняя Салда, городской округ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8001024" y="142853"/>
            <a:ext cx="714380" cy="1143008"/>
          </a:xfrm>
          <a:prstGeom prst="rect">
            <a:avLst/>
          </a:prstGeom>
          <a:noFill/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42910" y="2357430"/>
            <a:ext cx="8229600" cy="1143000"/>
          </a:xfrm>
        </p:spPr>
        <p:txBody>
          <a:bodyPr/>
          <a:lstStyle/>
          <a:p>
            <a:r>
              <a:rPr lang="ru-RU" b="1" i="1" dirty="0" smtClean="0">
                <a:latin typeface="Cambria" pitchFamily="18" charset="0"/>
              </a:rPr>
              <a:t>Спасибо за внимание!</a:t>
            </a:r>
            <a:endParaRPr lang="ru-RU" b="1" i="1" dirty="0">
              <a:latin typeface="Cambria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428736"/>
            <a:ext cx="8607669" cy="843149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100000" t="100000"/>
            </a:path>
            <a:tileRect r="-100000" b="-100000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785786" y="1643050"/>
            <a:ext cx="79939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 smtClean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Цель ОРВ </a:t>
            </a:r>
            <a:endParaRPr lang="ru-RU" sz="2400" b="1" i="1" dirty="0">
              <a:solidFill>
                <a:schemeClr val="bg1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323528" y="2276872"/>
            <a:ext cx="828092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  <a:defRPr/>
            </a:pPr>
            <a:r>
              <a:rPr lang="ru-RU" sz="2400" dirty="0" smtClean="0"/>
              <a:t>Оценка регулирующего воздействия проектов муниципальных нормативных правовых актов проводится в целях выявления положений, вводящих избыточные обязанности, запреты и ограничения для субъектов предпринимательской и инвестиционной деятельности или способствующих их введению, а также положений, способствующих возникновению необоснованных расходов субъектов предпринимательской и инвестиционной деятельности и местных бюджетов.</a:t>
            </a:r>
            <a:endParaRPr lang="ru-RU" dirty="0"/>
          </a:p>
        </p:txBody>
      </p:sp>
      <p:pic>
        <p:nvPicPr>
          <p:cNvPr id="6" name="Picture 2" descr="Нижняя Салда, городской округ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8001024" y="142853"/>
            <a:ext cx="714380" cy="1143008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 flipH="1">
            <a:off x="0" y="1428736"/>
            <a:ext cx="8858280" cy="78581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0" scaled="0"/>
            <a:tileRect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857224" y="1571612"/>
            <a:ext cx="75619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400" b="1" i="1" dirty="0" smtClean="0">
                <a:solidFill>
                  <a:schemeClr val="bg1"/>
                </a:solidFill>
                <a:latin typeface="Cambria" pitchFamily="18" charset="0"/>
                <a:cs typeface="Tahoma" pitchFamily="34" charset="0"/>
              </a:rPr>
              <a:t>Нормативно-правовая база ОРВ</a:t>
            </a:r>
            <a:endParaRPr lang="ru-RU" sz="2400" b="1" i="1" dirty="0">
              <a:solidFill>
                <a:schemeClr val="bg1"/>
              </a:solidFill>
              <a:latin typeface="Cambria" pitchFamily="18" charset="0"/>
              <a:cs typeface="Tahoma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785786" y="1357298"/>
            <a:ext cx="7170735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ru-RU" dirty="0" smtClean="0"/>
          </a:p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2285993"/>
            <a:ext cx="9144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700" dirty="0" smtClean="0">
                <a:latin typeface="Cambria" pitchFamily="18" charset="0"/>
                <a:cs typeface="Times New Roman" pitchFamily="18" charset="0"/>
              </a:rPr>
              <a:t>Закон </a:t>
            </a:r>
            <a:r>
              <a:rPr lang="ru-RU" sz="1700" dirty="0" smtClean="0">
                <a:latin typeface="Cambria" pitchFamily="18" charset="0"/>
                <a:cs typeface="Times New Roman" pitchFamily="18" charset="0"/>
              </a:rPr>
              <a:t>Свердловской области </a:t>
            </a:r>
            <a:r>
              <a:rPr lang="ru-RU" sz="1700" b="1" dirty="0" smtClean="0">
                <a:latin typeface="Cambria" pitchFamily="18" charset="0"/>
                <a:cs typeface="Times New Roman" pitchFamily="18" charset="0"/>
              </a:rPr>
              <a:t>от 14 июля 2014 года №</a:t>
            </a:r>
            <a:r>
              <a:rPr lang="ru-RU" sz="1700" b="1" dirty="0" smtClean="0">
                <a:latin typeface="Cambria" pitchFamily="18" charset="0"/>
                <a:cs typeface="Times New Roman" pitchFamily="18" charset="0"/>
              </a:rPr>
              <a:t>74-ОЗ </a:t>
            </a:r>
            <a:r>
              <a:rPr lang="ru-RU" sz="1700" dirty="0" smtClean="0">
                <a:latin typeface="Cambria" pitchFamily="18" charset="0"/>
                <a:cs typeface="Times New Roman" pitchFamily="18" charset="0"/>
              </a:rPr>
              <a:t>«</a:t>
            </a:r>
            <a:r>
              <a:rPr lang="ru-RU" sz="1700" dirty="0" smtClean="0">
                <a:latin typeface="Cambria" pitchFamily="18" charset="0"/>
              </a:rPr>
              <a:t>Об оценке регулирующего воздействия проектов нормативных правовых актов Свердловской области и проектов муниципальных нормативных правовых актов и экспертизе нормативных правовых актов Свердловской области и муниципальных нормативных правовых актов</a:t>
            </a:r>
            <a:r>
              <a:rPr lang="ru-RU" sz="1700" dirty="0" smtClean="0">
                <a:latin typeface="Cambria" pitchFamily="18" charset="0"/>
                <a:cs typeface="Times New Roman" pitchFamily="18" charset="0"/>
              </a:rPr>
              <a:t>»;</a:t>
            </a:r>
            <a:endParaRPr lang="ru-RU" sz="1700" dirty="0" smtClean="0">
              <a:latin typeface="Cambria" pitchFamily="18" charset="0"/>
              <a:cs typeface="Times New Roman" pitchFamily="18" charset="0"/>
            </a:endParaRPr>
          </a:p>
          <a:p>
            <a:pPr marL="365760" indent="-256032">
              <a:buFont typeface="Wingdings" pitchFamily="2" charset="2"/>
              <a:buChar char="ü"/>
              <a:defRPr/>
            </a:pPr>
            <a:r>
              <a:rPr lang="ru-RU" sz="1700" dirty="0" smtClean="0">
                <a:latin typeface="Cambria" pitchFamily="18" charset="0"/>
                <a:cs typeface="Times New Roman" pitchFamily="18" charset="0"/>
              </a:rPr>
              <a:t>Закон Свердловской области </a:t>
            </a:r>
            <a:r>
              <a:rPr lang="ru-RU" sz="1700" b="1" dirty="0" smtClean="0">
                <a:latin typeface="Cambria" pitchFamily="18" charset="0"/>
                <a:cs typeface="Times New Roman" pitchFamily="18" charset="0"/>
              </a:rPr>
              <a:t>от 22 июля 2016 года №</a:t>
            </a:r>
            <a:r>
              <a:rPr lang="ru-RU" sz="1700" b="1" dirty="0" smtClean="0">
                <a:latin typeface="Cambria" pitchFamily="18" charset="0"/>
                <a:cs typeface="Times New Roman" pitchFamily="18" charset="0"/>
              </a:rPr>
              <a:t>78-ОЗ </a:t>
            </a:r>
            <a:r>
              <a:rPr lang="ru-RU" sz="1700" dirty="0" smtClean="0">
                <a:latin typeface="Cambria" pitchFamily="18" charset="0"/>
                <a:cs typeface="Times New Roman" pitchFamily="18" charset="0"/>
              </a:rPr>
              <a:t>(внесение изменений в 74-ОЗ);</a:t>
            </a:r>
            <a:endParaRPr lang="ru-RU" sz="1700" dirty="0" smtClean="0">
              <a:latin typeface="Cambria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700" dirty="0" smtClean="0">
                <a:latin typeface="Cambria" pitchFamily="18" charset="0"/>
                <a:cs typeface="Times New Roman" pitchFamily="18" charset="0"/>
              </a:rPr>
              <a:t>Приказ Министерства экономики Свердловской области </a:t>
            </a:r>
            <a:r>
              <a:rPr lang="ru-RU" sz="1700" b="1" dirty="0" smtClean="0">
                <a:latin typeface="Cambria" pitchFamily="18" charset="0"/>
                <a:cs typeface="Times New Roman" pitchFamily="18" charset="0"/>
              </a:rPr>
              <a:t>от 2 декабря 2015 года №85</a:t>
            </a:r>
            <a:r>
              <a:rPr lang="ru-RU" sz="1700" dirty="0" smtClean="0">
                <a:latin typeface="Cambria" pitchFamily="18" charset="0"/>
                <a:cs typeface="Times New Roman" pitchFamily="18" charset="0"/>
              </a:rPr>
              <a:t>;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700" dirty="0" smtClean="0">
                <a:latin typeface="Cambria" pitchFamily="18" charset="0"/>
                <a:cs typeface="Times New Roman" pitchFamily="18" charset="0"/>
              </a:rPr>
              <a:t>Постановление администрации городского округа Нижняя Салда </a:t>
            </a:r>
            <a:r>
              <a:rPr lang="ru-RU" sz="1700" b="1" dirty="0" smtClean="0">
                <a:latin typeface="Cambria" pitchFamily="18" charset="0"/>
                <a:cs typeface="Times New Roman" pitchFamily="18" charset="0"/>
              </a:rPr>
              <a:t>от 16.12.2016 №</a:t>
            </a:r>
            <a:r>
              <a:rPr lang="ru-RU" sz="1700" b="1" dirty="0" smtClean="0">
                <a:latin typeface="Cambria" pitchFamily="18" charset="0"/>
                <a:cs typeface="Times New Roman" pitchFamily="18" charset="0"/>
              </a:rPr>
              <a:t>1121 </a:t>
            </a:r>
            <a:r>
              <a:rPr lang="ru-RU" sz="1700" dirty="0" smtClean="0">
                <a:latin typeface="Cambria" pitchFamily="18" charset="0"/>
                <a:cs typeface="Times New Roman" pitchFamily="18" charset="0"/>
              </a:rPr>
              <a:t>«</a:t>
            </a:r>
            <a:r>
              <a:rPr lang="ru-RU" sz="1700" dirty="0" smtClean="0">
                <a:latin typeface="Cambria" pitchFamily="18" charset="0"/>
              </a:rPr>
              <a:t>Об утверждении порядка проведения оценки регулирующего воздействия проектов муниципальных нормативных правовых актов затрагивающих вопросы осуществления предпринимательской и инвестиционной деятельности на территории городского округа Нижняя </a:t>
            </a:r>
            <a:r>
              <a:rPr lang="ru-RU" sz="1700" dirty="0" smtClean="0">
                <a:latin typeface="Cambria" pitchFamily="18" charset="0"/>
              </a:rPr>
              <a:t>Салда</a:t>
            </a:r>
            <a:r>
              <a:rPr lang="ru-RU" sz="1700" dirty="0" smtClean="0">
                <a:latin typeface="Cambria" pitchFamily="18" charset="0"/>
                <a:cs typeface="Times New Roman" pitchFamily="18" charset="0"/>
              </a:rPr>
              <a:t>»;</a:t>
            </a:r>
            <a:endParaRPr lang="ru-RU" sz="1700" dirty="0" smtClean="0">
              <a:latin typeface="Cambria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700" dirty="0" smtClean="0">
                <a:latin typeface="Cambria" pitchFamily="18" charset="0"/>
                <a:cs typeface="Times New Roman" pitchFamily="18" charset="0"/>
              </a:rPr>
              <a:t>Распоряжение </a:t>
            </a:r>
            <a:r>
              <a:rPr lang="ru-RU" sz="1700" dirty="0" smtClean="0">
                <a:latin typeface="Cambria" pitchFamily="18" charset="0"/>
                <a:cs typeface="Times New Roman" pitchFamily="18" charset="0"/>
              </a:rPr>
              <a:t>администрации городского округа Нижняя Салда </a:t>
            </a:r>
            <a:r>
              <a:rPr lang="ru-RU" sz="1700" b="1" dirty="0" smtClean="0">
                <a:latin typeface="Cambria" pitchFamily="18" charset="0"/>
                <a:cs typeface="Times New Roman" pitchFamily="18" charset="0"/>
              </a:rPr>
              <a:t>от 27.10.2016 №</a:t>
            </a:r>
            <a:r>
              <a:rPr lang="ru-RU" sz="1700" b="1" dirty="0" smtClean="0">
                <a:latin typeface="Cambria" pitchFamily="18" charset="0"/>
                <a:cs typeface="Times New Roman" pitchFamily="18" charset="0"/>
              </a:rPr>
              <a:t>226 </a:t>
            </a:r>
            <a:r>
              <a:rPr lang="ru-RU" sz="1700" dirty="0" smtClean="0">
                <a:latin typeface="Cambria" pitchFamily="18" charset="0"/>
                <a:cs typeface="Times New Roman" pitchFamily="18" charset="0"/>
              </a:rPr>
              <a:t>«</a:t>
            </a:r>
            <a:r>
              <a:rPr lang="ru-RU" sz="1700" dirty="0" smtClean="0">
                <a:latin typeface="Cambria" pitchFamily="18" charset="0"/>
              </a:rPr>
              <a:t>Об определении уполномоченного органа в </a:t>
            </a:r>
            <a:r>
              <a:rPr lang="ru-RU" sz="1700" dirty="0" smtClean="0">
                <a:latin typeface="Cambria" pitchFamily="18" charset="0"/>
              </a:rPr>
              <a:t>сфере оценки </a:t>
            </a:r>
            <a:r>
              <a:rPr lang="ru-RU" sz="1700" dirty="0" smtClean="0">
                <a:latin typeface="Cambria" pitchFamily="18" charset="0"/>
              </a:rPr>
              <a:t>регулирующего </a:t>
            </a:r>
            <a:r>
              <a:rPr lang="ru-RU" sz="1700" dirty="0" smtClean="0">
                <a:latin typeface="Cambria" pitchFamily="18" charset="0"/>
              </a:rPr>
              <a:t>воздействия</a:t>
            </a:r>
            <a:r>
              <a:rPr lang="ru-RU" sz="1700" dirty="0" smtClean="0">
                <a:latin typeface="Cambria" pitchFamily="18" charset="0"/>
                <a:cs typeface="Times New Roman" pitchFamily="18" charset="0"/>
              </a:rPr>
              <a:t>».</a:t>
            </a:r>
            <a:endParaRPr lang="ru-RU" sz="1700" dirty="0" smtClean="0">
              <a:latin typeface="Cambria" pitchFamily="18" charset="0"/>
              <a:cs typeface="Times New Roman" pitchFamily="18" charset="0"/>
            </a:endParaRPr>
          </a:p>
        </p:txBody>
      </p:sp>
      <p:pic>
        <p:nvPicPr>
          <p:cNvPr id="7" name="Picture 2" descr="Нижняя Салда, городской округ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8001024" y="214290"/>
            <a:ext cx="714380" cy="1145933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428736"/>
            <a:ext cx="8607669" cy="843149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100000" t="100000"/>
            </a:path>
            <a:tileRect r="-100000" b="-100000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357158" y="1643050"/>
            <a:ext cx="79939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 dirty="0" smtClean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ОРВ в Федеральном законе от 6 октября 2003 г. №</a:t>
            </a:r>
            <a:r>
              <a:rPr lang="ru-RU" sz="2000" b="1" i="1" dirty="0" smtClean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131-ФЗ</a:t>
            </a:r>
            <a:endParaRPr lang="ru-RU" sz="2000" b="1" i="1" u="sng" dirty="0" smtClean="0">
              <a:solidFill>
                <a:schemeClr val="bg1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899592" y="2276872"/>
            <a:ext cx="747553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None/>
            </a:pPr>
            <a:endParaRPr lang="ru-RU" sz="1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67544" y="2204864"/>
            <a:ext cx="792088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ru-RU" sz="1500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57158" y="2357431"/>
            <a:ext cx="8568952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dirty="0" smtClean="0">
                <a:latin typeface="Cambria" pitchFamily="18" charset="0"/>
              </a:rPr>
              <a:t>      п.3 ст.46 Проекты </a:t>
            </a:r>
            <a:r>
              <a:rPr lang="ru-RU" dirty="0" smtClean="0">
                <a:latin typeface="Cambria" pitchFamily="18" charset="0"/>
              </a:rPr>
              <a:t>муниципальных </a:t>
            </a:r>
            <a:r>
              <a:rPr lang="ru-RU" dirty="0" smtClean="0">
                <a:latin typeface="Cambria" pitchFamily="18" charset="0"/>
              </a:rPr>
              <a:t>нормативных </a:t>
            </a:r>
            <a:r>
              <a:rPr lang="ru-RU" dirty="0" smtClean="0">
                <a:latin typeface="Cambria" pitchFamily="18" charset="0"/>
              </a:rPr>
              <a:t>правовых актов городских округов и муниципальных районов, включенных в соответствующий перечень законом субъекта Российской Федерации, устанавливающие новые или изменяющие ранее предусмотренные муниципальными нормативными правовыми актами обязанности для субъектов предпринимательской и инвестиционной деятельности, подлежат оценке регулирующего воздействия, проводимой органами местного самоуправления городских округов, </a:t>
            </a:r>
            <a:r>
              <a:rPr lang="ru-RU" dirty="0" smtClean="0">
                <a:latin typeface="Cambria" pitchFamily="18" charset="0"/>
              </a:rPr>
              <a:t>за исключением:</a:t>
            </a:r>
          </a:p>
          <a:p>
            <a:r>
              <a:rPr lang="ru-RU" b="1" i="1" dirty="0" smtClean="0">
                <a:latin typeface="Cambria" pitchFamily="18" charset="0"/>
              </a:rPr>
              <a:t>       1) проектов нормативных правовых актов представительных органов муниципальных образований, устанавливающих, изменяющих, приостанавливающих, отменяющих местные налоги и сборы;</a:t>
            </a:r>
          </a:p>
          <a:p>
            <a:r>
              <a:rPr lang="ru-RU" b="1" i="1" dirty="0" smtClean="0">
                <a:latin typeface="Cambria" pitchFamily="18" charset="0"/>
              </a:rPr>
              <a:t>        2) проектов нормативных правовых актов представительных органов муниципальных образований, регулирующих бюджетные правоотношения</a:t>
            </a:r>
            <a:r>
              <a:rPr lang="ru-RU" dirty="0" smtClean="0">
                <a:latin typeface="Cambria" pitchFamily="18" charset="0"/>
              </a:rPr>
              <a:t>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557DB-49F0-45B3-8514-A7B236DEBFFD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13" name="Picture 2" descr="Нижняя Салда, городской округ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8001024" y="142853"/>
            <a:ext cx="714380" cy="1143008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 flipH="1">
            <a:off x="0" y="1500174"/>
            <a:ext cx="8858280" cy="1000132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0" scaled="0"/>
            <a:tileRect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826478" y="1643051"/>
            <a:ext cx="75619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 dirty="0" smtClean="0">
                <a:solidFill>
                  <a:schemeClr val="bg1"/>
                </a:solidFill>
                <a:latin typeface="Cambria" pitchFamily="18" charset="0"/>
                <a:cs typeface="Tahoma" pitchFamily="34" charset="0"/>
              </a:rPr>
              <a:t> </a:t>
            </a:r>
            <a:r>
              <a:rPr lang="ru-RU" sz="2400" b="1" i="1" dirty="0" smtClean="0">
                <a:solidFill>
                  <a:schemeClr val="bg1"/>
                </a:solidFill>
                <a:latin typeface="Cambria" pitchFamily="18" charset="0"/>
                <a:cs typeface="Tahoma" pitchFamily="34" charset="0"/>
              </a:rPr>
              <a:t>НПА не подлежащие </a:t>
            </a:r>
            <a:r>
              <a:rPr lang="ru-RU" sz="2400" b="1" i="1" dirty="0" smtClean="0">
                <a:solidFill>
                  <a:schemeClr val="bg1"/>
                </a:solidFill>
                <a:latin typeface="Cambria" pitchFamily="18" charset="0"/>
                <a:cs typeface="Tahoma" pitchFamily="34" charset="0"/>
              </a:rPr>
              <a:t>ОРВ</a:t>
            </a:r>
            <a:endParaRPr lang="ru-RU" sz="2400" b="1" i="1" dirty="0">
              <a:solidFill>
                <a:schemeClr val="bg1"/>
              </a:solidFill>
              <a:latin typeface="Cambria" pitchFamily="18" charset="0"/>
              <a:cs typeface="Tahoma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785786" y="1357298"/>
            <a:ext cx="7170735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ru-RU" dirty="0" smtClean="0"/>
          </a:p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2714620"/>
            <a:ext cx="860676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ru-RU" sz="2200" b="1" dirty="0" smtClean="0">
                <a:latin typeface="Cambria Math" pitchFamily="18" charset="0"/>
                <a:ea typeface="Cambria Math" pitchFamily="18" charset="0"/>
              </a:rPr>
              <a:t>) </a:t>
            </a:r>
            <a:r>
              <a:rPr lang="ru-RU" sz="2200" b="1" dirty="0" smtClean="0">
                <a:latin typeface="Cambria Math" pitchFamily="18" charset="0"/>
                <a:ea typeface="Cambria Math" pitchFamily="18" charset="0"/>
              </a:rPr>
              <a:t>НПА </a:t>
            </a:r>
            <a:r>
              <a:rPr lang="ru-RU" sz="2200" dirty="0" smtClean="0">
                <a:latin typeface="Cambria Math" pitchFamily="18" charset="0"/>
                <a:ea typeface="Cambria Math" pitchFamily="18" charset="0"/>
              </a:rPr>
              <a:t>представительных </a:t>
            </a:r>
            <a:r>
              <a:rPr lang="ru-RU" sz="2200" dirty="0" smtClean="0">
                <a:latin typeface="Cambria Math" pitchFamily="18" charset="0"/>
                <a:ea typeface="Cambria Math" pitchFamily="18" charset="0"/>
              </a:rPr>
              <a:t>органов городского округа, устанавливающих, изменяющих, приостанавливающих, отменяющих местные налоги и сборы;</a:t>
            </a:r>
          </a:p>
          <a:p>
            <a:pPr algn="just"/>
            <a:r>
              <a:rPr lang="ru-RU" sz="2200" b="1" dirty="0" smtClean="0">
                <a:latin typeface="Cambria Math" pitchFamily="18" charset="0"/>
                <a:ea typeface="Cambria Math" pitchFamily="18" charset="0"/>
              </a:rPr>
              <a:t>2) </a:t>
            </a:r>
            <a:r>
              <a:rPr lang="ru-RU" sz="2200" b="1" dirty="0" smtClean="0">
                <a:latin typeface="Cambria Math" pitchFamily="18" charset="0"/>
                <a:ea typeface="Cambria Math" pitchFamily="18" charset="0"/>
              </a:rPr>
              <a:t>НПА </a:t>
            </a:r>
            <a:r>
              <a:rPr lang="ru-RU" sz="2200" dirty="0" smtClean="0">
                <a:latin typeface="Cambria Math" pitchFamily="18" charset="0"/>
                <a:ea typeface="Cambria Math" pitchFamily="18" charset="0"/>
              </a:rPr>
              <a:t>представительных </a:t>
            </a:r>
            <a:r>
              <a:rPr lang="ru-RU" sz="2200" dirty="0" smtClean="0">
                <a:latin typeface="Cambria Math" pitchFamily="18" charset="0"/>
                <a:ea typeface="Cambria Math" pitchFamily="18" charset="0"/>
              </a:rPr>
              <a:t>органов городского округа, регулирующих бюджетные правоотношения;</a:t>
            </a:r>
          </a:p>
          <a:p>
            <a:pPr algn="just"/>
            <a:r>
              <a:rPr lang="ru-RU" sz="2200" b="1" dirty="0" smtClean="0">
                <a:latin typeface="Cambria Math" pitchFamily="18" charset="0"/>
                <a:ea typeface="Cambria Math" pitchFamily="18" charset="0"/>
              </a:rPr>
              <a:t>3) </a:t>
            </a:r>
            <a:r>
              <a:rPr lang="ru-RU" sz="2200" b="1" dirty="0" smtClean="0">
                <a:latin typeface="Cambria Math" pitchFamily="18" charset="0"/>
                <a:ea typeface="Cambria Math" pitchFamily="18" charset="0"/>
              </a:rPr>
              <a:t>НПА </a:t>
            </a:r>
            <a:r>
              <a:rPr lang="ru-RU" sz="2200" dirty="0" smtClean="0">
                <a:latin typeface="Cambria Math" pitchFamily="18" charset="0"/>
                <a:ea typeface="Cambria Math" pitchFamily="18" charset="0"/>
              </a:rPr>
              <a:t>содержащие </a:t>
            </a:r>
            <a:r>
              <a:rPr lang="ru-RU" sz="2200" dirty="0" smtClean="0">
                <a:latin typeface="Cambria Math" pitchFamily="18" charset="0"/>
                <a:ea typeface="Cambria Math" pitchFamily="18" charset="0"/>
              </a:rPr>
              <a:t>сведения, составляющие государственную тайну, или сведения конфиденциального характера;</a:t>
            </a:r>
          </a:p>
          <a:p>
            <a:pPr algn="just"/>
            <a:r>
              <a:rPr lang="ru-RU" sz="2200" b="1" dirty="0" smtClean="0">
                <a:latin typeface="Cambria Math" pitchFamily="18" charset="0"/>
                <a:ea typeface="Cambria Math" pitchFamily="18" charset="0"/>
              </a:rPr>
              <a:t>4) </a:t>
            </a:r>
            <a:r>
              <a:rPr lang="ru-RU" sz="2200" b="1" dirty="0" smtClean="0">
                <a:latin typeface="Cambria Math" pitchFamily="18" charset="0"/>
                <a:ea typeface="Cambria Math" pitchFamily="18" charset="0"/>
              </a:rPr>
              <a:t>НПА </a:t>
            </a:r>
            <a:r>
              <a:rPr lang="ru-RU" sz="2200" dirty="0" smtClean="0">
                <a:latin typeface="Cambria Math" pitchFamily="18" charset="0"/>
                <a:ea typeface="Cambria Math" pitchFamily="18" charset="0"/>
              </a:rPr>
              <a:t>направленные </a:t>
            </a:r>
            <a:r>
              <a:rPr lang="ru-RU" sz="2200" dirty="0" smtClean="0">
                <a:latin typeface="Cambria Math" pitchFamily="18" charset="0"/>
                <a:ea typeface="Cambria Math" pitchFamily="18" charset="0"/>
              </a:rPr>
              <a:t>на внесение изменений в нормативные правовые акты исключительно в целях приведения таких актов в соответствие с федеральным и областным законодательством.</a:t>
            </a:r>
            <a:endParaRPr lang="ru-RU" sz="2200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7" name="Picture 2" descr="Нижняя Салда, городской округ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8001024" y="142853"/>
            <a:ext cx="714380" cy="1143008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428736"/>
            <a:ext cx="8607669" cy="843149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100000" t="100000"/>
            </a:path>
            <a:tileRect r="-100000" b="-100000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357158" y="1643050"/>
            <a:ext cx="79939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 dirty="0" smtClean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Направления НПА </a:t>
            </a:r>
            <a:r>
              <a:rPr lang="ru-RU" sz="2000" b="1" i="1" dirty="0" smtClean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для прохождения процедуры ОРВ</a:t>
            </a: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899592" y="2276872"/>
            <a:ext cx="747553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None/>
            </a:pPr>
            <a:endParaRPr lang="ru-RU" sz="1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67544" y="2204864"/>
            <a:ext cx="792088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ru-RU" sz="1500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57158" y="2357431"/>
            <a:ext cx="856895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cs typeface="Times New Roman" pitchFamily="18" charset="0"/>
              </a:rPr>
              <a:t>установления требований для целей допуска хозяйствующих субъектов к осуществлению определенных видов предпринимательской и (или) профессиональной деятельности;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cs typeface="Times New Roman" pitchFamily="18" charset="0"/>
              </a:rPr>
              <a:t>предоставления муниципальных (государственных) услуг субъектам предпринимательской и (или) инвестиционной деятельности, исполнения муниципальных (государственных) функций в отношении субъектов предпринимательский и (или) инвестиционной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cs typeface="Times New Roman" pitchFamily="18" charset="0"/>
              </a:rPr>
              <a:t>деятельности.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1600" dirty="0" smtClean="0">
                <a:latin typeface="Cambria" pitchFamily="18" charset="0"/>
                <a:cs typeface="Times New Roman" pitchFamily="18" charset="0"/>
              </a:rPr>
              <a:t>утверждение генеральных планов городского округа, правил землепользования и застройки, утверждение подготовленной на основе генеральных планов документации по планировке территории, выдача разрешений на строительство, разрешений на ввод объектов в эксплуатацию при осуществлении строительства, и т.д. 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600" dirty="0" smtClean="0">
                <a:latin typeface="Cambria" pitchFamily="18" charset="0"/>
                <a:cs typeface="Times New Roman" pitchFamily="18" charset="0"/>
              </a:rPr>
              <a:t>утверждение правил благоустройства территории </a:t>
            </a:r>
            <a:r>
              <a:rPr lang="ru-RU" sz="1600" dirty="0" smtClean="0">
                <a:latin typeface="Cambria" pitchFamily="18" charset="0"/>
                <a:cs typeface="Times New Roman" pitchFamily="18" charset="0"/>
              </a:rPr>
              <a:t>округов, </a:t>
            </a:r>
            <a:r>
              <a:rPr lang="ru-RU" sz="1600" dirty="0" smtClean="0">
                <a:latin typeface="Cambria" pitchFamily="18" charset="0"/>
                <a:cs typeface="Times New Roman" pitchFamily="18" charset="0"/>
              </a:rPr>
              <a:t>устанавливающих в том числе требования по содержанию зданий, сооружений и земельных участков, на которых они расположены, к внешнему виду фасадов и ограждений соответствующих зданий и сооружений, перечень работ по благоустройству и периодичность их выполнения.</a:t>
            </a: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557DB-49F0-45B3-8514-A7B236DEBFFD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13" name="Picture 2" descr="Нижняя Салда, городской округ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8001024" y="142853"/>
            <a:ext cx="714380" cy="1143008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500174"/>
            <a:ext cx="8607669" cy="642941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100000" t="100000"/>
            </a:path>
            <a:tileRect r="-100000" b="-100000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b="0" dirty="0"/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899592" y="2276872"/>
            <a:ext cx="747553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None/>
            </a:pPr>
            <a:endParaRPr lang="ru-RU" sz="1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67544" y="2204864"/>
            <a:ext cx="792088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ru-RU" sz="1500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557DB-49F0-45B3-8514-A7B236DEBFFD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13" name="Picture 2" descr="Нижняя Салда, городской округ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8001024" y="142853"/>
            <a:ext cx="714380" cy="114300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85720" y="2357430"/>
            <a:ext cx="842493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Cambria" pitchFamily="18" charset="0"/>
                <a:cs typeface="Times New Roman" pitchFamily="18" charset="0"/>
              </a:rPr>
              <a:t>       - установления правил и порядка предоставления поддержки субъектам предпринимательской деятельности; </a:t>
            </a:r>
          </a:p>
          <a:p>
            <a:pPr algn="just"/>
            <a:r>
              <a:rPr lang="ru-RU" sz="1600" dirty="0" smtClean="0">
                <a:latin typeface="Cambria" pitchFamily="18" charset="0"/>
                <a:cs typeface="Times New Roman" pitchFamily="18" charset="0"/>
              </a:rPr>
              <a:t>       -  осуществления муниципального контроля;                                             </a:t>
            </a:r>
          </a:p>
          <a:p>
            <a:pPr algn="just"/>
            <a:r>
              <a:rPr lang="ru-RU" sz="1600" dirty="0" smtClean="0">
                <a:latin typeface="Cambria" pitchFamily="18" charset="0"/>
                <a:cs typeface="Times New Roman" pitchFamily="18" charset="0"/>
              </a:rPr>
              <a:t>       -  предоставления муниципальных услуг субъектам предпринимательской и (или) инвестиционной деятельности;</a:t>
            </a:r>
          </a:p>
          <a:p>
            <a:pPr algn="just"/>
            <a:r>
              <a:rPr lang="ru-RU" sz="1600" dirty="0" smtClean="0">
                <a:latin typeface="Cambria" pitchFamily="18" charset="0"/>
                <a:cs typeface="Times New Roman" pitchFamily="18" charset="0"/>
              </a:rPr>
              <a:t>       -  создание условий для предоставления транспортных услуг населению, и организация транспортного обслуживания населения;</a:t>
            </a:r>
          </a:p>
          <a:p>
            <a:pPr algn="just"/>
            <a:r>
              <a:rPr lang="ru-RU" sz="1600" dirty="0" smtClean="0">
                <a:latin typeface="Cambria" pitchFamily="18" charset="0"/>
                <a:cs typeface="Times New Roman" pitchFamily="18" charset="0"/>
              </a:rPr>
              <a:t>       - создание условий для обеспечения населения услугами связи, общественного питания, торговли и бытового обслуживания;</a:t>
            </a:r>
          </a:p>
          <a:p>
            <a:pPr algn="just"/>
            <a:r>
              <a:rPr lang="ru-RU" sz="1600" dirty="0" smtClean="0">
                <a:latin typeface="Cambria" pitchFamily="18" charset="0"/>
                <a:cs typeface="Times New Roman" pitchFamily="18" charset="0"/>
              </a:rPr>
              <a:t>       -  создание условий для организации досуга и обеспечения населения услугами организаций культуры;</a:t>
            </a:r>
          </a:p>
          <a:p>
            <a:pPr algn="just"/>
            <a:r>
              <a:rPr lang="ru-RU" sz="1600" dirty="0" smtClean="0">
                <a:latin typeface="Cambria" pitchFamily="18" charset="0"/>
                <a:cs typeface="Times New Roman" pitchFamily="18" charset="0"/>
              </a:rPr>
              <a:t>       -  резервирование земель и изъятие, в том числе путем выкупа, земельных участков в границах </a:t>
            </a:r>
            <a:r>
              <a:rPr lang="ru-RU" sz="1600" dirty="0" smtClean="0">
                <a:latin typeface="Cambria" pitchFamily="18" charset="0"/>
                <a:cs typeface="Times New Roman" pitchFamily="18" charset="0"/>
              </a:rPr>
              <a:t>округа </a:t>
            </a:r>
            <a:r>
              <a:rPr lang="ru-RU" sz="1600" dirty="0" smtClean="0">
                <a:latin typeface="Cambria" pitchFamily="18" charset="0"/>
                <a:cs typeface="Times New Roman" pitchFamily="18" charset="0"/>
              </a:rPr>
              <a:t>для муниципальных нужд;</a:t>
            </a:r>
          </a:p>
          <a:p>
            <a:pPr algn="just"/>
            <a:r>
              <a:rPr lang="ru-RU" sz="1600" dirty="0" smtClean="0">
                <a:latin typeface="Cambria" pitchFamily="18" charset="0"/>
                <a:cs typeface="Times New Roman" pitchFamily="18" charset="0"/>
              </a:rPr>
              <a:t>       - содействие в развитии сельскохозяйственного производства, создание условий для развития малого и среднего предпринимательства;</a:t>
            </a:r>
          </a:p>
          <a:p>
            <a:pPr algn="just"/>
            <a:r>
              <a:rPr lang="ru-RU" sz="1600" dirty="0" smtClean="0">
                <a:latin typeface="Cambria" pitchFamily="18" charset="0"/>
                <a:cs typeface="Times New Roman" pitchFamily="18" charset="0"/>
              </a:rPr>
              <a:t>        - осуществление мер по противодействию коррупции на территории городского округа.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23"/>
          <p:cNvSpPr txBox="1">
            <a:spLocks noChangeArrowheads="1"/>
          </p:cNvSpPr>
          <p:nvPr/>
        </p:nvSpPr>
        <p:spPr bwMode="auto">
          <a:xfrm>
            <a:off x="500034" y="1643050"/>
            <a:ext cx="79939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 dirty="0" smtClean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Направления </a:t>
            </a:r>
            <a:r>
              <a:rPr lang="ru-RU" sz="2000" b="1" i="1" dirty="0" smtClean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НПА для </a:t>
            </a:r>
            <a:r>
              <a:rPr lang="ru-RU" sz="2000" b="1" i="1" dirty="0" smtClean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прохождения процедуры ОРВ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 flipH="1">
            <a:off x="0" y="1500174"/>
            <a:ext cx="8858280" cy="1000132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0" scaled="0"/>
            <a:tileRect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826478" y="1643051"/>
            <a:ext cx="756194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 smtClean="0">
                <a:solidFill>
                  <a:schemeClr val="bg1"/>
                </a:solidFill>
                <a:latin typeface="Cambria" pitchFamily="18" charset="0"/>
                <a:cs typeface="Tahoma" pitchFamily="34" charset="0"/>
              </a:rPr>
              <a:t>Официальные интернет ресурсы по ОРВ Свердловская область</a:t>
            </a:r>
            <a:endParaRPr lang="ru-RU" sz="2400" b="1" i="1" dirty="0">
              <a:solidFill>
                <a:schemeClr val="bg1"/>
              </a:solidFill>
              <a:latin typeface="Cambria" pitchFamily="18" charset="0"/>
              <a:cs typeface="Tahoma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785786" y="1357298"/>
            <a:ext cx="7170735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ru-RU" dirty="0" smtClean="0"/>
          </a:p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2714620"/>
            <a:ext cx="86067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fontAlgn="auto">
              <a:spcAft>
                <a:spcPts val="0"/>
              </a:spcAft>
              <a:defRPr/>
            </a:pPr>
            <a:endParaRPr lang="ru-RU" dirty="0" smtClean="0">
              <a:latin typeface="Cambria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>
                <a:latin typeface="Cambria" pitchFamily="18" charset="0"/>
                <a:cs typeface="Times New Roman" pitchFamily="18" charset="0"/>
              </a:rPr>
              <a:t>Административная реформа в Свердловской области </a:t>
            </a:r>
            <a:r>
              <a:rPr lang="en-US" dirty="0" smtClean="0">
                <a:latin typeface="Cambria" pitchFamily="18" charset="0"/>
                <a:cs typeface="Times New Roman" pitchFamily="18" charset="0"/>
                <a:hlinkClick r:id="rId4"/>
              </a:rPr>
              <a:t>http://ar.gov66.ru/article/orv</a:t>
            </a:r>
            <a:endParaRPr lang="ru-RU" dirty="0" smtClean="0">
              <a:latin typeface="Cambria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defRPr/>
            </a:pPr>
            <a:endParaRPr lang="ru-RU" dirty="0" smtClean="0">
              <a:latin typeface="Cambria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>
                <a:latin typeface="Cambria" pitchFamily="18" charset="0"/>
                <a:cs typeface="Times New Roman" pitchFamily="18" charset="0"/>
              </a:rPr>
              <a:t>Официальный сайт </a:t>
            </a:r>
            <a:endParaRPr lang="ru-RU" dirty="0" smtClean="0">
              <a:latin typeface="Cambria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defRPr/>
            </a:pPr>
            <a:r>
              <a:rPr lang="ru-RU" dirty="0" smtClean="0">
                <a:latin typeface="Cambria" pitchFamily="18" charset="0"/>
                <a:cs typeface="Times New Roman" pitchFamily="18" charset="0"/>
              </a:rPr>
              <a:t>городского </a:t>
            </a:r>
            <a:r>
              <a:rPr lang="ru-RU" dirty="0" smtClean="0">
                <a:latin typeface="Cambria" pitchFamily="18" charset="0"/>
                <a:cs typeface="Times New Roman" pitchFamily="18" charset="0"/>
              </a:rPr>
              <a:t>округа </a:t>
            </a:r>
            <a:endParaRPr lang="ru-RU" dirty="0" smtClean="0">
              <a:latin typeface="Cambria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defRPr/>
            </a:pPr>
            <a:r>
              <a:rPr lang="ru-RU" dirty="0" smtClean="0">
                <a:latin typeface="Cambria" pitchFamily="18" charset="0"/>
                <a:cs typeface="Times New Roman" pitchFamily="18" charset="0"/>
              </a:rPr>
              <a:t>Нижняя Салда</a:t>
            </a:r>
          </a:p>
          <a:p>
            <a:pPr marL="365760" indent="-256032" fontAlgn="auto">
              <a:spcAft>
                <a:spcPts val="0"/>
              </a:spcAft>
              <a:defRPr/>
            </a:pPr>
            <a:r>
              <a:rPr lang="en-US" dirty="0" smtClean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Cambria" pitchFamily="18" charset="0"/>
                <a:cs typeface="Times New Roman" pitchFamily="18" charset="0"/>
                <a:hlinkClick r:id="rId5"/>
              </a:rPr>
              <a:t>http://nsaldago.ru/orv/</a:t>
            </a:r>
            <a:r>
              <a:rPr lang="ru-RU" dirty="0" smtClean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Cambria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Cambria" pitchFamily="18" charset="0"/>
                <a:cs typeface="Times New Roman" pitchFamily="18" charset="0"/>
              </a:rPr>
              <a:t>   </a:t>
            </a:r>
          </a:p>
        </p:txBody>
      </p:sp>
      <p:pic>
        <p:nvPicPr>
          <p:cNvPr id="7" name="Picture 2" descr="Нижняя Салда, городской округ"/>
          <p:cNvPicPr>
            <a:picLocks noChangeAspect="1" noChangeArrowheads="1"/>
          </p:cNvPicPr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8001024" y="142853"/>
            <a:ext cx="714380" cy="1143008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14744" y="3643314"/>
            <a:ext cx="5143536" cy="2893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428736"/>
            <a:ext cx="8607669" cy="843149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100000" t="100000"/>
            </a:path>
            <a:tileRect r="-100000" b="-100000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357158" y="1643050"/>
            <a:ext cx="79939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 smtClean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Децентрализованная модель ОРВ  </a:t>
            </a: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899592" y="2276872"/>
            <a:ext cx="747553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None/>
            </a:pPr>
            <a:endParaRPr lang="ru-RU" sz="1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67544" y="2204864"/>
            <a:ext cx="792088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ru-RU" sz="15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500306"/>
            <a:ext cx="9144000" cy="4357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557DB-49F0-45B3-8514-A7B236DEBFFD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13" name="Picture 2" descr="Нижняя Салда, городской округ"/>
          <p:cNvPicPr>
            <a:picLocks noChangeAspect="1" noChangeArrowheads="1"/>
          </p:cNvPicPr>
          <p:nvPr/>
        </p:nvPicPr>
        <p:blipFill>
          <a:blip r:embed="rId5" r:link="rId6"/>
          <a:srcRect/>
          <a:stretch>
            <a:fillRect/>
          </a:stretch>
        </p:blipFill>
        <p:spPr bwMode="auto">
          <a:xfrm>
            <a:off x="8001024" y="142853"/>
            <a:ext cx="714380" cy="1143008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4342</TotalTime>
  <Words>1072</Words>
  <Application>Microsoft Office PowerPoint</Application>
  <PresentationFormat>Экран (4:3)</PresentationFormat>
  <Paragraphs>101</Paragraphs>
  <Slides>15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Спасибо за внимание!</vt:lpstr>
    </vt:vector>
  </TitlesOfParts>
  <Company>Uapa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Кныш Илья Анатольевич</dc:creator>
  <cp:lastModifiedBy>Kseniya</cp:lastModifiedBy>
  <cp:revision>285</cp:revision>
  <dcterms:created xsi:type="dcterms:W3CDTF">2015-02-16T05:44:58Z</dcterms:created>
  <dcterms:modified xsi:type="dcterms:W3CDTF">2017-02-03T08:41:14Z</dcterms:modified>
</cp:coreProperties>
</file>