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Нижняя Салда, 2022 год, тыс. руб.</a:t>
            </a:r>
          </a:p>
        </c:rich>
      </c:tx>
      <c:layout>
        <c:manualLayout>
          <c:xMode val="edge"/>
          <c:yMode val="edge"/>
          <c:x val="0.11463024934383202"/>
          <c:y val="1.285131567452373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параметры бюджета городского округа Нижняя Салда, 2022 год, тыс. руб.</c:v>
                </c:pt>
              </c:strCache>
            </c:strRef>
          </c:tx>
          <c:explosion val="13"/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_-* #,##0.00_р_._-;\-* #,##0.00_р_._-;_-* "-"??_р_._-;_-@_-</c:formatCode>
                <c:ptCount val="3"/>
                <c:pt idx="0">
                  <c:v>753411</c:v>
                </c:pt>
                <c:pt idx="1">
                  <c:v>850675</c:v>
                </c:pt>
                <c:pt idx="2">
                  <c:v>97264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3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850675</c:v>
                </c:pt>
                <c:pt idx="1">
                  <c:v>763329</c:v>
                </c:pt>
              </c:numCache>
            </c:numRef>
          </c:val>
        </c:ser>
        <c:shape val="cylinder"/>
        <c:axId val="81380096"/>
        <c:axId val="81381632"/>
        <c:axId val="0"/>
      </c:bar3DChart>
      <c:catAx>
        <c:axId val="81380096"/>
        <c:scaling>
          <c:orientation val="minMax"/>
        </c:scaling>
        <c:delete val="1"/>
        <c:axPos val="b"/>
        <c:tickLblPos val="nextTo"/>
        <c:crossAx val="81381632"/>
        <c:crosses val="autoZero"/>
        <c:auto val="1"/>
        <c:lblAlgn val="ctr"/>
        <c:lblOffset val="100"/>
      </c:catAx>
      <c:valAx>
        <c:axId val="81381632"/>
        <c:scaling>
          <c:orientation val="minMax"/>
        </c:scaling>
        <c:delete val="1"/>
        <c:axPos val="l"/>
        <c:numFmt formatCode="#,##0.0" sourceLinked="1"/>
        <c:tickLblPos val="nextTo"/>
        <c:crossAx val="81380096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125793862266737E-3"/>
          <c:y val="0.19394172926943445"/>
          <c:w val="0.84119100274103642"/>
          <c:h val="0.80085366928117485"/>
        </c:manualLayout>
      </c:layout>
      <c:pie3DChart>
        <c:varyColors val="1"/>
        <c:ser>
          <c:idx val="1"/>
          <c:order val="1"/>
          <c:explosion val="30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83540</c:v>
                </c:pt>
                <c:pt idx="1">
                  <c:v>939</c:v>
                </c:pt>
                <c:pt idx="2">
                  <c:v>9616</c:v>
                </c:pt>
                <c:pt idx="3">
                  <c:v>49717</c:v>
                </c:pt>
                <c:pt idx="4">
                  <c:v>116201</c:v>
                </c:pt>
                <c:pt idx="5">
                  <c:v>1355</c:v>
                </c:pt>
                <c:pt idx="6">
                  <c:v>396466</c:v>
                </c:pt>
                <c:pt idx="7">
                  <c:v>59334</c:v>
                </c:pt>
                <c:pt idx="8">
                  <c:v>31541</c:v>
                </c:pt>
                <c:pt idx="9">
                  <c:v>12265</c:v>
                </c:pt>
                <c:pt idx="10" formatCode="#,##0.00">
                  <c:v>2353</c:v>
                </c:pt>
                <c:pt idx="11">
                  <c:v>2</c:v>
                </c:pt>
              </c:numCache>
            </c:numRef>
          </c:val>
        </c:ser>
        <c:ser>
          <c:idx val="0"/>
          <c:order val="0"/>
          <c:explosion val="25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83540</c:v>
                </c:pt>
                <c:pt idx="1">
                  <c:v>939</c:v>
                </c:pt>
                <c:pt idx="2">
                  <c:v>9616</c:v>
                </c:pt>
                <c:pt idx="3">
                  <c:v>49717</c:v>
                </c:pt>
                <c:pt idx="4">
                  <c:v>116201</c:v>
                </c:pt>
                <c:pt idx="5">
                  <c:v>1355</c:v>
                </c:pt>
                <c:pt idx="6">
                  <c:v>396466</c:v>
                </c:pt>
                <c:pt idx="7">
                  <c:v>59334</c:v>
                </c:pt>
                <c:pt idx="8">
                  <c:v>31541</c:v>
                </c:pt>
                <c:pt idx="9">
                  <c:v>12265</c:v>
                </c:pt>
                <c:pt idx="10" formatCode="#,##0.00">
                  <c:v>2353</c:v>
                </c:pt>
                <c:pt idx="11">
                  <c:v>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73525888"/>
        <c:axId val="74989952"/>
        <c:axId val="0"/>
      </c:bar3DChart>
      <c:catAx>
        <c:axId val="73525888"/>
        <c:scaling>
          <c:orientation val="minMax"/>
        </c:scaling>
        <c:delete val="1"/>
        <c:axPos val="b"/>
        <c:tickLblPos val="nextTo"/>
        <c:crossAx val="74989952"/>
        <c:crosses val="autoZero"/>
        <c:auto val="1"/>
        <c:lblAlgn val="ctr"/>
        <c:lblOffset val="100"/>
      </c:catAx>
      <c:valAx>
        <c:axId val="74989952"/>
        <c:scaling>
          <c:orientation val="minMax"/>
        </c:scaling>
        <c:delete val="1"/>
        <c:axPos val="l"/>
        <c:numFmt formatCode="#,##0.0" sourceLinked="1"/>
        <c:tickLblPos val="nextTo"/>
        <c:crossAx val="73525888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PowerPoint]Лист1'!$C$6:$C$8</c:f>
              <c:numCache>
                <c:formatCode>#,##0.0</c:formatCode>
                <c:ptCount val="3"/>
                <c:pt idx="0">
                  <c:v>226633</c:v>
                </c:pt>
                <c:pt idx="1">
                  <c:v>17014</c:v>
                </c:pt>
                <c:pt idx="2">
                  <c:v>509764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74925568"/>
        <c:axId val="74927104"/>
        <c:axId val="0"/>
      </c:bar3DChart>
      <c:catAx>
        <c:axId val="74925568"/>
        <c:scaling>
          <c:orientation val="minMax"/>
        </c:scaling>
        <c:delete val="1"/>
        <c:axPos val="b"/>
        <c:tickLblPos val="nextTo"/>
        <c:crossAx val="74927104"/>
        <c:crosses val="autoZero"/>
        <c:auto val="1"/>
        <c:lblAlgn val="ctr"/>
        <c:lblOffset val="100"/>
      </c:catAx>
      <c:valAx>
        <c:axId val="74927104"/>
        <c:scaling>
          <c:orientation val="minMax"/>
        </c:scaling>
        <c:delete val="1"/>
        <c:axPos val="l"/>
        <c:numFmt formatCode="#,##0.0" sourceLinked="1"/>
        <c:tickLblPos val="nextTo"/>
        <c:crossAx val="74925568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698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212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753411</c:v>
                </c:pt>
                <c:pt idx="1">
                  <c:v>743522</c:v>
                </c:pt>
              </c:numCache>
            </c:numRef>
          </c:val>
        </c:ser>
        <c:shape val="cylinder"/>
        <c:axId val="67993984"/>
        <c:axId val="67995520"/>
        <c:axId val="0"/>
      </c:bar3DChart>
      <c:catAx>
        <c:axId val="67993984"/>
        <c:scaling>
          <c:orientation val="minMax"/>
        </c:scaling>
        <c:delete val="1"/>
        <c:axPos val="b"/>
        <c:tickLblPos val="nextTo"/>
        <c:crossAx val="67995520"/>
        <c:crosses val="autoZero"/>
        <c:auto val="1"/>
        <c:lblAlgn val="ctr"/>
        <c:lblOffset val="100"/>
      </c:catAx>
      <c:valAx>
        <c:axId val="67995520"/>
        <c:scaling>
          <c:orientation val="minMax"/>
        </c:scaling>
        <c:delete val="1"/>
        <c:axPos val="l"/>
        <c:numFmt formatCode="#,##0.0" sourceLinked="1"/>
        <c:tickLblPos val="nextTo"/>
        <c:crossAx val="67993984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8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PowerPoint]Лист1'!$D$6:$D$8</c:f>
              <c:numCache>
                <c:formatCode>#,##0.0</c:formatCode>
                <c:ptCount val="3"/>
                <c:pt idx="0">
                  <c:v>239421</c:v>
                </c:pt>
                <c:pt idx="1">
                  <c:v>17933</c:v>
                </c:pt>
                <c:pt idx="2">
                  <c:v>486168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68000384"/>
        <c:axId val="75370880"/>
        <c:axId val="0"/>
      </c:bar3DChart>
      <c:catAx>
        <c:axId val="68000384"/>
        <c:scaling>
          <c:orientation val="minMax"/>
        </c:scaling>
        <c:delete val="1"/>
        <c:axPos val="b"/>
        <c:tickLblPos val="nextTo"/>
        <c:crossAx val="75370880"/>
        <c:crosses val="autoZero"/>
        <c:auto val="1"/>
        <c:lblAlgn val="ctr"/>
        <c:lblOffset val="100"/>
      </c:catAx>
      <c:valAx>
        <c:axId val="75370880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68000384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5277777777777782E-2"/>
          <c:y val="9.6658770245677067E-2"/>
          <c:w val="0.91879817472388259"/>
          <c:h val="0.8732485817969915"/>
        </c:manualLayout>
      </c:layout>
      <c:pie3DChart>
        <c:varyColors val="1"/>
        <c:ser>
          <c:idx val="1"/>
          <c:order val="1"/>
          <c:dPt>
            <c:idx val="0"/>
            <c:explosion val="12"/>
          </c:dPt>
          <c:dPt>
            <c:idx val="3"/>
            <c:explosion val="27"/>
          </c:dPt>
          <c:dPt>
            <c:idx val="4"/>
            <c:explosion val="18"/>
          </c:dPt>
          <c:dPt>
            <c:idx val="6"/>
            <c:explosion val="26"/>
          </c:dPt>
          <c:dPt>
            <c:idx val="7"/>
            <c:explosion val="21"/>
          </c:dPt>
          <c:dPt>
            <c:idx val="8"/>
            <c:explosion val="50"/>
          </c:dPt>
          <c:dPt>
            <c:idx val="9"/>
            <c:explosion val="16"/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PowerPoint]Лист3'!$B$32:$B$43</c:f>
              <c:numCache>
                <c:formatCode>#,##0.0</c:formatCode>
                <c:ptCount val="12"/>
                <c:pt idx="0">
                  <c:v>109285</c:v>
                </c:pt>
                <c:pt idx="1">
                  <c:v>939</c:v>
                </c:pt>
                <c:pt idx="2">
                  <c:v>9953</c:v>
                </c:pt>
                <c:pt idx="3">
                  <c:v>66887</c:v>
                </c:pt>
                <c:pt idx="4">
                  <c:v>148045</c:v>
                </c:pt>
                <c:pt idx="5">
                  <c:v>1355</c:v>
                </c:pt>
                <c:pt idx="6">
                  <c:v>407381</c:v>
                </c:pt>
                <c:pt idx="7">
                  <c:v>59363</c:v>
                </c:pt>
                <c:pt idx="8">
                  <c:v>32250</c:v>
                </c:pt>
                <c:pt idx="9">
                  <c:v>12390</c:v>
                </c:pt>
                <c:pt idx="10" formatCode="#,##0.00">
                  <c:v>2353</c:v>
                </c:pt>
                <c:pt idx="11">
                  <c:v>474</c:v>
                </c:pt>
              </c:numCache>
            </c:numRef>
          </c:val>
        </c:ser>
        <c:ser>
          <c:idx val="0"/>
          <c:order val="0"/>
          <c:explosion val="20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83540</c:v>
                </c:pt>
                <c:pt idx="1">
                  <c:v>939</c:v>
                </c:pt>
                <c:pt idx="2">
                  <c:v>9616</c:v>
                </c:pt>
                <c:pt idx="3">
                  <c:v>49717</c:v>
                </c:pt>
                <c:pt idx="4">
                  <c:v>116201</c:v>
                </c:pt>
                <c:pt idx="5">
                  <c:v>1355</c:v>
                </c:pt>
                <c:pt idx="6">
                  <c:v>396466</c:v>
                </c:pt>
                <c:pt idx="7">
                  <c:v>59334</c:v>
                </c:pt>
                <c:pt idx="8">
                  <c:v>31541</c:v>
                </c:pt>
                <c:pt idx="9">
                  <c:v>12265</c:v>
                </c:pt>
                <c:pt idx="10" formatCode="#,##0.00">
                  <c:v>2353</c:v>
                </c:pt>
                <c:pt idx="11">
                  <c:v>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75421568"/>
        <c:axId val="75423104"/>
        <c:axId val="0"/>
      </c:bar3DChart>
      <c:catAx>
        <c:axId val="75421568"/>
        <c:scaling>
          <c:orientation val="minMax"/>
        </c:scaling>
        <c:delete val="1"/>
        <c:axPos val="b"/>
        <c:tickLblPos val="nextTo"/>
        <c:crossAx val="75423104"/>
        <c:crosses val="autoZero"/>
        <c:auto val="1"/>
        <c:lblAlgn val="ctr"/>
        <c:lblOffset val="100"/>
      </c:catAx>
      <c:valAx>
        <c:axId val="75423104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75421568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85786" y="285728"/>
          <a:ext cx="683421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по 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Салда,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2022 год,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 доходов : 753 411,0 тыс.руб.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-232172" y="1529953"/>
          <a:ext cx="9608345" cy="379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2022 год,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643042" y="3571876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Салда, 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2022 год, тыс. руб.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расходов: 850 675,0 тыс.руб.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9051"/>
              </p:ext>
            </p:extLst>
          </p:nvPr>
        </p:nvGraphicFramePr>
        <p:xfrm>
          <a:off x="2928926" y="107154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95536" y="2143116"/>
          <a:ext cx="835292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2977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 год,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423" y="2714621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3317383"/>
              </p:ext>
            </p:extLst>
          </p:nvPr>
        </p:nvGraphicFramePr>
        <p:xfrm>
          <a:off x="2214546" y="857232"/>
          <a:ext cx="3689078" cy="185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714348" y="3143248"/>
          <a:ext cx="79896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555</TotalTime>
  <Words>85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User</cp:lastModifiedBy>
  <cp:revision>72</cp:revision>
  <dcterms:created xsi:type="dcterms:W3CDTF">2020-08-25T10:56:50Z</dcterms:created>
  <dcterms:modified xsi:type="dcterms:W3CDTF">2023-07-27T03:39:47Z</dcterms:modified>
</cp:coreProperties>
</file>