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1" r:id="rId2"/>
    <p:sldId id="260" r:id="rId3"/>
    <p:sldId id="258" r:id="rId4"/>
    <p:sldId id="25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91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6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4.xlsx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Основные параметры бюджета городского округа Нижняя Салда,  1 квартал 2023 года, тыс. руб.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3591979999455678"/>
          <c:y val="3.427017513206329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Основные параметры бюджета городского округа Нижняя Салда, 1 квартал 2023 года, тыс. руб.</c:v>
                </c:pt>
              </c:strCache>
            </c:strRef>
          </c:tx>
          <c:explosion val="13"/>
          <c:dLbls>
            <c:dLbl>
              <c:idx val="0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sz="1000"/>
                  </a:pPr>
                  <a:endParaRPr lang="ru-RU"/>
                </a:p>
              </c:txPr>
            </c:dLbl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_-* #,##0.00_р_._-;\-* #,##0.00_р_._-;_-* "-"??_р_._-;_-@_-</c:formatCode>
                <c:ptCount val="3"/>
                <c:pt idx="0">
                  <c:v>738428</c:v>
                </c:pt>
                <c:pt idx="1">
                  <c:v>816177</c:v>
                </c:pt>
                <c:pt idx="2">
                  <c:v>77748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2">
                <a:lumMod val="40000"/>
                <a:lumOff val="60000"/>
              </a:schemeClr>
            </a:solidFill>
          </c:spPr>
          <c:dLbls>
            <c:dLbl>
              <c:idx val="0"/>
              <c:layout>
                <c:manualLayout>
                  <c:x val="1.0531727866786061E-2"/>
                  <c:y val="0.29604845493357884"/>
                </c:manualLayout>
              </c:layout>
              <c:spPr>
                <a:solidFill>
                  <a:srgbClr val="C0504D">
                    <a:lumMod val="20000"/>
                    <a:lumOff val="80000"/>
                  </a:srgbClr>
                </a:solidFill>
              </c:spPr>
              <c:txPr>
                <a:bodyPr/>
                <a:lstStyle/>
                <a:p>
                  <a:pPr>
                    <a:defRPr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2.4574031689167396E-2"/>
                  <c:y val="-0.12597806592918237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Лист3!$B$44:$C$44</c:f>
              <c:numCache>
                <c:formatCode>#,##0.0</c:formatCode>
                <c:ptCount val="2"/>
                <c:pt idx="0">
                  <c:v>816176</c:v>
                </c:pt>
                <c:pt idx="1">
                  <c:v>162740</c:v>
                </c:pt>
              </c:numCache>
            </c:numRef>
          </c:val>
        </c:ser>
        <c:shape val="cylinder"/>
        <c:axId val="68614784"/>
        <c:axId val="72397184"/>
        <c:axId val="0"/>
      </c:bar3DChart>
      <c:catAx>
        <c:axId val="68614784"/>
        <c:scaling>
          <c:orientation val="minMax"/>
        </c:scaling>
        <c:delete val="1"/>
        <c:axPos val="b"/>
        <c:tickLblPos val="nextTo"/>
        <c:crossAx val="72397184"/>
        <c:crosses val="autoZero"/>
        <c:auto val="1"/>
        <c:lblAlgn val="ctr"/>
        <c:lblOffset val="100"/>
      </c:catAx>
      <c:valAx>
        <c:axId val="72397184"/>
        <c:scaling>
          <c:orientation val="minMax"/>
        </c:scaling>
        <c:delete val="1"/>
        <c:axPos val="l"/>
        <c:numFmt formatCode="#,##0.0" sourceLinked="1"/>
        <c:tickLblPos val="nextTo"/>
        <c:crossAx val="68614784"/>
        <c:crosses val="autoZero"/>
        <c:crossBetween val="between"/>
      </c:valAx>
    </c:plotArea>
    <c:plotVisOnly val="1"/>
    <c:dispBlanksAs val="gap"/>
  </c:chart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9180776768390567E-2"/>
          <c:y val="0.10422368928152548"/>
          <c:w val="0.91879817472388237"/>
          <c:h val="0.8732485817969915"/>
        </c:manualLayout>
      </c:layout>
      <c:pie3DChart>
        <c:varyColors val="1"/>
        <c:ser>
          <c:idx val="1"/>
          <c:order val="1"/>
          <c:dPt>
            <c:idx val="0"/>
            <c:explosion val="12"/>
          </c:dPt>
          <c:dPt>
            <c:idx val="3"/>
            <c:explosion val="27"/>
          </c:dPt>
          <c:dPt>
            <c:idx val="4"/>
            <c:explosion val="18"/>
          </c:dPt>
          <c:dPt>
            <c:idx val="6"/>
            <c:explosion val="26"/>
          </c:dPt>
          <c:dPt>
            <c:idx val="7"/>
            <c:explosion val="21"/>
          </c:dPt>
          <c:dPt>
            <c:idx val="8"/>
            <c:explosion val="50"/>
          </c:dPt>
          <c:dPt>
            <c:idx val="9"/>
            <c:explosion val="16"/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11799</c:v>
                </c:pt>
                <c:pt idx="1">
                  <c:v>211</c:v>
                </c:pt>
                <c:pt idx="2">
                  <c:v>2150</c:v>
                </c:pt>
                <c:pt idx="3">
                  <c:v>2605</c:v>
                </c:pt>
                <c:pt idx="4">
                  <c:v>12909</c:v>
                </c:pt>
                <c:pt idx="5">
                  <c:v>300</c:v>
                </c:pt>
                <c:pt idx="6">
                  <c:v>103141</c:v>
                </c:pt>
                <c:pt idx="7">
                  <c:v>14761</c:v>
                </c:pt>
                <c:pt idx="8">
                  <c:v>11418</c:v>
                </c:pt>
                <c:pt idx="9">
                  <c:v>2813</c:v>
                </c:pt>
                <c:pt idx="10" formatCode="#,##0.00">
                  <c:v>633</c:v>
                </c:pt>
                <c:pt idx="11">
                  <c:v>0</c:v>
                </c:pt>
              </c:numCache>
            </c:numRef>
          </c:val>
        </c:ser>
        <c:ser>
          <c:idx val="0"/>
          <c:order val="0"/>
          <c:explosion val="20"/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11799</c:v>
                </c:pt>
                <c:pt idx="1">
                  <c:v>211</c:v>
                </c:pt>
                <c:pt idx="2">
                  <c:v>2150</c:v>
                </c:pt>
                <c:pt idx="3">
                  <c:v>2605</c:v>
                </c:pt>
                <c:pt idx="4">
                  <c:v>12909</c:v>
                </c:pt>
                <c:pt idx="5">
                  <c:v>300</c:v>
                </c:pt>
                <c:pt idx="6">
                  <c:v>103141</c:v>
                </c:pt>
                <c:pt idx="7">
                  <c:v>14761</c:v>
                </c:pt>
                <c:pt idx="8">
                  <c:v>11418</c:v>
                </c:pt>
                <c:pt idx="9">
                  <c:v>2813</c:v>
                </c:pt>
                <c:pt idx="10" formatCode="#,##0.00">
                  <c:v>633</c:v>
                </c:pt>
                <c:pt idx="11">
                  <c:v>0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66786048"/>
        <c:axId val="66787584"/>
        <c:axId val="0"/>
      </c:bar3DChart>
      <c:catAx>
        <c:axId val="66786048"/>
        <c:scaling>
          <c:orientation val="minMax"/>
        </c:scaling>
        <c:delete val="1"/>
        <c:axPos val="b"/>
        <c:tickLblPos val="nextTo"/>
        <c:crossAx val="66787584"/>
        <c:crosses val="autoZero"/>
        <c:auto val="1"/>
        <c:lblAlgn val="ctr"/>
        <c:lblOffset val="100"/>
      </c:catAx>
      <c:valAx>
        <c:axId val="66787584"/>
        <c:scaling>
          <c:orientation val="minMax"/>
        </c:scaling>
        <c:delete val="1"/>
        <c:axPos val="l"/>
        <c:numFmt formatCode="#,##0.0" sourceLinked="1"/>
        <c:tickLblPos val="nextTo"/>
        <c:crossAx val="66786048"/>
        <c:crosses val="autoZero"/>
        <c:crossBetween val="between"/>
      </c:valAx>
    </c:plotArea>
    <c:plotVisOnly val="1"/>
    <c:dispBlanksAs val="gap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11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PowerPoint]Лист1'!$B$6:$B$8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'[Диаграмма в Microsoft Office PowerPoint]Лист1'!$C$6:$C$8</c:f>
              <c:numCache>
                <c:formatCode>#,##0.0</c:formatCode>
                <c:ptCount val="3"/>
                <c:pt idx="0">
                  <c:v>274825</c:v>
                </c:pt>
                <c:pt idx="1">
                  <c:v>17832</c:v>
                </c:pt>
                <c:pt idx="2">
                  <c:v>445771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/>
      <c:bar3DChart>
        <c:barDir val="col"/>
        <c:grouping val="clustered"/>
        <c:shape val="cylinder"/>
        <c:axId val="67358080"/>
        <c:axId val="68199552"/>
        <c:axId val="0"/>
      </c:bar3DChart>
      <c:catAx>
        <c:axId val="67358080"/>
        <c:scaling>
          <c:orientation val="minMax"/>
        </c:scaling>
        <c:delete val="1"/>
        <c:axPos val="b"/>
        <c:tickLblPos val="nextTo"/>
        <c:crossAx val="68199552"/>
        <c:crosses val="autoZero"/>
        <c:auto val="1"/>
        <c:lblAlgn val="ctr"/>
        <c:lblOffset val="100"/>
      </c:catAx>
      <c:valAx>
        <c:axId val="68199552"/>
        <c:scaling>
          <c:orientation val="minMax"/>
        </c:scaling>
        <c:delete val="1"/>
        <c:axPos val="l"/>
        <c:numFmt formatCode="#,##0.0" sourceLinked="1"/>
        <c:tickLblPos val="nextTo"/>
        <c:crossAx val="67358080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1.6666666666666701E-2"/>
                  <c:y val="0.33333333333333331"/>
                </c:manualLayout>
              </c:layout>
              <c:spPr>
                <a:solidFill>
                  <a:srgbClr val="A7EA52">
                    <a:lumMod val="40000"/>
                    <a:lumOff val="60000"/>
                  </a:srgbClr>
                </a:solidFill>
              </c:spPr>
              <c:txPr>
                <a:bodyPr/>
                <a:lstStyle/>
                <a:p>
                  <a:pPr>
                    <a:defRPr sz="1400" b="1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6111111111111212E-2"/>
                  <c:y val="-0.1111111111111111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val>
            <c:numRef>
              <c:f>Лист1!$C$9:$D$9</c:f>
              <c:numCache>
                <c:formatCode>#,##0.0</c:formatCode>
                <c:ptCount val="2"/>
                <c:pt idx="0">
                  <c:v>738428</c:v>
                </c:pt>
                <c:pt idx="1">
                  <c:v>152313</c:v>
                </c:pt>
              </c:numCache>
            </c:numRef>
          </c:val>
        </c:ser>
        <c:shape val="cylinder"/>
        <c:axId val="66406656"/>
        <c:axId val="66412544"/>
        <c:axId val="0"/>
      </c:bar3DChart>
      <c:catAx>
        <c:axId val="66406656"/>
        <c:scaling>
          <c:orientation val="minMax"/>
        </c:scaling>
        <c:delete val="1"/>
        <c:axPos val="b"/>
        <c:tickLblPos val="nextTo"/>
        <c:crossAx val="66412544"/>
        <c:crosses val="autoZero"/>
        <c:auto val="1"/>
        <c:lblAlgn val="ctr"/>
        <c:lblOffset val="100"/>
      </c:catAx>
      <c:valAx>
        <c:axId val="66412544"/>
        <c:scaling>
          <c:orientation val="minMax"/>
        </c:scaling>
        <c:delete val="1"/>
        <c:axPos val="l"/>
        <c:numFmt formatCode="#,##0.0" sourceLinked="1"/>
        <c:tickLblPos val="nextTo"/>
        <c:crossAx val="66406656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11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PowerPoint]Лист1'!$B$6:$B$8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 </c:v>
                </c:pt>
              </c:strCache>
            </c:strRef>
          </c:cat>
          <c:val>
            <c:numRef>
              <c:f>'[Диаграмма в Microsoft Office PowerPoint]Лист1'!$D$6:$D$8</c:f>
              <c:numCache>
                <c:formatCode>#,##0.0</c:formatCode>
                <c:ptCount val="3"/>
                <c:pt idx="0">
                  <c:v>40984</c:v>
                </c:pt>
                <c:pt idx="1">
                  <c:v>7656</c:v>
                </c:pt>
                <c:pt idx="2">
                  <c:v>103673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68485888"/>
        <c:axId val="68487424"/>
        <c:axId val="0"/>
      </c:bar3DChart>
      <c:catAx>
        <c:axId val="68485888"/>
        <c:scaling>
          <c:orientation val="minMax"/>
        </c:scaling>
        <c:delete val="1"/>
        <c:axPos val="b"/>
        <c:tickLblPos val="nextTo"/>
        <c:crossAx val="68487424"/>
        <c:crosses val="autoZero"/>
        <c:auto val="1"/>
        <c:lblAlgn val="ctr"/>
        <c:lblOffset val="100"/>
      </c:catAx>
      <c:valAx>
        <c:axId val="68487424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68485888"/>
        <c:crosses val="autoZero"/>
        <c:crossBetween val="between"/>
      </c:valAx>
    </c:plotArea>
    <c:plotVisOnly val="1"/>
    <c:dispBlanksAs val="gap"/>
  </c:chart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6.5277828325588344E-2"/>
          <c:y val="0.12675141820300795"/>
          <c:w val="0.91879817472388237"/>
          <c:h val="0.8732485817969915"/>
        </c:manualLayout>
      </c:layout>
      <c:pie3DChart>
        <c:varyColors val="1"/>
        <c:ser>
          <c:idx val="1"/>
          <c:order val="1"/>
          <c:dPt>
            <c:idx val="0"/>
            <c:explosion val="12"/>
          </c:dPt>
          <c:dPt>
            <c:idx val="3"/>
            <c:explosion val="27"/>
          </c:dPt>
          <c:dPt>
            <c:idx val="4"/>
            <c:explosion val="18"/>
          </c:dPt>
          <c:dPt>
            <c:idx val="6"/>
            <c:explosion val="26"/>
          </c:dPt>
          <c:dPt>
            <c:idx val="7"/>
            <c:explosion val="21"/>
          </c:dPt>
          <c:dPt>
            <c:idx val="8"/>
            <c:explosion val="50"/>
          </c:dPt>
          <c:dPt>
            <c:idx val="9"/>
            <c:explosion val="16"/>
          </c:dPt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PowerPoint]Лист3'!$B$32:$B$43</c:f>
              <c:numCache>
                <c:formatCode>#,##0.0</c:formatCode>
                <c:ptCount val="12"/>
                <c:pt idx="0">
                  <c:v>79656</c:v>
                </c:pt>
                <c:pt idx="1">
                  <c:v>1009</c:v>
                </c:pt>
                <c:pt idx="2">
                  <c:v>11767</c:v>
                </c:pt>
                <c:pt idx="3">
                  <c:v>63031</c:v>
                </c:pt>
                <c:pt idx="4">
                  <c:v>73605</c:v>
                </c:pt>
                <c:pt idx="5">
                  <c:v>1440</c:v>
                </c:pt>
                <c:pt idx="6">
                  <c:v>459979</c:v>
                </c:pt>
                <c:pt idx="7">
                  <c:v>62296</c:v>
                </c:pt>
                <c:pt idx="8">
                  <c:v>32880</c:v>
                </c:pt>
                <c:pt idx="9">
                  <c:v>27380</c:v>
                </c:pt>
                <c:pt idx="10" formatCode="#,##0.00">
                  <c:v>2530</c:v>
                </c:pt>
                <c:pt idx="11">
                  <c:v>603</c:v>
                </c:pt>
              </c:numCache>
            </c:numRef>
          </c:val>
        </c:ser>
        <c:ser>
          <c:idx val="0"/>
          <c:order val="0"/>
          <c:explosion val="20"/>
          <c:dLbls>
            <c:showVal val="1"/>
            <c:showCatName val="1"/>
            <c:showLeaderLines val="1"/>
          </c:dLbls>
          <c:cat>
            <c:strRef>
              <c:f>'[Диаграмма в Microsoft Office PowerPoint]Лист3'!$A$32:$A$43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</c:strCache>
            </c:strRef>
          </c:cat>
          <c:val>
            <c:numRef>
              <c:f>'[Диаграмма в Microsoft Office PowerPoint]Лист3'!$C$32:$C$43</c:f>
              <c:numCache>
                <c:formatCode>#,##0.0</c:formatCode>
                <c:ptCount val="12"/>
                <c:pt idx="0">
                  <c:v>11799</c:v>
                </c:pt>
                <c:pt idx="1">
                  <c:v>211</c:v>
                </c:pt>
                <c:pt idx="2">
                  <c:v>2150</c:v>
                </c:pt>
                <c:pt idx="3">
                  <c:v>2605</c:v>
                </c:pt>
                <c:pt idx="4">
                  <c:v>12909</c:v>
                </c:pt>
                <c:pt idx="5">
                  <c:v>300</c:v>
                </c:pt>
                <c:pt idx="6">
                  <c:v>103141</c:v>
                </c:pt>
                <c:pt idx="7">
                  <c:v>14761</c:v>
                </c:pt>
                <c:pt idx="8">
                  <c:v>11418</c:v>
                </c:pt>
                <c:pt idx="9">
                  <c:v>2813</c:v>
                </c:pt>
                <c:pt idx="10" formatCode="#,##0.00">
                  <c:v>633</c:v>
                </c:pt>
                <c:pt idx="11">
                  <c:v>0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hape val="cylinder"/>
        <c:axId val="68583424"/>
        <c:axId val="68584960"/>
        <c:axId val="0"/>
      </c:bar3DChart>
      <c:catAx>
        <c:axId val="68583424"/>
        <c:scaling>
          <c:orientation val="minMax"/>
        </c:scaling>
        <c:delete val="1"/>
        <c:axPos val="b"/>
        <c:tickLblPos val="nextTo"/>
        <c:crossAx val="68584960"/>
        <c:crosses val="autoZero"/>
        <c:auto val="1"/>
        <c:lblAlgn val="ctr"/>
        <c:lblOffset val="100"/>
      </c:catAx>
      <c:valAx>
        <c:axId val="68584960"/>
        <c:scaling>
          <c:orientation val="minMax"/>
          <c:max val="1000000"/>
        </c:scaling>
        <c:delete val="1"/>
        <c:axPos val="l"/>
        <c:numFmt formatCode="#,##0.0" sourceLinked="1"/>
        <c:tickLblPos val="nextTo"/>
        <c:crossAx val="68583424"/>
        <c:crosses val="autoZero"/>
        <c:crossBetween val="between"/>
      </c:valAx>
    </c:plotArea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8D383-B9C3-466D-88D1-0205D48EED9C}" type="datetimeFigureOut">
              <a:rPr lang="ru-RU" smtClean="0"/>
              <a:t>27.07.2023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891FF-E7C0-40E4-9846-2EDBEE2D7A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891FF-E7C0-40E4-9846-2EDBEE2D7AE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142976" y="214290"/>
          <a:ext cx="6834214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План по 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Салда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, 1квартал  </a:t>
            </a:r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2023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Всего доходов :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738 428,0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тыс.руб.</a:t>
            </a:r>
          </a:p>
          <a:p>
            <a:pPr lvl="0" algn="ctr"/>
            <a:endParaRPr lang="ru-RU" b="1" dirty="0" smtClean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4357686" y="2786058"/>
          <a:ext cx="857224" cy="600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/>
        </p:nvGraphicFramePr>
        <p:xfrm>
          <a:off x="-232172" y="1529953"/>
          <a:ext cx="9608345" cy="3798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66"/>
          <p:cNvSpPr>
            <a:spLocks noChangeArrowheads="1"/>
          </p:cNvSpPr>
          <p:nvPr/>
        </p:nvSpPr>
        <p:spPr bwMode="auto">
          <a:xfrm>
            <a:off x="728663" y="381000"/>
            <a:ext cx="76882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Исполнение по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доходам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городского округа Нижняя Салда  </a:t>
            </a:r>
          </a:p>
          <a:p>
            <a:pPr lvl="0" algn="ctr"/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а 1</a:t>
            </a:r>
            <a:r>
              <a:rPr lang="en-US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квартал 2023 года, </a:t>
            </a:r>
            <a:r>
              <a:rPr lang="ru-RU" b="1" dirty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тыс. руб</a:t>
            </a:r>
            <a:r>
              <a:rPr lang="ru-RU" b="1" dirty="0" smtClean="0">
                <a:solidFill>
                  <a:srgbClr val="212745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212745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55200700"/>
              </p:ext>
            </p:extLst>
          </p:nvPr>
        </p:nvGraphicFramePr>
        <p:xfrm>
          <a:off x="251520" y="62068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5132" y="3508303"/>
            <a:ext cx="21526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954954593"/>
              </p:ext>
            </p:extLst>
          </p:nvPr>
        </p:nvGraphicFramePr>
        <p:xfrm>
          <a:off x="105457" y="8367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1643042" y="3571876"/>
          <a:ext cx="6516216" cy="3464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="" xmlns:p14="http://schemas.microsoft.com/office/powerpoint/2010/main" val="2443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Салда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1 квартал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2023 года,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</a:p>
          <a:p>
            <a:pPr algn="ctr"/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Всего расходов: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816 176,0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тыс.руб.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9849051"/>
              </p:ext>
            </p:extLst>
          </p:nvPr>
        </p:nvGraphicFramePr>
        <p:xfrm>
          <a:off x="2928926" y="1071546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/>
        </p:nvGraphicFramePr>
        <p:xfrm>
          <a:off x="0" y="1714488"/>
          <a:ext cx="9001156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расходам бюджета городского округа Нижняя Салда 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 1 квартал  2023 года,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319849051"/>
              </p:ext>
            </p:extLst>
          </p:nvPr>
        </p:nvGraphicFramePr>
        <p:xfrm>
          <a:off x="2771800" y="980728"/>
          <a:ext cx="3456384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57423" y="2714621"/>
            <a:ext cx="26432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План                        Факт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53317383"/>
              </p:ext>
            </p:extLst>
          </p:nvPr>
        </p:nvGraphicFramePr>
        <p:xfrm>
          <a:off x="2214546" y="857232"/>
          <a:ext cx="3689078" cy="1852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714348" y="3143248"/>
          <a:ext cx="798966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229779336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637</TotalTime>
  <Words>94</Words>
  <Application>Microsoft Office PowerPoint</Application>
  <PresentationFormat>Экран (4:3)</PresentationFormat>
  <Paragraphs>19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ZAMECON</dc:creator>
  <cp:lastModifiedBy>User</cp:lastModifiedBy>
  <cp:revision>82</cp:revision>
  <dcterms:created xsi:type="dcterms:W3CDTF">2020-08-25T10:56:50Z</dcterms:created>
  <dcterms:modified xsi:type="dcterms:W3CDTF">2023-07-27T05:04:52Z</dcterms:modified>
</cp:coreProperties>
</file>