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4343"/>
    <a:srgbClr val="606060"/>
    <a:srgbClr val="DD6E1C"/>
    <a:srgbClr val="D86A1B"/>
    <a:srgbClr val="FF8000"/>
    <a:srgbClr val="DD5B14"/>
    <a:srgbClr val="D86E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258F02-0F9A-4BB4-BA35-BAD9DE0147E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6EB49D-5C85-40C6-8FD8-176B969D3AD8}">
      <dgm:prSet phldrT="[Текст]" custT="1"/>
      <dgm:spPr/>
      <dgm:t>
        <a:bodyPr/>
        <a:lstStyle/>
        <a:p>
          <a:r>
            <a:rPr lang="ru-RU" sz="2200" b="1" dirty="0" smtClean="0">
              <a:solidFill>
                <a:schemeClr val="bg1"/>
              </a:solidFill>
              <a:latin typeface="Segoe UI Light" panose="020B0502040204020203" pitchFamily="34" charset="0"/>
            </a:rPr>
            <a:t>Закон предписывает учитывать общий доход только за три предшествующих года, не допуская возможности учета доходов, полученных ранее</a:t>
          </a:r>
          <a:endParaRPr lang="ru-RU" sz="2200" b="1" dirty="0">
            <a:solidFill>
              <a:schemeClr val="bg1"/>
            </a:solidFill>
            <a:latin typeface="Segoe UI Light" panose="020B0502040204020203" pitchFamily="34" charset="0"/>
          </a:endParaRPr>
        </a:p>
      </dgm:t>
    </dgm:pt>
    <dgm:pt modelId="{96E1EC26-7E46-4C1B-9BBB-C16083BD032A}" type="parTrans" cxnId="{CE630046-AC44-4069-A67F-9974DFE67B51}">
      <dgm:prSet/>
      <dgm:spPr/>
      <dgm:t>
        <a:bodyPr/>
        <a:lstStyle/>
        <a:p>
          <a:endParaRPr lang="ru-RU"/>
        </a:p>
      </dgm:t>
    </dgm:pt>
    <dgm:pt modelId="{4C334D69-D5F7-4099-9F5A-254649289C06}" type="sibTrans" cxnId="{CE630046-AC44-4069-A67F-9974DFE67B51}">
      <dgm:prSet/>
      <dgm:spPr/>
      <dgm:t>
        <a:bodyPr/>
        <a:lstStyle/>
        <a:p>
          <a:endParaRPr lang="ru-RU"/>
        </a:p>
      </dgm:t>
    </dgm:pt>
    <dgm:pt modelId="{1D17DE49-65A7-4CD4-AAE9-C0782D7A2EDA}">
      <dgm:prSet phldrT="[Текст]" custT="1"/>
      <dgm:spPr/>
      <dgm:t>
        <a:bodyPr/>
        <a:lstStyle/>
        <a:p>
          <a:r>
            <a:rPr lang="ru-RU" sz="2200" b="1" dirty="0" smtClean="0">
              <a:solidFill>
                <a:schemeClr val="bg1"/>
              </a:solidFill>
              <a:latin typeface="Segoe UI Light" panose="020B0502040204020203" pitchFamily="34" charset="0"/>
            </a:rPr>
            <a:t>Закон препятствует принять в качестве доказательств законности происхождения имущества дополнительные доказательства</a:t>
          </a:r>
          <a:endParaRPr lang="ru-RU" sz="2200" b="1" dirty="0">
            <a:solidFill>
              <a:schemeClr val="bg1"/>
            </a:solidFill>
            <a:latin typeface="Segoe UI Light" panose="020B0502040204020203" pitchFamily="34" charset="0"/>
          </a:endParaRPr>
        </a:p>
      </dgm:t>
    </dgm:pt>
    <dgm:pt modelId="{B76005BE-24F2-47D1-BC31-94C22D81B338}" type="parTrans" cxnId="{BD6A93A3-27CB-4812-B8BD-E80B476F1549}">
      <dgm:prSet/>
      <dgm:spPr/>
      <dgm:t>
        <a:bodyPr/>
        <a:lstStyle/>
        <a:p>
          <a:endParaRPr lang="ru-RU"/>
        </a:p>
      </dgm:t>
    </dgm:pt>
    <dgm:pt modelId="{9637CF4E-A6E5-42E5-AEB4-5644165964C2}" type="sibTrans" cxnId="{BD6A93A3-27CB-4812-B8BD-E80B476F1549}">
      <dgm:prSet/>
      <dgm:spPr/>
      <dgm:t>
        <a:bodyPr/>
        <a:lstStyle/>
        <a:p>
          <a:endParaRPr lang="ru-RU"/>
        </a:p>
      </dgm:t>
    </dgm:pt>
    <dgm:pt modelId="{6AA664EC-7DDD-426B-9884-0AAD63CB3072}">
      <dgm:prSet phldrT="[Текст]" custT="1"/>
      <dgm:spPr/>
      <dgm:t>
        <a:bodyPr/>
        <a:lstStyle/>
        <a:p>
          <a:r>
            <a:rPr lang="ru-RU" sz="2200" b="1" dirty="0" smtClean="0">
              <a:solidFill>
                <a:schemeClr val="bg1"/>
              </a:solidFill>
              <a:latin typeface="Segoe UI Light" panose="020B0502040204020203" pitchFamily="34" charset="0"/>
            </a:rPr>
            <a:t>Закон позволяет при отсутствии сведений, подтверждающих приобретение части имущества, обращать его в доход в полном объеме не только самого лица, но и его супруги (супруга) и несовершеннолетних детей</a:t>
          </a:r>
          <a:endParaRPr lang="ru-RU" sz="2200" b="1" dirty="0">
            <a:solidFill>
              <a:schemeClr val="bg1"/>
            </a:solidFill>
            <a:latin typeface="Segoe UI Light" panose="020B0502040204020203" pitchFamily="34" charset="0"/>
          </a:endParaRPr>
        </a:p>
      </dgm:t>
    </dgm:pt>
    <dgm:pt modelId="{4E6479BC-B5FB-4924-A46A-EE7ACB914D0F}" type="parTrans" cxnId="{DAC84547-E6CA-4B29-8C8B-937AC566A113}">
      <dgm:prSet/>
      <dgm:spPr/>
      <dgm:t>
        <a:bodyPr/>
        <a:lstStyle/>
        <a:p>
          <a:endParaRPr lang="ru-RU"/>
        </a:p>
      </dgm:t>
    </dgm:pt>
    <dgm:pt modelId="{9A566143-995A-422C-AB26-E934152402B8}" type="sibTrans" cxnId="{DAC84547-E6CA-4B29-8C8B-937AC566A113}">
      <dgm:prSet/>
      <dgm:spPr/>
      <dgm:t>
        <a:bodyPr/>
        <a:lstStyle/>
        <a:p>
          <a:endParaRPr lang="ru-RU"/>
        </a:p>
      </dgm:t>
    </dgm:pt>
    <dgm:pt modelId="{F89325F3-E4B9-464B-9F92-C4397107E64C}">
      <dgm:prSet custT="1"/>
      <dgm:spPr/>
      <dgm:t>
        <a:bodyPr/>
        <a:lstStyle/>
        <a:p>
          <a:r>
            <a:rPr lang="ru-RU" sz="2200" b="1" dirty="0" smtClean="0">
              <a:solidFill>
                <a:schemeClr val="bg1"/>
              </a:solidFill>
              <a:latin typeface="Segoe UI Light" panose="020B0502040204020203" pitchFamily="34" charset="0"/>
            </a:rPr>
            <a:t>Закон допускает расширительное толкование, позволяя отчуждать не только указанное в них имущество, но и денежные средства, полученные от продажи этого имущества</a:t>
          </a:r>
          <a:endParaRPr lang="ru-RU" sz="2200" b="1" dirty="0">
            <a:solidFill>
              <a:schemeClr val="bg1"/>
            </a:solidFill>
            <a:latin typeface="Segoe UI Light" panose="020B0502040204020203" pitchFamily="34" charset="0"/>
          </a:endParaRPr>
        </a:p>
      </dgm:t>
    </dgm:pt>
    <dgm:pt modelId="{32A64D49-FE35-48EB-80BD-1F3C5BB148A3}" type="parTrans" cxnId="{8EC0FEA3-324C-4147-A445-916AF4329504}">
      <dgm:prSet/>
      <dgm:spPr/>
      <dgm:t>
        <a:bodyPr/>
        <a:lstStyle/>
        <a:p>
          <a:endParaRPr lang="ru-RU"/>
        </a:p>
      </dgm:t>
    </dgm:pt>
    <dgm:pt modelId="{D103FF6F-0DFB-4354-995F-637CF4F08EAC}" type="sibTrans" cxnId="{8EC0FEA3-324C-4147-A445-916AF4329504}">
      <dgm:prSet/>
      <dgm:spPr/>
      <dgm:t>
        <a:bodyPr/>
        <a:lstStyle/>
        <a:p>
          <a:endParaRPr lang="ru-RU"/>
        </a:p>
      </dgm:t>
    </dgm:pt>
    <dgm:pt modelId="{FAB4C33C-2C41-47DD-AF67-FC41B5C42783}" type="pres">
      <dgm:prSet presAssocID="{AE258F02-0F9A-4BB4-BA35-BAD9DE0147E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C010CA6-4C23-4D9D-9292-C16B680E4003}" type="pres">
      <dgm:prSet presAssocID="{AE258F02-0F9A-4BB4-BA35-BAD9DE0147E1}" presName="Name1" presStyleCnt="0"/>
      <dgm:spPr/>
    </dgm:pt>
    <dgm:pt modelId="{C0E4AC3E-EF34-4139-8D1B-F14C0E66DFDA}" type="pres">
      <dgm:prSet presAssocID="{AE258F02-0F9A-4BB4-BA35-BAD9DE0147E1}" presName="cycle" presStyleCnt="0"/>
      <dgm:spPr/>
    </dgm:pt>
    <dgm:pt modelId="{A8C45DF3-D8FC-437C-96CE-F6B5F8566FDF}" type="pres">
      <dgm:prSet presAssocID="{AE258F02-0F9A-4BB4-BA35-BAD9DE0147E1}" presName="srcNode" presStyleLbl="node1" presStyleIdx="0" presStyleCnt="4"/>
      <dgm:spPr/>
    </dgm:pt>
    <dgm:pt modelId="{31927B5B-8EB3-4D0D-B614-6ABB28836AFB}" type="pres">
      <dgm:prSet presAssocID="{AE258F02-0F9A-4BB4-BA35-BAD9DE0147E1}" presName="conn" presStyleLbl="parChTrans1D2" presStyleIdx="0" presStyleCnt="1"/>
      <dgm:spPr/>
      <dgm:t>
        <a:bodyPr/>
        <a:lstStyle/>
        <a:p>
          <a:endParaRPr lang="ru-RU"/>
        </a:p>
      </dgm:t>
    </dgm:pt>
    <dgm:pt modelId="{8C477EF9-E437-4F73-977E-E5B90AF50F7D}" type="pres">
      <dgm:prSet presAssocID="{AE258F02-0F9A-4BB4-BA35-BAD9DE0147E1}" presName="extraNode" presStyleLbl="node1" presStyleIdx="0" presStyleCnt="4"/>
      <dgm:spPr/>
    </dgm:pt>
    <dgm:pt modelId="{175B9E54-3200-4D14-8770-2374062E9108}" type="pres">
      <dgm:prSet presAssocID="{AE258F02-0F9A-4BB4-BA35-BAD9DE0147E1}" presName="dstNode" presStyleLbl="node1" presStyleIdx="0" presStyleCnt="4"/>
      <dgm:spPr/>
    </dgm:pt>
    <dgm:pt modelId="{41A3C402-77FE-48E8-BC0F-759CC2500593}" type="pres">
      <dgm:prSet presAssocID="{AE6EB49D-5C85-40C6-8FD8-176B969D3AD8}" presName="text_1" presStyleLbl="node1" presStyleIdx="0" presStyleCnt="4" custScaleY="156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E54513-9E27-4A0A-AA83-93C78FACA363}" type="pres">
      <dgm:prSet presAssocID="{AE6EB49D-5C85-40C6-8FD8-176B969D3AD8}" presName="accent_1" presStyleCnt="0"/>
      <dgm:spPr/>
    </dgm:pt>
    <dgm:pt modelId="{D1524F55-B44A-4390-A1AC-FFD0D6D31BAA}" type="pres">
      <dgm:prSet presAssocID="{AE6EB49D-5C85-40C6-8FD8-176B969D3AD8}" presName="accentRepeatNode" presStyleLbl="solidFgAcc1" presStyleIdx="0" presStyleCnt="4"/>
      <dgm:spPr/>
    </dgm:pt>
    <dgm:pt modelId="{DAD76E50-8932-448F-A3C1-1525F8F48B16}" type="pres">
      <dgm:prSet presAssocID="{1D17DE49-65A7-4CD4-AAE9-C0782D7A2EDA}" presName="text_2" presStyleLbl="node1" presStyleIdx="1" presStyleCnt="4" custScaleY="132979" custLinFactNeighborX="-192" custLinFactNeighborY="10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566D0-3622-47DF-926F-2E969E995EEF}" type="pres">
      <dgm:prSet presAssocID="{1D17DE49-65A7-4CD4-AAE9-C0782D7A2EDA}" presName="accent_2" presStyleCnt="0"/>
      <dgm:spPr/>
    </dgm:pt>
    <dgm:pt modelId="{8CF3E3FC-606E-4588-9422-CDF33C148333}" type="pres">
      <dgm:prSet presAssocID="{1D17DE49-65A7-4CD4-AAE9-C0782D7A2EDA}" presName="accentRepeatNode" presStyleLbl="solidFgAcc1" presStyleIdx="1" presStyleCnt="4" custScaleX="92418" custScaleY="93234" custLinFactNeighborX="-10058" custLinFactNeighborY="7143"/>
      <dgm:spPr/>
    </dgm:pt>
    <dgm:pt modelId="{FE711820-496F-44EB-A4CB-3F84F490174D}" type="pres">
      <dgm:prSet presAssocID="{6AA664EC-7DDD-426B-9884-0AAD63CB3072}" presName="text_3" presStyleLbl="node1" presStyleIdx="2" presStyleCnt="4" custScaleX="102276" custScaleY="177826" custLinFactNeighborX="-829" custLinFactNeighborY="27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EAFED7-574D-49DB-B4E3-5E6EBA4AADE0}" type="pres">
      <dgm:prSet presAssocID="{6AA664EC-7DDD-426B-9884-0AAD63CB3072}" presName="accent_3" presStyleCnt="0"/>
      <dgm:spPr/>
    </dgm:pt>
    <dgm:pt modelId="{F2FD83F0-FE88-4807-8EE5-82920CA148AB}" type="pres">
      <dgm:prSet presAssocID="{6AA664EC-7DDD-426B-9884-0AAD63CB3072}" presName="accentRepeatNode" presStyleLbl="solidFgAcc1" presStyleIdx="2" presStyleCnt="4" custScaleX="133963" custScaleY="135618" custLinFactNeighborX="-23235" custLinFactNeighborY="25981"/>
      <dgm:spPr/>
    </dgm:pt>
    <dgm:pt modelId="{F30C53BB-81EB-44F7-B9A1-22FE2B5CCE9A}" type="pres">
      <dgm:prSet presAssocID="{F89325F3-E4B9-464B-9F92-C4397107E64C}" presName="text_4" presStyleLbl="node1" presStyleIdx="3" presStyleCnt="4" custScaleY="124419" custLinFactNeighborX="184" custLinFactNeighborY="37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1FB5B4-8B6A-45A3-9A3E-991BADA41DB2}" type="pres">
      <dgm:prSet presAssocID="{F89325F3-E4B9-464B-9F92-C4397107E64C}" presName="accent_4" presStyleCnt="0"/>
      <dgm:spPr/>
    </dgm:pt>
    <dgm:pt modelId="{AA36DB53-C9EE-4110-B553-935B0F8ECB6A}" type="pres">
      <dgm:prSet presAssocID="{F89325F3-E4B9-464B-9F92-C4397107E64C}" presName="accentRepeatNode" presStyleLbl="solidFgAcc1" presStyleIdx="3" presStyleCnt="4" custLinFactNeighborX="-21119" custLinFactNeighborY="29466"/>
      <dgm:spPr/>
    </dgm:pt>
  </dgm:ptLst>
  <dgm:cxnLst>
    <dgm:cxn modelId="{CE630046-AC44-4069-A67F-9974DFE67B51}" srcId="{AE258F02-0F9A-4BB4-BA35-BAD9DE0147E1}" destId="{AE6EB49D-5C85-40C6-8FD8-176B969D3AD8}" srcOrd="0" destOrd="0" parTransId="{96E1EC26-7E46-4C1B-9BBB-C16083BD032A}" sibTransId="{4C334D69-D5F7-4099-9F5A-254649289C06}"/>
    <dgm:cxn modelId="{029804A2-8593-4298-B659-332C79A51AEC}" type="presOf" srcId="{F89325F3-E4B9-464B-9F92-C4397107E64C}" destId="{F30C53BB-81EB-44F7-B9A1-22FE2B5CCE9A}" srcOrd="0" destOrd="0" presId="urn:microsoft.com/office/officeart/2008/layout/VerticalCurvedList"/>
    <dgm:cxn modelId="{8EC0FEA3-324C-4147-A445-916AF4329504}" srcId="{AE258F02-0F9A-4BB4-BA35-BAD9DE0147E1}" destId="{F89325F3-E4B9-464B-9F92-C4397107E64C}" srcOrd="3" destOrd="0" parTransId="{32A64D49-FE35-48EB-80BD-1F3C5BB148A3}" sibTransId="{D103FF6F-0DFB-4354-995F-637CF4F08EAC}"/>
    <dgm:cxn modelId="{BC5F5442-890B-4003-B2C8-718CFFA3A572}" type="presOf" srcId="{4C334D69-D5F7-4099-9F5A-254649289C06}" destId="{31927B5B-8EB3-4D0D-B614-6ABB28836AFB}" srcOrd="0" destOrd="0" presId="urn:microsoft.com/office/officeart/2008/layout/VerticalCurvedList"/>
    <dgm:cxn modelId="{39D960D8-F479-4E78-8A35-842112E92231}" type="presOf" srcId="{1D17DE49-65A7-4CD4-AAE9-C0782D7A2EDA}" destId="{DAD76E50-8932-448F-A3C1-1525F8F48B16}" srcOrd="0" destOrd="0" presId="urn:microsoft.com/office/officeart/2008/layout/VerticalCurvedList"/>
    <dgm:cxn modelId="{1A1068E2-C30E-4C30-8AD5-9D0C0A697BD0}" type="presOf" srcId="{AE258F02-0F9A-4BB4-BA35-BAD9DE0147E1}" destId="{FAB4C33C-2C41-47DD-AF67-FC41B5C42783}" srcOrd="0" destOrd="0" presId="urn:microsoft.com/office/officeart/2008/layout/VerticalCurvedList"/>
    <dgm:cxn modelId="{BD6A93A3-27CB-4812-B8BD-E80B476F1549}" srcId="{AE258F02-0F9A-4BB4-BA35-BAD9DE0147E1}" destId="{1D17DE49-65A7-4CD4-AAE9-C0782D7A2EDA}" srcOrd="1" destOrd="0" parTransId="{B76005BE-24F2-47D1-BC31-94C22D81B338}" sibTransId="{9637CF4E-A6E5-42E5-AEB4-5644165964C2}"/>
    <dgm:cxn modelId="{553F1A62-45BD-452A-9B44-69614AAE9F6D}" type="presOf" srcId="{6AA664EC-7DDD-426B-9884-0AAD63CB3072}" destId="{FE711820-496F-44EB-A4CB-3F84F490174D}" srcOrd="0" destOrd="0" presId="urn:microsoft.com/office/officeart/2008/layout/VerticalCurvedList"/>
    <dgm:cxn modelId="{DAC84547-E6CA-4B29-8C8B-937AC566A113}" srcId="{AE258F02-0F9A-4BB4-BA35-BAD9DE0147E1}" destId="{6AA664EC-7DDD-426B-9884-0AAD63CB3072}" srcOrd="2" destOrd="0" parTransId="{4E6479BC-B5FB-4924-A46A-EE7ACB914D0F}" sibTransId="{9A566143-995A-422C-AB26-E934152402B8}"/>
    <dgm:cxn modelId="{F92354F7-A1CB-44F6-AF2A-9B5B46C1C580}" type="presOf" srcId="{AE6EB49D-5C85-40C6-8FD8-176B969D3AD8}" destId="{41A3C402-77FE-48E8-BC0F-759CC2500593}" srcOrd="0" destOrd="0" presId="urn:microsoft.com/office/officeart/2008/layout/VerticalCurvedList"/>
    <dgm:cxn modelId="{878BAC26-6215-40D2-9F0A-9D871BD15DCA}" type="presParOf" srcId="{FAB4C33C-2C41-47DD-AF67-FC41B5C42783}" destId="{DC010CA6-4C23-4D9D-9292-C16B680E4003}" srcOrd="0" destOrd="0" presId="urn:microsoft.com/office/officeart/2008/layout/VerticalCurvedList"/>
    <dgm:cxn modelId="{7D3BF4A1-5664-4777-9D5C-B6E0B2548539}" type="presParOf" srcId="{DC010CA6-4C23-4D9D-9292-C16B680E4003}" destId="{C0E4AC3E-EF34-4139-8D1B-F14C0E66DFDA}" srcOrd="0" destOrd="0" presId="urn:microsoft.com/office/officeart/2008/layout/VerticalCurvedList"/>
    <dgm:cxn modelId="{BC65E0BA-8FD5-414C-89E9-ADAE277209D7}" type="presParOf" srcId="{C0E4AC3E-EF34-4139-8D1B-F14C0E66DFDA}" destId="{A8C45DF3-D8FC-437C-96CE-F6B5F8566FDF}" srcOrd="0" destOrd="0" presId="urn:microsoft.com/office/officeart/2008/layout/VerticalCurvedList"/>
    <dgm:cxn modelId="{8F2AF7AC-6E0C-4AE9-9AD2-6F72F2D5FBDE}" type="presParOf" srcId="{C0E4AC3E-EF34-4139-8D1B-F14C0E66DFDA}" destId="{31927B5B-8EB3-4D0D-B614-6ABB28836AFB}" srcOrd="1" destOrd="0" presId="urn:microsoft.com/office/officeart/2008/layout/VerticalCurvedList"/>
    <dgm:cxn modelId="{3165FC85-EA6A-415F-94FB-F3C2EDE9B229}" type="presParOf" srcId="{C0E4AC3E-EF34-4139-8D1B-F14C0E66DFDA}" destId="{8C477EF9-E437-4F73-977E-E5B90AF50F7D}" srcOrd="2" destOrd="0" presId="urn:microsoft.com/office/officeart/2008/layout/VerticalCurvedList"/>
    <dgm:cxn modelId="{8857AD06-E6A1-47A3-B75C-83DE2822149F}" type="presParOf" srcId="{C0E4AC3E-EF34-4139-8D1B-F14C0E66DFDA}" destId="{175B9E54-3200-4D14-8770-2374062E9108}" srcOrd="3" destOrd="0" presId="urn:microsoft.com/office/officeart/2008/layout/VerticalCurvedList"/>
    <dgm:cxn modelId="{9CFCAA7F-E399-49A0-81D5-9C2C1CDF2C8A}" type="presParOf" srcId="{DC010CA6-4C23-4D9D-9292-C16B680E4003}" destId="{41A3C402-77FE-48E8-BC0F-759CC2500593}" srcOrd="1" destOrd="0" presId="urn:microsoft.com/office/officeart/2008/layout/VerticalCurvedList"/>
    <dgm:cxn modelId="{76905EEF-3101-46DC-8BA1-B1B961B41CB0}" type="presParOf" srcId="{DC010CA6-4C23-4D9D-9292-C16B680E4003}" destId="{EDE54513-9E27-4A0A-AA83-93C78FACA363}" srcOrd="2" destOrd="0" presId="urn:microsoft.com/office/officeart/2008/layout/VerticalCurvedList"/>
    <dgm:cxn modelId="{8B1A13D4-060D-4F79-9E53-D13E62B4A70F}" type="presParOf" srcId="{EDE54513-9E27-4A0A-AA83-93C78FACA363}" destId="{D1524F55-B44A-4390-A1AC-FFD0D6D31BAA}" srcOrd="0" destOrd="0" presId="urn:microsoft.com/office/officeart/2008/layout/VerticalCurvedList"/>
    <dgm:cxn modelId="{E8D10D5B-A546-46F8-9435-B200AC93EC5D}" type="presParOf" srcId="{DC010CA6-4C23-4D9D-9292-C16B680E4003}" destId="{DAD76E50-8932-448F-A3C1-1525F8F48B16}" srcOrd="3" destOrd="0" presId="urn:microsoft.com/office/officeart/2008/layout/VerticalCurvedList"/>
    <dgm:cxn modelId="{86AACECB-7E05-43F7-85DD-7F1AB118F910}" type="presParOf" srcId="{DC010CA6-4C23-4D9D-9292-C16B680E4003}" destId="{C65566D0-3622-47DF-926F-2E969E995EEF}" srcOrd="4" destOrd="0" presId="urn:microsoft.com/office/officeart/2008/layout/VerticalCurvedList"/>
    <dgm:cxn modelId="{393911DE-5F9E-4F53-B58C-C43B37CBFB05}" type="presParOf" srcId="{C65566D0-3622-47DF-926F-2E969E995EEF}" destId="{8CF3E3FC-606E-4588-9422-CDF33C148333}" srcOrd="0" destOrd="0" presId="urn:microsoft.com/office/officeart/2008/layout/VerticalCurvedList"/>
    <dgm:cxn modelId="{686E9B50-6EBA-4532-B209-9BAF7991A83F}" type="presParOf" srcId="{DC010CA6-4C23-4D9D-9292-C16B680E4003}" destId="{FE711820-496F-44EB-A4CB-3F84F490174D}" srcOrd="5" destOrd="0" presId="urn:microsoft.com/office/officeart/2008/layout/VerticalCurvedList"/>
    <dgm:cxn modelId="{1B9B9A54-D1CB-41C2-AE0B-A513194C16BD}" type="presParOf" srcId="{DC010CA6-4C23-4D9D-9292-C16B680E4003}" destId="{D6EAFED7-574D-49DB-B4E3-5E6EBA4AADE0}" srcOrd="6" destOrd="0" presId="urn:microsoft.com/office/officeart/2008/layout/VerticalCurvedList"/>
    <dgm:cxn modelId="{650F8444-7DE3-42F4-8295-E020DE55B10E}" type="presParOf" srcId="{D6EAFED7-574D-49DB-B4E3-5E6EBA4AADE0}" destId="{F2FD83F0-FE88-4807-8EE5-82920CA148AB}" srcOrd="0" destOrd="0" presId="urn:microsoft.com/office/officeart/2008/layout/VerticalCurvedList"/>
    <dgm:cxn modelId="{5927C5B9-B7E5-4D69-8C1E-59C564D9D07D}" type="presParOf" srcId="{DC010CA6-4C23-4D9D-9292-C16B680E4003}" destId="{F30C53BB-81EB-44F7-B9A1-22FE2B5CCE9A}" srcOrd="7" destOrd="0" presId="urn:microsoft.com/office/officeart/2008/layout/VerticalCurvedList"/>
    <dgm:cxn modelId="{6B959DA0-FC6F-4383-A6B0-3375DB8ABFCD}" type="presParOf" srcId="{DC010CA6-4C23-4D9D-9292-C16B680E4003}" destId="{E11FB5B4-8B6A-45A3-9A3E-991BADA41DB2}" srcOrd="8" destOrd="0" presId="urn:microsoft.com/office/officeart/2008/layout/VerticalCurvedList"/>
    <dgm:cxn modelId="{48C09410-035B-453A-8E52-CA04550A76B5}" type="presParOf" srcId="{E11FB5B4-8B6A-45A3-9A3E-991BADA41DB2}" destId="{AA36DB53-C9EE-4110-B553-935B0F8ECB6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D2191D-0C83-46C0-BF1B-74B439D15B0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AEF919-5C30-40F1-8D5D-23FDB0D899D1}">
      <dgm:prSet phldrT="[Текст]" custT="1"/>
      <dgm:spPr/>
      <dgm:t>
        <a:bodyPr/>
        <a:lstStyle/>
        <a:p>
          <a:r>
            <a:rPr lang="ru-RU" sz="2400" kern="1200" dirty="0" smtClean="0">
              <a:solidFill>
                <a:schemeClr val="bg1"/>
              </a:solidFill>
              <a:latin typeface="Segoe UI Light" panose="020B0502040204020203" pitchFamily="34" charset="0"/>
              <a:ea typeface="+mj-ea"/>
              <a:cs typeface="+mj-cs"/>
            </a:rPr>
            <a:t>1) учитывается весь объем законных доходов соответствующего лица, в том числе не отраженных в представленных им сведениях о доходах</a:t>
          </a:r>
          <a:endParaRPr lang="ru-RU" sz="2400" kern="1200" dirty="0">
            <a:solidFill>
              <a:schemeClr val="bg1"/>
            </a:solidFill>
            <a:latin typeface="Segoe UI Light" panose="020B0502040204020203" pitchFamily="34" charset="0"/>
            <a:ea typeface="+mj-ea"/>
            <a:cs typeface="+mj-cs"/>
          </a:endParaRPr>
        </a:p>
      </dgm:t>
    </dgm:pt>
    <dgm:pt modelId="{667AA195-3417-4CD0-8889-2E5C1D8CD142}" type="parTrans" cxnId="{93624E99-BFCE-433B-AB53-E40D890C8FEB}">
      <dgm:prSet/>
      <dgm:spPr/>
      <dgm:t>
        <a:bodyPr/>
        <a:lstStyle/>
        <a:p>
          <a:endParaRPr lang="ru-RU"/>
        </a:p>
      </dgm:t>
    </dgm:pt>
    <dgm:pt modelId="{E4B92014-E080-43E0-A3A3-446B60C996C9}" type="sibTrans" cxnId="{93624E99-BFCE-433B-AB53-E40D890C8FEB}">
      <dgm:prSet/>
      <dgm:spPr/>
      <dgm:t>
        <a:bodyPr/>
        <a:lstStyle/>
        <a:p>
          <a:endParaRPr lang="ru-RU"/>
        </a:p>
      </dgm:t>
    </dgm:pt>
    <dgm:pt modelId="{0943489D-6DDA-427E-BF1F-D9919C9D279C}">
      <dgm:prSet phldrT="[Текст]" custT="1"/>
      <dgm:spPr/>
      <dgm:t>
        <a:bodyPr/>
        <a:lstStyle/>
        <a:p>
          <a:r>
            <a:rPr lang="ru-RU" sz="2400" kern="1200" dirty="0" smtClean="0">
              <a:solidFill>
                <a:schemeClr val="tx1"/>
              </a:solidFill>
              <a:latin typeface="Segoe UI Light" panose="020B0502040204020203" pitchFamily="34" charset="0"/>
              <a:ea typeface="+mj-ea"/>
              <a:cs typeface="+mj-cs"/>
            </a:rPr>
            <a:t>2) при незначительном расхождении суд вправе принять решение об обращении в доход государства лишь части имущества, стоимость которой эквивалентна данному расхождению</a:t>
          </a:r>
          <a:endParaRPr lang="ru-RU" sz="2400" kern="1200" dirty="0">
            <a:solidFill>
              <a:schemeClr val="tx1"/>
            </a:solidFill>
            <a:latin typeface="Segoe UI Light" panose="020B0502040204020203" pitchFamily="34" charset="0"/>
            <a:ea typeface="+mj-ea"/>
            <a:cs typeface="+mj-cs"/>
          </a:endParaRPr>
        </a:p>
      </dgm:t>
    </dgm:pt>
    <dgm:pt modelId="{B41F35A7-062F-4083-9A7F-4EA7526D4490}" type="parTrans" cxnId="{7883CF35-D511-4389-A528-E50F58BFE71B}">
      <dgm:prSet/>
      <dgm:spPr/>
      <dgm:t>
        <a:bodyPr/>
        <a:lstStyle/>
        <a:p>
          <a:endParaRPr lang="ru-RU"/>
        </a:p>
      </dgm:t>
    </dgm:pt>
    <dgm:pt modelId="{D650394B-A712-4326-AABB-C2B07B229ED5}" type="sibTrans" cxnId="{7883CF35-D511-4389-A528-E50F58BFE71B}">
      <dgm:prSet/>
      <dgm:spPr/>
      <dgm:t>
        <a:bodyPr/>
        <a:lstStyle/>
        <a:p>
          <a:endParaRPr lang="ru-RU"/>
        </a:p>
      </dgm:t>
    </dgm:pt>
    <dgm:pt modelId="{7561F018-C416-47B0-9D68-AC1E9A0A836E}">
      <dgm:prSet phldrT="[Текст]" custT="1"/>
      <dgm:spPr/>
      <dgm:t>
        <a:bodyPr/>
        <a:lstStyle/>
        <a:p>
          <a:r>
            <a:rPr lang="ru-RU" sz="2400" kern="1200" dirty="0" smtClean="0">
              <a:solidFill>
                <a:schemeClr val="bg1"/>
              </a:solidFill>
              <a:latin typeface="Segoe UI Light" panose="020B0502040204020203" pitchFamily="34" charset="0"/>
              <a:ea typeface="+mj-ea"/>
              <a:cs typeface="+mj-cs"/>
            </a:rPr>
            <a:t>3) суд вправе принять решение об обращении в доход государства денежных средств, вырученных от реализации имущества, подлежавшего обращению в доход государства</a:t>
          </a:r>
          <a:endParaRPr lang="ru-RU" sz="2400" kern="1200" dirty="0">
            <a:solidFill>
              <a:schemeClr val="bg1"/>
            </a:solidFill>
            <a:latin typeface="Segoe UI Light" panose="020B0502040204020203" pitchFamily="34" charset="0"/>
            <a:ea typeface="+mj-ea"/>
            <a:cs typeface="+mj-cs"/>
          </a:endParaRPr>
        </a:p>
      </dgm:t>
    </dgm:pt>
    <dgm:pt modelId="{8710BDE9-B7E8-45C0-9217-FE2343D559FD}" type="parTrans" cxnId="{B04D7741-F37D-41F7-A2D0-0D3066A4B286}">
      <dgm:prSet/>
      <dgm:spPr/>
      <dgm:t>
        <a:bodyPr/>
        <a:lstStyle/>
        <a:p>
          <a:endParaRPr lang="ru-RU"/>
        </a:p>
      </dgm:t>
    </dgm:pt>
    <dgm:pt modelId="{154F2D5D-37B2-4729-A7BB-733C46A33DA0}" type="sibTrans" cxnId="{B04D7741-F37D-41F7-A2D0-0D3066A4B286}">
      <dgm:prSet/>
      <dgm:spPr/>
      <dgm:t>
        <a:bodyPr/>
        <a:lstStyle/>
        <a:p>
          <a:endParaRPr lang="ru-RU"/>
        </a:p>
      </dgm:t>
    </dgm:pt>
    <dgm:pt modelId="{E9F1A54B-382F-4DED-9C5A-6A1EF18B7F20}">
      <dgm:prSet phldrT="[Текст]" custT="1"/>
      <dgm:spPr/>
      <dgm:t>
        <a:bodyPr/>
        <a:lstStyle/>
        <a:p>
          <a:r>
            <a:rPr lang="ru-RU" sz="2400" kern="1200" dirty="0" smtClean="0">
              <a:solidFill>
                <a:schemeClr val="tx1"/>
              </a:solidFill>
              <a:latin typeface="Segoe UI Light" panose="020B0502040204020203" pitchFamily="34" charset="0"/>
              <a:ea typeface="+mj-ea"/>
              <a:cs typeface="+mj-cs"/>
            </a:rPr>
            <a:t>4) закон не препятствует обращению взыскания на денежные средства, полученные государственным служащим и членами его семьи</a:t>
          </a:r>
          <a:endParaRPr lang="ru-RU" sz="2400" kern="1200" dirty="0">
            <a:solidFill>
              <a:schemeClr val="tx1"/>
            </a:solidFill>
            <a:latin typeface="Segoe UI Light" panose="020B0502040204020203" pitchFamily="34" charset="0"/>
            <a:ea typeface="+mj-ea"/>
            <a:cs typeface="+mj-cs"/>
          </a:endParaRPr>
        </a:p>
      </dgm:t>
    </dgm:pt>
    <dgm:pt modelId="{4BA60968-784A-484D-BD66-C1BB3E47872E}" type="parTrans" cxnId="{B141931E-E0EC-4B59-AFF8-12C35664C709}">
      <dgm:prSet/>
      <dgm:spPr/>
      <dgm:t>
        <a:bodyPr/>
        <a:lstStyle/>
        <a:p>
          <a:endParaRPr lang="ru-RU"/>
        </a:p>
      </dgm:t>
    </dgm:pt>
    <dgm:pt modelId="{7569EA3B-36AA-4D16-A881-99ACC83C333F}" type="sibTrans" cxnId="{B141931E-E0EC-4B59-AFF8-12C35664C709}">
      <dgm:prSet/>
      <dgm:spPr/>
      <dgm:t>
        <a:bodyPr/>
        <a:lstStyle/>
        <a:p>
          <a:endParaRPr lang="ru-RU"/>
        </a:p>
      </dgm:t>
    </dgm:pt>
    <dgm:pt modelId="{4F5253E2-BE03-4B2A-94BF-8D4497F05196}">
      <dgm:prSet phldrT="[Текст]" custT="1"/>
      <dgm:spPr/>
      <dgm:t>
        <a:bodyPr/>
        <a:lstStyle/>
        <a:p>
          <a:endParaRPr lang="ru-RU" sz="2400" kern="1200" dirty="0">
            <a:solidFill>
              <a:schemeClr val="tx1"/>
            </a:solidFill>
            <a:latin typeface="Segoe UI Light" panose="020B0502040204020203" pitchFamily="34" charset="0"/>
            <a:ea typeface="+mj-ea"/>
            <a:cs typeface="+mj-cs"/>
          </a:endParaRPr>
        </a:p>
      </dgm:t>
    </dgm:pt>
    <dgm:pt modelId="{70E0B4D4-147D-4443-B32E-2914634E4775}" type="parTrans" cxnId="{7E7BB3FF-EED7-4EC1-A702-AABA29BD3070}">
      <dgm:prSet/>
      <dgm:spPr/>
      <dgm:t>
        <a:bodyPr/>
        <a:lstStyle/>
        <a:p>
          <a:endParaRPr lang="ru-RU"/>
        </a:p>
      </dgm:t>
    </dgm:pt>
    <dgm:pt modelId="{2C488993-141B-46CF-9909-C56124E5FA05}" type="sibTrans" cxnId="{7E7BB3FF-EED7-4EC1-A702-AABA29BD3070}">
      <dgm:prSet/>
      <dgm:spPr/>
      <dgm:t>
        <a:bodyPr/>
        <a:lstStyle/>
        <a:p>
          <a:endParaRPr lang="ru-RU"/>
        </a:p>
      </dgm:t>
    </dgm:pt>
    <dgm:pt modelId="{BDEFD464-D02E-45D5-BC44-66A1304D39D7}" type="pres">
      <dgm:prSet presAssocID="{EAD2191D-0C83-46C0-BF1B-74B439D15B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E71191-8323-42B1-86F2-D1120FB6DDE9}" type="pres">
      <dgm:prSet presAssocID="{15AEF919-5C30-40F1-8D5D-23FDB0D899D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72EF2C-3F62-451F-A395-BE6998844DBA}" type="pres">
      <dgm:prSet presAssocID="{15AEF919-5C30-40F1-8D5D-23FDB0D899D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86BC23-555F-44F8-B707-85F89CB813A0}" type="pres">
      <dgm:prSet presAssocID="{7561F018-C416-47B0-9D68-AC1E9A0A836E}" presName="parentText" presStyleLbl="node1" presStyleIdx="1" presStyleCnt="2" custScaleY="906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C1F02-79FE-4308-BF6B-E8E61DF1FA02}" type="pres">
      <dgm:prSet presAssocID="{7561F018-C416-47B0-9D68-AC1E9A0A836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86D148-56B8-4C6B-9DA0-6B56BAC39094}" type="presOf" srcId="{7561F018-C416-47B0-9D68-AC1E9A0A836E}" destId="{AE86BC23-555F-44F8-B707-85F89CB813A0}" srcOrd="0" destOrd="0" presId="urn:microsoft.com/office/officeart/2005/8/layout/vList2"/>
    <dgm:cxn modelId="{4127A43C-71AE-47B2-9909-68FD0FAA69BE}" type="presOf" srcId="{E9F1A54B-382F-4DED-9C5A-6A1EF18B7F20}" destId="{C0BC1F02-79FE-4308-BF6B-E8E61DF1FA02}" srcOrd="0" destOrd="0" presId="urn:microsoft.com/office/officeart/2005/8/layout/vList2"/>
    <dgm:cxn modelId="{11C6A5A0-C52E-4817-ADC4-7C0FE4EA78D0}" type="presOf" srcId="{15AEF919-5C30-40F1-8D5D-23FDB0D899D1}" destId="{A4E71191-8323-42B1-86F2-D1120FB6DDE9}" srcOrd="0" destOrd="0" presId="urn:microsoft.com/office/officeart/2005/8/layout/vList2"/>
    <dgm:cxn modelId="{B04D7741-F37D-41F7-A2D0-0D3066A4B286}" srcId="{EAD2191D-0C83-46C0-BF1B-74B439D15B09}" destId="{7561F018-C416-47B0-9D68-AC1E9A0A836E}" srcOrd="1" destOrd="0" parTransId="{8710BDE9-B7E8-45C0-9217-FE2343D559FD}" sibTransId="{154F2D5D-37B2-4729-A7BB-733C46A33DA0}"/>
    <dgm:cxn modelId="{60E64BE8-9112-44E3-A1BC-0978E1118092}" type="presOf" srcId="{4F5253E2-BE03-4B2A-94BF-8D4497F05196}" destId="{8272EF2C-3F62-451F-A395-BE6998844DBA}" srcOrd="0" destOrd="1" presId="urn:microsoft.com/office/officeart/2005/8/layout/vList2"/>
    <dgm:cxn modelId="{AE42E491-5576-40F3-83DD-7B85612AA700}" type="presOf" srcId="{EAD2191D-0C83-46C0-BF1B-74B439D15B09}" destId="{BDEFD464-D02E-45D5-BC44-66A1304D39D7}" srcOrd="0" destOrd="0" presId="urn:microsoft.com/office/officeart/2005/8/layout/vList2"/>
    <dgm:cxn modelId="{93624E99-BFCE-433B-AB53-E40D890C8FEB}" srcId="{EAD2191D-0C83-46C0-BF1B-74B439D15B09}" destId="{15AEF919-5C30-40F1-8D5D-23FDB0D899D1}" srcOrd="0" destOrd="0" parTransId="{667AA195-3417-4CD0-8889-2E5C1D8CD142}" sibTransId="{E4B92014-E080-43E0-A3A3-446B60C996C9}"/>
    <dgm:cxn modelId="{B141931E-E0EC-4B59-AFF8-12C35664C709}" srcId="{7561F018-C416-47B0-9D68-AC1E9A0A836E}" destId="{E9F1A54B-382F-4DED-9C5A-6A1EF18B7F20}" srcOrd="0" destOrd="0" parTransId="{4BA60968-784A-484D-BD66-C1BB3E47872E}" sibTransId="{7569EA3B-36AA-4D16-A881-99ACC83C333F}"/>
    <dgm:cxn modelId="{23F61B42-D58E-43BD-B248-5785A45D92B9}" type="presOf" srcId="{0943489D-6DDA-427E-BF1F-D9919C9D279C}" destId="{8272EF2C-3F62-451F-A395-BE6998844DBA}" srcOrd="0" destOrd="0" presId="urn:microsoft.com/office/officeart/2005/8/layout/vList2"/>
    <dgm:cxn modelId="{7883CF35-D511-4389-A528-E50F58BFE71B}" srcId="{15AEF919-5C30-40F1-8D5D-23FDB0D899D1}" destId="{0943489D-6DDA-427E-BF1F-D9919C9D279C}" srcOrd="0" destOrd="0" parTransId="{B41F35A7-062F-4083-9A7F-4EA7526D4490}" sibTransId="{D650394B-A712-4326-AABB-C2B07B229ED5}"/>
    <dgm:cxn modelId="{7E7BB3FF-EED7-4EC1-A702-AABA29BD3070}" srcId="{15AEF919-5C30-40F1-8D5D-23FDB0D899D1}" destId="{4F5253E2-BE03-4B2A-94BF-8D4497F05196}" srcOrd="1" destOrd="0" parTransId="{70E0B4D4-147D-4443-B32E-2914634E4775}" sibTransId="{2C488993-141B-46CF-9909-C56124E5FA05}"/>
    <dgm:cxn modelId="{CC40127C-8B17-4B69-8402-FED5E0096544}" type="presParOf" srcId="{BDEFD464-D02E-45D5-BC44-66A1304D39D7}" destId="{A4E71191-8323-42B1-86F2-D1120FB6DDE9}" srcOrd="0" destOrd="0" presId="urn:microsoft.com/office/officeart/2005/8/layout/vList2"/>
    <dgm:cxn modelId="{E5FA775E-ED60-4F87-AC1E-394C7C473C40}" type="presParOf" srcId="{BDEFD464-D02E-45D5-BC44-66A1304D39D7}" destId="{8272EF2C-3F62-451F-A395-BE6998844DBA}" srcOrd="1" destOrd="0" presId="urn:microsoft.com/office/officeart/2005/8/layout/vList2"/>
    <dgm:cxn modelId="{3B83617D-D2B7-4FEA-AC37-8AFEE9E6D226}" type="presParOf" srcId="{BDEFD464-D02E-45D5-BC44-66A1304D39D7}" destId="{AE86BC23-555F-44F8-B707-85F89CB813A0}" srcOrd="2" destOrd="0" presId="urn:microsoft.com/office/officeart/2005/8/layout/vList2"/>
    <dgm:cxn modelId="{B29EEF40-7171-488C-8A35-03141A58B46F}" type="presParOf" srcId="{BDEFD464-D02E-45D5-BC44-66A1304D39D7}" destId="{C0BC1F02-79FE-4308-BF6B-E8E61DF1FA0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27B5B-8EB3-4D0D-B614-6ABB28836AFB}">
      <dsp:nvSpPr>
        <dsp:cNvPr id="0" name=""/>
        <dsp:cNvSpPr/>
      </dsp:nvSpPr>
      <dsp:spPr>
        <a:xfrm>
          <a:off x="-5522940" y="-838105"/>
          <a:ext cx="6517519" cy="6517519"/>
        </a:xfrm>
        <a:prstGeom prst="blockArc">
          <a:avLst>
            <a:gd name="adj1" fmla="val 18900000"/>
            <a:gd name="adj2" fmla="val 2700000"/>
            <a:gd name="adj3" fmla="val 33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A3C402-77FE-48E8-BC0F-759CC2500593}">
      <dsp:nvSpPr>
        <dsp:cNvPr id="0" name=""/>
        <dsp:cNvSpPr/>
      </dsp:nvSpPr>
      <dsp:spPr>
        <a:xfrm>
          <a:off x="497243" y="162795"/>
          <a:ext cx="9068741" cy="11635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1175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1"/>
              </a:solidFill>
              <a:latin typeface="Segoe UI Light" panose="020B0502040204020203" pitchFamily="34" charset="0"/>
            </a:rPr>
            <a:t>Закон предписывает учитывать общий доход только за три предшествующих года, не допуская возможности учета доходов, полученных ранее</a:t>
          </a:r>
          <a:endParaRPr lang="ru-RU" sz="2200" b="1" kern="1200" dirty="0">
            <a:solidFill>
              <a:schemeClr val="bg1"/>
            </a:solidFill>
            <a:latin typeface="Segoe UI Light" panose="020B0502040204020203" pitchFamily="34" charset="0"/>
          </a:endParaRPr>
        </a:p>
      </dsp:txBody>
      <dsp:txXfrm>
        <a:off x="497243" y="162795"/>
        <a:ext cx="9068741" cy="1163595"/>
      </dsp:txXfrm>
    </dsp:sp>
    <dsp:sp modelId="{D1524F55-B44A-4390-A1AC-FFD0D6D31BAA}">
      <dsp:nvSpPr>
        <dsp:cNvPr id="0" name=""/>
        <dsp:cNvSpPr/>
      </dsp:nvSpPr>
      <dsp:spPr>
        <a:xfrm>
          <a:off x="31751" y="279101"/>
          <a:ext cx="930983" cy="930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D76E50-8932-448F-A3C1-1525F8F48B16}">
      <dsp:nvSpPr>
        <dsp:cNvPr id="0" name=""/>
        <dsp:cNvSpPr/>
      </dsp:nvSpPr>
      <dsp:spPr>
        <a:xfrm>
          <a:off x="907654" y="1442767"/>
          <a:ext cx="8641737" cy="9904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1175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1"/>
              </a:solidFill>
              <a:latin typeface="Segoe UI Light" panose="020B0502040204020203" pitchFamily="34" charset="0"/>
            </a:rPr>
            <a:t>Закон препятствует принять в качестве доказательств законности происхождения имущества дополнительные доказательства</a:t>
          </a:r>
          <a:endParaRPr lang="ru-RU" sz="2200" b="1" kern="1200" dirty="0">
            <a:solidFill>
              <a:schemeClr val="bg1"/>
            </a:solidFill>
            <a:latin typeface="Segoe UI Light" panose="020B0502040204020203" pitchFamily="34" charset="0"/>
          </a:endParaRPr>
        </a:p>
      </dsp:txBody>
      <dsp:txXfrm>
        <a:off x="907654" y="1442767"/>
        <a:ext cx="8641737" cy="990410"/>
      </dsp:txXfrm>
    </dsp:sp>
    <dsp:sp modelId="{8CF3E3FC-606E-4588-9422-CDF33C148333}">
      <dsp:nvSpPr>
        <dsp:cNvPr id="0" name=""/>
        <dsp:cNvSpPr/>
      </dsp:nvSpPr>
      <dsp:spPr>
        <a:xfrm>
          <a:off x="400409" y="1494470"/>
          <a:ext cx="860396" cy="8679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711820-496F-44EB-A4CB-3F84F490174D}">
      <dsp:nvSpPr>
        <dsp:cNvPr id="0" name=""/>
        <dsp:cNvSpPr/>
      </dsp:nvSpPr>
      <dsp:spPr>
        <a:xfrm>
          <a:off x="754263" y="2523427"/>
          <a:ext cx="8838423" cy="13244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1175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1"/>
              </a:solidFill>
              <a:latin typeface="Segoe UI Light" panose="020B0502040204020203" pitchFamily="34" charset="0"/>
            </a:rPr>
            <a:t>Закон позволяет при отсутствии сведений, подтверждающих приобретение части имущества, обращать его в доход в полном объеме не только самого лица, но и его супруги (супруга) и несовершеннолетних детей</a:t>
          </a:r>
          <a:endParaRPr lang="ru-RU" sz="2200" b="1" kern="1200" dirty="0">
            <a:solidFill>
              <a:schemeClr val="bg1"/>
            </a:solidFill>
            <a:latin typeface="Segoe UI Light" panose="020B0502040204020203" pitchFamily="34" charset="0"/>
          </a:endParaRPr>
        </a:p>
      </dsp:txBody>
      <dsp:txXfrm>
        <a:off x="754263" y="2523427"/>
        <a:ext cx="8838423" cy="1324424"/>
      </dsp:txXfrm>
    </dsp:sp>
    <dsp:sp modelId="{F2FD83F0-FE88-4807-8EE5-82920CA148AB}">
      <dsp:nvSpPr>
        <dsp:cNvPr id="0" name=""/>
        <dsp:cNvSpPr/>
      </dsp:nvSpPr>
      <dsp:spPr>
        <a:xfrm>
          <a:off x="84345" y="2589929"/>
          <a:ext cx="1247173" cy="12625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0C53BB-81EB-44F7-B9A1-22FE2B5CCE9A}">
      <dsp:nvSpPr>
        <dsp:cNvPr id="0" name=""/>
        <dsp:cNvSpPr/>
      </dsp:nvSpPr>
      <dsp:spPr>
        <a:xfrm>
          <a:off x="513929" y="3914652"/>
          <a:ext cx="9068741" cy="926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1175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1"/>
              </a:solidFill>
              <a:latin typeface="Segoe UI Light" panose="020B0502040204020203" pitchFamily="34" charset="0"/>
            </a:rPr>
            <a:t>Закон допускает расширительное толкование, позволяя отчуждать не только указанное в них имущество, но и денежные средства, полученные от продажи этого имущества</a:t>
          </a:r>
          <a:endParaRPr lang="ru-RU" sz="2200" b="1" kern="1200" dirty="0">
            <a:solidFill>
              <a:schemeClr val="bg1"/>
            </a:solidFill>
            <a:latin typeface="Segoe UI Light" panose="020B0502040204020203" pitchFamily="34" charset="0"/>
          </a:endParaRPr>
        </a:p>
      </dsp:txBody>
      <dsp:txXfrm>
        <a:off x="513929" y="3914652"/>
        <a:ext cx="9068741" cy="926656"/>
      </dsp:txXfrm>
    </dsp:sp>
    <dsp:sp modelId="{AA36DB53-C9EE-4110-B553-935B0F8ECB6A}">
      <dsp:nvSpPr>
        <dsp:cNvPr id="0" name=""/>
        <dsp:cNvSpPr/>
      </dsp:nvSpPr>
      <dsp:spPr>
        <a:xfrm>
          <a:off x="0" y="3905547"/>
          <a:ext cx="930983" cy="930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E71191-8323-42B1-86F2-D1120FB6DDE9}">
      <dsp:nvSpPr>
        <dsp:cNvPr id="0" name=""/>
        <dsp:cNvSpPr/>
      </dsp:nvSpPr>
      <dsp:spPr>
        <a:xfrm>
          <a:off x="0" y="420"/>
          <a:ext cx="11281318" cy="12534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Segoe UI Light" panose="020B0502040204020203" pitchFamily="34" charset="0"/>
              <a:ea typeface="+mj-ea"/>
              <a:cs typeface="+mj-cs"/>
            </a:rPr>
            <a:t>1) учитывается весь объем законных доходов соответствующего лица, в том числе не отраженных в представленных им сведениях о доходах</a:t>
          </a:r>
          <a:endParaRPr lang="ru-RU" sz="2400" kern="1200" dirty="0">
            <a:solidFill>
              <a:schemeClr val="bg1"/>
            </a:solidFill>
            <a:latin typeface="Segoe UI Light" panose="020B0502040204020203" pitchFamily="34" charset="0"/>
            <a:ea typeface="+mj-ea"/>
            <a:cs typeface="+mj-cs"/>
          </a:endParaRPr>
        </a:p>
      </dsp:txBody>
      <dsp:txXfrm>
        <a:off x="61187" y="61607"/>
        <a:ext cx="11158944" cy="1131044"/>
      </dsp:txXfrm>
    </dsp:sp>
    <dsp:sp modelId="{8272EF2C-3F62-451F-A395-BE6998844DBA}">
      <dsp:nvSpPr>
        <dsp:cNvPr id="0" name=""/>
        <dsp:cNvSpPr/>
      </dsp:nvSpPr>
      <dsp:spPr>
        <a:xfrm>
          <a:off x="0" y="1253839"/>
          <a:ext cx="11281318" cy="1266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182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solidFill>
                <a:schemeClr val="tx1"/>
              </a:solidFill>
              <a:latin typeface="Segoe UI Light" panose="020B0502040204020203" pitchFamily="34" charset="0"/>
              <a:ea typeface="+mj-ea"/>
              <a:cs typeface="+mj-cs"/>
            </a:rPr>
            <a:t>2) при незначительном расхождении суд вправе принять решение об обращении в доход государства лишь части имущества, стоимость которой эквивалентна данному расхождению</a:t>
          </a:r>
          <a:endParaRPr lang="ru-RU" sz="2400" kern="1200" dirty="0">
            <a:solidFill>
              <a:schemeClr val="tx1"/>
            </a:solidFill>
            <a:latin typeface="Segoe UI Light" panose="020B0502040204020203" pitchFamily="34" charset="0"/>
            <a:ea typeface="+mj-ea"/>
            <a:cs typeface="+mj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400" kern="1200" dirty="0">
            <a:solidFill>
              <a:schemeClr val="tx1"/>
            </a:solidFill>
            <a:latin typeface="Segoe UI Light" panose="020B0502040204020203" pitchFamily="34" charset="0"/>
            <a:ea typeface="+mj-ea"/>
            <a:cs typeface="+mj-cs"/>
          </a:endParaRPr>
        </a:p>
      </dsp:txBody>
      <dsp:txXfrm>
        <a:off x="0" y="1253839"/>
        <a:ext cx="11281318" cy="1266390"/>
      </dsp:txXfrm>
    </dsp:sp>
    <dsp:sp modelId="{AE86BC23-555F-44F8-B707-85F89CB813A0}">
      <dsp:nvSpPr>
        <dsp:cNvPr id="0" name=""/>
        <dsp:cNvSpPr/>
      </dsp:nvSpPr>
      <dsp:spPr>
        <a:xfrm>
          <a:off x="0" y="2520229"/>
          <a:ext cx="11281318" cy="11356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Segoe UI Light" panose="020B0502040204020203" pitchFamily="34" charset="0"/>
              <a:ea typeface="+mj-ea"/>
              <a:cs typeface="+mj-cs"/>
            </a:rPr>
            <a:t>3) суд вправе принять решение об обращении в доход государства денежных средств, вырученных от реализации имущества, подлежавшего обращению в доход государства</a:t>
          </a:r>
          <a:endParaRPr lang="ru-RU" sz="2400" kern="1200" dirty="0">
            <a:solidFill>
              <a:schemeClr val="bg1"/>
            </a:solidFill>
            <a:latin typeface="Segoe UI Light" panose="020B0502040204020203" pitchFamily="34" charset="0"/>
            <a:ea typeface="+mj-ea"/>
            <a:cs typeface="+mj-cs"/>
          </a:endParaRPr>
        </a:p>
      </dsp:txBody>
      <dsp:txXfrm>
        <a:off x="55436" y="2575665"/>
        <a:ext cx="11170446" cy="1024749"/>
      </dsp:txXfrm>
    </dsp:sp>
    <dsp:sp modelId="{C0BC1F02-79FE-4308-BF6B-E8E61DF1FA02}">
      <dsp:nvSpPr>
        <dsp:cNvPr id="0" name=""/>
        <dsp:cNvSpPr/>
      </dsp:nvSpPr>
      <dsp:spPr>
        <a:xfrm>
          <a:off x="0" y="3655851"/>
          <a:ext cx="11281318" cy="633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182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 smtClean="0">
              <a:solidFill>
                <a:schemeClr val="tx1"/>
              </a:solidFill>
              <a:latin typeface="Segoe UI Light" panose="020B0502040204020203" pitchFamily="34" charset="0"/>
              <a:ea typeface="+mj-ea"/>
              <a:cs typeface="+mj-cs"/>
            </a:rPr>
            <a:t>4) закон не препятствует обращению взыскания на денежные средства, полученные государственным служащим и членами его семьи</a:t>
          </a:r>
          <a:endParaRPr lang="ru-RU" sz="2400" kern="1200" dirty="0">
            <a:solidFill>
              <a:schemeClr val="tx1"/>
            </a:solidFill>
            <a:latin typeface="Segoe UI Light" panose="020B0502040204020203" pitchFamily="34" charset="0"/>
            <a:ea typeface="+mj-ea"/>
            <a:cs typeface="+mj-cs"/>
          </a:endParaRPr>
        </a:p>
      </dsp:txBody>
      <dsp:txXfrm>
        <a:off x="0" y="3655851"/>
        <a:ext cx="11281318" cy="633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200" b="1" dirty="0" smtClean="0">
                <a:latin typeface="Segoe UI Light" panose="020B0502040204020203" pitchFamily="34" charset="0"/>
                <a:ea typeface="+mn-ea"/>
                <a:cs typeface="+mn-cs"/>
              </a:rPr>
              <a:t/>
            </a:r>
            <a:br>
              <a:rPr lang="ru-RU" sz="2200" b="1" dirty="0" smtClean="0">
                <a:latin typeface="Segoe UI Light" panose="020B0502040204020203" pitchFamily="34" charset="0"/>
                <a:ea typeface="+mn-ea"/>
                <a:cs typeface="+mn-cs"/>
              </a:rPr>
            </a:br>
            <a:r>
              <a:rPr lang="ru-RU" sz="2200" b="1" dirty="0">
                <a:latin typeface="Segoe UI Light" panose="020B0502040204020203" pitchFamily="34" charset="0"/>
                <a:ea typeface="+mn-ea"/>
                <a:cs typeface="+mn-cs"/>
              </a:rPr>
              <a:t/>
            </a:r>
            <a:br>
              <a:rPr lang="ru-RU" sz="2200" b="1" dirty="0">
                <a:latin typeface="Segoe UI Light" panose="020B0502040204020203" pitchFamily="34" charset="0"/>
                <a:ea typeface="+mn-ea"/>
                <a:cs typeface="+mn-cs"/>
              </a:rPr>
            </a:br>
            <a:r>
              <a:rPr lang="ru-RU" sz="2200" b="1" dirty="0" smtClean="0">
                <a:latin typeface="Segoe UI Light" panose="020B0502040204020203" pitchFamily="34" charset="0"/>
                <a:ea typeface="+mn-ea"/>
                <a:cs typeface="+mn-cs"/>
              </a:rPr>
              <a:t/>
            </a:r>
            <a:br>
              <a:rPr lang="ru-RU" sz="2200" b="1" dirty="0" smtClean="0">
                <a:latin typeface="Segoe UI Light" panose="020B0502040204020203" pitchFamily="34" charset="0"/>
                <a:ea typeface="+mn-ea"/>
                <a:cs typeface="+mn-cs"/>
              </a:rPr>
            </a:br>
            <a:r>
              <a:rPr lang="ru-RU" sz="2200" b="1" dirty="0">
                <a:latin typeface="Segoe UI Light" panose="020B0502040204020203" pitchFamily="34" charset="0"/>
                <a:ea typeface="+mn-ea"/>
                <a:cs typeface="+mn-cs"/>
              </a:rPr>
              <a:t/>
            </a:r>
            <a:br>
              <a:rPr lang="ru-RU" sz="2200" b="1" dirty="0">
                <a:latin typeface="Segoe UI Light" panose="020B0502040204020203" pitchFamily="34" charset="0"/>
                <a:ea typeface="+mn-ea"/>
                <a:cs typeface="+mn-cs"/>
              </a:rPr>
            </a:br>
            <a:r>
              <a:rPr lang="ru-RU" sz="2200" b="1" dirty="0" smtClean="0">
                <a:latin typeface="Segoe UI Light" panose="020B0502040204020203" pitchFamily="34" charset="0"/>
                <a:ea typeface="+mn-ea"/>
                <a:cs typeface="+mn-cs"/>
              </a:rPr>
              <a:t/>
            </a:r>
            <a:br>
              <a:rPr lang="ru-RU" sz="2200" b="1" dirty="0" smtClean="0">
                <a:latin typeface="Segoe UI Light" panose="020B0502040204020203" pitchFamily="34" charset="0"/>
                <a:ea typeface="+mn-ea"/>
                <a:cs typeface="+mn-cs"/>
              </a:rPr>
            </a:br>
            <a:r>
              <a:rPr lang="ru-RU" sz="2200" b="1" dirty="0">
                <a:latin typeface="Segoe UI Light" panose="020B0502040204020203" pitchFamily="34" charset="0"/>
                <a:ea typeface="+mn-ea"/>
                <a:cs typeface="+mn-cs"/>
              </a:rPr>
              <a:t/>
            </a:r>
            <a:br>
              <a:rPr lang="ru-RU" sz="2200" b="1" dirty="0">
                <a:latin typeface="Segoe UI Light" panose="020B0502040204020203" pitchFamily="34" charset="0"/>
                <a:ea typeface="+mn-ea"/>
                <a:cs typeface="+mn-cs"/>
              </a:rPr>
            </a:br>
            <a:r>
              <a:rPr lang="ru-RU" sz="2200" b="1" dirty="0" smtClean="0">
                <a:latin typeface="Segoe UI Light" panose="020B0502040204020203" pitchFamily="34" charset="0"/>
                <a:ea typeface="+mn-ea"/>
                <a:cs typeface="+mn-cs"/>
              </a:rPr>
              <a:t/>
            </a:r>
            <a:br>
              <a:rPr lang="ru-RU" sz="2200" b="1" dirty="0" smtClean="0">
                <a:latin typeface="Segoe UI Light" panose="020B0502040204020203" pitchFamily="34" charset="0"/>
                <a:ea typeface="+mn-ea"/>
                <a:cs typeface="+mn-cs"/>
              </a:rPr>
            </a:br>
            <a:r>
              <a:rPr lang="ru-RU" sz="2200" b="1" dirty="0" smtClean="0">
                <a:latin typeface="Segoe UI Light" panose="020B0502040204020203" pitchFamily="34" charset="0"/>
                <a:ea typeface="+mn-ea"/>
                <a:cs typeface="+mn-cs"/>
              </a:rPr>
              <a:t>Конституционно-правовой </a:t>
            </a:r>
            <a:r>
              <a:rPr lang="ru-RU" sz="2200" b="1" dirty="0">
                <a:latin typeface="Segoe UI Light" panose="020B0502040204020203" pitchFamily="34" charset="0"/>
                <a:ea typeface="+mn-ea"/>
                <a:cs typeface="+mn-cs"/>
              </a:rPr>
              <a:t>аспект реализации механизма обращения в доход Российской Федерации имущества государственных гражданских служащих, в отношении которого не представлено сведений, </a:t>
            </a:r>
            <a:r>
              <a:rPr lang="ru-RU" sz="2200" b="1" dirty="0" smtClean="0">
                <a:latin typeface="Segoe UI Light" panose="020B0502040204020203" pitchFamily="34" charset="0"/>
                <a:ea typeface="+mn-ea"/>
                <a:cs typeface="+mn-cs"/>
              </a:rPr>
              <a:t>подтверждающих его </a:t>
            </a:r>
            <a:br>
              <a:rPr lang="ru-RU" sz="2200" b="1" dirty="0" smtClean="0">
                <a:latin typeface="Segoe UI Light" panose="020B0502040204020203" pitchFamily="34" charset="0"/>
                <a:ea typeface="+mn-ea"/>
                <a:cs typeface="+mn-cs"/>
              </a:rPr>
            </a:br>
            <a:r>
              <a:rPr lang="ru-RU" sz="2200" b="1" dirty="0" smtClean="0">
                <a:latin typeface="Segoe UI Light" panose="020B0502040204020203" pitchFamily="34" charset="0"/>
                <a:ea typeface="+mn-ea"/>
                <a:cs typeface="+mn-cs"/>
              </a:rPr>
              <a:t>приобретение на законные доходы  </a:t>
            </a:r>
            <a:endParaRPr lang="ru-RU" sz="2200" b="1" dirty="0">
              <a:latin typeface="Segoe UI Light" panose="020B0502040204020203" pitchFamily="34" charset="0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97348" y="5183748"/>
            <a:ext cx="8144134" cy="1524623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>
                <a:latin typeface="Segoe UI Light" panose="020B0502040204020203" pitchFamily="34" charset="0"/>
              </a:rPr>
              <a:t>Денисов Данил Валерьевич </a:t>
            </a:r>
          </a:p>
          <a:p>
            <a:r>
              <a:rPr lang="ru-RU" sz="2400" dirty="0">
                <a:latin typeface="Segoe UI Light" panose="020B0502040204020203" pitchFamily="34" charset="0"/>
              </a:rPr>
              <a:t>Заместитель начальника отдела по профилактике коррупционных </a:t>
            </a:r>
            <a:r>
              <a:rPr lang="ru-RU" sz="2400" dirty="0" smtClean="0">
                <a:latin typeface="Segoe UI Light" panose="020B0502040204020203" pitchFamily="34" charset="0"/>
              </a:rPr>
              <a:t/>
            </a:r>
            <a:br>
              <a:rPr lang="ru-RU" sz="2400" dirty="0" smtClean="0">
                <a:latin typeface="Segoe UI Light" panose="020B0502040204020203" pitchFamily="34" charset="0"/>
              </a:rPr>
            </a:br>
            <a:r>
              <a:rPr lang="ru-RU" sz="2400" dirty="0" smtClean="0">
                <a:latin typeface="Segoe UI Light" panose="020B0502040204020203" pitchFamily="34" charset="0"/>
              </a:rPr>
              <a:t>и </a:t>
            </a:r>
            <a:r>
              <a:rPr lang="ru-RU" sz="2400" dirty="0">
                <a:latin typeface="Segoe UI Light" panose="020B0502040204020203" pitchFamily="34" charset="0"/>
              </a:rPr>
              <a:t>иных правонарушений управления профилактики коррупционных </a:t>
            </a:r>
            <a:r>
              <a:rPr lang="ru-RU" sz="2400" dirty="0" smtClean="0">
                <a:latin typeface="Segoe UI Light" panose="020B0502040204020203" pitchFamily="34" charset="0"/>
              </a:rPr>
              <a:t/>
            </a:r>
            <a:br>
              <a:rPr lang="ru-RU" sz="2400" dirty="0" smtClean="0">
                <a:latin typeface="Segoe UI Light" panose="020B0502040204020203" pitchFamily="34" charset="0"/>
              </a:rPr>
            </a:br>
            <a:r>
              <a:rPr lang="ru-RU" sz="2400" dirty="0" smtClean="0">
                <a:latin typeface="Segoe UI Light" panose="020B0502040204020203" pitchFamily="34" charset="0"/>
              </a:rPr>
              <a:t>и </a:t>
            </a:r>
            <a:r>
              <a:rPr lang="ru-RU" sz="2400" dirty="0">
                <a:latin typeface="Segoe UI Light" panose="020B0502040204020203" pitchFamily="34" charset="0"/>
              </a:rPr>
              <a:t>иных правонарушений Департамента противодействия коррупции </a:t>
            </a:r>
            <a:r>
              <a:rPr lang="ru-RU" sz="2400" dirty="0" smtClean="0">
                <a:latin typeface="Segoe UI Light" panose="020B0502040204020203" pitchFamily="34" charset="0"/>
              </a:rPr>
              <a:t/>
            </a:r>
            <a:br>
              <a:rPr lang="ru-RU" sz="2400" dirty="0" smtClean="0">
                <a:latin typeface="Segoe UI Light" panose="020B0502040204020203" pitchFamily="34" charset="0"/>
              </a:rPr>
            </a:br>
            <a:r>
              <a:rPr lang="ru-RU" sz="2400" dirty="0" smtClean="0">
                <a:latin typeface="Segoe UI Light" panose="020B0502040204020203" pitchFamily="34" charset="0"/>
              </a:rPr>
              <a:t>и </a:t>
            </a:r>
            <a:r>
              <a:rPr lang="ru-RU" sz="2400" dirty="0">
                <a:latin typeface="Segoe UI Light" panose="020B0502040204020203" pitchFamily="34" charset="0"/>
              </a:rPr>
              <a:t>контроля Свердловской области</a:t>
            </a:r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93" y="195008"/>
            <a:ext cx="4158777" cy="21533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5920" y="786687"/>
            <a:ext cx="5243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434343"/>
                </a:solidFill>
                <a:latin typeface="Segoe UI Light" panose="020B0502040204020203" pitchFamily="34" charset="0"/>
              </a:rPr>
              <a:t>ДЕПАРТАМЕНТ ПРОТИВОДЕЙСТВИЯ </a:t>
            </a:r>
          </a:p>
          <a:p>
            <a:r>
              <a:rPr lang="ru-RU" sz="2000" dirty="0" smtClean="0">
                <a:solidFill>
                  <a:srgbClr val="434343"/>
                </a:solidFill>
                <a:latin typeface="Segoe UI Light" panose="020B0502040204020203" pitchFamily="34" charset="0"/>
              </a:rPr>
              <a:t>КОРРУПЦИИ И КОНТРОЛЯ </a:t>
            </a:r>
          </a:p>
          <a:p>
            <a:r>
              <a:rPr lang="ru-RU" sz="2000" dirty="0" smtClean="0">
                <a:solidFill>
                  <a:srgbClr val="434343"/>
                </a:solidFill>
                <a:latin typeface="Segoe UI Light" panose="020B0502040204020203" pitchFamily="34" charset="0"/>
              </a:rPr>
              <a:t>СВЕРДЛОВСКОЙ ОБЛАСТИ </a:t>
            </a:r>
            <a:endParaRPr lang="ru-RU" sz="2000" dirty="0">
              <a:solidFill>
                <a:srgbClr val="434343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63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Segoe UI Light" panose="020B0502040204020203" pitchFamily="34" charset="0"/>
              </a:rPr>
              <a:t>Роль конституционного правосудия в современном антикоррупционном законодательстве</a:t>
            </a:r>
            <a:endParaRPr lang="ru-RU" dirty="0">
              <a:latin typeface="Segoe UI Light" panose="020B0502040204020203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" y="2601885"/>
            <a:ext cx="5159431" cy="3316777"/>
          </a:xfrm>
        </p:spPr>
      </p:pic>
      <p:sp>
        <p:nvSpPr>
          <p:cNvPr id="5" name="TextBox 4"/>
          <p:cNvSpPr txBox="1"/>
          <p:nvPr/>
        </p:nvSpPr>
        <p:spPr>
          <a:xfrm>
            <a:off x="6159730" y="3217025"/>
            <a:ext cx="48795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Segoe UI Light" panose="020B0502040204020203" pitchFamily="34" charset="0"/>
              </a:rPr>
              <a:t>Конституционный Суд -</a:t>
            </a:r>
          </a:p>
          <a:p>
            <a:r>
              <a:rPr lang="ru-RU" sz="2000" dirty="0" smtClean="0">
                <a:latin typeface="Segoe UI Light" panose="020B0502040204020203" pitchFamily="34" charset="0"/>
              </a:rPr>
              <a:t>орган </a:t>
            </a:r>
            <a:r>
              <a:rPr lang="ru-RU" sz="2000" dirty="0">
                <a:latin typeface="Segoe UI Light" panose="020B0502040204020203" pitchFamily="34" charset="0"/>
              </a:rPr>
              <a:t>конституционного контроля, который, являясь судебным органом, </a:t>
            </a:r>
            <a:r>
              <a:rPr lang="ru-RU" sz="2000" dirty="0" smtClean="0">
                <a:latin typeface="Segoe UI Light" panose="020B0502040204020203" pitchFamily="34" charset="0"/>
              </a:rPr>
              <a:t/>
            </a:r>
            <a:br>
              <a:rPr lang="ru-RU" sz="2000" dirty="0" smtClean="0">
                <a:latin typeface="Segoe UI Light" panose="020B0502040204020203" pitchFamily="34" charset="0"/>
              </a:rPr>
            </a:br>
            <a:r>
              <a:rPr lang="ru-RU" sz="2000" dirty="0" smtClean="0">
                <a:latin typeface="Segoe UI Light" panose="020B0502040204020203" pitchFamily="34" charset="0"/>
              </a:rPr>
              <a:t>в </a:t>
            </a:r>
            <a:r>
              <a:rPr lang="ru-RU" sz="2000" dirty="0">
                <a:latin typeface="Segoe UI Light" panose="020B0502040204020203" pitchFamily="34" charset="0"/>
              </a:rPr>
              <a:t>то же время обладает признаками нормотворческого органа</a:t>
            </a:r>
          </a:p>
        </p:txBody>
      </p:sp>
    </p:spTree>
    <p:extLst>
      <p:ext uri="{BB962C8B-B14F-4D97-AF65-F5344CB8AC3E}">
        <p14:creationId xmlns:p14="http://schemas.microsoft.com/office/powerpoint/2010/main" val="242331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Segoe UI Light" panose="020B0502040204020203" pitchFamily="34" charset="0"/>
                <a:ea typeface="+mn-ea"/>
                <a:cs typeface="+mn-cs"/>
              </a:rPr>
              <a:t/>
            </a:r>
            <a:br>
              <a:rPr lang="ru-RU" sz="2800" b="1" dirty="0" smtClean="0">
                <a:latin typeface="Segoe UI Light" panose="020B0502040204020203" pitchFamily="34" charset="0"/>
                <a:ea typeface="+mn-ea"/>
                <a:cs typeface="+mn-cs"/>
              </a:rPr>
            </a:br>
            <a:r>
              <a:rPr lang="ru-RU" sz="2800" b="1" dirty="0" smtClean="0">
                <a:latin typeface="Segoe UI Light" panose="020B0502040204020203" pitchFamily="34" charset="0"/>
                <a:ea typeface="+mn-ea"/>
                <a:cs typeface="+mn-cs"/>
              </a:rPr>
              <a:t/>
            </a:r>
            <a:br>
              <a:rPr lang="ru-RU" sz="2800" b="1" dirty="0" smtClean="0">
                <a:latin typeface="Segoe UI Light" panose="020B0502040204020203" pitchFamily="34" charset="0"/>
                <a:ea typeface="+mn-ea"/>
                <a:cs typeface="+mn-cs"/>
              </a:rPr>
            </a:br>
            <a:r>
              <a:rPr lang="ru-RU" sz="2800" b="1" dirty="0" smtClean="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+mn-cs"/>
              </a:rPr>
              <a:t>обращение </a:t>
            </a:r>
            <a:r>
              <a:rPr lang="ru-RU" sz="2800" b="1" dirty="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+mn-cs"/>
              </a:rPr>
              <a:t>по решению суда в доход Российской Федерации имущества, в отношении которого </a:t>
            </a:r>
            <a:r>
              <a:rPr lang="ru-RU" sz="2800" b="1" dirty="0" smtClean="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+mn-cs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+mn-cs"/>
              </a:rPr>
            </a:br>
            <a:r>
              <a:rPr lang="ru-RU" sz="2800" b="1" dirty="0" smtClean="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+mn-cs"/>
              </a:rPr>
              <a:t>не </a:t>
            </a:r>
            <a:r>
              <a:rPr lang="ru-RU" sz="2800" b="1" dirty="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+mn-cs"/>
              </a:rPr>
              <a:t>представлены в соответствии с законодательством Российской Федерации о противодействии коррупции доказательства его приобретения на законные </a:t>
            </a:r>
            <a:r>
              <a:rPr lang="ru-RU" sz="2800" b="1" dirty="0" smtClean="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+mn-cs"/>
              </a:rPr>
              <a:t>доходы, является одним из случаев принудительного изъятия этого имущества у собственника</a:t>
            </a:r>
            <a:r>
              <a:rPr lang="ru-RU" sz="2800" dirty="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+mn-cs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+mn-cs"/>
              </a:rPr>
            </a:br>
            <a:r>
              <a:rPr lang="ru-RU" sz="2800" dirty="0">
                <a:latin typeface="Segoe UI Light" panose="020B0502040204020203" pitchFamily="34" charset="0"/>
                <a:ea typeface="+mn-ea"/>
                <a:cs typeface="+mn-cs"/>
              </a:rPr>
              <a:t/>
            </a:r>
            <a:br>
              <a:rPr lang="ru-RU" sz="2800" dirty="0">
                <a:latin typeface="Segoe UI Light" panose="020B0502040204020203" pitchFamily="34" charset="0"/>
                <a:ea typeface="+mn-ea"/>
                <a:cs typeface="+mn-cs"/>
              </a:rPr>
            </a:br>
            <a:endParaRPr lang="ru-RU" sz="2800" dirty="0">
              <a:latin typeface="Segoe UI Light" panose="020B0502040204020203" pitchFamily="34" charset="0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>
                <a:latin typeface="Segoe UI Light" panose="020B0502040204020203" pitchFamily="34" charset="0"/>
              </a:rPr>
              <a:t>подпункт </a:t>
            </a:r>
            <a:r>
              <a:rPr lang="ru-RU" sz="3200" dirty="0">
                <a:latin typeface="Segoe UI Light" panose="020B0502040204020203" pitchFamily="34" charset="0"/>
              </a:rPr>
              <a:t>8 пункта 2 статьи 235 </a:t>
            </a:r>
            <a:endParaRPr lang="ru-RU" sz="3200" dirty="0" smtClean="0">
              <a:latin typeface="Segoe UI Light" panose="020B0502040204020203" pitchFamily="34" charset="0"/>
            </a:endParaRPr>
          </a:p>
          <a:p>
            <a:r>
              <a:rPr lang="ru-RU" sz="3200" dirty="0" smtClean="0">
                <a:latin typeface="Segoe UI Light" panose="020B0502040204020203" pitchFamily="34" charset="0"/>
              </a:rPr>
              <a:t>Гражданского </a:t>
            </a:r>
            <a:r>
              <a:rPr lang="ru-RU" sz="3200" dirty="0">
                <a:latin typeface="Segoe UI Light" panose="020B0502040204020203" pitchFamily="34" charset="0"/>
              </a:rPr>
              <a:t>кодекса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0016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Segoe UI Light" panose="020B0502040204020203" pitchFamily="34" charset="0"/>
              </a:rPr>
              <a:t>постановление Конституционного Суда № 26-П</a:t>
            </a:r>
            <a:endParaRPr lang="ru-RU" sz="3200" dirty="0">
              <a:latin typeface="Segoe UI Light" panose="020B0502040204020203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6377106"/>
              </p:ext>
            </p:extLst>
          </p:nvPr>
        </p:nvGraphicFramePr>
        <p:xfrm>
          <a:off x="2417523" y="1716066"/>
          <a:ext cx="9682619" cy="4841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95" y="2792955"/>
            <a:ext cx="2561053" cy="271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UI Light" panose="020B0502040204020203" pitchFamily="34" charset="0"/>
              </a:rPr>
              <a:t>Выводы Конституционного Суда, </a:t>
            </a:r>
            <a:br>
              <a:rPr lang="ru-RU" dirty="0" smtClean="0">
                <a:latin typeface="Segoe UI Light" panose="020B0502040204020203" pitchFamily="34" charset="0"/>
              </a:rPr>
            </a:br>
            <a:r>
              <a:rPr lang="ru-RU" dirty="0" smtClean="0">
                <a:latin typeface="Segoe UI Light" panose="020B0502040204020203" pitchFamily="34" charset="0"/>
              </a:rPr>
              <a:t>изложенные в постановлении № </a:t>
            </a:r>
            <a:r>
              <a:rPr lang="ru-RU" dirty="0">
                <a:latin typeface="Segoe UI Light" panose="020B0502040204020203" pitchFamily="34" charset="0"/>
              </a:rPr>
              <a:t>26-П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7050152"/>
              </p:ext>
            </p:extLst>
          </p:nvPr>
        </p:nvGraphicFramePr>
        <p:xfrm>
          <a:off x="681038" y="2336800"/>
          <a:ext cx="11281318" cy="4289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062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9661" y="753228"/>
            <a:ext cx="9254521" cy="1154474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Segoe UI Light" panose="020B0502040204020203" pitchFamily="34" charset="0"/>
              </a:rPr>
              <a:t>постановление Конституционного Суда № </a:t>
            </a:r>
            <a:r>
              <a:rPr lang="ru-RU" sz="3200" dirty="0" smtClean="0">
                <a:latin typeface="Segoe UI Light" panose="020B0502040204020203" pitchFamily="34" charset="0"/>
              </a:rPr>
              <a:t>1-П</a:t>
            </a:r>
            <a:endParaRPr lang="ru-RU" sz="3200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680321" y="3444658"/>
            <a:ext cx="10655734" cy="72650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1039661" y="2129425"/>
            <a:ext cx="1954060" cy="1465545"/>
          </a:xfrm>
          <a:prstGeom prst="wedgeRectCallout">
            <a:avLst>
              <a:gd name="adj1" fmla="val -20833"/>
              <a:gd name="adj2" fmla="val 761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дата приобретения автомобиля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4673253" y="2109738"/>
            <a:ext cx="1947798" cy="1465545"/>
          </a:xfrm>
          <a:prstGeom prst="wedgeRectCallout">
            <a:avLst>
              <a:gd name="adj1" fmla="val -20190"/>
              <a:gd name="adj2" fmla="val 77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дата избрания на должность депутата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15011" y="3648117"/>
            <a:ext cx="2241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отчетный период</a:t>
            </a:r>
            <a:endParaRPr lang="ru-RU" sz="2000" dirty="0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8948802" y="2109739"/>
            <a:ext cx="1947798" cy="1465545"/>
          </a:xfrm>
          <a:prstGeom prst="wedgeRectCallout">
            <a:avLst>
              <a:gd name="adj1" fmla="val -21476"/>
              <a:gd name="adj2" fmla="val 77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дата представления сведений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863122" y="5688904"/>
            <a:ext cx="10655734" cy="72650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1039661" y="4316114"/>
            <a:ext cx="1954060" cy="1465545"/>
          </a:xfrm>
          <a:prstGeom prst="wedgeRectCallout">
            <a:avLst>
              <a:gd name="adj1" fmla="val -20833"/>
              <a:gd name="adj2" fmla="val 761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дата приобретения имущества одного из будущих супругов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4630455" y="4316113"/>
            <a:ext cx="1947798" cy="1465545"/>
          </a:xfrm>
          <a:prstGeom prst="wedgeRectCallout">
            <a:avLst>
              <a:gd name="adj1" fmla="val -20190"/>
              <a:gd name="adj2" fmla="val 77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дата избрания на должность депутата (поступления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на службу)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9050054" y="4360248"/>
            <a:ext cx="1947798" cy="1465545"/>
          </a:xfrm>
          <a:prstGeom prst="wedgeRectCallout">
            <a:avLst>
              <a:gd name="adj1" fmla="val -21476"/>
              <a:gd name="adj2" fmla="val 770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дата представления сведений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15011" y="5813267"/>
            <a:ext cx="2241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отчетный период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8621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891" y="538619"/>
            <a:ext cx="9670093" cy="1703539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Segoe UI Light" panose="020B0502040204020203" pitchFamily="34" charset="0"/>
              </a:rPr>
              <a:t>определение Конституционного </a:t>
            </a:r>
            <a:r>
              <a:rPr lang="ru-RU" sz="3200" dirty="0">
                <a:latin typeface="Segoe UI Light" panose="020B0502040204020203" pitchFamily="34" charset="0"/>
              </a:rPr>
              <a:t>Суда № </a:t>
            </a:r>
            <a:r>
              <a:rPr lang="ru-RU" sz="3200" dirty="0" smtClean="0">
                <a:latin typeface="Segoe UI Light" panose="020B0502040204020203" pitchFamily="34" charset="0"/>
              </a:rPr>
              <a:t>2949-О </a:t>
            </a:r>
            <a:br>
              <a:rPr lang="ru-RU" sz="3200" dirty="0" smtClean="0">
                <a:latin typeface="Segoe UI Light" panose="020B0502040204020203" pitchFamily="34" charset="0"/>
              </a:rPr>
            </a:br>
            <a:r>
              <a:rPr lang="ru-RU" sz="3200" dirty="0" smtClean="0">
                <a:latin typeface="Segoe UI Light" panose="020B0502040204020203" pitchFamily="34" charset="0"/>
              </a:rPr>
              <a:t>и определение </a:t>
            </a:r>
            <a:r>
              <a:rPr lang="ru-RU" sz="3200" dirty="0">
                <a:latin typeface="Segoe UI Light" panose="020B0502040204020203" pitchFamily="34" charset="0"/>
              </a:rPr>
              <a:t>Конституционного Суда  </a:t>
            </a:r>
            <a:r>
              <a:rPr lang="ru-RU" sz="3200" dirty="0" smtClean="0">
                <a:latin typeface="Segoe UI Light" panose="020B0502040204020203" pitchFamily="34" charset="0"/>
              </a:rPr>
              <a:t>№</a:t>
            </a:r>
            <a:r>
              <a:rPr lang="en-US" sz="3200" dirty="0" smtClean="0">
                <a:latin typeface="Segoe UI Light" panose="020B0502040204020203" pitchFamily="34" charset="0"/>
              </a:rPr>
              <a:t> </a:t>
            </a:r>
            <a:r>
              <a:rPr lang="en-US" sz="3200" dirty="0">
                <a:latin typeface="Segoe UI Light" panose="020B0502040204020203" pitchFamily="34" charset="0"/>
              </a:rPr>
              <a:t>2950-</a:t>
            </a:r>
            <a:r>
              <a:rPr lang="ru-RU" sz="3200" dirty="0">
                <a:latin typeface="Segoe UI Light" panose="020B0502040204020203" pitchFamily="34" charset="0"/>
              </a:rPr>
              <a:t>О</a:t>
            </a:r>
            <a:br>
              <a:rPr lang="ru-RU" sz="3200" dirty="0">
                <a:latin typeface="Segoe UI Light" panose="020B0502040204020203" pitchFamily="34" charset="0"/>
              </a:rPr>
            </a:b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9" y="2031562"/>
            <a:ext cx="3306871" cy="19580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07080" y="2242158"/>
            <a:ext cx="86805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latin typeface="Segoe UI Light" panose="020B0502040204020203" pitchFamily="34" charset="0"/>
                <a:ea typeface="+mj-ea"/>
                <a:cs typeface="+mj-cs"/>
              </a:rPr>
              <a:t>обращение </a:t>
            </a:r>
            <a:r>
              <a:rPr lang="ru-RU" sz="2500" dirty="0">
                <a:latin typeface="Segoe UI Light" panose="020B0502040204020203" pitchFamily="34" charset="0"/>
                <a:ea typeface="+mj-ea"/>
                <a:cs typeface="+mj-cs"/>
              </a:rPr>
              <a:t>в доход государства имущества </a:t>
            </a:r>
            <a:r>
              <a:rPr lang="ru-RU" sz="2500" dirty="0" smtClean="0">
                <a:latin typeface="Segoe UI Light" panose="020B0502040204020203" pitchFamily="34" charset="0"/>
                <a:ea typeface="+mj-ea"/>
                <a:cs typeface="+mj-cs"/>
              </a:rPr>
              <a:t>лиц, </a:t>
            </a:r>
            <a:r>
              <a:rPr lang="ru-RU" sz="2500" dirty="0">
                <a:latin typeface="Segoe UI Light" panose="020B0502040204020203" pitchFamily="34" charset="0"/>
                <a:ea typeface="+mj-ea"/>
                <a:cs typeface="+mj-cs"/>
              </a:rPr>
              <a:t>которые </a:t>
            </a:r>
            <a:r>
              <a:rPr lang="ru-RU" sz="2500" dirty="0" smtClean="0">
                <a:latin typeface="Segoe UI Light" panose="020B0502040204020203" pitchFamily="34" charset="0"/>
                <a:ea typeface="+mj-ea"/>
                <a:cs typeface="+mj-cs"/>
              </a:rPr>
              <a:t/>
            </a:r>
            <a:br>
              <a:rPr lang="ru-RU" sz="2500" dirty="0" smtClean="0">
                <a:latin typeface="Segoe UI Light" panose="020B0502040204020203" pitchFamily="34" charset="0"/>
                <a:ea typeface="+mj-ea"/>
                <a:cs typeface="+mj-cs"/>
              </a:rPr>
            </a:br>
            <a:r>
              <a:rPr lang="ru-RU" sz="2500" dirty="0" smtClean="0">
                <a:latin typeface="Segoe UI Light" panose="020B0502040204020203" pitchFamily="34" charset="0"/>
                <a:ea typeface="+mj-ea"/>
                <a:cs typeface="+mj-cs"/>
              </a:rPr>
              <a:t>не </a:t>
            </a:r>
            <a:r>
              <a:rPr lang="ru-RU" sz="2500" dirty="0">
                <a:latin typeface="Segoe UI Light" panose="020B0502040204020203" pitchFamily="34" charset="0"/>
                <a:ea typeface="+mj-ea"/>
                <a:cs typeface="+mj-cs"/>
              </a:rPr>
              <a:t>являются супругом (супругой) </a:t>
            </a:r>
            <a:r>
              <a:rPr lang="ru-RU" sz="2500" dirty="0" smtClean="0">
                <a:latin typeface="Segoe UI Light" panose="020B0502040204020203" pitchFamily="34" charset="0"/>
                <a:ea typeface="+mj-ea"/>
                <a:cs typeface="+mj-cs"/>
              </a:rPr>
              <a:t>или несовершеннолетними </a:t>
            </a:r>
            <a:r>
              <a:rPr lang="ru-RU" sz="2500" dirty="0">
                <a:latin typeface="Segoe UI Light" panose="020B0502040204020203" pitchFamily="34" charset="0"/>
                <a:ea typeface="+mj-ea"/>
                <a:cs typeface="+mj-cs"/>
              </a:rPr>
              <a:t>детьми лица, в отношении доходов которого осуществлялся контроль, не </a:t>
            </a:r>
            <a:r>
              <a:rPr lang="ru-RU" sz="2500" dirty="0" smtClean="0">
                <a:latin typeface="Segoe UI Light" panose="020B0502040204020203" pitchFamily="34" charset="0"/>
                <a:ea typeface="+mj-ea"/>
                <a:cs typeface="+mj-cs"/>
              </a:rPr>
              <a:t>будет </a:t>
            </a:r>
            <a:r>
              <a:rPr lang="ru-RU" sz="2500" dirty="0">
                <a:latin typeface="Segoe UI Light" panose="020B0502040204020203" pitchFamily="34" charset="0"/>
                <a:ea typeface="+mj-ea"/>
                <a:cs typeface="+mj-cs"/>
              </a:rPr>
              <a:t>произвольным, </a:t>
            </a:r>
            <a:r>
              <a:rPr lang="ru-RU" sz="2500" dirty="0" smtClean="0">
                <a:latin typeface="Segoe UI Light" panose="020B0502040204020203" pitchFamily="34" charset="0"/>
                <a:ea typeface="+mj-ea"/>
                <a:cs typeface="+mj-cs"/>
              </a:rPr>
              <a:t>если:</a:t>
            </a:r>
            <a:endParaRPr lang="ru-RU" sz="2500" dirty="0">
              <a:latin typeface="Segoe UI Light" panose="020B0502040204020203" pitchFamily="34" charset="0"/>
              <a:ea typeface="+mj-ea"/>
              <a:cs typeface="+mj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3461" y="4081141"/>
            <a:ext cx="5574085" cy="13053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rPr>
              <a:t>законность приобретения </a:t>
            </a:r>
            <a:r>
              <a:rPr lang="ru-RU" sz="2500" dirty="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rPr>
              <a:t>спорного </a:t>
            </a:r>
            <a:r>
              <a:rPr lang="ru-RU" sz="2500" dirty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rPr>
              <a:t>имущества </a:t>
            </a:r>
            <a:r>
              <a:rPr lang="ru-RU" sz="2500" dirty="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rPr>
              <a:t>этими лицами</a:t>
            </a:r>
            <a:r>
              <a:rPr lang="ru-RU" sz="2500" dirty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rPr>
              <a:t/>
            </a:r>
            <a:br>
              <a:rPr lang="ru-RU" sz="2500" dirty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rPr>
            </a:br>
            <a:r>
              <a:rPr lang="ru-RU" sz="2500" dirty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rPr>
              <a:t>не </a:t>
            </a:r>
            <a:r>
              <a:rPr lang="ru-RU" sz="2500" dirty="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rPr>
              <a:t>подтверждена</a:t>
            </a:r>
            <a:endParaRPr lang="ru-RU" sz="2500" dirty="0">
              <a:solidFill>
                <a:schemeClr val="bg1"/>
              </a:solidFill>
              <a:latin typeface="Segoe UI Light" panose="020B0502040204020203" pitchFamily="34" charset="0"/>
              <a:ea typeface="+mj-ea"/>
              <a:cs typeface="+mj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3461" y="5478049"/>
            <a:ext cx="5574085" cy="12359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rPr>
              <a:t>доказательства приобретения спорного имущества на собственные денежные средства </a:t>
            </a:r>
            <a:r>
              <a:rPr lang="ru-RU" sz="2500" dirty="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rPr>
              <a:t>отсутствуют</a:t>
            </a:r>
            <a:endParaRPr lang="ru-RU" sz="2500" dirty="0">
              <a:solidFill>
                <a:schemeClr val="bg1"/>
              </a:solidFill>
              <a:latin typeface="Segoe UI Light" panose="020B0502040204020203" pitchFamily="34" charset="0"/>
              <a:ea typeface="+mj-ea"/>
              <a:cs typeface="+mj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96209" y="4081140"/>
            <a:ext cx="5891407" cy="13053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rPr>
              <a:t>имеются существенные расхождения между стоимостью имущества </a:t>
            </a:r>
            <a:r>
              <a:rPr lang="ru-RU" sz="2500" dirty="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rPr>
              <a:t/>
            </a:r>
            <a:br>
              <a:rPr lang="ru-RU" sz="2500" dirty="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rPr>
            </a:br>
            <a:r>
              <a:rPr lang="ru-RU" sz="2500" dirty="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rPr>
              <a:t>и </a:t>
            </a:r>
            <a:r>
              <a:rPr lang="ru-RU" sz="2500" dirty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rPr>
              <a:t>подтвержденным </a:t>
            </a:r>
            <a:r>
              <a:rPr lang="ru-RU" sz="2500" dirty="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rPr>
              <a:t>доходом этих лиц</a:t>
            </a:r>
            <a:endParaRPr lang="ru-RU" sz="2500" dirty="0">
              <a:solidFill>
                <a:schemeClr val="bg1"/>
              </a:solidFill>
              <a:latin typeface="Segoe UI Light" panose="020B0502040204020203" pitchFamily="34" charset="0"/>
              <a:ea typeface="+mj-ea"/>
              <a:cs typeface="+mj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96209" y="5408604"/>
            <a:ext cx="5891407" cy="1374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rPr>
              <a:t>д</a:t>
            </a:r>
            <a:r>
              <a:rPr lang="ru-RU" sz="2400" dirty="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rPr>
              <a:t>оказан факт </a:t>
            </a:r>
            <a:r>
              <a:rPr lang="ru-RU" sz="2400" dirty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rPr>
              <a:t>приобретения </a:t>
            </a:r>
            <a:r>
              <a:rPr lang="ru-RU" sz="2400" dirty="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rPr>
              <a:t>спорного имущества </a:t>
            </a:r>
            <a:r>
              <a:rPr lang="ru-RU" sz="2400" dirty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rPr>
              <a:t>за счет </a:t>
            </a:r>
            <a:r>
              <a:rPr lang="ru-RU" sz="2400" dirty="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rPr>
              <a:t>средств лица</a:t>
            </a:r>
            <a:r>
              <a:rPr lang="ru-RU" sz="2400" dirty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rPr>
              <a:t>, </a:t>
            </a:r>
            <a:r>
              <a:rPr lang="ru-RU" sz="2400" dirty="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rPr>
            </a:br>
            <a:r>
              <a:rPr lang="ru-RU" sz="2400" dirty="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rPr>
              <a:t>в </a:t>
            </a:r>
            <a:r>
              <a:rPr lang="ru-RU" sz="2400" dirty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rPr>
              <a:t>отношении доходов которого </a:t>
            </a:r>
            <a:endParaRPr lang="ru-RU" sz="2400" dirty="0" smtClean="0">
              <a:solidFill>
                <a:schemeClr val="bg1"/>
              </a:solidFill>
              <a:latin typeface="Segoe UI Light" panose="020B0502040204020203" pitchFamily="34" charset="0"/>
              <a:ea typeface="+mj-ea"/>
              <a:cs typeface="+mj-cs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+mj-cs"/>
              </a:rPr>
              <a:t>осуществлялся контроль</a:t>
            </a:r>
            <a:endParaRPr lang="ru-RU" sz="2400" dirty="0">
              <a:solidFill>
                <a:schemeClr val="bg1"/>
              </a:solidFill>
              <a:latin typeface="Segoe UI Light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5191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309</Words>
  <Application>Microsoft Office PowerPoint</Application>
  <PresentationFormat>Широкоэкранный</PresentationFormat>
  <Paragraphs>38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Segoe UI Light</vt:lpstr>
      <vt:lpstr>Trebuchet MS</vt:lpstr>
      <vt:lpstr>Берлин</vt:lpstr>
      <vt:lpstr>       Конституционно-правовой аспект реализации механизма обращения в доход Российской Федерации имущества государственных гражданских служащих, в отношении которого не представлено сведений, подтверждающих его  приобретение на законные доходы  </vt:lpstr>
      <vt:lpstr>Роль конституционного правосудия в современном антикоррупционном законодательстве</vt:lpstr>
      <vt:lpstr>  обращение по решению суда в доход Российской Федерации имущества, в отношении которого  не представлены в соответствии с законодательством Российской Федерации о противодействии коррупции доказательства его приобретения на законные доходы, является одним из случаев принудительного изъятия этого имущества у собственника  </vt:lpstr>
      <vt:lpstr>постановление Конституционного Суда № 26-П</vt:lpstr>
      <vt:lpstr>Выводы Конституционного Суда,  изложенные в постановлении № 26-П</vt:lpstr>
      <vt:lpstr>постановление Конституционного Суда № 1-П</vt:lpstr>
      <vt:lpstr>определение Конституционного Суда № 2949-О  и определение Конституционного Суда  № 2950-О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Денисов Данил Валерьевич</dc:creator>
  <cp:lastModifiedBy>KADR-1</cp:lastModifiedBy>
  <cp:revision>28</cp:revision>
  <cp:lastPrinted>2019-12-13T05:52:05Z</cp:lastPrinted>
  <dcterms:created xsi:type="dcterms:W3CDTF">2019-12-05T10:45:51Z</dcterms:created>
  <dcterms:modified xsi:type="dcterms:W3CDTF">2020-01-14T04:32:12Z</dcterms:modified>
</cp:coreProperties>
</file>