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13216"/>
        <c:axId val="5915008"/>
        <c:axId val="0"/>
      </c:bar3DChart>
      <c:catAx>
        <c:axId val="591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915008"/>
        <c:crosses val="autoZero"/>
        <c:auto val="1"/>
        <c:lblAlgn val="ctr"/>
        <c:lblOffset val="100"/>
        <c:noMultiLvlLbl val="0"/>
      </c:catAx>
      <c:valAx>
        <c:axId val="591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3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529216"/>
        <c:axId val="84308736"/>
        <c:axId val="0"/>
      </c:bar3DChart>
      <c:catAx>
        <c:axId val="755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4308736"/>
        <c:crosses val="autoZero"/>
        <c:auto val="1"/>
        <c:lblAlgn val="ctr"/>
        <c:lblOffset val="100"/>
        <c:noMultiLvlLbl val="0"/>
      </c:catAx>
      <c:valAx>
        <c:axId val="843087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5529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077440"/>
        <c:axId val="86078976"/>
        <c:axId val="0"/>
      </c:bar3DChart>
      <c:catAx>
        <c:axId val="86077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6078976"/>
        <c:crosses val="autoZero"/>
        <c:auto val="1"/>
        <c:lblAlgn val="ctr"/>
        <c:lblOffset val="100"/>
        <c:noMultiLvlLbl val="0"/>
      </c:catAx>
      <c:valAx>
        <c:axId val="8607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077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992960"/>
        <c:axId val="85994496"/>
        <c:axId val="0"/>
      </c:bar3DChart>
      <c:catAx>
        <c:axId val="85992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5994496"/>
        <c:crosses val="autoZero"/>
        <c:auto val="1"/>
        <c:lblAlgn val="ctr"/>
        <c:lblOffset val="100"/>
        <c:noMultiLvlLbl val="0"/>
      </c:catAx>
      <c:valAx>
        <c:axId val="859944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5992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235008"/>
        <c:axId val="88261376"/>
        <c:axId val="0"/>
      </c:bar3DChart>
      <c:catAx>
        <c:axId val="88235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261376"/>
        <c:crosses val="autoZero"/>
        <c:auto val="1"/>
        <c:lblAlgn val="ctr"/>
        <c:lblOffset val="100"/>
        <c:noMultiLvlLbl val="0"/>
      </c:catAx>
      <c:valAx>
        <c:axId val="8826137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8235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01.03.20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43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43E-3"/>
                  <c:y val="-6.481481481481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01.03.20 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01.03.20 '!$B$4:$B$7</c:f>
              <c:numCache>
                <c:formatCode>0.0</c:formatCode>
                <c:ptCount val="4"/>
                <c:pt idx="0">
                  <c:v>53.501670157957314</c:v>
                </c:pt>
                <c:pt idx="1">
                  <c:v>55.427363921206677</c:v>
                </c:pt>
                <c:pt idx="2">
                  <c:v>33.645108382463761</c:v>
                </c:pt>
                <c:pt idx="3">
                  <c:v>33.97957537057102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01.03.20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62E-2"/>
                  <c:y val="-7.508045190003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12E-2"/>
                  <c:y val="-7.8703640305831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868E-2"/>
                  <c:y val="-5.1932272052949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01.03.20 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01.03.20 '!$C$4:$C$7</c:f>
              <c:numCache>
                <c:formatCode>0.0</c:formatCode>
                <c:ptCount val="4"/>
                <c:pt idx="0">
                  <c:v>3.5667780105304874</c:v>
                </c:pt>
                <c:pt idx="1">
                  <c:v>6.7766146073692646</c:v>
                </c:pt>
                <c:pt idx="2">
                  <c:v>4.2776718826189102</c:v>
                </c:pt>
                <c:pt idx="3">
                  <c:v>4.7718942345374487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408064"/>
        <c:axId val="68409600"/>
        <c:axId val="0"/>
      </c:bar3DChart>
      <c:catAx>
        <c:axId val="6840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68409600"/>
        <c:crosses val="autoZero"/>
        <c:auto val="1"/>
        <c:lblAlgn val="ctr"/>
        <c:lblOffset val="100"/>
        <c:noMultiLvlLbl val="0"/>
      </c:catAx>
      <c:valAx>
        <c:axId val="684096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8408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45312"/>
        <c:axId val="88847104"/>
        <c:axId val="0"/>
      </c:bar3DChart>
      <c:catAx>
        <c:axId val="888453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8847104"/>
        <c:crosses val="autoZero"/>
        <c:auto val="1"/>
        <c:lblAlgn val="ctr"/>
        <c:lblOffset val="100"/>
        <c:noMultiLvlLbl val="1"/>
      </c:catAx>
      <c:valAx>
        <c:axId val="8884710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88845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62720"/>
        <c:axId val="88864256"/>
        <c:axId val="0"/>
      </c:bar3DChart>
      <c:catAx>
        <c:axId val="88862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864256"/>
        <c:crosses val="autoZero"/>
        <c:auto val="1"/>
        <c:lblAlgn val="ctr"/>
        <c:lblOffset val="100"/>
        <c:noMultiLvlLbl val="0"/>
      </c:catAx>
      <c:valAx>
        <c:axId val="8886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62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219072"/>
        <c:axId val="89220608"/>
        <c:axId val="0"/>
      </c:bar3DChart>
      <c:catAx>
        <c:axId val="89219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220608"/>
        <c:crosses val="autoZero"/>
        <c:auto val="1"/>
        <c:lblAlgn val="ctr"/>
        <c:lblOffset val="100"/>
        <c:noMultiLvlLbl val="0"/>
      </c:catAx>
      <c:valAx>
        <c:axId val="8922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219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182976"/>
        <c:axId val="89184512"/>
        <c:axId val="0"/>
      </c:bar3DChart>
      <c:catAx>
        <c:axId val="8918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184512"/>
        <c:crosses val="autoZero"/>
        <c:auto val="1"/>
        <c:lblAlgn val="ctr"/>
        <c:lblOffset val="100"/>
        <c:noMultiLvlLbl val="0"/>
      </c:catAx>
      <c:valAx>
        <c:axId val="89184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182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59744"/>
        <c:axId val="89761280"/>
        <c:axId val="0"/>
      </c:bar3DChart>
      <c:catAx>
        <c:axId val="8975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761280"/>
        <c:crosses val="autoZero"/>
        <c:auto val="1"/>
        <c:lblAlgn val="ctr"/>
        <c:lblOffset val="100"/>
        <c:noMultiLvlLbl val="0"/>
      </c:catAx>
      <c:valAx>
        <c:axId val="8976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759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22176"/>
        <c:axId val="5903488"/>
        <c:axId val="0"/>
      </c:bar3DChart>
      <c:catAx>
        <c:axId val="5922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903488"/>
        <c:crosses val="autoZero"/>
        <c:auto val="1"/>
        <c:lblAlgn val="ctr"/>
        <c:lblOffset val="100"/>
        <c:noMultiLvlLbl val="0"/>
      </c:catAx>
      <c:valAx>
        <c:axId val="590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22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01.03.20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01.03.20 '!$A$3:$A$6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01.03.20 '!$B$3:$B$6</c:f>
              <c:numCache>
                <c:formatCode>General</c:formatCode>
                <c:ptCount val="4"/>
                <c:pt idx="0">
                  <c:v>1103</c:v>
                </c:pt>
                <c:pt idx="1">
                  <c:v>2437</c:v>
                </c:pt>
                <c:pt idx="2">
                  <c:v>1545</c:v>
                </c:pt>
                <c:pt idx="3">
                  <c:v>1498</c:v>
                </c:pt>
              </c:numCache>
            </c:numRef>
          </c:val>
        </c:ser>
        <c:ser>
          <c:idx val="1"/>
          <c:order val="1"/>
          <c:tx>
            <c:strRef>
              <c:f>'расходы 01.03.20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01.03.20 '!$A$3:$A$6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01.03.20 '!$C$3:$C$6</c:f>
              <c:numCache>
                <c:formatCode>General</c:formatCode>
                <c:ptCount val="4"/>
                <c:pt idx="0">
                  <c:v>83</c:v>
                </c:pt>
                <c:pt idx="1">
                  <c:v>324</c:v>
                </c:pt>
                <c:pt idx="2">
                  <c:v>162</c:v>
                </c:pt>
                <c:pt idx="3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148672"/>
        <c:axId val="177150208"/>
        <c:axId val="0"/>
      </c:bar3DChart>
      <c:catAx>
        <c:axId val="17714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77150208"/>
        <c:crosses val="autoZero"/>
        <c:auto val="1"/>
        <c:lblAlgn val="ctr"/>
        <c:lblOffset val="100"/>
        <c:noMultiLvlLbl val="0"/>
      </c:catAx>
      <c:valAx>
        <c:axId val="17715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4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212800"/>
        <c:axId val="89214336"/>
        <c:axId val="0"/>
      </c:bar3DChart>
      <c:catAx>
        <c:axId val="892128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9214336"/>
        <c:crosses val="autoZero"/>
        <c:auto val="1"/>
        <c:lblAlgn val="ctr"/>
        <c:lblOffset val="100"/>
        <c:noMultiLvlLbl val="1"/>
      </c:catAx>
      <c:valAx>
        <c:axId val="89214336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89212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72320"/>
        <c:axId val="89678208"/>
        <c:axId val="0"/>
      </c:bar3DChart>
      <c:catAx>
        <c:axId val="8967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678208"/>
        <c:crosses val="autoZero"/>
        <c:auto val="1"/>
        <c:lblAlgn val="ctr"/>
        <c:lblOffset val="100"/>
        <c:noMultiLvlLbl val="0"/>
      </c:catAx>
      <c:valAx>
        <c:axId val="896782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9672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081600"/>
        <c:axId val="99083392"/>
        <c:axId val="0"/>
      </c:bar3DChart>
      <c:catAx>
        <c:axId val="9908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083392"/>
        <c:crosses val="autoZero"/>
        <c:auto val="1"/>
        <c:lblAlgn val="ctr"/>
        <c:lblOffset val="100"/>
        <c:noMultiLvlLbl val="0"/>
      </c:catAx>
      <c:valAx>
        <c:axId val="990833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908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434880"/>
        <c:axId val="99436416"/>
        <c:axId val="0"/>
      </c:bar3DChart>
      <c:catAx>
        <c:axId val="9943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436416"/>
        <c:crosses val="autoZero"/>
        <c:auto val="1"/>
        <c:lblAlgn val="ctr"/>
        <c:lblOffset val="100"/>
        <c:noMultiLvlLbl val="0"/>
      </c:catAx>
      <c:valAx>
        <c:axId val="994364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9434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739520"/>
        <c:axId val="99741056"/>
        <c:axId val="0"/>
      </c:bar3DChart>
      <c:catAx>
        <c:axId val="99739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741056"/>
        <c:crosses val="autoZero"/>
        <c:auto val="1"/>
        <c:lblAlgn val="ctr"/>
        <c:lblOffset val="100"/>
        <c:noMultiLvlLbl val="0"/>
      </c:catAx>
      <c:valAx>
        <c:axId val="997410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9739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01.03.20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35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9E-2"/>
                  <c:y val="-5.466970387243737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44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9E-2"/>
                  <c:y val="-5.770690964312835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2E-2"/>
                  <c:y val="-5.16324981017464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01.03.20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на 1 чел 01.03.20 '!$B$3:$B$7</c:f>
              <c:numCache>
                <c:formatCode>0.0</c:formatCode>
                <c:ptCount val="5"/>
                <c:pt idx="0">
                  <c:v>62.446922946271869</c:v>
                </c:pt>
                <c:pt idx="1">
                  <c:v>59.192149814189598</c:v>
                </c:pt>
                <c:pt idx="2">
                  <c:v>34.243539163970034</c:v>
                </c:pt>
                <c:pt idx="4">
                  <c:v>34.532838470227532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01.03.20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44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01.03.20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на 1 чел 01.03.20 '!$C$3:$C$7</c:f>
              <c:numCache>
                <c:formatCode>0.0</c:formatCode>
                <c:ptCount val="5"/>
                <c:pt idx="0">
                  <c:v>4.6990884900639758</c:v>
                </c:pt>
                <c:pt idx="1">
                  <c:v>7.8696169633965658</c:v>
                </c:pt>
                <c:pt idx="2">
                  <c:v>3.5905846890376347</c:v>
                </c:pt>
                <c:pt idx="4">
                  <c:v>5.279052075889255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25184"/>
        <c:axId val="25726976"/>
        <c:axId val="0"/>
      </c:bar3DChart>
      <c:catAx>
        <c:axId val="2572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726976"/>
        <c:crosses val="autoZero"/>
        <c:auto val="1"/>
        <c:lblAlgn val="ctr"/>
        <c:lblOffset val="100"/>
        <c:noMultiLvlLbl val="0"/>
      </c:catAx>
      <c:valAx>
        <c:axId val="2572697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5725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84640"/>
        <c:axId val="5986176"/>
        <c:axId val="0"/>
      </c:bar3DChart>
      <c:catAx>
        <c:axId val="598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5986176"/>
        <c:crosses val="autoZero"/>
        <c:auto val="1"/>
        <c:lblAlgn val="ctr"/>
        <c:lblOffset val="100"/>
        <c:noMultiLvlLbl val="0"/>
      </c:catAx>
      <c:valAx>
        <c:axId val="598617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5984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50048"/>
        <c:axId val="23251584"/>
        <c:axId val="0"/>
      </c:bar3DChart>
      <c:catAx>
        <c:axId val="23250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3251584"/>
        <c:crosses val="autoZero"/>
        <c:auto val="1"/>
        <c:lblAlgn val="ctr"/>
        <c:lblOffset val="100"/>
        <c:noMultiLvlLbl val="0"/>
      </c:catAx>
      <c:valAx>
        <c:axId val="2325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50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20416"/>
        <c:axId val="27821952"/>
        <c:axId val="0"/>
      </c:bar3DChart>
      <c:catAx>
        <c:axId val="2782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821952"/>
        <c:crosses val="autoZero"/>
        <c:auto val="1"/>
        <c:lblAlgn val="ctr"/>
        <c:lblOffset val="100"/>
        <c:noMultiLvlLbl val="0"/>
      </c:catAx>
      <c:valAx>
        <c:axId val="2782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20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661376"/>
        <c:axId val="24667264"/>
        <c:axId val="0"/>
      </c:bar3DChart>
      <c:catAx>
        <c:axId val="24661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667264"/>
        <c:crosses val="autoZero"/>
        <c:auto val="1"/>
        <c:lblAlgn val="ctr"/>
        <c:lblOffset val="100"/>
        <c:noMultiLvlLbl val="0"/>
      </c:catAx>
      <c:valAx>
        <c:axId val="246672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4661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01.03.20'!$B$3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01.03.20'!$A$4:$A$7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01.03.20'!$B$4:$B$7</c:f>
              <c:numCache>
                <c:formatCode>General</c:formatCode>
                <c:ptCount val="4"/>
                <c:pt idx="0">
                  <c:v>945</c:v>
                </c:pt>
                <c:pt idx="1">
                  <c:v>2282</c:v>
                </c:pt>
                <c:pt idx="2">
                  <c:v>1518</c:v>
                </c:pt>
                <c:pt idx="3">
                  <c:v>1474</c:v>
                </c:pt>
              </c:numCache>
            </c:numRef>
          </c:val>
        </c:ser>
        <c:ser>
          <c:idx val="1"/>
          <c:order val="1"/>
          <c:tx>
            <c:strRef>
              <c:f>'доходы на 01.03.20'!$C$3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66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01.03.20'!$A$4:$A$7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01.03.20'!$C$4:$C$7</c:f>
              <c:numCache>
                <c:formatCode>General</c:formatCode>
                <c:ptCount val="4"/>
                <c:pt idx="0">
                  <c:v>63</c:v>
                </c:pt>
                <c:pt idx="1">
                  <c:v>279</c:v>
                </c:pt>
                <c:pt idx="2">
                  <c:v>193</c:v>
                </c:pt>
                <c:pt idx="3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398336"/>
        <c:axId val="134399872"/>
        <c:axId val="0"/>
      </c:bar3DChart>
      <c:catAx>
        <c:axId val="13439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4399872"/>
        <c:crosses val="autoZero"/>
        <c:auto val="1"/>
        <c:lblAlgn val="ctr"/>
        <c:lblOffset val="100"/>
        <c:noMultiLvlLbl val="0"/>
      </c:catAx>
      <c:valAx>
        <c:axId val="13439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398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425856"/>
        <c:axId val="74427392"/>
        <c:axId val="0"/>
      </c:bar3DChart>
      <c:catAx>
        <c:axId val="7442585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4427392"/>
        <c:crosses val="autoZero"/>
        <c:auto val="1"/>
        <c:lblAlgn val="ctr"/>
        <c:lblOffset val="100"/>
        <c:noMultiLvlLbl val="1"/>
      </c:catAx>
      <c:valAx>
        <c:axId val="7442739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74425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507968"/>
        <c:axId val="75513856"/>
        <c:axId val="0"/>
      </c:bar3DChart>
      <c:catAx>
        <c:axId val="75507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5513856"/>
        <c:crosses val="autoZero"/>
        <c:auto val="1"/>
        <c:lblAlgn val="ctr"/>
        <c:lblOffset val="100"/>
        <c:noMultiLvlLbl val="0"/>
      </c:catAx>
      <c:valAx>
        <c:axId val="755138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5507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03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smtClean="0"/>
              <a:t>03.2020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776412" y="1743075"/>
          <a:ext cx="5591175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03.2020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837221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03.2020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804987" y="1909762"/>
          <a:ext cx="553402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03.2020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66825" y="1657350"/>
          <a:ext cx="661035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1134</TotalTime>
  <Words>75</Words>
  <Application>Microsoft Office PowerPoint</Application>
  <PresentationFormat>Экран (4:3)</PresentationFormat>
  <Paragraphs>34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118</cp:revision>
  <dcterms:created xsi:type="dcterms:W3CDTF">2017-02-16T11:20:46Z</dcterms:created>
  <dcterms:modified xsi:type="dcterms:W3CDTF">2020-05-15T05:56:28Z</dcterms:modified>
</cp:coreProperties>
</file>