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59" autoAdjust="0"/>
    <p:restoredTop sz="86402" autoAdjust="0"/>
  </p:normalViewPr>
  <p:slideViewPr>
    <p:cSldViewPr>
      <p:cViewPr varScale="1">
        <p:scale>
          <a:sx n="116" d="100"/>
          <a:sy n="116" d="100"/>
        </p:scale>
        <p:origin x="-159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1052;&#1054;&#1048;%20&#1044;&#1054;&#1050;&#1059;&#1052;&#1045;&#1053;&#1058;&#1067;\&#1041;&#1070;&#1044;&#1046;&#1045;&#1058;&#1053;&#1067;&#1045;%20&#1044;&#1040;&#1053;&#1053;&#1067;&#1045;%20&#1053;&#1040;%20&#1057;&#1040;&#1049;&#1058;%20&#1043;&#1054;\&#1051;&#1080;&#1089;&#1090;%20Microsoft%20Excel%20&#1076;&#1086;&#1083;&#1075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40"/>
      <c:rotY val="70"/>
      <c:rAngAx val="1"/>
    </c:view3D>
    <c:plotArea>
      <c:layout>
        <c:manualLayout>
          <c:layoutTarget val="inner"/>
          <c:xMode val="edge"/>
          <c:yMode val="edge"/>
          <c:x val="0.12051618547681595"/>
          <c:y val="5.1400554097404488E-2"/>
          <c:w val="0.53606946804201638"/>
          <c:h val="0.67796660834062461"/>
        </c:manualLayout>
      </c:layout>
      <c:bar3DChart>
        <c:barDir val="col"/>
        <c:grouping val="stacked"/>
        <c:ser>
          <c:idx val="1"/>
          <c:order val="0"/>
          <c:tx>
            <c:strRef>
              <c:f>Лист3!$D$5</c:f>
              <c:strCache>
                <c:ptCount val="1"/>
                <c:pt idx="0">
                  <c:v>бюджетный кредит (привлеченные городским округом кредиты из бюджета Свердловской области)</c:v>
                </c:pt>
              </c:strCache>
            </c:strRef>
          </c:tx>
          <c:dLbls>
            <c:dLbl>
              <c:idx val="0"/>
              <c:layout>
                <c:manualLayout>
                  <c:x val="1.4826796064159592E-2"/>
                  <c:y val="-0.31029357116313633"/>
                </c:manualLayout>
              </c:layout>
              <c:showVal val="1"/>
            </c:dLbl>
            <c:dLbl>
              <c:idx val="3"/>
              <c:layout>
                <c:manualLayout>
                  <c:x val="2.695781102574484E-3"/>
                  <c:y val="-0.30657748049052397"/>
                </c:manualLayout>
              </c:layout>
              <c:showVal val="1"/>
            </c:dLbl>
            <c:dLbl>
              <c:idx val="4"/>
              <c:layout>
                <c:manualLayout>
                  <c:x val="4.3132497641191862E-2"/>
                  <c:y val="-0.2991452991452993"/>
                </c:manualLayout>
              </c:layout>
              <c:showVal val="1"/>
            </c:dLbl>
            <c:dLbl>
              <c:idx val="7"/>
              <c:layout>
                <c:manualLayout>
                  <c:x val="-2.4262029923170243E-2"/>
                  <c:y val="-0.25083612040133618"/>
                </c:manualLayout>
              </c:layout>
              <c:showVal val="1"/>
            </c:dLbl>
            <c:dLbl>
              <c:idx val="8"/>
              <c:layout>
                <c:manualLayout>
                  <c:x val="1.3478905512872381E-3"/>
                  <c:y val="-0.25826830174656262"/>
                </c:manualLayout>
              </c:layout>
              <c:showVal val="1"/>
            </c:dLbl>
            <c:dLbl>
              <c:idx val="10"/>
              <c:layout>
                <c:manualLayout>
                  <c:x val="8.0873433077234148E-3"/>
                  <c:y val="-0.25641025641025639"/>
                </c:manualLayout>
              </c:layout>
              <c:showVal val="1"/>
            </c:dLbl>
            <c:dLbl>
              <c:idx val="12"/>
              <c:layout>
                <c:manualLayout>
                  <c:x val="-4.9422082619083717E-17"/>
                  <c:y val="-0.13192121887774091"/>
                </c:manualLayout>
              </c:layout>
              <c:showVal val="1"/>
            </c:dLbl>
            <c:dLbl>
              <c:idx val="13"/>
              <c:layout>
                <c:manualLayout>
                  <c:x val="-1.2131014961585069E-2"/>
                  <c:y val="-0.2359717577108881"/>
                </c:manualLayout>
              </c:layout>
              <c:showVal val="1"/>
            </c:dLbl>
            <c:dLbl>
              <c:idx val="15"/>
              <c:layout>
                <c:manualLayout>
                  <c:x val="-2.021835826930854E-2"/>
                  <c:y val="-0.17279821627647782"/>
                </c:manualLayout>
              </c:layout>
              <c:showVal val="1"/>
            </c:dLbl>
            <c:dLbl>
              <c:idx val="16"/>
              <c:layout>
                <c:manualLayout>
                  <c:x val="-6.7394527564362035E-3"/>
                  <c:y val="-0.21367521367521372"/>
                </c:manualLayout>
              </c:layout>
              <c:showVal val="1"/>
            </c:dLbl>
            <c:dLbl>
              <c:idx val="17"/>
              <c:layout>
                <c:manualLayout>
                  <c:x val="-2.695781102574484E-3"/>
                  <c:y val="-0.1579338535860286"/>
                </c:manualLayout>
              </c:layout>
              <c:showVal val="1"/>
            </c:dLbl>
            <c:dLbl>
              <c:idx val="19"/>
              <c:layout>
                <c:manualLayout>
                  <c:x val="1.3478905512872362E-2"/>
                  <c:y val="-0.19323671497584538"/>
                </c:manualLayout>
              </c:layout>
              <c:showVal val="1"/>
            </c:dLbl>
            <c:dLbl>
              <c:idx val="20"/>
              <c:layout>
                <c:manualLayout>
                  <c:x val="4.852405984634052E-2"/>
                  <c:y val="5.5741360089186873E-3"/>
                </c:manualLayout>
              </c:layout>
              <c:showVal val="1"/>
            </c:dLbl>
            <c:showVal val="1"/>
          </c:dLbls>
          <c:cat>
            <c:numRef>
              <c:f>Лист3!$B$12:$B$30</c:f>
              <c:numCache>
                <c:formatCode>dd/mm/yyyy</c:formatCode>
                <c:ptCount val="19"/>
                <c:pt idx="0">
                  <c:v>44378</c:v>
                </c:pt>
                <c:pt idx="1">
                  <c:v>44409</c:v>
                </c:pt>
                <c:pt idx="2">
                  <c:v>44440</c:v>
                </c:pt>
                <c:pt idx="3">
                  <c:v>44470</c:v>
                </c:pt>
                <c:pt idx="4">
                  <c:v>44501</c:v>
                </c:pt>
                <c:pt idx="5">
                  <c:v>44531</c:v>
                </c:pt>
                <c:pt idx="6">
                  <c:v>44562</c:v>
                </c:pt>
                <c:pt idx="7">
                  <c:v>44593</c:v>
                </c:pt>
                <c:pt idx="8">
                  <c:v>44621</c:v>
                </c:pt>
                <c:pt idx="9">
                  <c:v>44652</c:v>
                </c:pt>
                <c:pt idx="10">
                  <c:v>44682</c:v>
                </c:pt>
                <c:pt idx="11">
                  <c:v>44713</c:v>
                </c:pt>
                <c:pt idx="12">
                  <c:v>44743</c:v>
                </c:pt>
                <c:pt idx="13">
                  <c:v>44774</c:v>
                </c:pt>
                <c:pt idx="14">
                  <c:v>44805</c:v>
                </c:pt>
                <c:pt idx="15">
                  <c:v>44835</c:v>
                </c:pt>
                <c:pt idx="16">
                  <c:v>44866</c:v>
                </c:pt>
                <c:pt idx="17">
                  <c:v>44896</c:v>
                </c:pt>
                <c:pt idx="18">
                  <c:v>44927</c:v>
                </c:pt>
              </c:numCache>
            </c:numRef>
          </c:cat>
          <c:val>
            <c:numRef>
              <c:f>Лист3!$D$12:$D$30</c:f>
              <c:numCache>
                <c:formatCode>#,##0.00</c:formatCode>
                <c:ptCount val="19"/>
                <c:pt idx="0">
                  <c:v>3730</c:v>
                </c:pt>
                <c:pt idx="1">
                  <c:v>3730</c:v>
                </c:pt>
                <c:pt idx="2">
                  <c:v>3730</c:v>
                </c:pt>
                <c:pt idx="3">
                  <c:v>3730</c:v>
                </c:pt>
                <c:pt idx="4">
                  <c:v>3730</c:v>
                </c:pt>
                <c:pt idx="5">
                  <c:v>3469</c:v>
                </c:pt>
                <c:pt idx="6">
                  <c:v>2487</c:v>
                </c:pt>
                <c:pt idx="7">
                  <c:v>2487</c:v>
                </c:pt>
                <c:pt idx="8">
                  <c:v>2487</c:v>
                </c:pt>
                <c:pt idx="9">
                  <c:v>2487</c:v>
                </c:pt>
                <c:pt idx="10">
                  <c:v>2487</c:v>
                </c:pt>
                <c:pt idx="11">
                  <c:v>2487</c:v>
                </c:pt>
                <c:pt idx="12">
                  <c:v>2487</c:v>
                </c:pt>
                <c:pt idx="13">
                  <c:v>2487</c:v>
                </c:pt>
                <c:pt idx="14">
                  <c:v>2487</c:v>
                </c:pt>
                <c:pt idx="15">
                  <c:v>2487</c:v>
                </c:pt>
                <c:pt idx="16">
                  <c:v>2487</c:v>
                </c:pt>
                <c:pt idx="17">
                  <c:v>2226</c:v>
                </c:pt>
                <c:pt idx="18">
                  <c:v>1243</c:v>
                </c:pt>
              </c:numCache>
            </c:numRef>
          </c:val>
        </c:ser>
        <c:ser>
          <c:idx val="0"/>
          <c:order val="1"/>
          <c:tx>
            <c:strRef>
              <c:f>Лист3!$C$5</c:f>
              <c:strCache>
                <c:ptCount val="1"/>
                <c:pt idx="0">
                  <c:v>задолженность по выданной муниципальной гарантиии</c:v>
                </c:pt>
              </c:strCache>
            </c:strRef>
          </c:tx>
          <c:dLbls>
            <c:showVal val="1"/>
          </c:dLbls>
          <c:cat>
            <c:numRef>
              <c:f>Лист3!$B$12:$B$30</c:f>
              <c:numCache>
                <c:formatCode>dd/mm/yyyy</c:formatCode>
                <c:ptCount val="19"/>
                <c:pt idx="0">
                  <c:v>44378</c:v>
                </c:pt>
                <c:pt idx="1">
                  <c:v>44409</c:v>
                </c:pt>
                <c:pt idx="2">
                  <c:v>44440</c:v>
                </c:pt>
                <c:pt idx="3">
                  <c:v>44470</c:v>
                </c:pt>
                <c:pt idx="4">
                  <c:v>44501</c:v>
                </c:pt>
                <c:pt idx="5">
                  <c:v>44531</c:v>
                </c:pt>
                <c:pt idx="6">
                  <c:v>44562</c:v>
                </c:pt>
                <c:pt idx="7">
                  <c:v>44593</c:v>
                </c:pt>
                <c:pt idx="8">
                  <c:v>44621</c:v>
                </c:pt>
                <c:pt idx="9">
                  <c:v>44652</c:v>
                </c:pt>
                <c:pt idx="10">
                  <c:v>44682</c:v>
                </c:pt>
                <c:pt idx="11">
                  <c:v>44713</c:v>
                </c:pt>
                <c:pt idx="12">
                  <c:v>44743</c:v>
                </c:pt>
                <c:pt idx="13">
                  <c:v>44774</c:v>
                </c:pt>
                <c:pt idx="14">
                  <c:v>44805</c:v>
                </c:pt>
                <c:pt idx="15">
                  <c:v>44835</c:v>
                </c:pt>
                <c:pt idx="16">
                  <c:v>44866</c:v>
                </c:pt>
                <c:pt idx="17">
                  <c:v>44896</c:v>
                </c:pt>
                <c:pt idx="18">
                  <c:v>44927</c:v>
                </c:pt>
              </c:numCache>
            </c:numRef>
          </c:cat>
          <c:val>
            <c:numRef>
              <c:f>Лист3!$C$12:$C$30</c:f>
              <c:numCache>
                <c:formatCode>General</c:formatCode>
                <c:ptCount val="19"/>
                <c:pt idx="18">
                  <c:v>13374</c:v>
                </c:pt>
              </c:numCache>
            </c:numRef>
          </c:val>
        </c:ser>
        <c:shape val="cylinder"/>
        <c:axId val="79554048"/>
        <c:axId val="79561472"/>
        <c:axId val="0"/>
      </c:bar3DChart>
      <c:dateAx>
        <c:axId val="79554048"/>
        <c:scaling>
          <c:orientation val="minMax"/>
        </c:scaling>
        <c:axPos val="b"/>
        <c:numFmt formatCode="dd/mm/yyyy" sourceLinked="1"/>
        <c:tickLblPos val="nextTo"/>
        <c:crossAx val="79561472"/>
        <c:crosses val="autoZero"/>
        <c:auto val="1"/>
        <c:lblOffset val="100"/>
        <c:baseTimeUnit val="months"/>
      </c:dateAx>
      <c:valAx>
        <c:axId val="79561472"/>
        <c:scaling>
          <c:orientation val="minMax"/>
        </c:scaling>
        <c:axPos val="l"/>
        <c:majorGridlines/>
        <c:numFmt formatCode="#,##0.00" sourceLinked="1"/>
        <c:tickLblPos val="nextTo"/>
        <c:crossAx val="79554048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.66884978796638395"/>
          <c:y val="0.31935112609784855"/>
          <c:w val="0.33081758327136979"/>
          <c:h val="0.11452477893566275"/>
        </c:manualLayout>
      </c:layout>
    </c:legend>
    <c:plotVisOnly val="1"/>
    <c:dispBlanksAs val="gap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56A25-7E0F-4267-BF1A-77A5C07D3704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5C1A0-7F7D-4805-A011-A7E453A19E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0602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C1A0-7F7D-4805-A011-A7E453A19E5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3794" y="1772817"/>
            <a:ext cx="6986637" cy="416184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5615" y="260649"/>
            <a:ext cx="6877317" cy="1224135"/>
          </a:xfrm>
        </p:spPr>
        <p:txBody>
          <a:bodyPr/>
          <a:lstStyle/>
          <a:p>
            <a:r>
              <a:rPr lang="ru-RU" sz="18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Муниципальный </a:t>
            </a:r>
            <a:r>
              <a:rPr lang="ru-RU" sz="1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долг городского округа Нижняя Салда представлен обязательствами округа - кредитами, привлеченными в бюджет </a:t>
            </a:r>
            <a:r>
              <a:rPr lang="ru-RU" sz="18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округа, выданными муниципальными гарантиями</a:t>
            </a:r>
            <a:endParaRPr lang="ru-RU" sz="1800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-142940" y="500042"/>
          <a:ext cx="9286940" cy="6215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83343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63</TotalTime>
  <Words>43</Words>
  <Application>Microsoft Office PowerPoint</Application>
  <PresentationFormat>Экран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Муниципальный долг городского округа Нижняя Салда представлен обязательствами округа - кредитами, привлеченными в бюджет округа, выданными муниципальными гарантиями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долг городского округа Нижняя Салда представлен обязательствами округа - кредитами, привлеченными в бюджет округа</dc:title>
  <dc:creator>OEM</dc:creator>
  <cp:lastModifiedBy>User</cp:lastModifiedBy>
  <cp:revision>17</cp:revision>
  <dcterms:created xsi:type="dcterms:W3CDTF">2017-07-11T10:28:44Z</dcterms:created>
  <dcterms:modified xsi:type="dcterms:W3CDTF">2023-05-05T06:39:31Z</dcterms:modified>
</cp:coreProperties>
</file>