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2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7"/>
  </p:notesMasterIdLst>
  <p:sldIdLst>
    <p:sldId id="256" r:id="rId2"/>
    <p:sldId id="267" r:id="rId3"/>
    <p:sldId id="268" r:id="rId4"/>
    <p:sldId id="269" r:id="rId5"/>
    <p:sldId id="266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38" autoAdjust="0"/>
    <p:restoredTop sz="81946" autoAdjust="0"/>
  </p:normalViewPr>
  <p:slideViewPr>
    <p:cSldViewPr>
      <p:cViewPr varScale="1">
        <p:scale>
          <a:sx n="75" d="100"/>
          <a:sy n="75" d="100"/>
        </p:scale>
        <p:origin x="-118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2;&#1054;&#1048;%20&#1044;&#1054;&#1050;&#1059;&#1052;&#1045;&#1053;&#1058;&#1067;\&#1041;&#1070;&#1044;&#1046;&#1045;&#1058;&#1053;&#1067;&#1045;%20&#1044;&#1040;&#1053;&#1053;&#1067;&#1045;%20&#1053;&#1040;%20&#1057;&#1040;&#1049;&#1058;%20&#1043;&#1054;\&#1089;&#1088;&#1072;&#1074;&#1085;&#1080;%20&#1073;&#1102;&#1076;&#1078;&#1077;&#1090;&#1099;%202019&#1075;&#1086;&#1076;.xls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2;&#1054;&#1048;%20&#1044;&#1054;&#1050;&#1059;&#1052;&#1045;&#1053;&#1058;&#1067;\&#1041;&#1070;&#1044;&#1046;&#1045;&#1058;&#1053;&#1067;&#1045;%20&#1044;&#1040;&#1053;&#1053;&#1067;&#1045;%20&#1053;&#1040;%20&#1057;&#1040;&#1049;&#1058;%20&#1043;&#1054;\&#1089;&#1088;&#1072;&#1074;&#1085;&#1080;%20&#1073;&#1102;&#1076;&#1078;&#1077;&#1090;&#1099;%202019&#1075;&#1086;&#1076;.xls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2;&#1054;&#1048;%20&#1044;&#1054;&#1050;&#1059;&#1052;&#1045;&#1053;&#1058;&#1067;\&#1041;&#1070;&#1044;&#1046;&#1045;&#1058;&#1053;&#1067;&#1045;%20&#1044;&#1040;&#1053;&#1053;&#1067;&#1045;%20&#1053;&#1040;%20&#1057;&#1040;&#1049;&#1058;%20&#1043;&#1054;\&#1089;&#1088;&#1072;&#1074;&#1085;&#1080;%20&#1073;&#1102;&#1076;&#1078;&#1077;&#1090;&#1099;%202019&#1075;&#1086;&#1076;.xls" TargetMode="External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3307264"/>
        <c:axId val="73308800"/>
        <c:axId val="0"/>
      </c:bar3DChart>
      <c:catAx>
        <c:axId val="733072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73308800"/>
        <c:crosses val="autoZero"/>
        <c:auto val="1"/>
        <c:lblAlgn val="ctr"/>
        <c:lblOffset val="100"/>
        <c:noMultiLvlLbl val="0"/>
      </c:catAx>
      <c:valAx>
        <c:axId val="733088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33072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0395008"/>
        <c:axId val="90396544"/>
        <c:axId val="0"/>
      </c:bar3DChart>
      <c:catAx>
        <c:axId val="903950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0396544"/>
        <c:crosses val="autoZero"/>
        <c:auto val="1"/>
        <c:lblAlgn val="ctr"/>
        <c:lblOffset val="100"/>
        <c:noMultiLvlLbl val="0"/>
      </c:catAx>
      <c:valAx>
        <c:axId val="903965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03950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5525634253"/>
          <c:y val="2.4936723255542391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0120576"/>
        <c:axId val="90122112"/>
        <c:axId val="0"/>
      </c:bar3DChart>
      <c:catAx>
        <c:axId val="901205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0122112"/>
        <c:crosses val="autoZero"/>
        <c:auto val="1"/>
        <c:lblAlgn val="ctr"/>
        <c:lblOffset val="100"/>
        <c:noMultiLvlLbl val="0"/>
      </c:catAx>
      <c:valAx>
        <c:axId val="901221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01205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7148890886083874"/>
          <c:y val="0.25026312009506274"/>
          <c:w val="9.2168104199922163E-2"/>
          <c:h val="0.12799780624436874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64"/>
          <c:y val="2.4935689009023205E-3"/>
          <c:w val="0.66914628857082958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0600576"/>
        <c:axId val="90602112"/>
        <c:axId val="0"/>
      </c:bar3DChart>
      <c:catAx>
        <c:axId val="906005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0602112"/>
        <c:crosses val="autoZero"/>
        <c:auto val="1"/>
        <c:lblAlgn val="ctr"/>
        <c:lblOffset val="100"/>
        <c:noMultiLvlLbl val="0"/>
      </c:catAx>
      <c:valAx>
        <c:axId val="906021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06005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86"/>
          <c:y val="2.4935689009023213E-3"/>
          <c:w val="0.66914628857082992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0507136"/>
        <c:axId val="90508672"/>
        <c:axId val="0"/>
      </c:bar3DChart>
      <c:catAx>
        <c:axId val="905071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0508672"/>
        <c:crosses val="autoZero"/>
        <c:auto val="1"/>
        <c:lblAlgn val="ctr"/>
        <c:lblOffset val="100"/>
        <c:noMultiLvlLbl val="0"/>
      </c:catAx>
      <c:valAx>
        <c:axId val="905086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05071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0520192"/>
        <c:axId val="91316608"/>
        <c:axId val="0"/>
      </c:bar3DChart>
      <c:catAx>
        <c:axId val="905201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1316608"/>
        <c:crosses val="autoZero"/>
        <c:auto val="1"/>
        <c:lblAlgn val="ctr"/>
        <c:lblOffset val="100"/>
        <c:noMultiLvlLbl val="0"/>
      </c:catAx>
      <c:valAx>
        <c:axId val="913166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05201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398976"/>
        <c:axId val="100400512"/>
        <c:axId val="0"/>
      </c:bar3DChart>
      <c:catAx>
        <c:axId val="1003989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0400512"/>
        <c:crosses val="autoZero"/>
        <c:auto val="1"/>
        <c:lblAlgn val="ctr"/>
        <c:lblOffset val="100"/>
        <c:noMultiLvlLbl val="0"/>
      </c:catAx>
      <c:valAx>
        <c:axId val="1004005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03989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36"/>
          <c:y val="2.4935689009023239E-3"/>
          <c:w val="0.66914628857083081"/>
          <c:h val="0.99750643109909753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'доходы на 01.12.20'!$B$3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8143100511073263E-3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7.2498029944839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8143100511073263E-3"/>
                  <c:y val="-7.8802206461780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7.24980299448393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5428733674048923E-3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01.12.20'!$A$4:$A$8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'доходы на 01.12.20'!$B$4:$B$8</c:f>
              <c:numCache>
                <c:formatCode>General</c:formatCode>
                <c:ptCount val="5"/>
                <c:pt idx="0">
                  <c:v>955</c:v>
                </c:pt>
                <c:pt idx="1">
                  <c:v>2280</c:v>
                </c:pt>
                <c:pt idx="2">
                  <c:v>1525</c:v>
                </c:pt>
                <c:pt idx="3">
                  <c:v>582</c:v>
                </c:pt>
                <c:pt idx="4">
                  <c:v>1526</c:v>
                </c:pt>
              </c:numCache>
            </c:numRef>
          </c:val>
        </c:ser>
        <c:ser>
          <c:idx val="1"/>
          <c:order val="1"/>
          <c:tx>
            <c:strRef>
              <c:f>'доходы на 01.12.20'!$C$3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261805434456992E-2"/>
                  <c:y val="-7.10207677940966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201393267068314E-2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014241192593691E-2"/>
                  <c:y val="-8.8258471237194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5428733674048923E-3"/>
                  <c:y val="-7.5650118203309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7.24980299448393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01.12.20'!$A$4:$A$8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'доходы на 01.12.20'!$C$4:$C$8</c:f>
              <c:numCache>
                <c:formatCode>General</c:formatCode>
                <c:ptCount val="5"/>
                <c:pt idx="0">
                  <c:v>717</c:v>
                </c:pt>
                <c:pt idx="1">
                  <c:v>1932</c:v>
                </c:pt>
                <c:pt idx="2">
                  <c:v>1344</c:v>
                </c:pt>
                <c:pt idx="3">
                  <c:v>520</c:v>
                </c:pt>
                <c:pt idx="4">
                  <c:v>1326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3681664"/>
        <c:axId val="23691648"/>
        <c:axId val="0"/>
      </c:bar3DChart>
      <c:catAx>
        <c:axId val="236816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23691648"/>
        <c:crosses val="autoZero"/>
        <c:auto val="1"/>
        <c:lblAlgn val="ctr"/>
        <c:lblOffset val="100"/>
        <c:noMultiLvlLbl val="0"/>
      </c:catAx>
      <c:valAx>
        <c:axId val="236916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36816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768384"/>
        <c:axId val="100785152"/>
        <c:axId val="0"/>
      </c:bar3DChart>
      <c:catAx>
        <c:axId val="100768384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00785152"/>
        <c:crosses val="autoZero"/>
        <c:auto val="1"/>
        <c:lblAlgn val="ctr"/>
        <c:lblOffset val="100"/>
        <c:noMultiLvlLbl val="1"/>
      </c:catAx>
      <c:valAx>
        <c:axId val="100785152"/>
        <c:scaling>
          <c:orientation val="minMax"/>
        </c:scaling>
        <c:delete val="1"/>
        <c:axPos val="b"/>
        <c:numFmt formatCode="0.0" sourceLinked="1"/>
        <c:majorTickMark val="cross"/>
        <c:minorTickMark val="cross"/>
        <c:tickLblPos val="nextTo"/>
        <c:crossAx val="1007683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665600"/>
        <c:axId val="100683776"/>
        <c:axId val="0"/>
      </c:bar3DChart>
      <c:catAx>
        <c:axId val="1006656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0683776"/>
        <c:crosses val="autoZero"/>
        <c:auto val="1"/>
        <c:lblAlgn val="ctr"/>
        <c:lblOffset val="100"/>
        <c:noMultiLvlLbl val="0"/>
      </c:catAx>
      <c:valAx>
        <c:axId val="10068377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06656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227520"/>
        <c:axId val="101229312"/>
        <c:axId val="0"/>
      </c:bar3DChart>
      <c:catAx>
        <c:axId val="1012275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1229312"/>
        <c:crosses val="autoZero"/>
        <c:auto val="1"/>
        <c:lblAlgn val="ctr"/>
        <c:lblOffset val="100"/>
        <c:noMultiLvlLbl val="0"/>
      </c:catAx>
      <c:valAx>
        <c:axId val="10122931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12275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3324416"/>
        <c:axId val="73325952"/>
        <c:axId val="0"/>
      </c:bar3DChart>
      <c:catAx>
        <c:axId val="733244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73325952"/>
        <c:crosses val="autoZero"/>
        <c:auto val="1"/>
        <c:lblAlgn val="ctr"/>
        <c:lblOffset val="100"/>
        <c:noMultiLvlLbl val="0"/>
      </c:catAx>
      <c:valAx>
        <c:axId val="733259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33244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449728"/>
        <c:axId val="101451264"/>
        <c:axId val="0"/>
      </c:bar3DChart>
      <c:catAx>
        <c:axId val="101449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1451264"/>
        <c:crosses val="autoZero"/>
        <c:auto val="1"/>
        <c:lblAlgn val="ctr"/>
        <c:lblOffset val="100"/>
        <c:noMultiLvlLbl val="0"/>
      </c:catAx>
      <c:valAx>
        <c:axId val="1014512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14497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868288"/>
        <c:axId val="101869824"/>
        <c:axId val="0"/>
      </c:bar3DChart>
      <c:catAx>
        <c:axId val="1018682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1869824"/>
        <c:crosses val="autoZero"/>
        <c:auto val="1"/>
        <c:lblAlgn val="ctr"/>
        <c:lblOffset val="100"/>
        <c:noMultiLvlLbl val="0"/>
      </c:catAx>
      <c:valAx>
        <c:axId val="10186982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18682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035937174519854"/>
          <c:y val="1.8893006021306159E-2"/>
          <c:w val="0.39116579177603028"/>
          <c:h val="0.914440434529021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2151680"/>
        <c:axId val="102153216"/>
        <c:axId val="0"/>
      </c:bar3DChart>
      <c:catAx>
        <c:axId val="1021516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2153216"/>
        <c:crosses val="autoZero"/>
        <c:auto val="1"/>
        <c:lblAlgn val="ctr"/>
        <c:lblOffset val="100"/>
        <c:noMultiLvlLbl val="0"/>
      </c:catAx>
      <c:valAx>
        <c:axId val="10215321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21516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792000"/>
        <c:axId val="101797888"/>
        <c:axId val="0"/>
      </c:bar3DChart>
      <c:catAx>
        <c:axId val="1017920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1797888"/>
        <c:crosses val="autoZero"/>
        <c:auto val="1"/>
        <c:lblAlgn val="ctr"/>
        <c:lblOffset val="100"/>
        <c:noMultiLvlLbl val="0"/>
      </c:catAx>
      <c:valAx>
        <c:axId val="10179788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17920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893"/>
          <c:y val="7.0284317908537322E-3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821440"/>
        <c:axId val="101823232"/>
        <c:axId val="0"/>
      </c:bar3DChart>
      <c:catAx>
        <c:axId val="1018214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1823232"/>
        <c:crosses val="autoZero"/>
        <c:auto val="1"/>
        <c:lblAlgn val="ctr"/>
        <c:lblOffset val="100"/>
        <c:noMultiLvlLbl val="0"/>
      </c:catAx>
      <c:valAx>
        <c:axId val="10182323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18214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915"/>
          <c:y val="7.028431790853734E-3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834752"/>
        <c:axId val="101836288"/>
        <c:axId val="0"/>
      </c:bar3DChart>
      <c:catAx>
        <c:axId val="1018347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1836288"/>
        <c:crosses val="autoZero"/>
        <c:auto val="1"/>
        <c:lblAlgn val="ctr"/>
        <c:lblOffset val="100"/>
        <c:noMultiLvlLbl val="0"/>
      </c:catAx>
      <c:valAx>
        <c:axId val="10183628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18347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2961920"/>
        <c:axId val="102963456"/>
        <c:axId val="0"/>
      </c:bar3DChart>
      <c:catAx>
        <c:axId val="1029619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2963456"/>
        <c:crosses val="autoZero"/>
        <c:auto val="1"/>
        <c:lblAlgn val="ctr"/>
        <c:lblOffset val="100"/>
        <c:noMultiLvlLbl val="0"/>
      </c:catAx>
      <c:valAx>
        <c:axId val="10296345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29619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2790656"/>
        <c:axId val="102792192"/>
        <c:axId val="0"/>
      </c:bar3DChart>
      <c:catAx>
        <c:axId val="1027906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2792192"/>
        <c:crosses val="autoZero"/>
        <c:auto val="1"/>
        <c:lblAlgn val="ctr"/>
        <c:lblOffset val="100"/>
        <c:noMultiLvlLbl val="0"/>
      </c:catAx>
      <c:valAx>
        <c:axId val="1027921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27906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67"/>
          <c:h val="0.914440434529020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2713600"/>
        <c:axId val="102727680"/>
        <c:axId val="0"/>
      </c:bar3DChart>
      <c:catAx>
        <c:axId val="1027136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2727680"/>
        <c:crosses val="autoZero"/>
        <c:auto val="1"/>
        <c:lblAlgn val="ctr"/>
        <c:lblOffset val="100"/>
        <c:noMultiLvlLbl val="0"/>
      </c:catAx>
      <c:valAx>
        <c:axId val="10272768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27136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84"/>
          <c:h val="0.914440434529020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2734848"/>
        <c:axId val="103604992"/>
        <c:axId val="0"/>
      </c:bar3DChart>
      <c:catAx>
        <c:axId val="1027348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3604992"/>
        <c:crosses val="autoZero"/>
        <c:auto val="1"/>
        <c:lblAlgn val="ctr"/>
        <c:lblOffset val="100"/>
        <c:noMultiLvlLbl val="0"/>
      </c:catAx>
      <c:valAx>
        <c:axId val="1036049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27348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4319616"/>
        <c:axId val="87135360"/>
        <c:axId val="0"/>
      </c:bar3DChart>
      <c:catAx>
        <c:axId val="84319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87135360"/>
        <c:crosses val="autoZero"/>
        <c:auto val="1"/>
        <c:lblAlgn val="ctr"/>
        <c:lblOffset val="100"/>
        <c:noMultiLvlLbl val="0"/>
      </c:catAx>
      <c:valAx>
        <c:axId val="8713536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843196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489536"/>
        <c:axId val="103491072"/>
        <c:axId val="0"/>
      </c:bar3DChart>
      <c:catAx>
        <c:axId val="1034895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3491072"/>
        <c:crosses val="autoZero"/>
        <c:auto val="1"/>
        <c:lblAlgn val="ctr"/>
        <c:lblOffset val="100"/>
        <c:noMultiLvlLbl val="0"/>
      </c:catAx>
      <c:valAx>
        <c:axId val="10349107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34895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4311808"/>
        <c:axId val="104325888"/>
        <c:axId val="0"/>
      </c:bar3DChart>
      <c:catAx>
        <c:axId val="1043118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4325888"/>
        <c:crosses val="autoZero"/>
        <c:auto val="1"/>
        <c:lblAlgn val="ctr"/>
        <c:lblOffset val="100"/>
        <c:noMultiLvlLbl val="0"/>
      </c:catAx>
      <c:valAx>
        <c:axId val="10432588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43118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'доходы на 1 чел  01.12.20  '!$B$3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7777777777778234E-3"/>
                  <c:y val="-8.3333333333333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7777777777778234E-3"/>
                  <c:y val="-6.4814814814815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6.944444444444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6.0185185185185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6.0185185185185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1 чел  01.12.20  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'доходы на 1 чел  01.12.20  '!$B$4:$B$8</c:f>
              <c:numCache>
                <c:formatCode>0.0</c:formatCode>
                <c:ptCount val="5"/>
                <c:pt idx="0">
                  <c:v>54.067825397724057</c:v>
                </c:pt>
                <c:pt idx="1">
                  <c:v>55.378786038716569</c:v>
                </c:pt>
                <c:pt idx="2">
                  <c:v>31.539518595682431</c:v>
                </c:pt>
                <c:pt idx="3">
                  <c:v>46.437405250139633</c:v>
                </c:pt>
                <c:pt idx="4">
                  <c:v>35.178312086493463</c:v>
                </c:pt>
              </c:numCache>
            </c:numRef>
          </c:val>
        </c:ser>
        <c:ser>
          <c:idx val="1"/>
          <c:order val="1"/>
          <c:tx>
            <c:strRef>
              <c:f>'доходы на 1 чел  01.12.20  '!$C$3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5031004590561682E-2"/>
                  <c:y val="-7.5080451900034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7184594953519258E-2"/>
                  <c:y val="-6.5821351135455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5655174577281405E-2"/>
                  <c:y val="-7.8703640305831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3364285639593903E-2"/>
                  <c:y val="-5.19322720529499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6.944444444444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1 чел  01.12.20  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'доходы на 1 чел  01.12.20  '!$C$4:$C$8</c:f>
              <c:numCache>
                <c:formatCode>0.0</c:formatCode>
                <c:ptCount val="5"/>
                <c:pt idx="0">
                  <c:v>40.593330691275547</c:v>
                </c:pt>
                <c:pt idx="1">
                  <c:v>46.926234485438776</c:v>
                </c:pt>
                <c:pt idx="2">
                  <c:v>28.281395451926059</c:v>
                </c:pt>
                <c:pt idx="3">
                  <c:v>41.490465171946063</c:v>
                </c:pt>
                <c:pt idx="4">
                  <c:v>30.567786256022497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6253184"/>
        <c:axId val="26254720"/>
        <c:axId val="0"/>
      </c:bar3DChart>
      <c:catAx>
        <c:axId val="262531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26254720"/>
        <c:crosses val="autoZero"/>
        <c:auto val="1"/>
        <c:lblAlgn val="ctr"/>
        <c:lblOffset val="100"/>
        <c:noMultiLvlLbl val="0"/>
      </c:catAx>
      <c:valAx>
        <c:axId val="2625472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262531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9155948879884189"/>
          <c:y val="3.3172511261026056E-3"/>
          <c:w val="0.46346628893086356"/>
          <c:h val="0.8818471391538607"/>
        </c:manualLayout>
      </c:layout>
      <c:bar3DChart>
        <c:barDir val="bar"/>
        <c:grouping val="cluster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586432"/>
        <c:axId val="104694144"/>
        <c:axId val="0"/>
      </c:bar3DChart>
      <c:catAx>
        <c:axId val="103586432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04694144"/>
        <c:crosses val="autoZero"/>
        <c:auto val="1"/>
        <c:lblAlgn val="ctr"/>
        <c:lblOffset val="100"/>
        <c:noMultiLvlLbl val="1"/>
      </c:catAx>
      <c:valAx>
        <c:axId val="104694144"/>
        <c:scaling>
          <c:orientation val="minMax"/>
        </c:scaling>
        <c:delete val="1"/>
        <c:axPos val="b"/>
        <c:numFmt formatCode="General" sourceLinked="1"/>
        <c:majorTickMark val="cross"/>
        <c:minorTickMark val="cross"/>
        <c:tickLblPos val="nextTo"/>
        <c:crossAx val="1035864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5"/>
          <c:y val="3.3172511261026056E-3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4701312"/>
        <c:axId val="104703104"/>
        <c:axId val="0"/>
      </c:bar3DChart>
      <c:catAx>
        <c:axId val="1047013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4703104"/>
        <c:crosses val="autoZero"/>
        <c:auto val="1"/>
        <c:lblAlgn val="ctr"/>
        <c:lblOffset val="100"/>
        <c:noMultiLvlLbl val="0"/>
      </c:catAx>
      <c:valAx>
        <c:axId val="1047031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47013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4997248"/>
        <c:axId val="104998784"/>
        <c:axId val="0"/>
      </c:bar3DChart>
      <c:catAx>
        <c:axId val="1049972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4998784"/>
        <c:crosses val="autoZero"/>
        <c:auto val="1"/>
        <c:lblAlgn val="ctr"/>
        <c:lblOffset val="100"/>
        <c:noMultiLvlLbl val="0"/>
      </c:catAx>
      <c:valAx>
        <c:axId val="1049987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49972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424000"/>
        <c:axId val="105425536"/>
        <c:axId val="0"/>
      </c:bar3DChart>
      <c:catAx>
        <c:axId val="1054240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5425536"/>
        <c:crosses val="autoZero"/>
        <c:auto val="1"/>
        <c:lblAlgn val="ctr"/>
        <c:lblOffset val="100"/>
        <c:noMultiLvlLbl val="0"/>
      </c:catAx>
      <c:valAx>
        <c:axId val="1054255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4240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3057268443854158"/>
          <c:y val="0.11815284362664216"/>
          <c:w val="0.463466288930863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703296"/>
        <c:axId val="105704832"/>
        <c:axId val="0"/>
      </c:bar3DChart>
      <c:catAx>
        <c:axId val="1057032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5704832"/>
        <c:crosses val="autoZero"/>
        <c:auto val="1"/>
        <c:lblAlgn val="ctr"/>
        <c:lblOffset val="100"/>
        <c:noMultiLvlLbl val="0"/>
      </c:catAx>
      <c:valAx>
        <c:axId val="1057048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7032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23"/>
          <c:y val="3.3172511261026056E-3"/>
          <c:w val="0.46346628893086211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925248"/>
        <c:axId val="105931136"/>
        <c:axId val="0"/>
      </c:bar3DChart>
      <c:catAx>
        <c:axId val="1059252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5931136"/>
        <c:crosses val="autoZero"/>
        <c:auto val="1"/>
        <c:lblAlgn val="ctr"/>
        <c:lblOffset val="100"/>
        <c:noMultiLvlLbl val="0"/>
      </c:catAx>
      <c:valAx>
        <c:axId val="1059311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9252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942400"/>
        <c:axId val="105948288"/>
        <c:axId val="0"/>
      </c:bar3DChart>
      <c:catAx>
        <c:axId val="1059424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5948288"/>
        <c:crosses val="autoZero"/>
        <c:auto val="1"/>
        <c:lblAlgn val="ctr"/>
        <c:lblOffset val="100"/>
        <c:noMultiLvlLbl val="0"/>
      </c:catAx>
      <c:valAx>
        <c:axId val="1059482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9424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36"/>
          <c:y val="2.4935689009023239E-3"/>
          <c:w val="0.669146288570830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7140992"/>
        <c:axId val="87032192"/>
        <c:axId val="0"/>
      </c:bar3DChart>
      <c:catAx>
        <c:axId val="871409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7032192"/>
        <c:crosses val="autoZero"/>
        <c:auto val="1"/>
        <c:lblAlgn val="ctr"/>
        <c:lblOffset val="100"/>
        <c:noMultiLvlLbl val="0"/>
      </c:catAx>
      <c:valAx>
        <c:axId val="870321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71409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299776"/>
        <c:axId val="106301312"/>
        <c:axId val="0"/>
      </c:bar3DChart>
      <c:catAx>
        <c:axId val="1062997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6301312"/>
        <c:crosses val="autoZero"/>
        <c:auto val="1"/>
        <c:lblAlgn val="ctr"/>
        <c:lblOffset val="100"/>
        <c:noMultiLvlLbl val="0"/>
      </c:catAx>
      <c:valAx>
        <c:axId val="1063013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62997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321024"/>
        <c:axId val="106322560"/>
        <c:axId val="0"/>
      </c:bar3DChart>
      <c:catAx>
        <c:axId val="1063210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6322560"/>
        <c:crosses val="autoZero"/>
        <c:auto val="1"/>
        <c:lblAlgn val="ctr"/>
        <c:lblOffset val="100"/>
        <c:noMultiLvlLbl val="0"/>
      </c:catAx>
      <c:valAx>
        <c:axId val="106322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63210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481536"/>
        <c:axId val="106483072"/>
        <c:axId val="0"/>
      </c:bar3DChart>
      <c:catAx>
        <c:axId val="1064815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6483072"/>
        <c:crosses val="autoZero"/>
        <c:auto val="1"/>
        <c:lblAlgn val="ctr"/>
        <c:lblOffset val="100"/>
        <c:noMultiLvlLbl val="0"/>
      </c:catAx>
      <c:valAx>
        <c:axId val="1064830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64815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"/>
          <c:y val="3.3172511261026056E-3"/>
          <c:w val="0.46346628893086278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388096"/>
        <c:axId val="106398080"/>
        <c:axId val="0"/>
      </c:bar3DChart>
      <c:catAx>
        <c:axId val="1063880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6398080"/>
        <c:crosses val="autoZero"/>
        <c:auto val="1"/>
        <c:lblAlgn val="ctr"/>
        <c:lblOffset val="100"/>
        <c:noMultiLvlLbl val="0"/>
      </c:catAx>
      <c:valAx>
        <c:axId val="1063980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63880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23"/>
          <c:y val="3.3172511261026056E-3"/>
          <c:w val="0.463466288930863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405248"/>
        <c:axId val="107213952"/>
        <c:axId val="0"/>
      </c:bar3DChart>
      <c:catAx>
        <c:axId val="1064052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7213952"/>
        <c:crosses val="autoZero"/>
        <c:auto val="1"/>
        <c:lblAlgn val="ctr"/>
        <c:lblOffset val="100"/>
        <c:noMultiLvlLbl val="0"/>
      </c:catAx>
      <c:valAx>
        <c:axId val="1072139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64052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4978364603987819"/>
          <c:y val="0.11466635193084805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553152"/>
        <c:axId val="107554688"/>
        <c:axId val="0"/>
      </c:bar3DChart>
      <c:catAx>
        <c:axId val="1075531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7554688"/>
        <c:crosses val="autoZero"/>
        <c:auto val="1"/>
        <c:lblAlgn val="ctr"/>
        <c:lblOffset val="100"/>
        <c:noMultiLvlLbl val="0"/>
      </c:catAx>
      <c:valAx>
        <c:axId val="1075546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75531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908480"/>
        <c:axId val="107914368"/>
        <c:axId val="0"/>
      </c:bar3DChart>
      <c:catAx>
        <c:axId val="1079084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7914368"/>
        <c:crosses val="autoZero"/>
        <c:auto val="1"/>
        <c:lblAlgn val="ctr"/>
        <c:lblOffset val="100"/>
        <c:noMultiLvlLbl val="0"/>
      </c:catAx>
      <c:valAx>
        <c:axId val="1079143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79084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'расходы 01.12.20 '!$B$2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01.12.20 '!$A$3:$A$7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'расходы 01.12.20 '!$B$3:$B$7</c:f>
              <c:numCache>
                <c:formatCode>General</c:formatCode>
                <c:ptCount val="5"/>
                <c:pt idx="0">
                  <c:v>1112</c:v>
                </c:pt>
                <c:pt idx="1">
                  <c:v>2435</c:v>
                </c:pt>
                <c:pt idx="2">
                  <c:v>1598</c:v>
                </c:pt>
                <c:pt idx="3">
                  <c:v>593</c:v>
                </c:pt>
                <c:pt idx="4">
                  <c:v>1555</c:v>
                </c:pt>
              </c:numCache>
            </c:numRef>
          </c:val>
        </c:ser>
        <c:ser>
          <c:idx val="1"/>
          <c:order val="1"/>
          <c:tx>
            <c:strRef>
              <c:f>'расходы 01.12.20 '!$C$2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4"/>
              <c:layout>
                <c:manualLayout>
                  <c:x val="8.3333333333333367E-3"/>
                  <c:y val="-3.03893637226970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01.12.20 '!$A$3:$A$7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'расходы 01.12.20 '!$C$3:$C$7</c:f>
              <c:numCache>
                <c:formatCode>General</c:formatCode>
                <c:ptCount val="5"/>
                <c:pt idx="0">
                  <c:v>781</c:v>
                </c:pt>
                <c:pt idx="1">
                  <c:v>2029</c:v>
                </c:pt>
                <c:pt idx="2">
                  <c:v>1309</c:v>
                </c:pt>
                <c:pt idx="3">
                  <c:v>502</c:v>
                </c:pt>
                <c:pt idx="4">
                  <c:v>1334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060032"/>
        <c:axId val="128094592"/>
        <c:axId val="0"/>
      </c:bar3DChart>
      <c:catAx>
        <c:axId val="1280600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8094592"/>
        <c:crosses val="autoZero"/>
        <c:auto val="1"/>
        <c:lblAlgn val="ctr"/>
        <c:lblOffset val="100"/>
        <c:noMultiLvlLbl val="0"/>
      </c:catAx>
      <c:valAx>
        <c:axId val="128094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80600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87"/>
          <c:y val="4.5753104391362872E-3"/>
          <c:w val="0.48742470750478489"/>
          <c:h val="0.96001915637322832"/>
        </c:manualLayout>
      </c:layout>
      <c:bar3DChart>
        <c:barDir val="bar"/>
        <c:grouping val="stack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214144"/>
        <c:axId val="108215680"/>
        <c:axId val="0"/>
      </c:bar3DChart>
      <c:catAx>
        <c:axId val="108214144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08215680"/>
        <c:crosses val="autoZero"/>
        <c:auto val="1"/>
        <c:lblAlgn val="ctr"/>
        <c:lblOffset val="100"/>
        <c:noMultiLvlLbl val="1"/>
      </c:catAx>
      <c:valAx>
        <c:axId val="108215680"/>
        <c:scaling>
          <c:orientation val="minMax"/>
        </c:scaling>
        <c:delete val="1"/>
        <c:axPos val="b"/>
        <c:numFmt formatCode="0.0" sourceLinked="1"/>
        <c:majorTickMark val="cross"/>
        <c:minorTickMark val="cross"/>
        <c:tickLblPos val="nextTo"/>
        <c:crossAx val="1082141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53"/>
          <c:y val="4.5753104391362872E-3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227200"/>
        <c:axId val="108228992"/>
        <c:axId val="0"/>
      </c:bar3DChart>
      <c:catAx>
        <c:axId val="1082272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8228992"/>
        <c:crosses val="autoZero"/>
        <c:auto val="1"/>
        <c:lblAlgn val="ctr"/>
        <c:lblOffset val="100"/>
        <c:noMultiLvlLbl val="0"/>
      </c:catAx>
      <c:valAx>
        <c:axId val="1082289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82272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7043456"/>
        <c:axId val="89310336"/>
        <c:axId val="0"/>
      </c:bar3DChart>
      <c:catAx>
        <c:axId val="870434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9310336"/>
        <c:crosses val="autoZero"/>
        <c:auto val="1"/>
        <c:lblAlgn val="ctr"/>
        <c:lblOffset val="100"/>
        <c:noMultiLvlLbl val="0"/>
      </c:catAx>
      <c:valAx>
        <c:axId val="893103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70434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240256"/>
        <c:axId val="108598400"/>
        <c:axId val="0"/>
      </c:bar3DChart>
      <c:catAx>
        <c:axId val="1082402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8598400"/>
        <c:crosses val="autoZero"/>
        <c:auto val="1"/>
        <c:lblAlgn val="ctr"/>
        <c:lblOffset val="100"/>
        <c:noMultiLvlLbl val="0"/>
      </c:catAx>
      <c:valAx>
        <c:axId val="10859840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82402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015424"/>
        <c:axId val="109016960"/>
        <c:axId val="0"/>
      </c:bar3DChart>
      <c:catAx>
        <c:axId val="1090154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9016960"/>
        <c:crosses val="autoZero"/>
        <c:auto val="1"/>
        <c:lblAlgn val="ctr"/>
        <c:lblOffset val="100"/>
        <c:noMultiLvlLbl val="0"/>
      </c:catAx>
      <c:valAx>
        <c:axId val="10901696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90154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325952349878918"/>
          <c:y val="4.5750619200768915E-3"/>
          <c:w val="0.5358296302071156"/>
          <c:h val="0.9954248687664040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934272"/>
        <c:axId val="108935808"/>
        <c:axId val="0"/>
      </c:bar3DChart>
      <c:catAx>
        <c:axId val="1089342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8935808"/>
        <c:crosses val="autoZero"/>
        <c:auto val="1"/>
        <c:lblAlgn val="ctr"/>
        <c:lblOffset val="100"/>
        <c:noMultiLvlLbl val="0"/>
      </c:catAx>
      <c:valAx>
        <c:axId val="10893580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89342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39"/>
          <c:y val="7.3764476122949235E-3"/>
          <c:w val="0.48742470750478323"/>
          <c:h val="0.9600191563732268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610880"/>
        <c:axId val="109612416"/>
        <c:axId val="0"/>
      </c:bar3DChart>
      <c:catAx>
        <c:axId val="1096108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9612416"/>
        <c:crosses val="autoZero"/>
        <c:auto val="1"/>
        <c:lblAlgn val="ctr"/>
        <c:lblOffset val="100"/>
        <c:noMultiLvlLbl val="0"/>
      </c:catAx>
      <c:valAx>
        <c:axId val="10961241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96108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619840"/>
        <c:axId val="109621632"/>
        <c:axId val="0"/>
      </c:bar3DChart>
      <c:catAx>
        <c:axId val="1096198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9621632"/>
        <c:crosses val="autoZero"/>
        <c:auto val="1"/>
        <c:lblAlgn val="ctr"/>
        <c:lblOffset val="100"/>
        <c:noMultiLvlLbl val="0"/>
      </c:catAx>
      <c:valAx>
        <c:axId val="10962163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96198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628800"/>
        <c:axId val="109630592"/>
        <c:axId val="0"/>
      </c:bar3DChart>
      <c:catAx>
        <c:axId val="1096288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9630592"/>
        <c:crosses val="autoZero"/>
        <c:auto val="1"/>
        <c:lblAlgn val="ctr"/>
        <c:lblOffset val="100"/>
        <c:noMultiLvlLbl val="0"/>
      </c:catAx>
      <c:valAx>
        <c:axId val="1096305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96288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523328"/>
        <c:axId val="109524864"/>
        <c:axId val="0"/>
      </c:bar3DChart>
      <c:catAx>
        <c:axId val="1095233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9524864"/>
        <c:crosses val="autoZero"/>
        <c:auto val="1"/>
        <c:lblAlgn val="ctr"/>
        <c:lblOffset val="100"/>
        <c:noMultiLvlLbl val="0"/>
      </c:catAx>
      <c:valAx>
        <c:axId val="1095248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95233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027904"/>
        <c:axId val="110029440"/>
        <c:axId val="0"/>
      </c:bar3DChart>
      <c:catAx>
        <c:axId val="1100279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0029440"/>
        <c:crosses val="autoZero"/>
        <c:auto val="1"/>
        <c:lblAlgn val="ctr"/>
        <c:lblOffset val="100"/>
        <c:noMultiLvlLbl val="0"/>
      </c:catAx>
      <c:valAx>
        <c:axId val="1100294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00279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72"/>
          <c:y val="7.3764476122949374E-3"/>
          <c:w val="0.487424707504784"/>
          <c:h val="0.9600191563732275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344064"/>
        <c:axId val="110345600"/>
        <c:axId val="0"/>
      </c:bar3DChart>
      <c:catAx>
        <c:axId val="1103440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0345600"/>
        <c:crosses val="autoZero"/>
        <c:auto val="1"/>
        <c:lblAlgn val="ctr"/>
        <c:lblOffset val="100"/>
        <c:noMultiLvlLbl val="0"/>
      </c:catAx>
      <c:valAx>
        <c:axId val="11034560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03440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42"/>
          <c:y val="4.5753104391362872E-3"/>
          <c:w val="0.48742470750478423"/>
          <c:h val="0.96001915637322777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361216"/>
        <c:axId val="110637440"/>
        <c:axId val="0"/>
      </c:bar3DChart>
      <c:catAx>
        <c:axId val="1103612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0637440"/>
        <c:crosses val="autoZero"/>
        <c:auto val="1"/>
        <c:lblAlgn val="ctr"/>
        <c:lblOffset val="100"/>
        <c:noMultiLvlLbl val="0"/>
      </c:catAx>
      <c:valAx>
        <c:axId val="11063744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03612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9212032"/>
        <c:axId val="89213568"/>
        <c:axId val="0"/>
      </c:bar3DChart>
      <c:catAx>
        <c:axId val="892120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9213568"/>
        <c:crosses val="autoZero"/>
        <c:auto val="1"/>
        <c:lblAlgn val="ctr"/>
        <c:lblOffset val="100"/>
        <c:noMultiLvlLbl val="0"/>
      </c:catAx>
      <c:valAx>
        <c:axId val="8921356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892120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125752102769332"/>
          <c:y val="2.7318749335437549E-2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685568"/>
        <c:axId val="111064192"/>
        <c:axId val="0"/>
      </c:bar3DChart>
      <c:catAx>
        <c:axId val="1106855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1064192"/>
        <c:crosses val="autoZero"/>
        <c:auto val="1"/>
        <c:lblAlgn val="ctr"/>
        <c:lblOffset val="100"/>
        <c:noMultiLvlLbl val="0"/>
      </c:catAx>
      <c:valAx>
        <c:axId val="1110641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06855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679552"/>
        <c:axId val="111356160"/>
        <c:axId val="0"/>
      </c:bar3DChart>
      <c:catAx>
        <c:axId val="1106795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1356160"/>
        <c:crosses val="autoZero"/>
        <c:auto val="1"/>
        <c:lblAlgn val="ctr"/>
        <c:lblOffset val="100"/>
        <c:noMultiLvlLbl val="0"/>
      </c:catAx>
      <c:valAx>
        <c:axId val="11135616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06795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'расходы на 1 чел 01.12.20 '!$B$2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5.7706909643128648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624169986719801E-2"/>
                  <c:y val="-5.4669703872437414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96812749003987E-3"/>
                  <c:y val="-6.0744115413819216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624169986719801E-2"/>
                  <c:y val="-5.7706909643128648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0624169986719847E-2"/>
                  <c:y val="-5.1632498101746534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'расходы на 1 чел 01.12.20 '!$A$3:$A$8</c:f>
              <c:strCache>
                <c:ptCount val="6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5">
                  <c:v>МО город Алапаевск</c:v>
                </c:pt>
              </c:strCache>
            </c:strRef>
          </c:cat>
          <c:val>
            <c:numRef>
              <c:f>'расходы на 1 чел 01.12.20 '!$B$3:$B$8</c:f>
              <c:numCache>
                <c:formatCode>0.0</c:formatCode>
                <c:ptCount val="6"/>
                <c:pt idx="0">
                  <c:v>62.956462662061938</c:v>
                </c:pt>
                <c:pt idx="1">
                  <c:v>59.143571931699498</c:v>
                </c:pt>
                <c:pt idx="2">
                  <c:v>31.56168269870118</c:v>
                </c:pt>
                <c:pt idx="3">
                  <c:v>47.315088167238493</c:v>
                </c:pt>
                <c:pt idx="5">
                  <c:v>35.846838331911755</c:v>
                </c:pt>
              </c:numCache>
            </c:numRef>
          </c:val>
        </c:ser>
        <c:ser>
          <c:idx val="1"/>
          <c:order val="1"/>
          <c:tx>
            <c:strRef>
              <c:f>'расходы на 1 чел 01.12.20 '!$C$2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3745019920318724E-2"/>
                  <c:y val="-1.214882308276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96812749003987E-3"/>
                  <c:y val="-6.0744115413819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1713147410358571E-2"/>
                  <c:y val="-6.07441154138192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7025232403718474E-2"/>
                  <c:y val="3.03720577069097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8.2337317397078363E-2"/>
                  <c:y val="-2.39150060684328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на 1 чел 01.12.20 '!$A$3:$A$8</c:f>
              <c:strCache>
                <c:ptCount val="6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5">
                  <c:v>МО город Алапаевск</c:v>
                </c:pt>
              </c:strCache>
            </c:strRef>
          </c:cat>
          <c:val>
            <c:numRef>
              <c:f>'расходы на 1 чел 01.12.20 '!$C$3:$C$8</c:f>
              <c:numCache>
                <c:formatCode>0.0</c:formatCode>
                <c:ptCount val="6"/>
                <c:pt idx="0">
                  <c:v>44.216724225782713</c:v>
                </c:pt>
                <c:pt idx="1">
                  <c:v>49.282261786208743</c:v>
                </c:pt>
                <c:pt idx="2">
                  <c:v>26.15364156212598</c:v>
                </c:pt>
                <c:pt idx="3">
                  <c:v>40.054256762147929</c:v>
                </c:pt>
                <c:pt idx="5">
                  <c:v>30.752207289241337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7493632"/>
        <c:axId val="127495168"/>
        <c:axId val="0"/>
      </c:bar3DChart>
      <c:catAx>
        <c:axId val="1274936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7495168"/>
        <c:crosses val="autoZero"/>
        <c:auto val="1"/>
        <c:lblAlgn val="ctr"/>
        <c:lblOffset val="100"/>
        <c:noMultiLvlLbl val="0"/>
      </c:catAx>
      <c:valAx>
        <c:axId val="12749516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74936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14"/>
          <c:y val="2.4935689009023165E-3"/>
          <c:w val="0.669146288570828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9233280"/>
        <c:axId val="89234816"/>
        <c:axId val="0"/>
      </c:bar3DChart>
      <c:catAx>
        <c:axId val="892332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9234816"/>
        <c:crosses val="autoZero"/>
        <c:auto val="1"/>
        <c:lblAlgn val="ctr"/>
        <c:lblOffset val="100"/>
        <c:noMultiLvlLbl val="0"/>
      </c:catAx>
      <c:valAx>
        <c:axId val="892348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92332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9242240"/>
        <c:axId val="89256320"/>
        <c:axId val="0"/>
      </c:bar3DChart>
      <c:catAx>
        <c:axId val="892422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9256320"/>
        <c:crosses val="autoZero"/>
        <c:auto val="1"/>
        <c:lblAlgn val="ctr"/>
        <c:lblOffset val="100"/>
        <c:noMultiLvlLbl val="0"/>
      </c:catAx>
      <c:valAx>
        <c:axId val="892563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92422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9304448"/>
        <c:axId val="90379392"/>
        <c:axId val="0"/>
      </c:bar3DChart>
      <c:catAx>
        <c:axId val="893044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0379392"/>
        <c:crosses val="autoZero"/>
        <c:auto val="1"/>
        <c:lblAlgn val="ctr"/>
        <c:lblOffset val="100"/>
        <c:noMultiLvlLbl val="0"/>
      </c:catAx>
      <c:valAx>
        <c:axId val="90379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93044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438DF-0FFC-4406-8CBF-611273DFCC4B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F6B97-3E87-44BE-968D-259069D8AC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312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F6B97-3E87-44BE-968D-259069D8ACC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F6B97-3E87-44BE-968D-259069D8ACC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13" Type="http://schemas.openxmlformats.org/officeDocument/2006/relationships/chart" Target="../charts/chart11.xml"/><Relationship Id="rId18" Type="http://schemas.openxmlformats.org/officeDocument/2006/relationships/chart" Target="../charts/chart1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12" Type="http://schemas.openxmlformats.org/officeDocument/2006/relationships/chart" Target="../charts/chart10.xml"/><Relationship Id="rId17" Type="http://schemas.openxmlformats.org/officeDocument/2006/relationships/chart" Target="../charts/chart15.xml"/><Relationship Id="rId2" Type="http://schemas.openxmlformats.org/officeDocument/2006/relationships/notesSlide" Target="../notesSlides/notesSlide1.xml"/><Relationship Id="rId16" Type="http://schemas.openxmlformats.org/officeDocument/2006/relationships/chart" Target="../charts/chart1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11" Type="http://schemas.openxmlformats.org/officeDocument/2006/relationships/chart" Target="../charts/chart9.xml"/><Relationship Id="rId5" Type="http://schemas.openxmlformats.org/officeDocument/2006/relationships/chart" Target="../charts/chart3.xml"/><Relationship Id="rId15" Type="http://schemas.openxmlformats.org/officeDocument/2006/relationships/chart" Target="../charts/chart13.xml"/><Relationship Id="rId10" Type="http://schemas.openxmlformats.org/officeDocument/2006/relationships/chart" Target="../charts/chart8.xml"/><Relationship Id="rId4" Type="http://schemas.openxmlformats.org/officeDocument/2006/relationships/chart" Target="../charts/chart2.xml"/><Relationship Id="rId9" Type="http://schemas.openxmlformats.org/officeDocument/2006/relationships/chart" Target="../charts/chart7.xml"/><Relationship Id="rId14" Type="http://schemas.openxmlformats.org/officeDocument/2006/relationships/chart" Target="../charts/char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2.xml"/><Relationship Id="rId13" Type="http://schemas.openxmlformats.org/officeDocument/2006/relationships/chart" Target="../charts/chart27.xml"/><Relationship Id="rId18" Type="http://schemas.openxmlformats.org/officeDocument/2006/relationships/chart" Target="../charts/chart32.xml"/><Relationship Id="rId3" Type="http://schemas.openxmlformats.org/officeDocument/2006/relationships/chart" Target="../charts/chart17.xml"/><Relationship Id="rId7" Type="http://schemas.openxmlformats.org/officeDocument/2006/relationships/chart" Target="../charts/chart21.xml"/><Relationship Id="rId12" Type="http://schemas.openxmlformats.org/officeDocument/2006/relationships/chart" Target="../charts/chart26.xml"/><Relationship Id="rId17" Type="http://schemas.openxmlformats.org/officeDocument/2006/relationships/chart" Target="../charts/chart31.xml"/><Relationship Id="rId2" Type="http://schemas.openxmlformats.org/officeDocument/2006/relationships/notesSlide" Target="../notesSlides/notesSlide2.xml"/><Relationship Id="rId16" Type="http://schemas.openxmlformats.org/officeDocument/2006/relationships/chart" Target="../charts/chart30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0.xml"/><Relationship Id="rId11" Type="http://schemas.openxmlformats.org/officeDocument/2006/relationships/chart" Target="../charts/chart25.xml"/><Relationship Id="rId5" Type="http://schemas.openxmlformats.org/officeDocument/2006/relationships/chart" Target="../charts/chart19.xml"/><Relationship Id="rId15" Type="http://schemas.openxmlformats.org/officeDocument/2006/relationships/chart" Target="../charts/chart29.xml"/><Relationship Id="rId10" Type="http://schemas.openxmlformats.org/officeDocument/2006/relationships/chart" Target="../charts/chart24.xml"/><Relationship Id="rId4" Type="http://schemas.openxmlformats.org/officeDocument/2006/relationships/chart" Target="../charts/chart18.xml"/><Relationship Id="rId9" Type="http://schemas.openxmlformats.org/officeDocument/2006/relationships/chart" Target="../charts/chart23.xml"/><Relationship Id="rId14" Type="http://schemas.openxmlformats.org/officeDocument/2006/relationships/chart" Target="../charts/chart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9.xml"/><Relationship Id="rId13" Type="http://schemas.openxmlformats.org/officeDocument/2006/relationships/chart" Target="../charts/chart44.xml"/><Relationship Id="rId3" Type="http://schemas.openxmlformats.org/officeDocument/2006/relationships/chart" Target="../charts/chart34.xml"/><Relationship Id="rId7" Type="http://schemas.openxmlformats.org/officeDocument/2006/relationships/chart" Target="../charts/chart38.xml"/><Relationship Id="rId12" Type="http://schemas.openxmlformats.org/officeDocument/2006/relationships/chart" Target="../charts/chart43.xml"/><Relationship Id="rId2" Type="http://schemas.openxmlformats.org/officeDocument/2006/relationships/chart" Target="../charts/chart33.xml"/><Relationship Id="rId16" Type="http://schemas.openxmlformats.org/officeDocument/2006/relationships/chart" Target="../charts/chart4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7.xml"/><Relationship Id="rId11" Type="http://schemas.openxmlformats.org/officeDocument/2006/relationships/chart" Target="../charts/chart42.xml"/><Relationship Id="rId5" Type="http://schemas.openxmlformats.org/officeDocument/2006/relationships/chart" Target="../charts/chart36.xml"/><Relationship Id="rId15" Type="http://schemas.openxmlformats.org/officeDocument/2006/relationships/chart" Target="../charts/chart46.xml"/><Relationship Id="rId10" Type="http://schemas.openxmlformats.org/officeDocument/2006/relationships/chart" Target="../charts/chart41.xml"/><Relationship Id="rId4" Type="http://schemas.openxmlformats.org/officeDocument/2006/relationships/chart" Target="../charts/chart35.xml"/><Relationship Id="rId9" Type="http://schemas.openxmlformats.org/officeDocument/2006/relationships/chart" Target="../charts/chart40.xml"/><Relationship Id="rId14" Type="http://schemas.openxmlformats.org/officeDocument/2006/relationships/chart" Target="../charts/chart4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4.xml"/><Relationship Id="rId13" Type="http://schemas.openxmlformats.org/officeDocument/2006/relationships/chart" Target="../charts/chart59.xml"/><Relationship Id="rId3" Type="http://schemas.openxmlformats.org/officeDocument/2006/relationships/chart" Target="../charts/chart49.xml"/><Relationship Id="rId7" Type="http://schemas.openxmlformats.org/officeDocument/2006/relationships/chart" Target="../charts/chart53.xml"/><Relationship Id="rId12" Type="http://schemas.openxmlformats.org/officeDocument/2006/relationships/chart" Target="../charts/chart58.xml"/><Relationship Id="rId2" Type="http://schemas.openxmlformats.org/officeDocument/2006/relationships/chart" Target="../charts/chart48.xml"/><Relationship Id="rId16" Type="http://schemas.openxmlformats.org/officeDocument/2006/relationships/chart" Target="../charts/chart6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2.xml"/><Relationship Id="rId11" Type="http://schemas.openxmlformats.org/officeDocument/2006/relationships/chart" Target="../charts/chart57.xml"/><Relationship Id="rId5" Type="http://schemas.openxmlformats.org/officeDocument/2006/relationships/chart" Target="../charts/chart51.xml"/><Relationship Id="rId15" Type="http://schemas.openxmlformats.org/officeDocument/2006/relationships/chart" Target="../charts/chart61.xml"/><Relationship Id="rId10" Type="http://schemas.openxmlformats.org/officeDocument/2006/relationships/chart" Target="../charts/chart56.xml"/><Relationship Id="rId4" Type="http://schemas.openxmlformats.org/officeDocument/2006/relationships/chart" Target="../charts/chart50.xml"/><Relationship Id="rId9" Type="http://schemas.openxmlformats.org/officeDocument/2006/relationships/chart" Target="../charts/chart55.xml"/><Relationship Id="rId14" Type="http://schemas.openxmlformats.org/officeDocument/2006/relationships/chart" Target="../charts/char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071546"/>
            <a:ext cx="73581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Сопоставление основных параметров бюджета городского округа Нижняя Салда с основными параметрами бюджетов</a:t>
            </a:r>
            <a:b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отдельных муниципальных образований Свердловской области на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01.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12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.20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20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 года</a:t>
            </a:r>
            <a:endParaRPr lang="ru-RU" sz="3600" b="1" dirty="0">
              <a:solidFill>
                <a:schemeClr val="bg2">
                  <a:lumMod val="25000"/>
                </a:schemeClr>
              </a:solidFill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571481"/>
            <a:ext cx="5429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Исполнение бюджетов по доходам  на 01.</a:t>
            </a:r>
            <a:r>
              <a:rPr lang="en-US" sz="2400" b="1" dirty="0" smtClean="0"/>
              <a:t>12.2020</a:t>
            </a:r>
            <a:endParaRPr lang="ru-RU" sz="24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072198" y="1571612"/>
            <a:ext cx="1675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млн.рублей</a:t>
            </a:r>
            <a:endParaRPr lang="ru-RU" b="1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0689263"/>
              </p:ext>
            </p:extLst>
          </p:nvPr>
        </p:nvGraphicFramePr>
        <p:xfrm>
          <a:off x="1690687" y="1404937"/>
          <a:ext cx="5762625" cy="4048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9534836"/>
              </p:ext>
            </p:extLst>
          </p:nvPr>
        </p:nvGraphicFramePr>
        <p:xfrm>
          <a:off x="1619250" y="1490662"/>
          <a:ext cx="5905500" cy="387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497979"/>
              </p:ext>
            </p:extLst>
          </p:nvPr>
        </p:nvGraphicFramePr>
        <p:xfrm>
          <a:off x="1571625" y="18097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9405052"/>
              </p:ext>
            </p:extLst>
          </p:nvPr>
        </p:nvGraphicFramePr>
        <p:xfrm>
          <a:off x="1857356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0784176"/>
              </p:ext>
            </p:extLst>
          </p:nvPr>
        </p:nvGraphicFramePr>
        <p:xfrm>
          <a:off x="1763688" y="1940944"/>
          <a:ext cx="6417155" cy="4222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7005065"/>
              </p:ext>
            </p:extLst>
          </p:nvPr>
        </p:nvGraphicFramePr>
        <p:xfrm>
          <a:off x="1475656" y="2060848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6449323"/>
              </p:ext>
            </p:extLst>
          </p:nvPr>
        </p:nvGraphicFramePr>
        <p:xfrm>
          <a:off x="1547664" y="2060848"/>
          <a:ext cx="6980987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577967"/>
              </p:ext>
            </p:extLst>
          </p:nvPr>
        </p:nvGraphicFramePr>
        <p:xfrm>
          <a:off x="1638300" y="1690687"/>
          <a:ext cx="5867400" cy="347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9321720"/>
              </p:ext>
            </p:extLst>
          </p:nvPr>
        </p:nvGraphicFramePr>
        <p:xfrm>
          <a:off x="2156773" y="1959200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059413"/>
              </p:ext>
            </p:extLst>
          </p:nvPr>
        </p:nvGraphicFramePr>
        <p:xfrm>
          <a:off x="2156773" y="1974232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97031"/>
              </p:ext>
            </p:extLst>
          </p:nvPr>
        </p:nvGraphicFramePr>
        <p:xfrm>
          <a:off x="1843912" y="1895622"/>
          <a:ext cx="6828036" cy="4362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1736380"/>
              </p:ext>
            </p:extLst>
          </p:nvPr>
        </p:nvGraphicFramePr>
        <p:xfrm>
          <a:off x="1619250" y="1466850"/>
          <a:ext cx="59055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008467"/>
              </p:ext>
            </p:extLst>
          </p:nvPr>
        </p:nvGraphicFramePr>
        <p:xfrm>
          <a:off x="1259632" y="1948708"/>
          <a:ext cx="741682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275847"/>
              </p:ext>
            </p:extLst>
          </p:nvPr>
        </p:nvGraphicFramePr>
        <p:xfrm>
          <a:off x="1776412" y="1940820"/>
          <a:ext cx="6179964" cy="3936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8044770"/>
              </p:ext>
            </p:extLst>
          </p:nvPr>
        </p:nvGraphicFramePr>
        <p:xfrm>
          <a:off x="1842448" y="2204864"/>
          <a:ext cx="59055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0896677"/>
              </p:ext>
            </p:extLst>
          </p:nvPr>
        </p:nvGraphicFramePr>
        <p:xfrm>
          <a:off x="1776412" y="1816590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71670" y="428605"/>
            <a:ext cx="5429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Доходы бюджетов</a:t>
            </a:r>
          </a:p>
          <a:p>
            <a:pPr algn="ctr"/>
            <a:r>
              <a:rPr lang="ru-RU" sz="2400" b="1" dirty="0" smtClean="0"/>
              <a:t> в расчете на одного человека на 01.</a:t>
            </a:r>
            <a:r>
              <a:rPr lang="en-US" sz="2400" b="1" dirty="0" smtClean="0"/>
              <a:t>12.2020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29388" y="1571612"/>
            <a:ext cx="1596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тыс.рублей</a:t>
            </a:r>
            <a:endParaRPr lang="ru-RU" b="1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2599119"/>
              </p:ext>
            </p:extLst>
          </p:nvPr>
        </p:nvGraphicFramePr>
        <p:xfrm>
          <a:off x="1990726" y="2060848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099451"/>
              </p:ext>
            </p:extLst>
          </p:nvPr>
        </p:nvGraphicFramePr>
        <p:xfrm>
          <a:off x="1785938" y="2276872"/>
          <a:ext cx="6386461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357319"/>
              </p:ext>
            </p:extLst>
          </p:nvPr>
        </p:nvGraphicFramePr>
        <p:xfrm>
          <a:off x="1571625" y="18097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864517"/>
              </p:ext>
            </p:extLst>
          </p:nvPr>
        </p:nvGraphicFramePr>
        <p:xfrm>
          <a:off x="2267744" y="2276872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2489664"/>
              </p:ext>
            </p:extLst>
          </p:nvPr>
        </p:nvGraphicFramePr>
        <p:xfrm>
          <a:off x="1724025" y="19621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7758433"/>
              </p:ext>
            </p:extLst>
          </p:nvPr>
        </p:nvGraphicFramePr>
        <p:xfrm>
          <a:off x="1403648" y="2114550"/>
          <a:ext cx="6840760" cy="3474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5136987"/>
              </p:ext>
            </p:extLst>
          </p:nvPr>
        </p:nvGraphicFramePr>
        <p:xfrm>
          <a:off x="1403648" y="2060848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8486393"/>
              </p:ext>
            </p:extLst>
          </p:nvPr>
        </p:nvGraphicFramePr>
        <p:xfrm>
          <a:off x="1403648" y="1940944"/>
          <a:ext cx="6400800" cy="3419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2885210"/>
              </p:ext>
            </p:extLst>
          </p:nvPr>
        </p:nvGraphicFramePr>
        <p:xfrm>
          <a:off x="1763688" y="1940944"/>
          <a:ext cx="6400800" cy="3949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1031219"/>
              </p:ext>
            </p:extLst>
          </p:nvPr>
        </p:nvGraphicFramePr>
        <p:xfrm>
          <a:off x="2370094" y="2204864"/>
          <a:ext cx="4857750" cy="349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0144436"/>
              </p:ext>
            </p:extLst>
          </p:nvPr>
        </p:nvGraphicFramePr>
        <p:xfrm>
          <a:off x="1475656" y="2060848"/>
          <a:ext cx="6324600" cy="407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7221556"/>
              </p:ext>
            </p:extLst>
          </p:nvPr>
        </p:nvGraphicFramePr>
        <p:xfrm>
          <a:off x="1528808" y="2132856"/>
          <a:ext cx="6000750" cy="330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549942"/>
              </p:ext>
            </p:extLst>
          </p:nvPr>
        </p:nvGraphicFramePr>
        <p:xfrm>
          <a:off x="1691680" y="2564904"/>
          <a:ext cx="6000750" cy="300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2682056"/>
              </p:ext>
            </p:extLst>
          </p:nvPr>
        </p:nvGraphicFramePr>
        <p:xfrm>
          <a:off x="1876425" y="21145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5410903"/>
              </p:ext>
            </p:extLst>
          </p:nvPr>
        </p:nvGraphicFramePr>
        <p:xfrm>
          <a:off x="1259632" y="1940944"/>
          <a:ext cx="6527057" cy="3558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/>
        </p:nvGraphicFramePr>
        <p:xfrm>
          <a:off x="2028825" y="22669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428605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Исполнение бюджетов по расходам на 01.</a:t>
            </a:r>
            <a:r>
              <a:rPr lang="en-US" sz="2400" b="1" dirty="0" smtClean="0"/>
              <a:t>12.2020</a:t>
            </a:r>
            <a:endParaRPr lang="ru-RU" sz="24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215074" y="1357298"/>
            <a:ext cx="1928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млн.рублей</a:t>
            </a:r>
            <a:endParaRPr lang="ru-RU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9330542"/>
              </p:ext>
            </p:extLst>
          </p:nvPr>
        </p:nvGraphicFramePr>
        <p:xfrm>
          <a:off x="1857356" y="1928802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3350060"/>
              </p:ext>
            </p:extLst>
          </p:nvPr>
        </p:nvGraphicFramePr>
        <p:xfrm>
          <a:off x="1835696" y="1916832"/>
          <a:ext cx="5935365" cy="4027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71564"/>
              </p:ext>
            </p:extLst>
          </p:nvPr>
        </p:nvGraphicFramePr>
        <p:xfrm>
          <a:off x="1804987" y="16335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9846841"/>
              </p:ext>
            </p:extLst>
          </p:nvPr>
        </p:nvGraphicFramePr>
        <p:xfrm>
          <a:off x="1957387" y="17859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2422096"/>
              </p:ext>
            </p:extLst>
          </p:nvPr>
        </p:nvGraphicFramePr>
        <p:xfrm>
          <a:off x="1691680" y="1916832"/>
          <a:ext cx="6143625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8072258"/>
              </p:ext>
            </p:extLst>
          </p:nvPr>
        </p:nvGraphicFramePr>
        <p:xfrm>
          <a:off x="1356395" y="2204864"/>
          <a:ext cx="6671989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3289381"/>
              </p:ext>
            </p:extLst>
          </p:nvPr>
        </p:nvGraphicFramePr>
        <p:xfrm>
          <a:off x="1619672" y="1916832"/>
          <a:ext cx="6613004" cy="3958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7485854"/>
              </p:ext>
            </p:extLst>
          </p:nvPr>
        </p:nvGraphicFramePr>
        <p:xfrm>
          <a:off x="2109787" y="19383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6908723"/>
              </p:ext>
            </p:extLst>
          </p:nvPr>
        </p:nvGraphicFramePr>
        <p:xfrm>
          <a:off x="2262187" y="20907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3974164"/>
              </p:ext>
            </p:extLst>
          </p:nvPr>
        </p:nvGraphicFramePr>
        <p:xfrm>
          <a:off x="2414587" y="22431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8879372"/>
              </p:ext>
            </p:extLst>
          </p:nvPr>
        </p:nvGraphicFramePr>
        <p:xfrm>
          <a:off x="1547665" y="1916833"/>
          <a:ext cx="6553348" cy="406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9942169"/>
              </p:ext>
            </p:extLst>
          </p:nvPr>
        </p:nvGraphicFramePr>
        <p:xfrm>
          <a:off x="1804987" y="2564904"/>
          <a:ext cx="5534025" cy="3038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3382317"/>
              </p:ext>
            </p:extLst>
          </p:nvPr>
        </p:nvGraphicFramePr>
        <p:xfrm>
          <a:off x="1475656" y="1726630"/>
          <a:ext cx="6543675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5700954"/>
              </p:ext>
            </p:extLst>
          </p:nvPr>
        </p:nvGraphicFramePr>
        <p:xfrm>
          <a:off x="1804987" y="1790700"/>
          <a:ext cx="6151389" cy="4374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/>
        </p:nvGraphicFramePr>
        <p:xfrm>
          <a:off x="2566987" y="23955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1538" y="285729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Расходы бюджетов в расчете на одного человека на 01.</a:t>
            </a:r>
            <a:r>
              <a:rPr lang="en-US" sz="2400" b="1" dirty="0" smtClean="0"/>
              <a:t>12.2020</a:t>
            </a:r>
            <a:endParaRPr lang="ru-RU" sz="2400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5715008" y="1142984"/>
            <a:ext cx="1785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тыс.рублей</a:t>
            </a:r>
            <a:endParaRPr lang="ru-RU" b="1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7871646"/>
              </p:ext>
            </p:extLst>
          </p:nvPr>
        </p:nvGraphicFramePr>
        <p:xfrm>
          <a:off x="1357290" y="1643050"/>
          <a:ext cx="6786610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2471816"/>
              </p:ext>
            </p:extLst>
          </p:nvPr>
        </p:nvGraphicFramePr>
        <p:xfrm>
          <a:off x="1685925" y="1116727"/>
          <a:ext cx="7062539" cy="4688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753616"/>
              </p:ext>
            </p:extLst>
          </p:nvPr>
        </p:nvGraphicFramePr>
        <p:xfrm>
          <a:off x="1685925" y="1076325"/>
          <a:ext cx="5772150" cy="4705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872640"/>
              </p:ext>
            </p:extLst>
          </p:nvPr>
        </p:nvGraphicFramePr>
        <p:xfrm>
          <a:off x="1357333" y="1116726"/>
          <a:ext cx="6858005" cy="4832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5721316"/>
              </p:ext>
            </p:extLst>
          </p:nvPr>
        </p:nvGraphicFramePr>
        <p:xfrm>
          <a:off x="862038" y="1700808"/>
          <a:ext cx="73533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1910970"/>
              </p:ext>
            </p:extLst>
          </p:nvPr>
        </p:nvGraphicFramePr>
        <p:xfrm>
          <a:off x="1266824" y="1657350"/>
          <a:ext cx="7193607" cy="4147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3442345"/>
              </p:ext>
            </p:extLst>
          </p:nvPr>
        </p:nvGraphicFramePr>
        <p:xfrm>
          <a:off x="1338263" y="1628800"/>
          <a:ext cx="661035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7134233"/>
              </p:ext>
            </p:extLst>
          </p:nvPr>
        </p:nvGraphicFramePr>
        <p:xfrm>
          <a:off x="1338263" y="1512316"/>
          <a:ext cx="6610350" cy="456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3579428"/>
              </p:ext>
            </p:extLst>
          </p:nvPr>
        </p:nvGraphicFramePr>
        <p:xfrm>
          <a:off x="2123728" y="1512316"/>
          <a:ext cx="6091610" cy="4580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8177891"/>
              </p:ext>
            </p:extLst>
          </p:nvPr>
        </p:nvGraphicFramePr>
        <p:xfrm>
          <a:off x="1283381" y="1628800"/>
          <a:ext cx="6720114" cy="4392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5557150"/>
              </p:ext>
            </p:extLst>
          </p:nvPr>
        </p:nvGraphicFramePr>
        <p:xfrm>
          <a:off x="1547813" y="1512316"/>
          <a:ext cx="6191250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0468478"/>
              </p:ext>
            </p:extLst>
          </p:nvPr>
        </p:nvGraphicFramePr>
        <p:xfrm>
          <a:off x="1619672" y="1772816"/>
          <a:ext cx="6492230" cy="4076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8502066"/>
              </p:ext>
            </p:extLst>
          </p:nvPr>
        </p:nvGraphicFramePr>
        <p:xfrm>
          <a:off x="1728808" y="1512316"/>
          <a:ext cx="6486530" cy="4724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8044385"/>
              </p:ext>
            </p:extLst>
          </p:nvPr>
        </p:nvGraphicFramePr>
        <p:xfrm>
          <a:off x="1979712" y="1700808"/>
          <a:ext cx="5772150" cy="4257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740152"/>
              </p:ext>
            </p:extLst>
          </p:nvPr>
        </p:nvGraphicFramePr>
        <p:xfrm>
          <a:off x="1500187" y="1100137"/>
          <a:ext cx="6960245" cy="5065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1165</TotalTime>
  <Words>84</Words>
  <Application>Microsoft Office PowerPoint</Application>
  <PresentationFormat>Экран (4:3)</PresentationFormat>
  <Paragraphs>43</Paragraphs>
  <Slides>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OEM</cp:lastModifiedBy>
  <cp:revision>130</cp:revision>
  <dcterms:created xsi:type="dcterms:W3CDTF">2017-02-16T11:20:46Z</dcterms:created>
  <dcterms:modified xsi:type="dcterms:W3CDTF">2020-12-17T10:01:45Z</dcterms:modified>
</cp:coreProperties>
</file>