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7"/>
  </p:notesMasterIdLst>
  <p:sldIdLst>
    <p:sldId id="256" r:id="rId2"/>
    <p:sldId id="267" r:id="rId3"/>
    <p:sldId id="268" r:id="rId4"/>
    <p:sldId id="269" r:id="rId5"/>
    <p:sldId id="26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585" autoAdjust="0"/>
    <p:restoredTop sz="81946" autoAdjust="0"/>
  </p:normalViewPr>
  <p:slideViewPr>
    <p:cSldViewPr>
      <p:cViewPr varScale="1">
        <p:scale>
          <a:sx n="116" d="100"/>
          <a:sy n="116" d="100"/>
        </p:scale>
        <p:origin x="-149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54;&#1048;%20&#1044;&#1054;&#1050;&#1059;&#1052;&#1045;&#1053;&#1058;&#1067;\&#1041;&#1070;&#1044;&#1046;&#1045;&#1058;&#1053;&#1067;&#1045;%20&#1044;&#1040;&#1053;&#1053;&#1067;&#1045;%20&#1053;&#1040;%20&#1057;&#1040;&#1049;&#1058;%20&#1043;&#1054;\&#1089;&#1088;&#1072;&#1074;&#1085;&#1080;%20&#1073;&#1102;&#1076;&#1078;&#1077;&#1090;&#1099;%202019&#1075;&#1086;&#1076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54;&#1048;%20&#1044;&#1054;&#1050;&#1059;&#1052;&#1045;&#1053;&#1058;&#1067;\&#1041;&#1070;&#1044;&#1046;&#1045;&#1058;&#1053;&#1067;&#1045;%20&#1044;&#1040;&#1053;&#1053;&#1067;&#1045;%20&#1053;&#1040;%20&#1057;&#1040;&#1049;&#1058;%20&#1043;&#1054;\&#1089;&#1088;&#1072;&#1074;&#1085;&#1080;%20&#1073;&#1102;&#1076;&#1078;&#1077;&#1090;&#1099;%202019&#1075;&#1086;&#1076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54;&#1048;%20&#1044;&#1054;&#1050;&#1059;&#1052;&#1045;&#1053;&#1058;&#1067;\&#1041;&#1070;&#1044;&#1046;&#1045;&#1058;&#1053;&#1067;&#1045;%20&#1044;&#1040;&#1053;&#1053;&#1067;&#1045;%20&#1053;&#1040;%20&#1057;&#1040;&#1049;&#1058;%20&#1043;&#1054;\&#1089;&#1088;&#1072;&#1074;&#1085;&#1080;%20&#1073;&#1102;&#1076;&#1078;&#1077;&#1090;&#1099;%202019&#1075;&#1086;&#1076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54;&#1048;%20&#1044;&#1054;&#1050;&#1059;&#1052;&#1045;&#1053;&#1058;&#1067;\&#1041;&#1070;&#1044;&#1046;&#1045;&#1058;&#1053;&#1067;&#1045;%20&#1044;&#1040;&#1053;&#1053;&#1067;&#1045;%20&#1053;&#1040;%20&#1057;&#1040;&#1049;&#1058;%20&#1043;&#1054;\&#1089;&#1088;&#1072;&#1074;&#1085;&#1080;%20&#1073;&#1102;&#1076;&#1078;&#1077;&#1090;&#1099;%202019&#1075;&#1086;&#1076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floor>
      <c:spPr>
        <a:noFill/>
        <a:ln w="2540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33085371142917197"/>
          <c:y val="2.4935689009023144E-3"/>
          <c:w val="0.66914628857082958"/>
          <c:h val="0.99750643109909753"/>
        </c:manualLayout>
      </c:layout>
      <c:bar3DChart>
        <c:barDir val="bar"/>
        <c:grouping val="stacked"/>
        <c:ser>
          <c:idx val="0"/>
          <c:order val="0"/>
          <c:tx>
            <c:strRef>
              <c:f>'[сравни бюджеты 2019год.xls]доходы на 01.05.19'!$B$3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-6.8143100511073263E-3"/>
                  <c:y val="-6.6193853427895979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7.2498029944839087E-2"/>
                </c:manualLayout>
              </c:layout>
              <c:showVal val="1"/>
            </c:dLbl>
            <c:dLbl>
              <c:idx val="2"/>
              <c:layout>
                <c:manualLayout>
                  <c:x val="6.8143100511073263E-3"/>
                  <c:y val="-7.8802206461780933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7.2498029944839143E-2"/>
                </c:manualLayout>
              </c:layout>
              <c:showVal val="1"/>
            </c:dLbl>
            <c:dLbl>
              <c:idx val="4"/>
              <c:layout>
                <c:manualLayout>
                  <c:x val="-4.5428733674048923E-3"/>
                  <c:y val="-6.619385342789597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'[сравни бюджеты 2019год.xls]доходы на 01.05.19'!$A$4:$A$8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Верхний Тагил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'[сравни бюджеты 2019год.xls]доходы на 01.05.19'!$B$4:$B$8</c:f>
              <c:numCache>
                <c:formatCode>General</c:formatCode>
                <c:ptCount val="5"/>
                <c:pt idx="0">
                  <c:v>623</c:v>
                </c:pt>
                <c:pt idx="1">
                  <c:v>1862</c:v>
                </c:pt>
                <c:pt idx="2">
                  <c:v>1412</c:v>
                </c:pt>
                <c:pt idx="3">
                  <c:v>469</c:v>
                </c:pt>
                <c:pt idx="4">
                  <c:v>1394</c:v>
                </c:pt>
              </c:numCache>
            </c:numRef>
          </c:val>
        </c:ser>
        <c:ser>
          <c:idx val="1"/>
          <c:order val="1"/>
          <c:tx>
            <c:strRef>
              <c:f>'[сравни бюджеты 2019год.xls]доходы на 01.05.19'!$C$3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2.4261805434456992E-2"/>
                  <c:y val="-7.1020767794096662E-2"/>
                </c:manualLayout>
              </c:layout>
              <c:showVal val="1"/>
            </c:dLbl>
            <c:dLbl>
              <c:idx val="1"/>
              <c:layout>
                <c:manualLayout>
                  <c:x val="1.7201393267068286E-2"/>
                  <c:y val="-6.6193853427895979E-2"/>
                </c:manualLayout>
              </c:layout>
              <c:showVal val="1"/>
            </c:dLbl>
            <c:dLbl>
              <c:idx val="2"/>
              <c:layout>
                <c:manualLayout>
                  <c:x val="2.5014241192593691E-2"/>
                  <c:y val="-8.8258471237194727E-2"/>
                </c:manualLayout>
              </c:layout>
              <c:showVal val="1"/>
            </c:dLbl>
            <c:dLbl>
              <c:idx val="3"/>
              <c:layout>
                <c:manualLayout>
                  <c:x val="4.5428733674048923E-3"/>
                  <c:y val="-7.5650118203309719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7.249802994483911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'[сравни бюджеты 2019год.xls]доходы на 01.05.19'!$A$4:$A$8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Верхний Тагил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'[сравни бюджеты 2019год.xls]доходы на 01.05.19'!$C$4:$C$8</c:f>
              <c:numCache>
                <c:formatCode>General</c:formatCode>
                <c:ptCount val="5"/>
                <c:pt idx="0">
                  <c:v>183</c:v>
                </c:pt>
                <c:pt idx="1">
                  <c:v>415</c:v>
                </c:pt>
                <c:pt idx="2">
                  <c:v>422</c:v>
                </c:pt>
                <c:pt idx="3">
                  <c:v>169</c:v>
                </c:pt>
                <c:pt idx="4">
                  <c:v>478</c:v>
                </c:pt>
              </c:numCache>
            </c:numRef>
          </c:val>
        </c:ser>
        <c:shape val="cylinder"/>
        <c:axId val="71626112"/>
        <c:axId val="71649152"/>
        <c:axId val="0"/>
      </c:bar3DChart>
      <c:catAx>
        <c:axId val="7162611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71649152"/>
        <c:crosses val="autoZero"/>
        <c:auto val="1"/>
        <c:lblAlgn val="ctr"/>
        <c:lblOffset val="100"/>
      </c:catAx>
      <c:valAx>
        <c:axId val="71649152"/>
        <c:scaling>
          <c:orientation val="minMax"/>
        </c:scaling>
        <c:delete val="1"/>
        <c:axPos val="b"/>
        <c:numFmt formatCode="General" sourceLinked="1"/>
        <c:tickLblPos val="nextTo"/>
        <c:crossAx val="7162611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5624228221472316"/>
          <c:y val="8.5559649871352284E-2"/>
          <c:w val="0.39116579177602967"/>
          <c:h val="0.91444043452902068"/>
        </c:manualLayout>
      </c:layout>
      <c:bar3DChart>
        <c:barDir val="bar"/>
        <c:grouping val="stacked"/>
        <c:ser>
          <c:idx val="0"/>
          <c:order val="0"/>
          <c:tx>
            <c:strRef>
              <c:f>'доходы на 1 чел  01.05.19 '!$B$3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-2.7777777777778113E-3"/>
                  <c:y val="-8.3333333333333343E-2"/>
                </c:manualLayout>
              </c:layout>
              <c:showVal val="1"/>
            </c:dLbl>
            <c:dLbl>
              <c:idx val="1"/>
              <c:layout>
                <c:manualLayout>
                  <c:x val="-2.7777777777778113E-3"/>
                  <c:y val="-6.481481481481538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6.9444444444444503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6.0185185185185147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6.0185185185185147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'доходы на 1 чел  01.05.19 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Верхний Тагил</c:v>
                </c:pt>
                <c:pt idx="4">
                  <c:v>МО  город Алапаевск</c:v>
                </c:pt>
              </c:strCache>
            </c:strRef>
          </c:cat>
          <c:val>
            <c:numRef>
              <c:f>'доходы на 1 чел  01.05.19 '!$B$4:$B$8</c:f>
              <c:numCache>
                <c:formatCode>0.0</c:formatCode>
                <c:ptCount val="5"/>
                <c:pt idx="0">
                  <c:v>35.271471437468151</c:v>
                </c:pt>
                <c:pt idx="1">
                  <c:v>45.226008598285205</c:v>
                </c:pt>
                <c:pt idx="2">
                  <c:v>31.295713462476172</c:v>
                </c:pt>
                <c:pt idx="3">
                  <c:v>37.421208010851352</c:v>
                </c:pt>
                <c:pt idx="4">
                  <c:v>32.135365038382631</c:v>
                </c:pt>
              </c:numCache>
            </c:numRef>
          </c:val>
        </c:ser>
        <c:ser>
          <c:idx val="1"/>
          <c:order val="1"/>
          <c:tx>
            <c:strRef>
              <c:f>'доходы на 1 чел  01.05.19 '!$C$3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4.5031004590561682E-2"/>
                  <c:y val="-7.5080451900034387E-2"/>
                </c:manualLayout>
              </c:layout>
              <c:showVal val="1"/>
            </c:dLbl>
            <c:dLbl>
              <c:idx val="1"/>
              <c:layout>
                <c:manualLayout>
                  <c:x val="3.7184594953519258E-2"/>
                  <c:y val="-6.5821351135455897E-2"/>
                </c:manualLayout>
              </c:layout>
              <c:showVal val="1"/>
            </c:dLbl>
            <c:dLbl>
              <c:idx val="2"/>
              <c:layout>
                <c:manualLayout>
                  <c:x val="5.5655174577281405E-2"/>
                  <c:y val="-7.8703640305831477E-2"/>
                </c:manualLayout>
              </c:layout>
              <c:showVal val="1"/>
            </c:dLbl>
            <c:dLbl>
              <c:idx val="3"/>
              <c:layout>
                <c:manualLayout>
                  <c:x val="5.3364285639593903E-2"/>
                  <c:y val="-5.1932272052949924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6.9444444444444503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'доходы на 1 чел  01.05.19 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Верхний Тагил</c:v>
                </c:pt>
                <c:pt idx="4">
                  <c:v>МО  город Алапаевск</c:v>
                </c:pt>
              </c:strCache>
            </c:strRef>
          </c:cat>
          <c:val>
            <c:numRef>
              <c:f>'доходы на 1 чел  01.05.19 '!$C$4:$C$8</c:f>
              <c:numCache>
                <c:formatCode>0.0</c:formatCode>
                <c:ptCount val="5"/>
                <c:pt idx="0">
                  <c:v>10.360640887731416</c:v>
                </c:pt>
                <c:pt idx="1">
                  <c:v>10.079910616696218</c:v>
                </c:pt>
                <c:pt idx="2">
                  <c:v>9.3532514739128523</c:v>
                </c:pt>
                <c:pt idx="3">
                  <c:v>13.48440118088247</c:v>
                </c:pt>
                <c:pt idx="4">
                  <c:v>11.019156734825607</c:v>
                </c:pt>
              </c:numCache>
            </c:numRef>
          </c:val>
        </c:ser>
        <c:shape val="cylinder"/>
        <c:axId val="71644672"/>
        <c:axId val="71648384"/>
        <c:axId val="0"/>
      </c:bar3DChart>
      <c:catAx>
        <c:axId val="7164467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10" b="1" i="0" baseline="0"/>
            </a:pPr>
            <a:endParaRPr lang="ru-RU"/>
          </a:p>
        </c:txPr>
        <c:crossAx val="71648384"/>
        <c:crosses val="autoZero"/>
        <c:auto val="1"/>
        <c:lblAlgn val="ctr"/>
        <c:lblOffset val="100"/>
      </c:catAx>
      <c:valAx>
        <c:axId val="71648384"/>
        <c:scaling>
          <c:orientation val="minMax"/>
        </c:scaling>
        <c:delete val="1"/>
        <c:axPos val="b"/>
        <c:numFmt formatCode="0.0" sourceLinked="1"/>
        <c:tickLblPos val="nextTo"/>
        <c:crossAx val="7164467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0.391559488798841"/>
          <c:y val="3.3172511261026056E-3"/>
          <c:w val="0.46346628893086278"/>
          <c:h val="0.8818471391538607"/>
        </c:manualLayout>
      </c:layout>
      <c:bar3DChart>
        <c:barDir val="bar"/>
        <c:grouping val="clustered"/>
        <c:ser>
          <c:idx val="0"/>
          <c:order val="0"/>
          <c:tx>
            <c:strRef>
              <c:f>'[сравни бюджеты 2019год.xls]расходы 01.05.19  '!$B$2</c:f>
              <c:strCache>
                <c:ptCount val="1"/>
                <c:pt idx="0">
                  <c:v>план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</c:dLbls>
          <c:cat>
            <c:strRef>
              <c:f>'[сравни бюджеты 2019год.xls]расходы 01.05.19  '!$A$3:$A$7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Верхний Тагил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'[сравни бюджеты 2019год.xls]расходы 01.05.19  '!$B$3:$B$7</c:f>
              <c:numCache>
                <c:formatCode>General</c:formatCode>
                <c:ptCount val="5"/>
                <c:pt idx="0">
                  <c:v>993</c:v>
                </c:pt>
                <c:pt idx="1">
                  <c:v>2027</c:v>
                </c:pt>
                <c:pt idx="2">
                  <c:v>1413</c:v>
                </c:pt>
                <c:pt idx="3">
                  <c:v>550</c:v>
                </c:pt>
                <c:pt idx="4">
                  <c:v>1439</c:v>
                </c:pt>
              </c:numCache>
            </c:numRef>
          </c:val>
        </c:ser>
        <c:ser>
          <c:idx val="1"/>
          <c:order val="1"/>
          <c:tx>
            <c:strRef>
              <c:f>'[сравни бюджеты 2019год.xls]расходы 01.05.19  '!$C$2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4"/>
              <c:layout>
                <c:manualLayout>
                  <c:x val="8.3333333333333367E-3"/>
                  <c:y val="-3.038936372269709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</c:dLbls>
          <c:cat>
            <c:strRef>
              <c:f>'[сравни бюджеты 2019год.xls]расходы 01.05.19  '!$A$3:$A$7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Верхний Тагил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'[сравни бюджеты 2019год.xls]расходы 01.05.19  '!$C$3:$C$7</c:f>
              <c:numCache>
                <c:formatCode>General</c:formatCode>
                <c:ptCount val="5"/>
                <c:pt idx="0">
                  <c:v>176</c:v>
                </c:pt>
                <c:pt idx="1">
                  <c:v>472</c:v>
                </c:pt>
                <c:pt idx="2">
                  <c:v>498</c:v>
                </c:pt>
                <c:pt idx="3">
                  <c:v>150</c:v>
                </c:pt>
                <c:pt idx="4">
                  <c:v>460</c:v>
                </c:pt>
              </c:numCache>
            </c:numRef>
          </c:val>
        </c:ser>
        <c:shape val="cylinder"/>
        <c:axId val="72062848"/>
        <c:axId val="74535680"/>
        <c:axId val="0"/>
      </c:bar3DChart>
      <c:catAx>
        <c:axId val="7206284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74535680"/>
        <c:crosses val="autoZero"/>
        <c:auto val="1"/>
        <c:lblAlgn val="ctr"/>
        <c:lblOffset val="100"/>
      </c:catAx>
      <c:valAx>
        <c:axId val="74535680"/>
        <c:scaling>
          <c:orientation val="minMax"/>
        </c:scaling>
        <c:delete val="1"/>
        <c:axPos val="b"/>
        <c:numFmt formatCode="General" sourceLinked="1"/>
        <c:tickLblPos val="nextTo"/>
        <c:crossAx val="7206284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43121936029182872"/>
          <c:y val="7.3764476122949374E-3"/>
          <c:w val="0.487424707504784"/>
          <c:h val="0.96001915637322754"/>
        </c:manualLayout>
      </c:layout>
      <c:bar3DChart>
        <c:barDir val="bar"/>
        <c:grouping val="stacked"/>
        <c:ser>
          <c:idx val="0"/>
          <c:order val="0"/>
          <c:tx>
            <c:strRef>
              <c:f>'[сравни бюджеты 2019год.xls]расходы на 1 чел 01.05.19 '!$B$2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5.7706909643128496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1.0624169986719801E-2"/>
                  <c:y val="-5.4669703872437414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7.9681274900398544E-3"/>
                  <c:y val="-6.0744115413819216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1.0624169986719801E-2"/>
                  <c:y val="-5.7706909643128496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5"/>
              <c:layout>
                <c:manualLayout>
                  <c:x val="1.0624169986719847E-2"/>
                  <c:y val="-5.1632498101746499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elete val="1"/>
          </c:dLbls>
          <c:cat>
            <c:strRef>
              <c:f>'[сравни бюджеты 2019год.xls]расходы на 1 чел 01.05.19 '!$A$3:$A$8</c:f>
              <c:strCache>
                <c:ptCount val="6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Верхний Тагил</c:v>
                </c:pt>
                <c:pt idx="5">
                  <c:v>МО город Алапаевск</c:v>
                </c:pt>
              </c:strCache>
            </c:strRef>
          </c:cat>
          <c:val>
            <c:numRef>
              <c:f>'[сравни бюджеты 2019год.xls]расходы на 1 чел 01.05.19 '!$B$3:$B$8</c:f>
              <c:numCache>
                <c:formatCode>0.0</c:formatCode>
                <c:ptCount val="6"/>
                <c:pt idx="0">
                  <c:v>56.219215308837683</c:v>
                </c:pt>
                <c:pt idx="1">
                  <c:v>49.233683903718628</c:v>
                </c:pt>
                <c:pt idx="2">
                  <c:v>31.317877565494928</c:v>
                </c:pt>
                <c:pt idx="3">
                  <c:v>43.884145854942943</c:v>
                </c:pt>
                <c:pt idx="5">
                  <c:v>33.172733350238602</c:v>
                </c:pt>
              </c:numCache>
            </c:numRef>
          </c:val>
        </c:ser>
        <c:ser>
          <c:idx val="1"/>
          <c:order val="1"/>
          <c:tx>
            <c:strRef>
              <c:f>'[сравни бюджеты 2019год.xls]расходы на 1 чел 01.05.19 '!$C$2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6.3745019920318724E-2"/>
                  <c:y val="-1.2148823082763861E-2"/>
                </c:manualLayout>
              </c:layout>
              <c:showVal val="1"/>
            </c:dLbl>
            <c:dLbl>
              <c:idx val="1"/>
              <c:layout>
                <c:manualLayout>
                  <c:x val="7.9681274900398544E-3"/>
                  <c:y val="-6.0744115413819286E-2"/>
                </c:manualLayout>
              </c:layout>
              <c:showVal val="1"/>
            </c:dLbl>
            <c:dLbl>
              <c:idx val="2"/>
              <c:layout>
                <c:manualLayout>
                  <c:x val="7.1713147410358571E-2"/>
                  <c:y val="-6.0744115413819289E-3"/>
                </c:manualLayout>
              </c:layout>
              <c:showVal val="1"/>
            </c:dLbl>
            <c:dLbl>
              <c:idx val="3"/>
              <c:layout>
                <c:manualLayout>
                  <c:x val="7.7025232403718474E-2"/>
                  <c:y val="3.0372057706909684E-3"/>
                </c:manualLayout>
              </c:layout>
              <c:showVal val="1"/>
            </c:dLbl>
            <c:dLbl>
              <c:idx val="5"/>
              <c:layout>
                <c:manualLayout>
                  <c:x val="8.2337317397078363E-2"/>
                  <c:y val="-2.39150060684328E-7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'[сравни бюджеты 2019год.xls]расходы на 1 чел 01.05.19 '!$A$3:$A$8</c:f>
              <c:strCache>
                <c:ptCount val="6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Верхний Тагил</c:v>
                </c:pt>
                <c:pt idx="5">
                  <c:v>МО город Алапаевск</c:v>
                </c:pt>
              </c:strCache>
            </c:strRef>
          </c:cat>
          <c:val>
            <c:numRef>
              <c:f>'[сравни бюджеты 2019год.xls]расходы на 1 чел 01.05.19 '!$C$3:$C$8</c:f>
              <c:numCache>
                <c:formatCode>0.0</c:formatCode>
                <c:ptCount val="6"/>
                <c:pt idx="0">
                  <c:v>9.9643322198946986</c:v>
                </c:pt>
                <c:pt idx="1">
                  <c:v>11.464380267664135</c:v>
                </c:pt>
                <c:pt idx="2">
                  <c:v>11.037723303337915</c:v>
                </c:pt>
                <c:pt idx="3">
                  <c:v>11.968403414984444</c:v>
                </c:pt>
                <c:pt idx="5">
                  <c:v>10.60420941008322</c:v>
                </c:pt>
              </c:numCache>
            </c:numRef>
          </c:val>
        </c:ser>
        <c:shape val="cylinder"/>
        <c:axId val="71921664"/>
        <c:axId val="71923968"/>
        <c:axId val="0"/>
      </c:bar3DChart>
      <c:catAx>
        <c:axId val="7192166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1923968"/>
        <c:crosses val="autoZero"/>
        <c:auto val="1"/>
        <c:lblAlgn val="ctr"/>
        <c:lblOffset val="100"/>
      </c:catAx>
      <c:valAx>
        <c:axId val="71923968"/>
        <c:scaling>
          <c:orientation val="minMax"/>
        </c:scaling>
        <c:delete val="1"/>
        <c:axPos val="b"/>
        <c:numFmt formatCode="0.0" sourceLinked="1"/>
        <c:tickLblPos val="nextTo"/>
        <c:crossAx val="7192166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438DF-0FFC-4406-8CBF-611273DFCC4B}" type="datetimeFigureOut">
              <a:rPr lang="ru-RU" smtClean="0"/>
              <a:pPr/>
              <a:t>29.05.2019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F6B97-3E87-44BE-968D-259069D8A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F6B97-3E87-44BE-968D-259069D8ACC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F6B97-3E87-44BE-968D-259069D8ACC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29.05.2019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29.05.2019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071546"/>
            <a:ext cx="73581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Сопоставление основных параметров бюджета городского округа Нижняя Салда с основными параметрами бюджетов</a:t>
            </a:r>
            <a:b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отдельных муниципальных образований Свердловской области на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cs typeface="Aharoni" pitchFamily="2" charset="-79"/>
              </a:rPr>
              <a:t>01.05.2019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cs typeface="Aharoni" pitchFamily="2" charset="-79"/>
              </a:rPr>
              <a:t>года</a:t>
            </a:r>
            <a:endParaRPr lang="ru-RU" sz="3600" b="1" dirty="0">
              <a:solidFill>
                <a:schemeClr val="bg2">
                  <a:lumMod val="25000"/>
                </a:schemeClr>
              </a:solidFill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571481"/>
            <a:ext cx="54292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Исполнение бюджетов по доходам  на </a:t>
            </a:r>
            <a:r>
              <a:rPr lang="ru-RU" sz="2400" b="1" dirty="0" smtClean="0"/>
              <a:t>01.05.2019   </a:t>
            </a:r>
            <a:endParaRPr lang="ru-RU" sz="2400" b="1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6072198" y="1571612"/>
            <a:ext cx="16757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млн.рублей</a:t>
            </a:r>
            <a:endParaRPr lang="ru-RU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1571604" y="2000240"/>
          <a:ext cx="6643734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71670" y="428605"/>
            <a:ext cx="54292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Доходы бюджетов</a:t>
            </a:r>
          </a:p>
          <a:p>
            <a:pPr algn="ctr"/>
            <a:r>
              <a:rPr lang="ru-RU" sz="2400" b="1" dirty="0" smtClean="0"/>
              <a:t> в расчете на одного человека на </a:t>
            </a:r>
            <a:r>
              <a:rPr lang="ru-RU" sz="2400" b="1" dirty="0" smtClean="0"/>
              <a:t>01.05.2019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388" y="1571612"/>
            <a:ext cx="1596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тыс.рублей</a:t>
            </a:r>
            <a:endParaRPr lang="ru-RU" b="1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1500166" y="1643050"/>
          <a:ext cx="6400800" cy="3867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428605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Исполнение бюджетов по расходам на </a:t>
            </a:r>
            <a:r>
              <a:rPr lang="ru-RU" sz="2400" b="1" dirty="0" smtClean="0"/>
              <a:t>01.05.2019</a:t>
            </a:r>
            <a:endParaRPr lang="ru-RU" sz="2400" b="1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6215074" y="1357298"/>
            <a:ext cx="19288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млн.рублей</a:t>
            </a:r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1285853" y="1928802"/>
          <a:ext cx="7500990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1538" y="285729"/>
            <a:ext cx="71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Расходы бюджетов в расчете на одного человека на </a:t>
            </a:r>
            <a:r>
              <a:rPr lang="ru-RU" sz="2400" b="1" dirty="0" smtClean="0"/>
              <a:t>01.05.2019</a:t>
            </a:r>
            <a:endParaRPr lang="ru-RU" sz="2400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715008" y="1142984"/>
            <a:ext cx="1785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тыс.рублей</a:t>
            </a:r>
            <a:endParaRPr lang="ru-RU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1214414" y="1571612"/>
          <a:ext cx="7072362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1076</TotalTime>
  <Words>80</Words>
  <PresentationFormat>Экран (4:3)</PresentationFormat>
  <Paragraphs>43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102</cp:revision>
  <dcterms:created xsi:type="dcterms:W3CDTF">2017-02-16T11:20:46Z</dcterms:created>
  <dcterms:modified xsi:type="dcterms:W3CDTF">2019-05-29T06:23:34Z</dcterms:modified>
</cp:coreProperties>
</file>