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1.xml" ContentType="application/vnd.openxmlformats-officedocument.drawingml.chart+xml"/>
  <Override PartName="/ppt/theme/themeOverride2.xml" ContentType="application/vnd.openxmlformats-officedocument.themeOverride+xml"/>
  <Override PartName="/ppt/charts/chart12.xml" ContentType="application/vnd.openxmlformats-officedocument.drawingml.chart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3.xml" ContentType="application/vnd.openxmlformats-officedocument.drawingml.chart+xml"/>
  <Override PartName="/ppt/theme/themeOverride4.xml" ContentType="application/vnd.openxmlformats-officedocument.themeOverride+xml"/>
  <Override PartName="/ppt/notesSlides/notesSlide14.xml" ContentType="application/vnd.openxmlformats-officedocument.presentationml.notesSlide+xml"/>
  <Override PartName="/ppt/charts/chart14.xml" ContentType="application/vnd.openxmlformats-officedocument.drawingml.chart+xml"/>
  <Override PartName="/ppt/theme/themeOverride5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5.xml" ContentType="application/vnd.openxmlformats-officedocument.drawingml.chart+xml"/>
  <Override PartName="/ppt/theme/themeOverride6.xml" ContentType="application/vnd.openxmlformats-officedocument.themeOverride+xml"/>
  <Override PartName="/ppt/notesSlides/notesSlide18.xml" ContentType="application/vnd.openxmlformats-officedocument.presentationml.notesSlide+xml"/>
  <Override PartName="/ppt/charts/chart16.xml" ContentType="application/vnd.openxmlformats-officedocument.drawingml.chart+xml"/>
  <Override PartName="/ppt/theme/themeOverride7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7.xml" ContentType="application/vnd.openxmlformats-officedocument.drawingml.chart+xml"/>
  <Override PartName="/ppt/theme/themeOverride8.xml" ContentType="application/vnd.openxmlformats-officedocument.themeOverride+xml"/>
  <Override PartName="/ppt/notesSlides/notesSlide21.xml" ContentType="application/vnd.openxmlformats-officedocument.presentationml.notesSlide+xml"/>
  <Override PartName="/ppt/charts/chart18.xml" ContentType="application/vnd.openxmlformats-officedocument.drawingml.chart+xml"/>
  <Override PartName="/ppt/theme/themeOverride9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9.xml" ContentType="application/vnd.openxmlformats-officedocument.drawingml.chart+xml"/>
  <Override PartName="/ppt/theme/themeOverride10.xml" ContentType="application/vnd.openxmlformats-officedocument.themeOverride+xml"/>
  <Override PartName="/ppt/charts/chart20.xml" ContentType="application/vnd.openxmlformats-officedocument.drawingml.chart+xml"/>
  <Override PartName="/ppt/theme/themeOverride11.xml" ContentType="application/vnd.openxmlformats-officedocument.themeOverride+xml"/>
  <Override PartName="/ppt/notesSlides/notesSlide25.xml" ContentType="application/vnd.openxmlformats-officedocument.presentationml.notesSlide+xml"/>
  <Override PartName="/ppt/charts/chart21.xml" ContentType="application/vnd.openxmlformats-officedocument.drawingml.chart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78" r:id="rId1"/>
    <p:sldMasterId id="2147484290" r:id="rId2"/>
    <p:sldMasterId id="2147484466" r:id="rId3"/>
    <p:sldMasterId id="2147487776" r:id="rId4"/>
    <p:sldMasterId id="2147487788" r:id="rId5"/>
    <p:sldMasterId id="2147487812" r:id="rId6"/>
    <p:sldMasterId id="2147487824" r:id="rId7"/>
  </p:sldMasterIdLst>
  <p:notesMasterIdLst>
    <p:notesMasterId r:id="rId86"/>
  </p:notesMasterIdLst>
  <p:sldIdLst>
    <p:sldId id="256" r:id="rId8"/>
    <p:sldId id="439" r:id="rId9"/>
    <p:sldId id="317" r:id="rId10"/>
    <p:sldId id="257" r:id="rId11"/>
    <p:sldId id="258" r:id="rId12"/>
    <p:sldId id="318" r:id="rId13"/>
    <p:sldId id="332" r:id="rId14"/>
    <p:sldId id="345" r:id="rId15"/>
    <p:sldId id="262" r:id="rId16"/>
    <p:sldId id="261" r:id="rId17"/>
    <p:sldId id="388" r:id="rId18"/>
    <p:sldId id="305" r:id="rId19"/>
    <p:sldId id="265" r:id="rId20"/>
    <p:sldId id="263" r:id="rId21"/>
    <p:sldId id="325" r:id="rId22"/>
    <p:sldId id="320" r:id="rId23"/>
    <p:sldId id="296" r:id="rId24"/>
    <p:sldId id="335" r:id="rId25"/>
    <p:sldId id="326" r:id="rId26"/>
    <p:sldId id="297" r:id="rId27"/>
    <p:sldId id="336" r:id="rId28"/>
    <p:sldId id="440" r:id="rId29"/>
    <p:sldId id="441" r:id="rId30"/>
    <p:sldId id="442" r:id="rId31"/>
    <p:sldId id="433" r:id="rId32"/>
    <p:sldId id="443" r:id="rId33"/>
    <p:sldId id="444" r:id="rId34"/>
    <p:sldId id="445" r:id="rId35"/>
    <p:sldId id="394" r:id="rId36"/>
    <p:sldId id="437" r:id="rId37"/>
    <p:sldId id="446" r:id="rId38"/>
    <p:sldId id="447" r:id="rId39"/>
    <p:sldId id="448" r:id="rId40"/>
    <p:sldId id="456" r:id="rId41"/>
    <p:sldId id="457" r:id="rId42"/>
    <p:sldId id="449" r:id="rId43"/>
    <p:sldId id="458" r:id="rId44"/>
    <p:sldId id="450" r:id="rId45"/>
    <p:sldId id="451" r:id="rId46"/>
    <p:sldId id="355" r:id="rId47"/>
    <p:sldId id="452" r:id="rId48"/>
    <p:sldId id="454" r:id="rId49"/>
    <p:sldId id="350" r:id="rId50"/>
    <p:sldId id="302" r:id="rId51"/>
    <p:sldId id="399" r:id="rId52"/>
    <p:sldId id="463" r:id="rId53"/>
    <p:sldId id="464" r:id="rId54"/>
    <p:sldId id="474" r:id="rId55"/>
    <p:sldId id="466" r:id="rId56"/>
    <p:sldId id="468" r:id="rId57"/>
    <p:sldId id="473" r:id="rId58"/>
    <p:sldId id="469" r:id="rId59"/>
    <p:sldId id="471" r:id="rId60"/>
    <p:sldId id="472" r:id="rId61"/>
    <p:sldId id="470" r:id="rId62"/>
    <p:sldId id="480" r:id="rId63"/>
    <p:sldId id="479" r:id="rId64"/>
    <p:sldId id="461" r:id="rId65"/>
    <p:sldId id="340" r:id="rId66"/>
    <p:sldId id="330" r:id="rId67"/>
    <p:sldId id="278" r:id="rId68"/>
    <p:sldId id="476" r:id="rId69"/>
    <p:sldId id="475" r:id="rId70"/>
    <p:sldId id="477" r:id="rId71"/>
    <p:sldId id="341" r:id="rId72"/>
    <p:sldId id="280" r:id="rId73"/>
    <p:sldId id="281" r:id="rId74"/>
    <p:sldId id="359" r:id="rId75"/>
    <p:sldId id="342" r:id="rId76"/>
    <p:sldId id="282" r:id="rId77"/>
    <p:sldId id="283" r:id="rId78"/>
    <p:sldId id="478" r:id="rId79"/>
    <p:sldId id="389" r:id="rId80"/>
    <p:sldId id="393" r:id="rId81"/>
    <p:sldId id="329" r:id="rId82"/>
    <p:sldId id="316" r:id="rId83"/>
    <p:sldId id="293" r:id="rId84"/>
    <p:sldId id="481" r:id="rId85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21E"/>
    <a:srgbClr val="007E39"/>
    <a:srgbClr val="FFFF99"/>
    <a:srgbClr val="D4EBF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3" autoAdjust="0"/>
    <p:restoredTop sz="93190" autoAdjust="0"/>
  </p:normalViewPr>
  <p:slideViewPr>
    <p:cSldViewPr>
      <p:cViewPr varScale="1">
        <p:scale>
          <a:sx n="97" d="100"/>
          <a:sy n="97" d="100"/>
        </p:scale>
        <p:origin x="45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theme" Target="theme/theme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presProps" Target="presProps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44;&#1091;&#1084;&#1072;\2019%20&#1075;&#1086;&#1076;\&#1090;&#1072;&#1073;\&#1056;&#1072;&#1089;&#1093;&#1086;&#1076;&#1099;%20&#1087;&#1086;%20&#1088;&#1072;&#1079;&#1076;&#1077;&#1083;&#1072;&#1084;%20&#1043;&#1054;&#1044;%202019.xlsx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4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5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6.xlsx"/><Relationship Id="rId1" Type="http://schemas.openxmlformats.org/officeDocument/2006/relationships/themeOverride" Target="../theme/themeOverride6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.xlsx"/><Relationship Id="rId1" Type="http://schemas.openxmlformats.org/officeDocument/2006/relationships/themeOverride" Target="../theme/themeOverride7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8.xlsx"/><Relationship Id="rId1" Type="http://schemas.openxmlformats.org/officeDocument/2006/relationships/themeOverride" Target="../theme/themeOverride8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9.xlsx"/><Relationship Id="rId1" Type="http://schemas.openxmlformats.org/officeDocument/2006/relationships/themeOverride" Target="../theme/themeOverride9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0.xlsx"/><Relationship Id="rId1" Type="http://schemas.openxmlformats.org/officeDocument/2006/relationships/themeOverride" Target="../theme/themeOverride10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AppData\Local\Temp\Rar$DIa6764.40463\&#1053;&#1072;&#1083;&#1086;&#1075;&#1086;&#1074;&#1099;&#1077;%20&#1043;&#1054;&#1044;%202019.xlsx" TargetMode="Externa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1.xlsx"/><Relationship Id="rId1" Type="http://schemas.openxmlformats.org/officeDocument/2006/relationships/themeOverride" Target="../theme/themeOverride11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dmin\AppData\Local\Temp\Rar$DI03.192\1&#1048;&#1089;&#1087;&#1086;&#1083;.%20&#1087;&#1086;%20&#1052;&#1055;%20&#1079;&#1072;%202017l.xls" TargetMode="External"/><Relationship Id="rId1" Type="http://schemas.openxmlformats.org/officeDocument/2006/relationships/themeOverride" Target="../theme/themeOverride1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AppData\Local\Temp\Rar$DIa6764.13444\&#1053;&#1077;&#1085;&#1072;&#1083;&#1086;&#1075;&#1086;&#1074;.%20&#1043;&#1054;&#1044;%202019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AppData\Local\Temp\Rar$DIa6764.7088\&#1041;&#1077;&#1079;&#1074;&#1086;&#1079;&#1084;&#1077;&#1079;&#1076;&#1085;.%20&#1043;&#1054;&#1044;%202019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AppData\Local\Temp\Rar$DIa5096.44933\&#1044;&#1086;&#1093;&#1086;&#1076;&#1099;%20&#1043;&#1054;&#1044;%202019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AppData\Local\Temp\Rar$DIa6764.27816\&#1056;&#1072;&#1089;&#1093;&#1086;&#1076;&#1099;%20&#1087;&#1086;%20&#1088;&#1072;&#1079;&#1076;&#1077;&#1083;&#1072;&#1084;%20&#1043;&#1054;&#1044;%202019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AppData\Local\Temp\Rar$DIa6764.27816\&#1056;&#1072;&#1089;&#1093;&#1086;&#1076;&#1099;%20&#1087;&#1086;%20&#1088;&#1072;&#1079;&#1076;&#1077;&#1083;&#1072;&#1084;%20&#1043;&#1054;&#1044;%202019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44;&#1091;&#1084;&#1072;\2019%20&#1075;&#1086;&#1076;\&#1090;&#1072;&#1073;\&#1056;&#1072;&#1089;&#1093;&#1086;&#1076;&#1099;%20&#1087;&#1086;%20&#1088;&#1072;&#1079;&#1076;&#1077;&#1083;&#1072;&#1084;%20&#1043;&#1054;&#1044;%202019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44;&#1091;&#1084;&#1072;\2019%20&#1075;&#1086;&#1076;\&#1090;&#1072;&#1073;\&#1056;&#1072;&#1089;&#1093;&#1086;&#1076;&#1099;%20&#1087;&#1086;%20&#1088;&#1072;&#1079;&#1076;&#1077;&#1083;&#1072;&#1084;%20&#1043;&#1054;&#1044;%2020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6.296341863517063E-3"/>
          <c:y val="2.1241887247754193E-2"/>
          <c:w val="0.93724255659448885"/>
          <c:h val="0.9550985538572385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Лист2!$B$6</c:f>
              <c:strCache>
                <c:ptCount val="1"/>
                <c:pt idx="0">
                  <c:v>налоговые доходы</c:v>
                </c:pt>
              </c:strCache>
            </c:strRef>
          </c:tx>
          <c:invertIfNegative val="0"/>
          <c:dLbls>
            <c:spPr>
              <a:solidFill>
                <a:schemeClr val="accent1">
                  <a:lumMod val="40000"/>
                  <a:lumOff val="60000"/>
                </a:schemeClr>
              </a:solidFill>
            </c:spPr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Лист2!$C$6:$G$6</c:f>
              <c:numCache>
                <c:formatCode>#,##0.0</c:formatCode>
                <c:ptCount val="5"/>
                <c:pt idx="0">
                  <c:v>129455</c:v>
                </c:pt>
                <c:pt idx="1">
                  <c:v>205087.3</c:v>
                </c:pt>
                <c:pt idx="2">
                  <c:v>170412.5</c:v>
                </c:pt>
                <c:pt idx="3">
                  <c:v>184694.3</c:v>
                </c:pt>
                <c:pt idx="4">
                  <c:v>205696.7</c:v>
                </c:pt>
              </c:numCache>
            </c:numRef>
          </c:val>
        </c:ser>
        <c:ser>
          <c:idx val="1"/>
          <c:order val="1"/>
          <c:tx>
            <c:strRef>
              <c:f>Лист2!$B$7</c:f>
              <c:strCache>
                <c:ptCount val="1"/>
                <c:pt idx="0">
                  <c:v>неналоговые доходы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7239583333333329E-2"/>
                  <c:y val="-3.84617481247220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9843750000000014E-2"/>
                  <c:y val="-2.56412327157748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5937500000000028E-2"/>
                  <c:y val="-3.07692369814732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3333333333333343E-2"/>
                  <c:y val="-3.07694388793537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8.723958333333319E-2"/>
                  <c:y val="-2.5641030817894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Лист2!$C$7:$G$7</c:f>
              <c:numCache>
                <c:formatCode>#,##0.0</c:formatCode>
                <c:ptCount val="5"/>
                <c:pt idx="0">
                  <c:v>10854.5</c:v>
                </c:pt>
                <c:pt idx="1">
                  <c:v>12756.5</c:v>
                </c:pt>
                <c:pt idx="2">
                  <c:v>12506.7</c:v>
                </c:pt>
                <c:pt idx="3">
                  <c:v>15495.2</c:v>
                </c:pt>
                <c:pt idx="4">
                  <c:v>14525.9</c:v>
                </c:pt>
              </c:numCache>
            </c:numRef>
          </c:val>
        </c:ser>
        <c:ser>
          <c:idx val="2"/>
          <c:order val="2"/>
          <c:tx>
            <c:strRef>
              <c:f>Лист2!$B$8</c:f>
              <c:strCache>
                <c:ptCount val="1"/>
                <c:pt idx="0">
                  <c:v>безвозмездные поступления </c:v>
                </c:pt>
              </c:strCache>
            </c:strRef>
          </c:tx>
          <c:invertIfNegative val="0"/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586 554,4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92D050"/>
              </a:solidFill>
            </c:spPr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Лист2!$C$8:$G$8</c:f>
              <c:numCache>
                <c:formatCode>#,##0.0</c:formatCode>
                <c:ptCount val="5"/>
                <c:pt idx="0">
                  <c:v>339425.7</c:v>
                </c:pt>
                <c:pt idx="1">
                  <c:v>251217.2</c:v>
                </c:pt>
                <c:pt idx="2">
                  <c:v>351088.6</c:v>
                </c:pt>
                <c:pt idx="3">
                  <c:v>395555.6</c:v>
                </c:pt>
                <c:pt idx="4">
                  <c:v>592264.5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8037168"/>
        <c:axId val="228037728"/>
        <c:axId val="0"/>
      </c:bar3DChart>
      <c:catAx>
        <c:axId val="228037168"/>
        <c:scaling>
          <c:orientation val="minMax"/>
        </c:scaling>
        <c:delete val="1"/>
        <c:axPos val="b"/>
        <c:majorTickMark val="out"/>
        <c:minorTickMark val="none"/>
        <c:tickLblPos val="none"/>
        <c:crossAx val="228037728"/>
        <c:crosses val="autoZero"/>
        <c:auto val="1"/>
        <c:lblAlgn val="ctr"/>
        <c:lblOffset val="100"/>
        <c:noMultiLvlLbl val="0"/>
      </c:catAx>
      <c:valAx>
        <c:axId val="22803772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280371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9.8538488353018483E-2"/>
          <c:y val="7.6746229910403821E-2"/>
          <c:w val="0.3298469283136487"/>
          <c:h val="0.23194432302530252"/>
        </c:manualLayout>
      </c:layout>
      <c:overlay val="0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2.0547945205479458E-2"/>
                  <c:y val="0.328828828828828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2831050228310425E-2"/>
                  <c:y val="0.32432432432432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'[Расходы по разделам ГОД 2019.xlsx]Лист3'!$B$34:$C$34</c:f>
              <c:numCache>
                <c:formatCode>#,##0.00</c:formatCode>
                <c:ptCount val="2"/>
                <c:pt idx="0">
                  <c:v>8608.4</c:v>
                </c:pt>
                <c:pt idx="1">
                  <c:v>8558.7999999999956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8873904"/>
        <c:axId val="158874464"/>
        <c:axId val="0"/>
      </c:bar3DChart>
      <c:catAx>
        <c:axId val="158873904"/>
        <c:scaling>
          <c:orientation val="minMax"/>
        </c:scaling>
        <c:delete val="1"/>
        <c:axPos val="b"/>
        <c:majorTickMark val="out"/>
        <c:minorTickMark val="none"/>
        <c:tickLblPos val="none"/>
        <c:crossAx val="158874464"/>
        <c:crosses val="autoZero"/>
        <c:auto val="1"/>
        <c:lblAlgn val="ctr"/>
        <c:lblOffset val="100"/>
        <c:noMultiLvlLbl val="0"/>
      </c:catAx>
      <c:valAx>
        <c:axId val="158874464"/>
        <c:scaling>
          <c:orientation val="minMax"/>
          <c:max val="9000"/>
          <c:min val="0"/>
        </c:scaling>
        <c:delete val="1"/>
        <c:axPos val="l"/>
        <c:numFmt formatCode="#,##0.00" sourceLinked="1"/>
        <c:majorTickMark val="out"/>
        <c:minorTickMark val="none"/>
        <c:tickLblPos val="none"/>
        <c:crossAx val="158873904"/>
        <c:crosses val="autoZero"/>
        <c:crossBetween val="between"/>
        <c:majorUnit val="200"/>
        <c:minorUnit val="2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2.0408163265306121E-2"/>
                  <c:y val="0.32666666666666666"/>
                </c:manualLayout>
              </c:layout>
              <c:spPr>
                <a:solidFill>
                  <a:srgbClr val="FFC000"/>
                </a:solidFill>
              </c:spPr>
              <c:txPr>
                <a:bodyPr/>
                <a:lstStyle/>
                <a:p>
                  <a:pPr>
                    <a:defRPr sz="11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3605174353205849E-2"/>
                  <c:y val="0.28000000000000003"/>
                </c:manualLayout>
              </c:layout>
              <c:spPr>
                <a:solidFill>
                  <a:srgbClr val="FFC000"/>
                </a:solidFill>
              </c:spPr>
              <c:txPr>
                <a:bodyPr/>
                <a:lstStyle/>
                <a:p>
                  <a:pPr>
                    <a:defRPr sz="11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Лист3!$B$38:$C$38</c:f>
              <c:numCache>
                <c:formatCode>#,##0.00</c:formatCode>
                <c:ptCount val="2"/>
                <c:pt idx="0">
                  <c:v>359356.6</c:v>
                </c:pt>
                <c:pt idx="1">
                  <c:v>329368.8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8050048"/>
        <c:axId val="228050608"/>
        <c:axId val="0"/>
      </c:bar3DChart>
      <c:catAx>
        <c:axId val="228050048"/>
        <c:scaling>
          <c:orientation val="minMax"/>
        </c:scaling>
        <c:delete val="1"/>
        <c:axPos val="b"/>
        <c:majorTickMark val="out"/>
        <c:minorTickMark val="none"/>
        <c:tickLblPos val="nextTo"/>
        <c:crossAx val="228050608"/>
        <c:crosses val="autoZero"/>
        <c:auto val="1"/>
        <c:lblAlgn val="ctr"/>
        <c:lblOffset val="100"/>
        <c:noMultiLvlLbl val="0"/>
      </c:catAx>
      <c:valAx>
        <c:axId val="228050608"/>
        <c:scaling>
          <c:orientation val="minMax"/>
          <c:min val="0"/>
        </c:scaling>
        <c:delete val="1"/>
        <c:axPos val="l"/>
        <c:numFmt formatCode="#,##0.00" sourceLinked="1"/>
        <c:majorTickMark val="out"/>
        <c:minorTickMark val="none"/>
        <c:tickLblPos val="nextTo"/>
        <c:crossAx val="22805004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05547100730056E-2"/>
          <c:y val="6.6463329670105042E-2"/>
          <c:w val="0.84418778535036065"/>
          <c:h val="0.83140328585804035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rgbClr val="FFC000"/>
              </a:solidFill>
            </c:spPr>
          </c:dPt>
          <c:dPt>
            <c:idx val="4"/>
            <c:bubble3D val="0"/>
            <c:spPr>
              <a:solidFill>
                <a:srgbClr val="00B0F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/>
                      <a:t>Дошкольное образование; </a:t>
                    </a:r>
                    <a:endParaRPr lang="ru-RU" smtClean="0"/>
                  </a:p>
                  <a:p>
                    <a:r>
                      <a:rPr lang="ru-RU" smtClean="0"/>
                      <a:t>106 </a:t>
                    </a:r>
                    <a:r>
                      <a:rPr lang="ru-RU"/>
                      <a:t>055,8; 32%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spPr/>
              <c:txPr>
                <a:bodyPr/>
                <a:lstStyle/>
                <a:p>
                  <a:pPr>
                    <a:defRPr sz="1200" b="1">
                      <a:solidFill>
                        <a:srgbClr val="007E3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1.0390943779086437E-2"/>
                  <c:y val="-5.9888555264477228E-2"/>
                </c:manualLayout>
              </c:layout>
              <c:tx>
                <c:rich>
                  <a:bodyPr/>
                  <a:lstStyle/>
                  <a:p>
                    <a:endParaRPr lang="ru-RU" dirty="0" smtClean="0"/>
                  </a:p>
                  <a:p>
                    <a:r>
                      <a:rPr lang="ru-RU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Молодежная </a:t>
                    </a:r>
                    <a:r>
                      <a:rPr lang="ru-RU" dirty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политика ; </a:t>
                    </a:r>
                    <a:endParaRPr lang="ru-RU" dirty="0" smtClean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  <a:p>
                    <a:r>
                      <a:rPr lang="ru-RU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12 </a:t>
                    </a:r>
                    <a:r>
                      <a:rPr lang="ru-RU" dirty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151,9; 4%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8316344648095459"/>
                  <c:y val="-3.5524004183663645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rgbClr val="0070C0"/>
                        </a:solidFill>
                        <a:latin typeface="Bookman Old Style" pitchFamily="18" charset="0"/>
                      </a:defRPr>
                    </a:pPr>
                    <a:endParaRPr lang="ru-RU" dirty="0" smtClean="0">
                      <a:solidFill>
                        <a:srgbClr val="0070C0"/>
                      </a:solidFill>
                    </a:endParaRPr>
                  </a:p>
                  <a:p>
                    <a:pPr>
                      <a:defRPr sz="1200" b="1">
                        <a:solidFill>
                          <a:srgbClr val="0070C0"/>
                        </a:solidFill>
                        <a:latin typeface="Bookman Old Style" pitchFamily="18" charset="0"/>
                      </a:defRPr>
                    </a:pPr>
                    <a:r>
                      <a:rPr lang="ru-RU" dirty="0" smtClean="0">
                        <a:solidFill>
                          <a:srgbClr val="0070C0"/>
                        </a:solidFill>
                      </a:rPr>
                      <a:t>Другие </a:t>
                    </a:r>
                    <a:r>
                      <a:rPr lang="ru-RU" dirty="0">
                        <a:solidFill>
                          <a:srgbClr val="0070C0"/>
                        </a:solidFill>
                      </a:rPr>
                      <a:t>вопросы в области образования; </a:t>
                    </a:r>
                    <a:endParaRPr lang="ru-RU" dirty="0" smtClean="0">
                      <a:solidFill>
                        <a:srgbClr val="0070C0"/>
                      </a:solidFill>
                    </a:endParaRPr>
                  </a:p>
                  <a:p>
                    <a:pPr>
                      <a:defRPr sz="1200" b="1">
                        <a:solidFill>
                          <a:srgbClr val="0070C0"/>
                        </a:solidFill>
                        <a:latin typeface="Bookman Old Style" pitchFamily="18" charset="0"/>
                      </a:defRPr>
                    </a:pPr>
                    <a:r>
                      <a:rPr lang="ru-RU" dirty="0" smtClean="0">
                        <a:solidFill>
                          <a:srgbClr val="0070C0"/>
                        </a:solidFill>
                      </a:rPr>
                      <a:t>9 </a:t>
                    </a:r>
                    <a:r>
                      <a:rPr lang="ru-RU" dirty="0">
                        <a:solidFill>
                          <a:srgbClr val="0070C0"/>
                        </a:solidFill>
                      </a:rPr>
                      <a:t>234,4; 3%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образование!$A$44:$A$48</c:f>
              <c:strCache>
                <c:ptCount val="5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 детей</c:v>
                </c:pt>
                <c:pt idx="3">
                  <c:v>Молодежная политика </c:v>
                </c:pt>
                <c:pt idx="4">
                  <c:v>Другие вопросы в области образования</c:v>
                </c:pt>
              </c:strCache>
            </c:strRef>
          </c:cat>
          <c:val>
            <c:numRef>
              <c:f>образование!$C$44:$C$48</c:f>
              <c:numCache>
                <c:formatCode>#,##0.0</c:formatCode>
                <c:ptCount val="5"/>
                <c:pt idx="0">
                  <c:v>106055.8</c:v>
                </c:pt>
                <c:pt idx="1">
                  <c:v>159183.29999999999</c:v>
                </c:pt>
                <c:pt idx="2">
                  <c:v>42743.4</c:v>
                </c:pt>
                <c:pt idx="3">
                  <c:v>12151.9</c:v>
                </c:pt>
                <c:pt idx="4">
                  <c:v>9234.4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4E67C8">
                <a:lumMod val="60000"/>
                <a:lumOff val="40000"/>
              </a:srgbClr>
            </a:solidFill>
          </c:spPr>
          <c:invertIfNegative val="0"/>
          <c:dLbls>
            <c:dLbl>
              <c:idx val="0"/>
              <c:layout>
                <c:manualLayout>
                  <c:x val="-2.8735632183908046E-3"/>
                  <c:y val="-3.8759689922480654E-2"/>
                </c:manualLayout>
              </c:layout>
              <c:tx>
                <c:rich>
                  <a:bodyPr/>
                  <a:lstStyle/>
                  <a:p>
                    <a:r>
                      <a:rPr lang="en-US" sz="1800" smtClean="0"/>
                      <a:t>13 653,15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3103448275862068E-3"/>
                  <c:y val="-2.71317829457364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367816091954023E-3"/>
                  <c:y val="-4.2635658914728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-2.3255813953488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3103448275862068E-3"/>
                  <c:y val="-2.7131782945736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1494252873563112E-2"/>
                  <c:y val="-4.6511627906976744E-2"/>
                </c:manualLayout>
              </c:layout>
              <c:spPr/>
              <c:txPr>
                <a:bodyPr/>
                <a:lstStyle/>
                <a:p>
                  <a:pPr>
                    <a:defRPr sz="1800" b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Лист3!$K$53:$P$53</c:f>
              <c:numCache>
                <c:formatCode>_(* #,##0.00_);_(* \(#,##0.00\);_(* "-"??_);_(@_)</c:formatCode>
                <c:ptCount val="6"/>
                <c:pt idx="0" formatCode="0.00">
                  <c:v>13653.15</c:v>
                </c:pt>
                <c:pt idx="1">
                  <c:v>17440.34</c:v>
                </c:pt>
                <c:pt idx="2">
                  <c:v>15327.45</c:v>
                </c:pt>
                <c:pt idx="3">
                  <c:v>15752.7</c:v>
                </c:pt>
                <c:pt idx="4">
                  <c:v>19141.099999999999</c:v>
                </c:pt>
                <c:pt idx="5">
                  <c:v>18708.82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80512080"/>
        <c:axId val="280512640"/>
        <c:axId val="0"/>
      </c:bar3DChart>
      <c:catAx>
        <c:axId val="280512080"/>
        <c:scaling>
          <c:orientation val="minMax"/>
        </c:scaling>
        <c:delete val="1"/>
        <c:axPos val="b"/>
        <c:majorTickMark val="out"/>
        <c:minorTickMark val="none"/>
        <c:tickLblPos val="nextTo"/>
        <c:crossAx val="280512640"/>
        <c:crosses val="autoZero"/>
        <c:auto val="1"/>
        <c:lblAlgn val="ctr"/>
        <c:lblOffset val="100"/>
        <c:noMultiLvlLbl val="0"/>
      </c:catAx>
      <c:valAx>
        <c:axId val="280512640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extTo"/>
        <c:crossAx val="28051208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1.3888888888888864E-2"/>
                  <c:y val="0.310558904954629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4999935646788322E-2"/>
                  <c:y val="0.305531717141649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C000"/>
              </a:solidFill>
            </c:spPr>
            <c:txPr>
              <a:bodyPr/>
              <a:lstStyle/>
              <a:p>
                <a:pPr>
                  <a:defRPr sz="1800" b="1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Лист3!$B$39:$C$39</c:f>
              <c:numCache>
                <c:formatCode>#,##0.00</c:formatCode>
                <c:ptCount val="2"/>
                <c:pt idx="0">
                  <c:v>44355.1</c:v>
                </c:pt>
                <c:pt idx="1">
                  <c:v>44352.5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80515440"/>
        <c:axId val="280516560"/>
        <c:axId val="0"/>
      </c:bar3DChart>
      <c:catAx>
        <c:axId val="280515440"/>
        <c:scaling>
          <c:orientation val="minMax"/>
        </c:scaling>
        <c:delete val="1"/>
        <c:axPos val="b"/>
        <c:majorTickMark val="out"/>
        <c:minorTickMark val="none"/>
        <c:tickLblPos val="nextTo"/>
        <c:crossAx val="280516560"/>
        <c:crosses val="autoZero"/>
        <c:auto val="1"/>
        <c:lblAlgn val="ctr"/>
        <c:lblOffset val="100"/>
        <c:noMultiLvlLbl val="0"/>
      </c:catAx>
      <c:valAx>
        <c:axId val="280516560"/>
        <c:scaling>
          <c:orientation val="minMax"/>
          <c:min val="0"/>
        </c:scaling>
        <c:delete val="1"/>
        <c:axPos val="l"/>
        <c:numFmt formatCode="#,##0.00" sourceLinked="1"/>
        <c:majorTickMark val="out"/>
        <c:minorTickMark val="none"/>
        <c:tickLblPos val="nextTo"/>
        <c:crossAx val="28051544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212745">
                <a:lumMod val="40000"/>
                <a:lumOff val="60000"/>
              </a:srgbClr>
            </a:solidFill>
          </c:spPr>
          <c:invertIfNegative val="0"/>
          <c:dLbls>
            <c:dLbl>
              <c:idx val="0"/>
              <c:layout>
                <c:manualLayout>
                  <c:x val="-2.9498525073746312E-3"/>
                  <c:y val="-4.0920716112532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9498525073746043E-3"/>
                  <c:y val="-3.069053708439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3746312684365781E-3"/>
                  <c:y val="-4.09207161125319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8495575221238937E-3"/>
                  <c:y val="-5.1150895140665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4247787610619468E-3"/>
                  <c:y val="-7.16112531969309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769911504424768E-2"/>
                  <c:y val="-4.7740835464620629E-2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Лист3!$K$57:$P$57</c:f>
              <c:numCache>
                <c:formatCode>_-* #,##0.0_р_._-;\-* #,##0.0_р_._-;_-* "-"??_р_._-;_-@_-</c:formatCode>
                <c:ptCount val="6"/>
                <c:pt idx="0">
                  <c:v>1197.8</c:v>
                </c:pt>
                <c:pt idx="1">
                  <c:v>1312.2</c:v>
                </c:pt>
                <c:pt idx="2">
                  <c:v>1570</c:v>
                </c:pt>
                <c:pt idx="3">
                  <c:v>1759</c:v>
                </c:pt>
                <c:pt idx="4">
                  <c:v>1809.5</c:v>
                </c:pt>
                <c:pt idx="5">
                  <c:v>2519.3000000000002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80519920"/>
        <c:axId val="280519360"/>
        <c:axId val="0"/>
      </c:bar3DChart>
      <c:catAx>
        <c:axId val="280519920"/>
        <c:scaling>
          <c:orientation val="minMax"/>
        </c:scaling>
        <c:delete val="1"/>
        <c:axPos val="b"/>
        <c:majorTickMark val="out"/>
        <c:minorTickMark val="none"/>
        <c:tickLblPos val="nextTo"/>
        <c:crossAx val="280519360"/>
        <c:crosses val="autoZero"/>
        <c:auto val="1"/>
        <c:lblAlgn val="ctr"/>
        <c:lblOffset val="100"/>
        <c:noMultiLvlLbl val="0"/>
      </c:catAx>
      <c:valAx>
        <c:axId val="280519360"/>
        <c:scaling>
          <c:orientation val="minMax"/>
        </c:scaling>
        <c:delete val="1"/>
        <c:axPos val="l"/>
        <c:numFmt formatCode="_-* #,##0.0_р_._-;\-* #,##0.0_р_._-;_-* &quot;-&quot;??_р_._-;_-@_-" sourceLinked="1"/>
        <c:majorTickMark val="out"/>
        <c:minorTickMark val="none"/>
        <c:tickLblPos val="nextTo"/>
        <c:crossAx val="28051992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000000000000001E-2"/>
          <c:y val="6.4814814814814811E-2"/>
          <c:w val="0.93888888888888888"/>
          <c:h val="0.83309419655876349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1.1363636363636364E-2"/>
                  <c:y val="-0.106481481481481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3257575757575758E-2"/>
                  <c:y val="-0.115740740740740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Лист3!$B$40:$C$40</c:f>
              <c:numCache>
                <c:formatCode>#,##0.00</c:formatCode>
                <c:ptCount val="2"/>
                <c:pt idx="0">
                  <c:v>31937.1</c:v>
                </c:pt>
                <c:pt idx="1">
                  <c:v>31350.6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80575392"/>
        <c:axId val="280580432"/>
        <c:axId val="0"/>
      </c:bar3DChart>
      <c:catAx>
        <c:axId val="280575392"/>
        <c:scaling>
          <c:orientation val="minMax"/>
        </c:scaling>
        <c:delete val="1"/>
        <c:axPos val="b"/>
        <c:majorTickMark val="out"/>
        <c:minorTickMark val="none"/>
        <c:tickLblPos val="nextTo"/>
        <c:crossAx val="280580432"/>
        <c:crosses val="autoZero"/>
        <c:auto val="1"/>
        <c:lblAlgn val="ctr"/>
        <c:lblOffset val="100"/>
        <c:noMultiLvlLbl val="0"/>
      </c:catAx>
      <c:valAx>
        <c:axId val="280580432"/>
        <c:scaling>
          <c:orientation val="minMax"/>
          <c:min val="0"/>
        </c:scaling>
        <c:delete val="1"/>
        <c:axPos val="l"/>
        <c:numFmt formatCode="#,##0.00" sourceLinked="1"/>
        <c:majorTickMark val="out"/>
        <c:minorTickMark val="none"/>
        <c:tickLblPos val="nextTo"/>
        <c:crossAx val="28057539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212745">
                <a:lumMod val="40000"/>
                <a:lumOff val="60000"/>
              </a:srgbClr>
            </a:solidFill>
          </c:spPr>
          <c:invertIfNegative val="0"/>
          <c:dLbls>
            <c:dLbl>
              <c:idx val="0"/>
              <c:layout>
                <c:manualLayout>
                  <c:x val="1.5669515669515671E-2"/>
                  <c:y val="-5.9259259259259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8490028490028491E-3"/>
                  <c:y val="-5.18518518518518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1225071225070706E-3"/>
                  <c:y val="-4.07407407407407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8490028490028491E-3"/>
                  <c:y val="-5.18518518518518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8.5470085470085479E-3"/>
                  <c:y val="-5.92592592592592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2.8490028490027446E-3"/>
                  <c:y val="-3.7037037037037042E-2"/>
                </c:manualLayout>
              </c:layout>
              <c:spPr/>
              <c:txPr>
                <a:bodyPr/>
                <a:lstStyle/>
                <a:p>
                  <a:pPr>
                    <a:defRPr sz="1800" b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Лист3!$K$63:$P$63</c:f>
              <c:numCache>
                <c:formatCode>General</c:formatCode>
                <c:ptCount val="6"/>
                <c:pt idx="0">
                  <c:v>1369.6</c:v>
                </c:pt>
                <c:pt idx="1">
                  <c:v>1470.3</c:v>
                </c:pt>
                <c:pt idx="2">
                  <c:v>1566.8</c:v>
                </c:pt>
                <c:pt idx="3">
                  <c:v>1646.7</c:v>
                </c:pt>
                <c:pt idx="4">
                  <c:v>1731.2</c:v>
                </c:pt>
                <c:pt idx="5">
                  <c:v>1780.8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80577072"/>
        <c:axId val="280578192"/>
        <c:axId val="0"/>
      </c:bar3DChart>
      <c:catAx>
        <c:axId val="280577072"/>
        <c:scaling>
          <c:orientation val="minMax"/>
        </c:scaling>
        <c:delete val="1"/>
        <c:axPos val="b"/>
        <c:majorTickMark val="out"/>
        <c:minorTickMark val="none"/>
        <c:tickLblPos val="nextTo"/>
        <c:crossAx val="280578192"/>
        <c:crosses val="autoZero"/>
        <c:auto val="1"/>
        <c:lblAlgn val="ctr"/>
        <c:lblOffset val="100"/>
        <c:noMultiLvlLbl val="0"/>
      </c:catAx>
      <c:valAx>
        <c:axId val="2805781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8057707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1.9801980198019802E-2"/>
                  <c:y val="0.222222222222222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4752475247524754E-2"/>
                  <c:y val="0.250000000000000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C000"/>
              </a:solidFill>
            </c:spPr>
            <c:txPr>
              <a:bodyPr/>
              <a:lstStyle/>
              <a:p>
                <a:pPr>
                  <a:defRPr sz="1800" b="1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Лист3!$B$41:$C$41</c:f>
              <c:numCache>
                <c:formatCode>#,##0.00</c:formatCode>
                <c:ptCount val="2"/>
                <c:pt idx="0">
                  <c:v>11397.7</c:v>
                </c:pt>
                <c:pt idx="1">
                  <c:v>11393.8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80573152"/>
        <c:axId val="280574272"/>
        <c:axId val="0"/>
      </c:bar3DChart>
      <c:catAx>
        <c:axId val="280573152"/>
        <c:scaling>
          <c:orientation val="minMax"/>
        </c:scaling>
        <c:delete val="1"/>
        <c:axPos val="b"/>
        <c:majorTickMark val="out"/>
        <c:minorTickMark val="none"/>
        <c:tickLblPos val="nextTo"/>
        <c:crossAx val="280574272"/>
        <c:crosses val="autoZero"/>
        <c:auto val="1"/>
        <c:lblAlgn val="ctr"/>
        <c:lblOffset val="100"/>
        <c:noMultiLvlLbl val="0"/>
      </c:catAx>
      <c:valAx>
        <c:axId val="280574272"/>
        <c:scaling>
          <c:orientation val="minMax"/>
          <c:min val="0"/>
        </c:scaling>
        <c:delete val="1"/>
        <c:axPos val="l"/>
        <c:numFmt formatCode="#,##0.00" sourceLinked="1"/>
        <c:majorTickMark val="out"/>
        <c:minorTickMark val="none"/>
        <c:tickLblPos val="nextTo"/>
        <c:crossAx val="28057315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212745">
                <a:lumMod val="40000"/>
                <a:lumOff val="60000"/>
              </a:srgbClr>
            </a:solidFill>
          </c:spPr>
          <c:invertIfNegative val="0"/>
          <c:dLbls>
            <c:dLbl>
              <c:idx val="0"/>
              <c:layout>
                <c:manualLayout>
                  <c:x val="7.6335877862595417E-3"/>
                  <c:y val="-9.722222222222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9083969465648856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3613231552162386E-3"/>
                  <c:y val="-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653944020356234E-2"/>
                  <c:y val="-6.94444444444444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9083969465648762E-2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2722646310432384E-2"/>
                  <c:y val="-4.6296296296296294E-2"/>
                </c:manualLayout>
              </c:layout>
              <c:spPr/>
              <c:txPr>
                <a:bodyPr/>
                <a:lstStyle/>
                <a:p>
                  <a:pPr>
                    <a:defRPr sz="2000" b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Лист3!$K$60:$P$60</c:f>
              <c:numCache>
                <c:formatCode>0.0</c:formatCode>
                <c:ptCount val="6"/>
                <c:pt idx="0">
                  <c:v>418.8</c:v>
                </c:pt>
                <c:pt idx="1">
                  <c:v>558.29999999999995</c:v>
                </c:pt>
                <c:pt idx="2">
                  <c:v>546.20000000000005</c:v>
                </c:pt>
                <c:pt idx="3">
                  <c:v>573.20000000000005</c:v>
                </c:pt>
                <c:pt idx="4">
                  <c:v>643</c:v>
                </c:pt>
                <c:pt idx="5">
                  <c:v>647.20000000000005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80575952"/>
        <c:axId val="280572592"/>
        <c:axId val="0"/>
      </c:bar3DChart>
      <c:catAx>
        <c:axId val="280575952"/>
        <c:scaling>
          <c:orientation val="minMax"/>
        </c:scaling>
        <c:delete val="1"/>
        <c:axPos val="b"/>
        <c:majorTickMark val="out"/>
        <c:minorTickMark val="none"/>
        <c:tickLblPos val="nextTo"/>
        <c:crossAx val="280572592"/>
        <c:crosses val="autoZero"/>
        <c:auto val="1"/>
        <c:lblAlgn val="ctr"/>
        <c:lblOffset val="100"/>
        <c:noMultiLvlLbl val="0"/>
      </c:catAx>
      <c:valAx>
        <c:axId val="280572592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28057595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35380116959067E-2"/>
          <c:y val="0.17692776276099828"/>
          <c:w val="0.84283625730994161"/>
          <c:h val="0.82027382771183455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4"/>
            <c:bubble3D val="0"/>
            <c:spPr>
              <a:solidFill>
                <a:srgbClr val="0070C0"/>
              </a:solidFill>
            </c:spPr>
          </c:dPt>
          <c:dPt>
            <c:idx val="5"/>
            <c:bubble3D val="0"/>
            <c:spPr>
              <a:solidFill>
                <a:srgbClr val="7030A0"/>
              </a:solidFill>
            </c:spPr>
          </c:dPt>
          <c:dLbls>
            <c:dLbl>
              <c:idx val="1"/>
              <c:layout>
                <c:manualLayout>
                  <c:x val="-6.43432564350509E-2"/>
                  <c:y val="0.13273161750303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1342669337385464"/>
                  <c:y val="-6.164453323931526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5078452364507071E-2"/>
                  <c:y val="-5.670917068202295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262844200396003"/>
                  <c:y val="-8.879343440278925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3629912050467376"/>
                  <c:y val="6.8501978297488934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Лист1!$B$8:$B$14</c:f>
              <c:strCache>
                <c:ptCount val="7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Государственная пошлина</c:v>
                </c:pt>
                <c:pt idx="6">
                  <c:v>Задолженность и перерасчеты по отмененным налогам,сборам</c:v>
                </c:pt>
              </c:strCache>
            </c:strRef>
          </c:cat>
          <c:val>
            <c:numRef>
              <c:f>Лист1!$D$8:$D$14</c:f>
              <c:numCache>
                <c:formatCode>#,##0.0</c:formatCode>
                <c:ptCount val="7"/>
                <c:pt idx="0">
                  <c:v>162931.20000000001</c:v>
                </c:pt>
                <c:pt idx="1">
                  <c:v>14044</c:v>
                </c:pt>
                <c:pt idx="2">
                  <c:v>6971.9</c:v>
                </c:pt>
                <c:pt idx="3">
                  <c:v>5926.2</c:v>
                </c:pt>
                <c:pt idx="4">
                  <c:v>14636.3</c:v>
                </c:pt>
                <c:pt idx="5">
                  <c:v>1184.7</c:v>
                </c:pt>
                <c:pt idx="6">
                  <c:v>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1.6516516516516516E-2"/>
                  <c:y val="0.259259259259259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0090090090090089E-3"/>
                  <c:y val="0.259259259259259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Лист3!$B$42:$C$42</c:f>
              <c:numCache>
                <c:formatCode>#,##0.00</c:formatCode>
                <c:ptCount val="2"/>
                <c:pt idx="0">
                  <c:v>2200</c:v>
                </c:pt>
                <c:pt idx="1">
                  <c:v>2200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80573712"/>
        <c:axId val="280580992"/>
        <c:axId val="0"/>
      </c:bar3DChart>
      <c:catAx>
        <c:axId val="280573712"/>
        <c:scaling>
          <c:orientation val="minMax"/>
        </c:scaling>
        <c:delete val="1"/>
        <c:axPos val="b"/>
        <c:majorTickMark val="out"/>
        <c:minorTickMark val="none"/>
        <c:tickLblPos val="nextTo"/>
        <c:crossAx val="280580992"/>
        <c:crosses val="autoZero"/>
        <c:auto val="1"/>
        <c:lblAlgn val="ctr"/>
        <c:lblOffset val="100"/>
        <c:noMultiLvlLbl val="0"/>
      </c:catAx>
      <c:valAx>
        <c:axId val="280580992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28057371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ru-RU" sz="1300" dirty="0" smtClean="0"/>
                      <a:t>Непрограммные</a:t>
                    </a:r>
                    <a:r>
                      <a:rPr lang="ru-RU" dirty="0" smtClean="0"/>
                      <a:t> </a:t>
                    </a:r>
                    <a:r>
                      <a:rPr lang="ru-RU" dirty="0"/>
                      <a:t>расходы
</a:t>
                    </a:r>
                    <a:r>
                      <a:rPr lang="ru-RU" dirty="0" smtClean="0"/>
                      <a:t>12,2%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/>
                      <a:t>Программные расходы
</a:t>
                    </a:r>
                    <a:r>
                      <a:rPr lang="ru-RU" dirty="0" smtClean="0"/>
                      <a:t>87,8%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МП!$B$35:$B$36</c:f>
              <c:strCache>
                <c:ptCount val="2"/>
                <c:pt idx="0">
                  <c:v>Непрограмные расходы</c:v>
                </c:pt>
                <c:pt idx="1">
                  <c:v>Программные расходы</c:v>
                </c:pt>
              </c:strCache>
            </c:strRef>
          </c:cat>
          <c:val>
            <c:numRef>
              <c:f>МП!$C$35:$C$36</c:f>
              <c:numCache>
                <c:formatCode>#,##0.0</c:formatCode>
                <c:ptCount val="2"/>
                <c:pt idx="0">
                  <c:v>62312.099999999991</c:v>
                </c:pt>
                <c:pt idx="1">
                  <c:v>483361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Pt>
            <c:idx val="3"/>
            <c:bubble3D val="0"/>
            <c:spPr>
              <a:solidFill>
                <a:srgbClr val="7030A0"/>
              </a:solidFill>
            </c:spPr>
          </c:dPt>
          <c:dPt>
            <c:idx val="4"/>
            <c:bubble3D val="0"/>
            <c:spPr>
              <a:solidFill>
                <a:srgbClr val="0070C0"/>
              </a:solidFill>
            </c:spPr>
          </c:dPt>
          <c:dLbls>
            <c:dLbl>
              <c:idx val="1"/>
              <c:layout>
                <c:manualLayout>
                  <c:x val="0.2560020788330663"/>
                  <c:y val="1.89889223405897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Лист1!$B$6:$B$10</c:f>
              <c:strCache>
                <c:ptCount val="5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</c:strCache>
            </c:strRef>
          </c:cat>
          <c:val>
            <c:numRef>
              <c:f>Лист1!$D$6:$D$10</c:f>
              <c:numCache>
                <c:formatCode>#,##0.0</c:formatCode>
                <c:ptCount val="5"/>
                <c:pt idx="0">
                  <c:v>7451.3</c:v>
                </c:pt>
                <c:pt idx="1">
                  <c:v>97.6</c:v>
                </c:pt>
                <c:pt idx="2">
                  <c:v>96.9</c:v>
                </c:pt>
                <c:pt idx="3">
                  <c:v>4927.9000000000005</c:v>
                </c:pt>
                <c:pt idx="4">
                  <c:v>1952.2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00B05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0070C0"/>
              </a:solidFill>
            </c:spPr>
          </c:dPt>
          <c:dLbls>
            <c:dLbl>
              <c:idx val="1"/>
              <c:layout>
                <c:manualLayout>
                  <c:x val="-0.20755208333333341"/>
                  <c:y val="-0.1289895013123360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7852303618297727"/>
                  <c:y val="-0.1147476928287189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Лист1!$B$6:$B$9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Лист1!$D$6:$D$9</c:f>
              <c:numCache>
                <c:formatCode>#,##0.0</c:formatCode>
                <c:ptCount val="4"/>
                <c:pt idx="0">
                  <c:v>15087</c:v>
                </c:pt>
                <c:pt idx="1">
                  <c:v>319131.5</c:v>
                </c:pt>
                <c:pt idx="2">
                  <c:v>190732.79999999999</c:v>
                </c:pt>
                <c:pt idx="3">
                  <c:v>67313.2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8.403361344537813E-3"/>
                  <c:y val="-6.896551724137937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 20 965,6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120448179271708E-2"/>
                  <c:y val="-3.4482758620689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2016806722688588E-3"/>
                  <c:y val="-4.3103448275862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4005602240896361E-3"/>
                  <c:y val="-5.1724137931034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1204481792717106E-2"/>
                  <c:y val="-6.0344827586206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8.403361344537813E-3"/>
                  <c:y val="-4.5977011494252866E-2"/>
                </c:manualLayout>
              </c:layout>
              <c:spPr/>
              <c:txPr>
                <a:bodyPr/>
                <a:lstStyle/>
                <a:p>
                  <a:pPr>
                    <a:defRPr sz="2000" b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Лист1!$D$18:$I$18</c:f>
              <c:numCache>
                <c:formatCode>_(* #,##0.00_);_(* \(#,##0.00\);_(* "-"??_);_(@_)</c:formatCode>
                <c:ptCount val="6"/>
                <c:pt idx="0" formatCode="General">
                  <c:v>20965.599999999988</c:v>
                </c:pt>
                <c:pt idx="1">
                  <c:v>27103.69</c:v>
                </c:pt>
                <c:pt idx="2" formatCode="#,##0.00">
                  <c:v>26542.611760411939</c:v>
                </c:pt>
                <c:pt idx="3">
                  <c:v>30233.12999999999</c:v>
                </c:pt>
                <c:pt idx="4">
                  <c:v>33720.159999999996</c:v>
                </c:pt>
                <c:pt idx="5">
                  <c:v>45826.58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5146128"/>
        <c:axId val="155146688"/>
        <c:axId val="0"/>
      </c:bar3DChart>
      <c:catAx>
        <c:axId val="155146128"/>
        <c:scaling>
          <c:orientation val="minMax"/>
        </c:scaling>
        <c:delete val="1"/>
        <c:axPos val="b"/>
        <c:majorTickMark val="out"/>
        <c:minorTickMark val="none"/>
        <c:tickLblPos val="none"/>
        <c:crossAx val="155146688"/>
        <c:crosses val="autoZero"/>
        <c:auto val="1"/>
        <c:lblAlgn val="ctr"/>
        <c:lblOffset val="100"/>
        <c:noMultiLvlLbl val="0"/>
      </c:catAx>
      <c:valAx>
        <c:axId val="1551466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551461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8149717514124297E-2"/>
          <c:y val="0.16691759162634801"/>
          <c:w val="0.84392655367231662"/>
          <c:h val="0.83082345128545709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0070C0"/>
              </a:solidFill>
            </c:spPr>
          </c:dPt>
          <c:dPt>
            <c:idx val="1"/>
            <c:bubble3D val="0"/>
            <c:spPr>
              <a:solidFill>
                <a:schemeClr val="accent6">
                  <a:lumMod val="50000"/>
                </a:schemeClr>
              </a:solidFill>
            </c:spPr>
          </c:dPt>
          <c:dPt>
            <c:idx val="2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3"/>
            <c:bubble3D val="0"/>
            <c:spPr>
              <a:solidFill>
                <a:srgbClr val="FFC000"/>
              </a:solidFill>
            </c:spPr>
          </c:dPt>
          <c:dPt>
            <c:idx val="4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6"/>
            <c:bubble3D val="0"/>
            <c:spPr>
              <a:solidFill>
                <a:srgbClr val="FFFF00"/>
              </a:solidFill>
            </c:spPr>
          </c:dPt>
          <c:dPt>
            <c:idx val="7"/>
            <c:bubble3D val="0"/>
            <c:spPr>
              <a:solidFill>
                <a:srgbClr val="FF0000"/>
              </a:solidFill>
            </c:spPr>
          </c:dPt>
          <c:dPt>
            <c:idx val="8"/>
            <c:bubble3D val="0"/>
            <c:spPr>
              <a:solidFill>
                <a:srgbClr val="92D05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accent1">
                          <a:lumMod val="5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2.4768506161306107E-2"/>
                  <c:y val="-0.22152009613256174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rgbClr val="C00000"/>
                        </a:solidFill>
                      </a:rPr>
                      <a:t>Национальная оборона; 738,80; 0%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spPr/>
              <c:txPr>
                <a:bodyPr/>
                <a:lstStyle/>
                <a:p>
                  <a:pPr>
                    <a:defRPr sz="1200" b="1">
                      <a:solidFill>
                        <a:srgbClr val="00421E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pPr>
                      <a:defRPr sz="1200" b="1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Охрана окружающей среды; 933,60; </a:t>
                    </a:r>
                    <a:r>
                      <a:rPr lang="ru-RU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менее 1%</a:t>
                    </a:r>
                    <a:endParaRPr lang="ru-RU">
                      <a:solidFill>
                        <a:schemeClr val="accent6">
                          <a:lumMod val="50000"/>
                        </a:schemeClr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8.8484585613239047E-2"/>
                  <c:y val="8.3614307826906265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0.30300914186574152"/>
                  <c:y val="4.547277744128142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rgbClr val="00421E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0.3080873259486635"/>
                  <c:y val="-5.3983444377145182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accent4">
                          <a:lumMod val="5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0.15836914453489939"/>
                  <c:y val="-0.14215238908389471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Средства </a:t>
                    </a:r>
                    <a:r>
                      <a:rPr lang="ru-RU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массовой информации; 2 200,00; </a:t>
                    </a:r>
                    <a:r>
                      <a:rPr lang="ru-RU" dirty="0" smtClean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менее 1%</a:t>
                    </a:r>
                    <a:endParaRPr lang="ru-RU" dirty="0">
                      <a:solidFill>
                        <a:schemeClr val="accent5">
                          <a:lumMod val="50000"/>
                        </a:schemeClr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0.12146837047911391"/>
                  <c:y val="-0.13161022040919584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Обслуживание муниципального долга; 6,10; </a:t>
                    </a:r>
                    <a:r>
                      <a:rPr lang="ru-RU" smtClean="0"/>
                      <a:t>менее 1%</a:t>
                    </a:r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Лист3!$A$32:$A$43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Охрана окружающей среды</c:v>
                </c:pt>
                <c:pt idx="6">
                  <c:v>Образование</c:v>
                </c:pt>
                <c:pt idx="7">
                  <c:v>Культура</c:v>
                </c:pt>
                <c:pt idx="8">
                  <c:v>Социальная политика</c:v>
                </c:pt>
                <c:pt idx="9">
                  <c:v>Физкультура и спорт</c:v>
                </c:pt>
                <c:pt idx="10">
                  <c:v>Средства массовой информации</c:v>
                </c:pt>
                <c:pt idx="11">
                  <c:v>Обслуживание муниципального долга</c:v>
                </c:pt>
              </c:strCache>
            </c:strRef>
          </c:cat>
          <c:val>
            <c:numRef>
              <c:f>Лист3!$C$32:$C$43</c:f>
              <c:numCache>
                <c:formatCode>#,##0.00</c:formatCode>
                <c:ptCount val="12"/>
                <c:pt idx="0">
                  <c:v>74589.8</c:v>
                </c:pt>
                <c:pt idx="1">
                  <c:v>738.8</c:v>
                </c:pt>
                <c:pt idx="2">
                  <c:v>8558.7999999999938</c:v>
                </c:pt>
                <c:pt idx="3">
                  <c:v>107327.6</c:v>
                </c:pt>
                <c:pt idx="4">
                  <c:v>124995.4</c:v>
                </c:pt>
                <c:pt idx="5">
                  <c:v>933.6</c:v>
                </c:pt>
                <c:pt idx="6">
                  <c:v>329368.8</c:v>
                </c:pt>
                <c:pt idx="7">
                  <c:v>44352.5</c:v>
                </c:pt>
                <c:pt idx="8">
                  <c:v>31350.6</c:v>
                </c:pt>
                <c:pt idx="9">
                  <c:v>11393.8</c:v>
                </c:pt>
                <c:pt idx="10">
                  <c:v>2200</c:v>
                </c:pt>
                <c:pt idx="11">
                  <c:v>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6.5104166666666548E-3"/>
                  <c:y val="-6.58914728682170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8125E-3"/>
                  <c:y val="-4.6511627906976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7.3643410852713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1145833333333409E-3"/>
                  <c:y val="-3.8759689922480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416666666666666E-2"/>
                  <c:y val="-5.0387596899224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90625E-3"/>
                  <c:y val="-5.8139534883720957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>
                        <a:solidFill>
                          <a:srgbClr val="C00000"/>
                        </a:solidFill>
                      </a:rPr>
                      <a:t> 41 795,84  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Лист3!$B$48:$G$48</c:f>
              <c:numCache>
                <c:formatCode>_(* #,##0.00_);_(* \(#,##0.00\);_(* "-"??_);_(@_)</c:formatCode>
                <c:ptCount val="6"/>
                <c:pt idx="0">
                  <c:v>21323.82</c:v>
                </c:pt>
                <c:pt idx="1">
                  <c:v>26422.420000000009</c:v>
                </c:pt>
                <c:pt idx="2">
                  <c:v>25005.56</c:v>
                </c:pt>
                <c:pt idx="3">
                  <c:v>30893.57</c:v>
                </c:pt>
                <c:pt idx="4">
                  <c:v>31496.260000000009</c:v>
                </c:pt>
                <c:pt idx="5">
                  <c:v>41795.842090315251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8865504"/>
        <c:axId val="158866064"/>
        <c:axId val="0"/>
      </c:bar3DChart>
      <c:catAx>
        <c:axId val="158865504"/>
        <c:scaling>
          <c:orientation val="minMax"/>
        </c:scaling>
        <c:delete val="1"/>
        <c:axPos val="b"/>
        <c:majorTickMark val="out"/>
        <c:minorTickMark val="none"/>
        <c:tickLblPos val="none"/>
        <c:crossAx val="158866064"/>
        <c:crosses val="autoZero"/>
        <c:auto val="1"/>
        <c:lblAlgn val="ctr"/>
        <c:lblOffset val="100"/>
        <c:noMultiLvlLbl val="0"/>
      </c:catAx>
      <c:valAx>
        <c:axId val="158866064"/>
        <c:scaling>
          <c:orientation val="minMax"/>
        </c:scaling>
        <c:delete val="1"/>
        <c:axPos val="l"/>
        <c:numFmt formatCode="_(* #,##0.00_);_(* \(#,##0.00\);_(* &quot;-&quot;??_);_(@_)" sourceLinked="1"/>
        <c:majorTickMark val="out"/>
        <c:minorTickMark val="none"/>
        <c:tickLblPos val="none"/>
        <c:crossAx val="1588655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1.1261261261261262E-2"/>
                  <c:y val="-0.101851851851851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7027027027027039E-2"/>
                  <c:y val="-0.134259259259259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Лист3!$B$32:$C$32</c:f>
              <c:numCache>
                <c:formatCode>#,##0.00</c:formatCode>
                <c:ptCount val="2"/>
                <c:pt idx="0">
                  <c:v>91791.6</c:v>
                </c:pt>
                <c:pt idx="1">
                  <c:v>74589.8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8868304"/>
        <c:axId val="158868864"/>
        <c:axId val="0"/>
      </c:bar3DChart>
      <c:catAx>
        <c:axId val="158868304"/>
        <c:scaling>
          <c:orientation val="minMax"/>
        </c:scaling>
        <c:delete val="1"/>
        <c:axPos val="b"/>
        <c:majorTickMark val="out"/>
        <c:minorTickMark val="none"/>
        <c:tickLblPos val="none"/>
        <c:crossAx val="158868864"/>
        <c:crosses val="autoZero"/>
        <c:auto val="1"/>
        <c:lblAlgn val="ctr"/>
        <c:lblOffset val="100"/>
        <c:noMultiLvlLbl val="0"/>
      </c:catAx>
      <c:valAx>
        <c:axId val="158868864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1588683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2.2108843537414973E-2"/>
                  <c:y val="0.351851851851851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7210884353741489E-2"/>
                  <c:y val="0.324074074074074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Лист3!$B$33:$C$33</c:f>
              <c:numCache>
                <c:formatCode>#,##0.00</c:formatCode>
                <c:ptCount val="2"/>
                <c:pt idx="0">
                  <c:v>738.8</c:v>
                </c:pt>
                <c:pt idx="1">
                  <c:v>738.8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8871104"/>
        <c:axId val="158871664"/>
        <c:axId val="0"/>
      </c:bar3DChart>
      <c:catAx>
        <c:axId val="158871104"/>
        <c:scaling>
          <c:orientation val="minMax"/>
        </c:scaling>
        <c:delete val="1"/>
        <c:axPos val="b"/>
        <c:majorTickMark val="out"/>
        <c:minorTickMark val="none"/>
        <c:tickLblPos val="none"/>
        <c:crossAx val="158871664"/>
        <c:crosses val="autoZero"/>
        <c:auto val="1"/>
        <c:lblAlgn val="ctr"/>
        <c:lblOffset val="100"/>
        <c:noMultiLvlLbl val="0"/>
      </c:catAx>
      <c:valAx>
        <c:axId val="158871664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1588711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46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9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584AA78-CE14-42C7-9E21-5DB7498F37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83026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957707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D526A4-FB78-44BC-B075-77D5E476A788}" type="slidenum">
              <a:rPr lang="ru-RU" altLang="ru-RU" smtClean="0"/>
              <a:pPr/>
              <a:t>42</a:t>
            </a:fld>
            <a:endParaRPr lang="ru-RU" altLang="ru-RU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b="1" smtClean="0"/>
          </a:p>
        </p:txBody>
      </p:sp>
    </p:spTree>
    <p:extLst>
      <p:ext uri="{BB962C8B-B14F-4D97-AF65-F5344CB8AC3E}">
        <p14:creationId xmlns:p14="http://schemas.microsoft.com/office/powerpoint/2010/main" val="1370050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7A92F30-66FD-4692-9526-FE8915CFAD9B}" type="slidenum">
              <a:rPr lang="ru-RU" altLang="ru-RU" sz="1200"/>
              <a:pPr algn="r"/>
              <a:t>44</a:t>
            </a:fld>
            <a:endParaRPr lang="ru-RU" altLang="ru-RU" sz="120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130566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D3014B5-6780-4167-9934-762C644EB3C6}" type="slidenum">
              <a:rPr lang="ru-RU" altLang="ru-RU" sz="1200">
                <a:solidFill>
                  <a:srgbClr val="000000"/>
                </a:solidFill>
              </a:rPr>
              <a:pPr eaLnBrk="1" hangingPunct="1"/>
              <a:t>56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7638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929995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5F5053-8D0B-4A5E-9994-D68FDE6220DA}" type="slidenum">
              <a:rPr lang="ru-RU" altLang="ru-RU" smtClean="0"/>
              <a:pPr/>
              <a:t>60</a:t>
            </a:fld>
            <a:endParaRPr lang="ru-RU" altLang="ru-RU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b="1" smtClean="0"/>
          </a:p>
        </p:txBody>
      </p:sp>
    </p:spTree>
    <p:extLst>
      <p:ext uri="{BB962C8B-B14F-4D97-AF65-F5344CB8AC3E}">
        <p14:creationId xmlns:p14="http://schemas.microsoft.com/office/powerpoint/2010/main" val="6307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2ADD76-1344-41F4-B7BD-665805215B44}" type="slidenum">
              <a:rPr lang="ru-RU" altLang="ru-RU" smtClean="0"/>
              <a:pPr/>
              <a:t>61</a:t>
            </a:fld>
            <a:endParaRPr lang="ru-RU" altLang="ru-RU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1228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A94F80-96E1-4D31-8C46-B37FB5FE1159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62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0430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78302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1B19E2-9573-4071-948A-B51A294397B5}" type="slidenum">
              <a:rPr lang="ru-RU" altLang="ru-RU" smtClean="0"/>
              <a:pPr/>
              <a:t>66</a:t>
            </a:fld>
            <a:endParaRPr lang="ru-RU" altLang="ru-RU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8505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z="700" b="1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748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0960447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3838352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43FC8-1AB0-40DE-9109-F2CFD5ECD60B}" type="slidenum">
              <a:rPr lang="ru-RU" altLang="ru-RU" smtClean="0"/>
              <a:pPr/>
              <a:t>70</a:t>
            </a:fld>
            <a:endParaRPr lang="ru-RU" altLang="ru-RU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37426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F17467-F418-4887-843D-0EF94B66366E}" type="slidenum">
              <a:rPr lang="ru-RU" altLang="ru-RU" smtClean="0"/>
              <a:pPr/>
              <a:t>71</a:t>
            </a:fld>
            <a:endParaRPr lang="ru-RU" altLang="ru-RU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27205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FC9480-A143-4450-9E4F-35CDB103F0E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72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91868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46958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471D71-5710-4EC4-9330-237A67845379}" type="slidenum">
              <a:rPr lang="ru-RU" altLang="ru-RU" smtClean="0"/>
              <a:pPr/>
              <a:t>75</a:t>
            </a:fld>
            <a:endParaRPr lang="ru-RU" altLang="ru-RU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093895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816159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4144794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73497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983316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811770-6E31-40F6-AC13-A22684B85DA6}" type="slidenum">
              <a:rPr lang="ru-RU" altLang="ru-RU" smtClean="0"/>
              <a:pPr/>
              <a:t>20</a:t>
            </a:fld>
            <a:endParaRPr lang="ru-RU" altLang="ru-RU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374712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969825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84AA78-CE14-42C7-9E21-5DB7498F3740}" type="slidenum">
              <a:rPr lang="ru-RU" altLang="ru-RU" smtClean="0"/>
              <a:pPr>
                <a:defRPr/>
              </a:pPr>
              <a:t>28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433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23E2C-8A1E-47B6-AB44-E92DF60CB438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57226-BA14-4DAD-ABD4-0B77F0E02B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CD676-30DE-4248-9842-FB94B328F383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38942-F03E-41CA-8ADA-4A1175AF61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65794-9FA7-44D8-8C9E-E9B69B5E204E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35427-F3BE-4F6B-AC4E-F60B448FE9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4D45B-8DC2-43AE-8A60-5A2682C68FAD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17015-88AA-42E0-917F-320AD4C72F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C0D35-35D7-4326-81D3-0F4615567EF9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DB2B6-DAF9-4F9D-AC5B-A18CA912D6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06336-41A4-4786-B43C-6C7061942262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25A02-F8FE-4E98-AB86-6E526621D9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0FAA6-DF42-4804-A905-7A81BFACFEF3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FD8E8-A8A7-4FD7-9F5B-976D335F7D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40A64-3EA4-4667-8022-49ECB17A5484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33D33-2A62-4C9D-B1ED-036567E029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A3B6D-F6FB-41DD-9FA9-5B46D7F63836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BCF71-9BE6-4F7D-BAAD-488AC630BC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401F0-5F2F-4E56-9098-7FA464D64964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75175-EDDB-476C-922D-8EE6BB5FA7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3FDBA-8117-46EF-A8DB-24ACD97CACAA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35B77-DEC6-4A67-8CED-6AF4EA8E48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1841E-6EC7-4FC5-A1DA-DC34DA6ECA27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252B9-3C38-4AB9-B8D7-3ED8342500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B51D0-02EE-48C1-B63E-C7E785AA6373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9A60A-4F64-4155-9DE5-BCF2EE1D90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3F41A-B8AC-4CAA-A359-2727F96CD880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F6F9F-314E-4FAF-A4E1-1FCD837800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B7B51-E40C-4CA5-99E2-860DED8637F8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036F8-7622-4FEA-82A8-1A026A68F2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87DE7-9983-472F-AD8C-F531B5A4B89B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457B5-0300-4AD6-975E-E47FA31127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9155D-3624-4260-9787-34D82B2892CC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B6231-D3FF-40CB-B3C1-FF96A1169F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C5390-3C24-43FE-ACBD-DCCDD3B0B1D5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855E0-EB57-42F8-8CF6-F73D212B56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40D35-DA3C-4E8E-83A2-BC90E502386A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BECEA-22CD-4FC8-9DC7-704B166926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8DD17-3173-494F-9DF8-B6F51093385F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A5E17-8C42-403C-841A-40229CE6B0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441E6-3902-4CF9-BD96-3549A3E9B0A2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B1325-34F7-40B5-91FE-11CA76B9C7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C7294-F94C-4A0F-97CC-9E527A019D79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C91D5-59E1-43CF-8144-D8FD95FBBD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3928E-99A4-4DFE-84A5-3BA2D0CB6BB4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71347-68A3-4187-B07D-4FFC445742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5E706-5ACA-4EA8-ABE9-B3F0D579A0C0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8B96D-83DA-4D46-BDC3-19310737F6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F7D60-0494-4DB5-9A08-88E4D709A07B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F45BB-B705-4087-AE3B-B939A0BDF0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2185C-1D81-4DD4-AC9F-C0870DB7A6B3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27A75-6AED-45CC-9454-2BB30E014A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B3E1E-53ED-4CE0-A262-356D4889A227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79150-47D6-474A-8E77-A3EA8E9B52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B8E88-270A-49C4-AE03-EBA4DF2B3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1745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28F01-4889-43E4-8967-46C7C4A47E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7805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E799C-FB53-4A16-B062-79E4BD0BD3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3320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FEB1C-732D-4DC2-8391-08351C27D8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4204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8E506-D5F9-41F8-9AAB-1D532CA4EC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0959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A02CA-4623-4330-8FA7-AD0B987626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273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8C4EA-69F2-48BF-8117-5A3F3C12DDC1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74875-7BA7-4F67-8FAC-83D4058EA7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51BEA-01F9-4A1B-BCB3-5B19DDC7E8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6888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21D4A-D652-4978-83C6-960E661855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123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B80D1-B3E4-4605-9F49-A779237FD9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8497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348B1-5234-4A7D-BE92-F96477F7D7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1085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133B4-1C1D-490D-A85C-8CAD7A8461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3382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407EA97-27BE-4C0D-A602-AFAC44AA6F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06170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168207E5-D479-4134-A1D7-19F5AB3537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97248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35443FD9-802A-48AA-9EEB-C089A3C83A6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76385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F207B74F-DC33-4713-A38D-5345045F19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68556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77F79B7-36DA-46D7-8876-A852517859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4219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BB86D-04BC-415A-B737-42CD987B4B56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24B72-4F10-4980-9FDD-3133715F9F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FE277268-5C17-439D-8E88-84674E9367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20888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69303DF9-E710-471A-A072-3EC0EA2726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85377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7754D30A-F6FC-48C9-9F10-E6B994C028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17006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12E73D82-74C4-45A2-85BB-70936F35A6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84746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2DC64704-FEB7-4A89-95C3-C83E877292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2069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BF4C0-B395-4ADE-A70B-01C33EF0D848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0E5F6-91FC-403A-BA8A-049D625698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70573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7E82F-2750-4CD2-BF54-1D2FE9BE23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6106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098C0-0064-478B-BA0F-53340292A3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2495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34B9C-938F-4EF5-A76C-92704612A1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6071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F3604-504E-4043-979F-03B14C081D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29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2B61D-DDF9-4B2B-8468-42271081AA1A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038BE-4C83-434C-94B9-9E4BB1BD7A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F5860-6CC3-42DB-8FA4-87C69C44E6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2198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4B95B-ADA6-43FB-9337-CFF5C6CFB6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2262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9A745-F4E0-479D-8A93-B01199309B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972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68016-436C-4053-8F77-3F5C0BDD5C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1154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2F24C-D68C-460B-9B5D-2AD722D7F7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0638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3E55D-FE3E-4DA6-8D24-08635C11DA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8291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10C51-2248-4FEB-BADF-BF09668D0D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2631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5F9F2ABC-6108-4B63-B4F6-9386FCF16E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34209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0A2EA1EB-CC4F-4687-BE7A-31BB79472F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08174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C030254-F02A-4F8B-8F50-5A115B18DA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2959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243A5-2E4E-4B0D-9668-21D1C75E60B2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18174-3796-4BC0-9B65-B4597CD9E7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B6B397E3-2F0A-4E9B-9975-E0DDFD7F0D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66591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0C69DB39-C74B-4738-932E-FF7E1FC2D5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56581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E9B9C03-6EB1-4413-B33E-0BEE04A9E3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02673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0B65EF99-62C3-426D-B8FE-6418D7A0D3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84874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A229777-3177-42E6-9AEE-A58D26E23C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70873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574A1BE9-AC1C-4CED-841C-08381FE719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4446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C1832E5-7952-4CBF-AFE1-2FACA5A67A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31554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39D3D-36F0-4871-BAB5-46A073B7FEDA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89FF8-4B91-44B9-AAE2-AEFDFDEF37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7974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0025A-F7E9-4EF7-B894-963214F51ECA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B4416-8818-4E41-A96F-4B9A11F985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23C1C-B238-438F-A771-0566DA0D08CB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12AC7-2270-4392-8416-7CB25D5770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10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03CDC68-F0FA-4860-B8FB-558030B1289D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 b="1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36D9C134-6EDE-4F38-9B29-0F821B83CE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56" r:id="rId1"/>
    <p:sldLayoutId id="2147487732" r:id="rId2"/>
    <p:sldLayoutId id="2147487757" r:id="rId3"/>
    <p:sldLayoutId id="2147487733" r:id="rId4"/>
    <p:sldLayoutId id="2147487734" r:id="rId5"/>
    <p:sldLayoutId id="2147487735" r:id="rId6"/>
    <p:sldLayoutId id="2147487736" r:id="rId7"/>
    <p:sldLayoutId id="2147487737" r:id="rId8"/>
    <p:sldLayoutId id="2147487758" r:id="rId9"/>
    <p:sldLayoutId id="2147487738" r:id="rId10"/>
    <p:sldLayoutId id="214748773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13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F061959-9A12-434A-8268-D306D6F68122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 b="1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8904FA25-995E-4E48-ADE5-2B6155A0E1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59" r:id="rId1"/>
    <p:sldLayoutId id="2147487740" r:id="rId2"/>
    <p:sldLayoutId id="2147487760" r:id="rId3"/>
    <p:sldLayoutId id="2147487741" r:id="rId4"/>
    <p:sldLayoutId id="2147487742" r:id="rId5"/>
    <p:sldLayoutId id="2147487743" r:id="rId6"/>
    <p:sldLayoutId id="2147487744" r:id="rId7"/>
    <p:sldLayoutId id="2147487745" r:id="rId8"/>
    <p:sldLayoutId id="2147487761" r:id="rId9"/>
    <p:sldLayoutId id="2147487746" r:id="rId10"/>
    <p:sldLayoutId id="214748774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15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A3F1E45-F708-4F5B-B4B9-29763262B1EB}" type="datetime1">
              <a:rPr lang="ru-RU"/>
              <a:pPr>
                <a:defRPr/>
              </a:pPr>
              <a:t>21.08.2020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 b="1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2E604162-7976-4E89-BB7D-43815FB805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62" r:id="rId1"/>
    <p:sldLayoutId id="2147487748" r:id="rId2"/>
    <p:sldLayoutId id="2147487763" r:id="rId3"/>
    <p:sldLayoutId id="2147487749" r:id="rId4"/>
    <p:sldLayoutId id="2147487750" r:id="rId5"/>
    <p:sldLayoutId id="2147487751" r:id="rId6"/>
    <p:sldLayoutId id="2147487752" r:id="rId7"/>
    <p:sldLayoutId id="2147487753" r:id="rId8"/>
    <p:sldLayoutId id="2147487764" r:id="rId9"/>
    <p:sldLayoutId id="2147487754" r:id="rId10"/>
    <p:sldLayoutId id="214748775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endParaRPr lang="ru-RU"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endParaRPr lang="ru-RU"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fld id="{7D7E9B6E-498A-4CE9-BAEC-9C2DE61EEBB3}" type="slidenum">
              <a:rPr lang="ru-RU">
                <a:latin typeface="Tahoma" pitchFamily="34" charset="0"/>
              </a:rPr>
              <a:pPr>
                <a:defRPr/>
              </a:pPr>
              <a:t>‹#›</a:t>
            </a:fld>
            <a:endParaRPr lang="ru-RU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339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77" r:id="rId1"/>
    <p:sldLayoutId id="2147487778" r:id="rId2"/>
    <p:sldLayoutId id="2147487779" r:id="rId3"/>
    <p:sldLayoutId id="2147487780" r:id="rId4"/>
    <p:sldLayoutId id="2147487781" r:id="rId5"/>
    <p:sldLayoutId id="2147487782" r:id="rId6"/>
    <p:sldLayoutId id="2147487783" r:id="rId7"/>
    <p:sldLayoutId id="2147487784" r:id="rId8"/>
    <p:sldLayoutId id="2147487785" r:id="rId9"/>
    <p:sldLayoutId id="2147487786" r:id="rId10"/>
    <p:sldLayoutId id="2147487787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fld id="{45E63D6D-35D4-4427-ADF2-52ECE7C442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778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89" r:id="rId1"/>
    <p:sldLayoutId id="2147487790" r:id="rId2"/>
    <p:sldLayoutId id="2147487791" r:id="rId3"/>
    <p:sldLayoutId id="2147487792" r:id="rId4"/>
    <p:sldLayoutId id="2147487793" r:id="rId5"/>
    <p:sldLayoutId id="2147487794" r:id="rId6"/>
    <p:sldLayoutId id="2147487795" r:id="rId7"/>
    <p:sldLayoutId id="2147487796" r:id="rId8"/>
    <p:sldLayoutId id="2147487797" r:id="rId9"/>
    <p:sldLayoutId id="2147487798" r:id="rId10"/>
    <p:sldLayoutId id="214748779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endParaRPr lang="ru-RU"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endParaRPr lang="ru-RU"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fld id="{7386D97F-54E9-4899-A7AB-65A822EC671F}" type="slidenum">
              <a:rPr lang="ru-RU">
                <a:latin typeface="Tahoma" pitchFamily="34" charset="0"/>
              </a:rPr>
              <a:pPr>
                <a:defRPr/>
              </a:pPr>
              <a:t>‹#›</a:t>
            </a:fld>
            <a:endParaRPr lang="ru-RU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81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13" r:id="rId1"/>
    <p:sldLayoutId id="2147487814" r:id="rId2"/>
    <p:sldLayoutId id="2147487815" r:id="rId3"/>
    <p:sldLayoutId id="2147487816" r:id="rId4"/>
    <p:sldLayoutId id="2147487817" r:id="rId5"/>
    <p:sldLayoutId id="2147487818" r:id="rId6"/>
    <p:sldLayoutId id="2147487819" r:id="rId7"/>
    <p:sldLayoutId id="2147487820" r:id="rId8"/>
    <p:sldLayoutId id="2147487821" r:id="rId9"/>
    <p:sldLayoutId id="2147487822" r:id="rId10"/>
    <p:sldLayoutId id="214748782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fld id="{8E4BE9E4-C819-45F7-9080-652DCE5C15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6620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25" r:id="rId1"/>
    <p:sldLayoutId id="2147487826" r:id="rId2"/>
    <p:sldLayoutId id="2147487827" r:id="rId3"/>
    <p:sldLayoutId id="2147487828" r:id="rId4"/>
    <p:sldLayoutId id="2147487829" r:id="rId5"/>
    <p:sldLayoutId id="2147487830" r:id="rId6"/>
    <p:sldLayoutId id="2147487831" r:id="rId7"/>
    <p:sldLayoutId id="2147487832" r:id="rId8"/>
    <p:sldLayoutId id="2147487833" r:id="rId9"/>
    <p:sldLayoutId id="2147487834" r:id="rId10"/>
    <p:sldLayoutId id="214748783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3.xls"/><Relationship Id="rId7" Type="http://schemas.openxmlformats.org/officeDocument/2006/relationships/chart" Target="../charts/chart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5" Type="http://schemas.openxmlformats.org/officeDocument/2006/relationships/oleObject" Target="../embeddings/_____Microsoft_Excel_97-20034.xls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5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chart" Target="../charts/chart4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0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94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9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0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0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5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chart" Target="../charts/char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2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2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chart" Target="../charts/chart1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9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chart" Target="../charts/chart18.xml"/><Relationship Id="rId4" Type="http://schemas.openxmlformats.org/officeDocument/2006/relationships/image" Target="../media/image123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3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hyperlink" Target="mailto:finans_ns@mail.ru" TargetMode="External"/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Microsoft_Excel_97-20032.xls"/><Relationship Id="rId5" Type="http://schemas.openxmlformats.org/officeDocument/2006/relationships/image" Target="../media/image14.png"/><Relationship Id="rId4" Type="http://schemas.openxmlformats.org/officeDocument/2006/relationships/oleObject" Target="../embeddings/_____Microsoft_Excel_97-20031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04850" y="3733800"/>
            <a:ext cx="8001000" cy="28194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40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Отчет для граждан </a:t>
            </a:r>
            <a:br>
              <a:rPr lang="ru-RU" sz="40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r>
              <a:rPr lang="ru-RU" sz="40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об исполнении бюджета городского округа </a:t>
            </a:r>
            <a:br>
              <a:rPr lang="ru-RU" sz="40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r>
              <a:rPr lang="ru-RU" sz="40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Нижняя Салда </a:t>
            </a:r>
            <a:br>
              <a:rPr lang="ru-RU" sz="40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r>
              <a:rPr lang="ru-RU" sz="40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за </a:t>
            </a:r>
            <a:r>
              <a:rPr lang="ru-RU" sz="40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2019 </a:t>
            </a:r>
            <a:r>
              <a:rPr lang="ru-RU" sz="40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год</a:t>
            </a:r>
            <a:r>
              <a:rPr lang="ru-RU" sz="40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0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4000" dirty="0">
              <a:solidFill>
                <a:srgbClr val="00421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81000"/>
            <a:ext cx="990600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8686800" cy="635000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</a:rPr>
              <a:t>Исполнение налоговых доходов бюджета городского округа 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Нижняя </a:t>
            </a: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</a:rPr>
              <a:t>Салда 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/>
            </a:r>
            <a:b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за 2019 </a:t>
            </a: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</a:rPr>
              <a:t>год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45364"/>
              </p:ext>
            </p:extLst>
          </p:nvPr>
        </p:nvGraphicFramePr>
        <p:xfrm>
          <a:off x="228600" y="1524000"/>
          <a:ext cx="8610600" cy="5153611"/>
        </p:xfrm>
        <a:graphic>
          <a:graphicData uri="http://schemas.openxmlformats.org/drawingml/2006/table">
            <a:tbl>
              <a:tblPr/>
              <a:tblGrid>
                <a:gridCol w="2428631"/>
                <a:gridCol w="1619087"/>
                <a:gridCol w="1545492"/>
                <a:gridCol w="1398303"/>
                <a:gridCol w="1619087"/>
              </a:tblGrid>
              <a:tr h="72683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Наименование доходов бюджета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План, </a:t>
                      </a:r>
                      <a:endParaRPr lang="ru-RU" sz="1600" b="1" i="0" u="none" strike="noStrike" kern="1200" dirty="0" smtClean="0">
                        <a:solidFill>
                          <a:srgbClr val="0033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 smtClean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тыс.руб</a:t>
                      </a:r>
                      <a:r>
                        <a:rPr lang="ru-RU" sz="1600" b="1" i="0" u="none" strike="noStrike" kern="1200" dirty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Факт</a:t>
                      </a:r>
                      <a:r>
                        <a:rPr lang="ru-RU" sz="1600" b="1" i="0" u="none" strike="noStrike" kern="1200" dirty="0" smtClean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 smtClean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i="0" u="none" strike="noStrike" kern="1200" dirty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тыс.руб.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Исполнение, </a:t>
                      </a:r>
                      <a:endParaRPr lang="ru-RU" sz="1600" b="1" i="0" u="none" strike="noStrike" kern="1200" dirty="0" smtClean="0">
                        <a:solidFill>
                          <a:srgbClr val="0033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 smtClean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%</a:t>
                      </a:r>
                      <a:endParaRPr lang="ru-RU" sz="1600" b="1" i="0" u="none" strike="noStrike" kern="1200" dirty="0">
                        <a:solidFill>
                          <a:srgbClr val="0033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kern="1200" dirty="0" smtClean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Отклонение, тыс. руб. 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kern="1200" dirty="0" smtClean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(+/-)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Налог на доходы физических лиц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172 706,0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162 931,2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94,34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-9 774,8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341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6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Акцизы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13 228,0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14 044,0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106,17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816,0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11834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Налоги на совокупный доход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8 257,0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6 971,9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84,44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-1 285,1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205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6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Налог на имущество физических лиц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4 470,0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5 926,2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132,58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1 456,2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341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6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Земельный налог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10 090,0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14 636,3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145,06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4 546,3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341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Государственная пошлина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1 163,0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1 184,7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101,87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341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Задолженность и перерасчеты по отмененным налогам</a:t>
                      </a:r>
                      <a:r>
                        <a:rPr lang="ru-RU" sz="16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 сборам</a:t>
                      </a:r>
                      <a:endParaRPr lang="ru-RU" sz="1600" b="1" i="0" u="none" strike="noStrike" kern="1200" dirty="0">
                        <a:solidFill>
                          <a:srgbClr val="00421E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2683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ИТОГО НАЛОГОВЫХ ДОХОДОВ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209 914,0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205 696,7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97,99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-4 217,3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4800" y="152400"/>
            <a:ext cx="8534400" cy="704808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ctr">
              <a:defRPr/>
            </a:pPr>
            <a:r>
              <a:rPr lang="ru-RU" sz="2400" b="1" dirty="0">
                <a:solidFill>
                  <a:srgbClr val="007E39"/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Налог на доходы физических лиц </a:t>
            </a:r>
            <a:endParaRPr lang="ru-RU" sz="2800" b="1" dirty="0" smtClean="0">
              <a:solidFill>
                <a:srgbClr val="00421E"/>
              </a:solidFill>
              <a:latin typeface="Bookman Old Style" pitchFamily="18" charset="0"/>
              <a:cs typeface="Times New Roman" pitchFamily="18" charset="0"/>
            </a:endParaRPr>
          </a:p>
          <a:p>
            <a:pPr indent="457200" algn="ctr">
              <a:defRPr/>
            </a:pPr>
            <a:endParaRPr lang="ru-RU" sz="2800" b="1" dirty="0">
              <a:solidFill>
                <a:srgbClr val="00421E"/>
              </a:solidFill>
              <a:latin typeface="Bookman Old Style" pitchFamily="18" charset="0"/>
              <a:cs typeface="Times New Roman" pitchFamily="18" charset="0"/>
            </a:endParaRPr>
          </a:p>
          <a:p>
            <a:pPr indent="457200" algn="just">
              <a:defRPr/>
            </a:pPr>
            <a:r>
              <a:rPr lang="ru-RU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Основным доходным источником поступлений в бюджет городского округа от суммы налоговых  доходов является налог на доходы физических лиц, который </a:t>
            </a: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составил  79%.</a:t>
            </a:r>
            <a:endParaRPr lang="ru-RU" b="1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b="1" dirty="0" smtClean="0"/>
              <a:t>   </a:t>
            </a: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Налог на доходы физических лиц утвержден на год в сумме                     172 706 000,00 рублей.  Исполнен в сумме 162 931 195,88 рублей, что составляет   94,34 %  к назначениям 2019 года. Недовыполнение плановых назначений 2019 года связано с небольшим снижением поступлений налога от основных плательщиков АО «НИИМАШ» на 9,5% и от МУП «САЛДАЭНЕРГО» на 20%. </a:t>
            </a:r>
          </a:p>
          <a:p>
            <a:pPr algn="just"/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Крупными плательщиками НДФЛ по городскому округу Нижняя Салда являются следующие организации и предприятия: 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АО «</a:t>
            </a:r>
            <a:r>
              <a:rPr lang="ru-RU" b="1" dirty="0" err="1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НИИМаш</a:t>
            </a: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ООО «НСМЗ»;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ФГБУЗ МСЧ № 121 ФМБА России;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ГБУЗ СО «НИЖНЕСАЛДИНСКАЯ ЦГБ»;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МАОУ «ЦО №7»;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МДОУДСКВ «Радуга»;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Специальный отдел № 1 федерального государственного казенного учреждения «Специальное управление федеральной противопожарной службы № 49 МЧС России»;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МУП «САЛДАЭНЕРГО».</a:t>
            </a:r>
          </a:p>
          <a:p>
            <a:pPr algn="just">
              <a:defRPr/>
            </a:pPr>
            <a:endParaRPr lang="ru-RU" b="1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8"/>
          <p:cNvSpPr>
            <a:spLocks noChangeArrowheads="1"/>
          </p:cNvSpPr>
          <p:nvPr/>
        </p:nvSpPr>
        <p:spPr bwMode="auto">
          <a:xfrm>
            <a:off x="457200" y="-152400"/>
            <a:ext cx="8382000" cy="68941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>
              <a:defRPr/>
            </a:pPr>
            <a:r>
              <a:rPr lang="ru-RU" altLang="ru-RU" sz="1400" dirty="0"/>
              <a:t>     </a:t>
            </a:r>
          </a:p>
          <a:p>
            <a:pPr indent="450850" algn="ctr">
              <a:defRPr/>
            </a:pPr>
            <a:r>
              <a:rPr lang="ru-RU" altLang="ru-RU" sz="28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Местные </a:t>
            </a:r>
            <a:r>
              <a:rPr lang="ru-RU" altLang="ru-RU" sz="2800" b="1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налоги и льготы </a:t>
            </a:r>
            <a:endParaRPr lang="ru-RU" altLang="ru-RU" sz="2800" b="1" dirty="0">
              <a:solidFill>
                <a:srgbClr val="00421E"/>
              </a:solidFill>
              <a:latin typeface="Bookman Old Style" pitchFamily="18" charset="0"/>
              <a:cs typeface="Times New Roman" pitchFamily="18" charset="0"/>
            </a:endParaRPr>
          </a:p>
          <a:p>
            <a:pPr indent="450850" algn="just">
              <a:defRPr/>
            </a:pPr>
            <a:r>
              <a:rPr lang="ru-RU" alt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Согласно </a:t>
            </a: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статье 61.2 Бюджетного кодекса Российской Федерации в бюджет городского округа Нижняя Салда зачисляются налоговые доходы от местных налогов, устанавливаемых представительными органами городских округов в соответствии с законодательством Российской Федерации о налогах и сборах:</a:t>
            </a:r>
          </a:p>
          <a:p>
            <a:pPr indent="450850" algn="just">
              <a:defRPr/>
            </a:pP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1)  земельный налог – по нормативу 100 процентов;</a:t>
            </a:r>
          </a:p>
          <a:p>
            <a:pPr indent="450850" algn="just">
              <a:defRPr/>
            </a:pP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2)  налог на имущество физических лиц – по нормативу 100 процентов. </a:t>
            </a:r>
          </a:p>
          <a:p>
            <a:pPr indent="450850" algn="just">
              <a:defRPr/>
            </a:pP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     Помимо налоговых привилегий, установленных федеральным законодательством на территории городского округа Нижняя Салда в соответствии с решениями  Думы городского округа Нижняя Салда  № 12/4 от 20.11.2008 года «О земельном налоге на территории городского округа Нижняя Салда» (с изменениями и дополнениями), № 44/14 от 20.11.2014 года «О налоге на имущество физических лиц» предоставляются налоговые льготы:</a:t>
            </a:r>
          </a:p>
          <a:p>
            <a:pPr indent="450850" algn="just">
              <a:defRPr/>
            </a:pP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1. По земельному налогу: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льгота в размере 50% от суммы налога ветеранам и инвалидам боевых действий, пенсионерам по старости за земельные участки, занятые индивидуальными жилыми домами, гаражами, погребами, а также приобретенные  (предоставленные) для личного подсобного хозяйства, огородничества или животноводства; 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освобождаются от уплаты налога несовершеннолетние дети, находящиеся под опекой и попечительством;</a:t>
            </a:r>
            <a:r>
              <a:rPr lang="ru-RU" altLang="ru-RU" sz="1600" b="1" strike="sngStrike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установлена пониженная ставка в размере 0,5% от кадастровой стоимости земельных участков, предназначенных для размещения объектов физической культуры и спорта, объектов здравоохранения.</a:t>
            </a:r>
          </a:p>
          <a:p>
            <a:pPr indent="450850" algn="just">
              <a:defRPr/>
            </a:pP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2. По налогу на имущество физических лиц:</a:t>
            </a:r>
          </a:p>
          <a:p>
            <a:pPr indent="450850" algn="just">
              <a:buFontTx/>
              <a:buChar char="-"/>
              <a:defRPr/>
            </a:pP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освобождаются от уплаты налога несовершеннолетние дети, находящиеся под опекой и попечительством.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0" y="0"/>
            <a:ext cx="7239000" cy="152400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</a:rPr>
              <a:t>Структура исполнения 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/>
            </a:r>
            <a:b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неналоговых доходов за 2019  </a:t>
            </a: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</a:rPr>
              <a:t>год, в процентах</a:t>
            </a:r>
          </a:p>
        </p:txBody>
      </p:sp>
      <p:graphicFrame>
        <p:nvGraphicFramePr>
          <p:cNvPr id="2050" name="Диаграмма 5"/>
          <p:cNvGraphicFramePr>
            <a:graphicFrameLocks/>
          </p:cNvGraphicFramePr>
          <p:nvPr/>
        </p:nvGraphicFramePr>
        <p:xfrm>
          <a:off x="-76200" y="-49213"/>
          <a:ext cx="4292600" cy="2692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" r:id="rId3" imgW="4298052" imgH="2694666" progId="Excel.Sheet.8">
                  <p:embed/>
                </p:oleObj>
              </mc:Choice>
              <mc:Fallback>
                <p:oleObj r:id="rId3" imgW="4298052" imgH="2694666" progId="Excel.Sheet.8">
                  <p:embed/>
                  <p:pic>
                    <p:nvPicPr>
                      <p:cNvPr id="0" name="Picture 68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200" y="-49213"/>
                        <a:ext cx="4292600" cy="26924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Диаграмма 8"/>
          <p:cNvGraphicFramePr>
            <a:graphicFrameLocks/>
          </p:cNvGraphicFramePr>
          <p:nvPr/>
        </p:nvGraphicFramePr>
        <p:xfrm>
          <a:off x="-203200" y="-203200"/>
          <a:ext cx="2844800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3" r:id="rId5" imgW="2840982" imgH="1700931" progId="Excel.Sheet.8">
                  <p:embed/>
                </p:oleObj>
              </mc:Choice>
              <mc:Fallback>
                <p:oleObj r:id="rId5" imgW="2840982" imgH="1700931" progId="Excel.Sheet.8">
                  <p:embed/>
                  <p:pic>
                    <p:nvPicPr>
                      <p:cNvPr id="0" name="Picture 69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03200" y="-203200"/>
                        <a:ext cx="2844800" cy="170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304800" y="1447800"/>
          <a:ext cx="86106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304800"/>
            <a:ext cx="8991600" cy="792163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</a:rPr>
              <a:t>Исполнение неналоговых доходов 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за 2019 </a:t>
            </a: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</a:rPr>
              <a:t>год</a:t>
            </a:r>
            <a:r>
              <a:rPr lang="ru-RU" sz="2400" dirty="0">
                <a:solidFill>
                  <a:srgbClr val="00421E"/>
                </a:solidFill>
                <a:effectLst/>
              </a:rPr>
              <a:t> </a:t>
            </a:r>
            <a:endParaRPr lang="ru-RU" sz="4000" dirty="0">
              <a:solidFill>
                <a:srgbClr val="00421E"/>
              </a:solidFill>
              <a:effectLst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6810608"/>
              </p:ext>
            </p:extLst>
          </p:nvPr>
        </p:nvGraphicFramePr>
        <p:xfrm>
          <a:off x="381000" y="990600"/>
          <a:ext cx="8458201" cy="4845533"/>
        </p:xfrm>
        <a:graphic>
          <a:graphicData uri="http://schemas.openxmlformats.org/drawingml/2006/table">
            <a:tbl>
              <a:tblPr/>
              <a:tblGrid>
                <a:gridCol w="3004887"/>
                <a:gridCol w="1923763"/>
                <a:gridCol w="1828371"/>
                <a:gridCol w="1701180"/>
              </a:tblGrid>
              <a:tr h="7476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Наименование доходов бюджета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План, </a:t>
                      </a:r>
                      <a:endParaRPr lang="ru-RU" sz="1800" b="1" i="0" u="none" strike="noStrike" dirty="0" smtClean="0">
                        <a:solidFill>
                          <a:srgbClr val="00421E"/>
                        </a:solidFill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421E"/>
                          </a:solidFill>
                          <a:latin typeface="Times New Roman"/>
                        </a:rPr>
                        <a:t>тыс.руб</a:t>
                      </a:r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.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Факт, </a:t>
                      </a:r>
                      <a:endParaRPr lang="ru-RU" sz="1800" b="1" i="0" u="none" strike="noStrike" dirty="0" smtClean="0">
                        <a:solidFill>
                          <a:srgbClr val="00421E"/>
                        </a:solidFill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421E"/>
                          </a:solidFill>
                          <a:latin typeface="Times New Roman"/>
                        </a:rPr>
                        <a:t>тыс.руб</a:t>
                      </a:r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.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 smtClean="0">
                          <a:solidFill>
                            <a:srgbClr val="00421E"/>
                          </a:solidFill>
                          <a:latin typeface="Times New Roman"/>
                        </a:rPr>
                        <a:t> Исполнение,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 smtClean="0">
                          <a:solidFill>
                            <a:srgbClr val="00421E"/>
                          </a:solidFill>
                          <a:latin typeface="Times New Roman"/>
                        </a:rPr>
                        <a:t>%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0011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7 394,0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7 451,3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4457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421E"/>
                          </a:solidFill>
                          <a:latin typeface="Times New Roman"/>
                        </a:rPr>
                        <a:t>ПЛАТЕЖИ ПРИ ПОЛЬЗОВАНИИ ПРИРОДНЫМИ РЕСУРСАМИ</a:t>
                      </a: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97,6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20,77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8487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421E"/>
                          </a:solidFill>
                          <a:latin typeface="Times New Roman"/>
                        </a:rPr>
                        <a:t>ДОХОДЫ ОТ ОКАЗАНИЯ ПЛАТНЫХ УСЛУГ И КОМПЕНСАЦИИ ЗАТРАТ ГОСУДАРСТВА</a:t>
                      </a: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316,0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96,9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30,66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0727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421E"/>
                          </a:solidFill>
                          <a:latin typeface="Times New Roman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2 005,0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4 927,9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245,78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5467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421E"/>
                          </a:solidFill>
                          <a:latin typeface="Times New Roman"/>
                        </a:rPr>
                        <a:t>ШТРАФЫ, САНКЦИИ, ВОЗМЕЩЕНИЕ УЩЕРБА</a:t>
                      </a: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1 148,0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1 952,2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170,05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1529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ИТОГО НЕНАЛОГОВЫХ ДОХОДОВ</a:t>
                      </a: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11 333,0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14 525,9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128,17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152400"/>
            <a:ext cx="7543800" cy="182880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</a:rPr>
              <a:t>Структура безвозмездных поступлений от других бюджетов бюджетной системы РФ 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в 2019 году</a:t>
            </a: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</a:rPr>
              <a:t>, в процентах</a:t>
            </a:r>
          </a:p>
        </p:txBody>
      </p:sp>
      <p:graphicFrame>
        <p:nvGraphicFramePr>
          <p:cNvPr id="3074" name="Диаграмма 7"/>
          <p:cNvGraphicFramePr>
            <a:graphicFrameLocks/>
          </p:cNvGraphicFramePr>
          <p:nvPr/>
        </p:nvGraphicFramePr>
        <p:xfrm>
          <a:off x="-203200" y="-57150"/>
          <a:ext cx="2844800" cy="185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0" r:id="rId3" imgW="2840982" imgH="1853345" progId="Excel.Sheet.8">
                  <p:embed/>
                </p:oleObj>
              </mc:Choice>
              <mc:Fallback>
                <p:oleObj r:id="rId3" imgW="2840982" imgH="1853345" progId="Excel.Sheet.8">
                  <p:embed/>
                  <p:pic>
                    <p:nvPicPr>
                      <p:cNvPr id="0" name="Picture 35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03200" y="-57150"/>
                        <a:ext cx="2844800" cy="185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381000" y="1905000"/>
          <a:ext cx="85344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7D96200-0FFA-4707-9A2F-B4814F5B4D63}" type="slidenum">
              <a:rPr lang="ru-RU" altLang="ru-RU" smtClean="0"/>
              <a:pPr/>
              <a:t>16</a:t>
            </a:fld>
            <a:endParaRPr lang="ru-RU" altLang="ru-RU" smtClean="0"/>
          </a:p>
        </p:txBody>
      </p:sp>
      <p:sp>
        <p:nvSpPr>
          <p:cNvPr id="41987" name="Прямоугольник 1"/>
          <p:cNvSpPr>
            <a:spLocks noChangeArrowheads="1"/>
          </p:cNvSpPr>
          <p:nvPr/>
        </p:nvSpPr>
        <p:spPr bwMode="auto">
          <a:xfrm>
            <a:off x="381000" y="304800"/>
            <a:ext cx="84582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altLang="ru-RU" sz="20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(безвозмездные поступления) </a:t>
            </a:r>
            <a:r>
              <a:rPr lang="ru-RU" altLang="ru-RU" sz="20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– это средства одного бюджета бюджетной системы РФ, перечисляемые другому бюджету бюджетной системы РФ.</a:t>
            </a:r>
          </a:p>
          <a:p>
            <a:endParaRPr lang="ru-RU" altLang="ru-RU" sz="2000" b="1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2000" b="1" u="sng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Формы межбюджетных трансфертов:</a:t>
            </a:r>
          </a:p>
          <a:p>
            <a:endParaRPr lang="ru-RU" altLang="ru-RU" sz="2000" b="1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sz="20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Дотации </a:t>
            </a:r>
            <a:r>
              <a:rPr lang="ru-RU" altLang="ru-RU" sz="20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- денежная помощь со стороны бюджета другого уровня не оговаривается никакими условиями (в переводе с латинского </a:t>
            </a:r>
            <a:r>
              <a:rPr lang="ru-RU" altLang="ru-RU" sz="2000" i="1" dirty="0" err="1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dotatio</a:t>
            </a:r>
            <a:r>
              <a:rPr lang="ru-RU" altLang="ru-RU" sz="2000" i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    дар, пожертвование</a:t>
            </a:r>
            <a:r>
              <a:rPr lang="ru-RU" altLang="ru-RU" sz="20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endParaRPr lang="ru-RU" altLang="ru-RU" sz="2000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sz="20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Субсидии - </a:t>
            </a:r>
            <a:r>
              <a:rPr lang="ru-RU" altLang="ru-RU" sz="20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средства предоставляются бюджету другого уровня на условиях долевого финансирования расходов.</a:t>
            </a:r>
          </a:p>
          <a:p>
            <a:pPr algn="just"/>
            <a:endParaRPr lang="ru-RU" altLang="ru-RU" sz="2000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sz="20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Субвенции </a:t>
            </a:r>
            <a:r>
              <a:rPr lang="ru-RU" altLang="ru-RU" sz="20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средства, </a:t>
            </a:r>
            <a:r>
              <a:rPr lang="ru-RU" altLang="ru-RU" sz="20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которые выделяются  со стороны государства местному бюджету на исполнение переданных государственных полномочий. В случае нарушения целевого </a:t>
            </a:r>
            <a:r>
              <a:rPr lang="ru-RU" alt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использования, </a:t>
            </a:r>
            <a:r>
              <a:rPr lang="ru-RU" altLang="ru-RU" sz="20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они подлежат возврату в тот бюджет, из которого получены.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1020762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300" dirty="0">
                <a:solidFill>
                  <a:srgbClr val="00421E"/>
                </a:solidFill>
                <a:effectLst/>
                <a:latin typeface="Bookman Old Style" pitchFamily="18" charset="0"/>
              </a:rPr>
              <a:t>Безвозмездные поступления от других бюджетов бюджетной системы РФ </a:t>
            </a:r>
            <a:r>
              <a:rPr lang="ru-RU" sz="23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в 2019 году</a:t>
            </a:r>
            <a:endParaRPr lang="ru-RU" sz="3600" dirty="0">
              <a:solidFill>
                <a:srgbClr val="00421E"/>
              </a:solidFill>
              <a:effectLst/>
              <a:latin typeface="Bookman Old Style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374465"/>
              </p:ext>
            </p:extLst>
          </p:nvPr>
        </p:nvGraphicFramePr>
        <p:xfrm>
          <a:off x="304800" y="1295400"/>
          <a:ext cx="8305800" cy="5330292"/>
        </p:xfrm>
        <a:graphic>
          <a:graphicData uri="http://schemas.openxmlformats.org/drawingml/2006/table">
            <a:tbl>
              <a:tblPr/>
              <a:tblGrid>
                <a:gridCol w="2768602"/>
                <a:gridCol w="1964812"/>
                <a:gridCol w="1875503"/>
                <a:gridCol w="1696883"/>
              </a:tblGrid>
              <a:tr h="990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Наименование доходов бюджета</a:t>
                      </a:r>
                    </a:p>
                  </a:txBody>
                  <a:tcPr marL="7789" marR="7789" marT="77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Уточненные назначения, тыс.руб.</a:t>
                      </a:r>
                    </a:p>
                  </a:txBody>
                  <a:tcPr marL="7789" marR="7789" marT="77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Исполнение, тыс.руб.</a:t>
                      </a:r>
                    </a:p>
                  </a:txBody>
                  <a:tcPr marL="7789" marR="7789" marT="77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Исполнение, %</a:t>
                      </a:r>
                    </a:p>
                  </a:txBody>
                  <a:tcPr marL="7789" marR="7789" marT="77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5909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Дотации</a:t>
                      </a:r>
                    </a:p>
                  </a:txBody>
                  <a:tcPr marL="7789" marR="7789" marT="77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15 087,0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15 087,0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24272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421E"/>
                          </a:solidFill>
                          <a:latin typeface="Times New Roman"/>
                        </a:rPr>
                        <a:t>Субсидии</a:t>
                      </a:r>
                    </a:p>
                  </a:txBody>
                  <a:tcPr marL="7789" marR="7789" marT="77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399 111,2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319 131,5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79,96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3359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421E"/>
                          </a:solidFill>
                          <a:latin typeface="Times New Roman"/>
                        </a:rPr>
                        <a:t>Субвенции</a:t>
                      </a:r>
                    </a:p>
                  </a:txBody>
                  <a:tcPr marL="7789" marR="7789" marT="77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191 097,1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190 732,8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99,81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4705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421E"/>
                          </a:solidFill>
                          <a:latin typeface="Times New Roman"/>
                        </a:rPr>
                        <a:t>Иные межбюджетные трансферты</a:t>
                      </a:r>
                    </a:p>
                  </a:txBody>
                  <a:tcPr marL="7789" marR="7789" marT="77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67 313,2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67 313,2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4705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421E"/>
                          </a:solidFill>
                          <a:latin typeface="Times New Roman"/>
                        </a:rPr>
                        <a:t>Итого безвозмездные поступления </a:t>
                      </a:r>
                    </a:p>
                  </a:txBody>
                  <a:tcPr marL="7789" marR="7789" marT="77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672 608,5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592 264,5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88,05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4705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Возврат остатков  прошлых лет</a:t>
                      </a:r>
                    </a:p>
                  </a:txBody>
                  <a:tcPr marL="7789" marR="7789" marT="77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-5 759,0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6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0,00</a:t>
                      </a:r>
                      <a:endParaRPr lang="ru-RU" sz="1600" b="1" i="0" u="none" strike="noStrike" kern="1200" dirty="0">
                        <a:solidFill>
                          <a:srgbClr val="00421E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4705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421E"/>
                          </a:solidFill>
                          <a:latin typeface="Times New Roman"/>
                        </a:rPr>
                        <a:t>Доходы бюджета от возврата МБТ</a:t>
                      </a:r>
                    </a:p>
                  </a:txBody>
                  <a:tcPr marL="7789" marR="7789" marT="77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48,9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6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0,00</a:t>
                      </a:r>
                      <a:endParaRPr lang="ru-RU" sz="1600" b="1" i="0" u="none" strike="noStrike" kern="1200" dirty="0">
                        <a:solidFill>
                          <a:srgbClr val="00421E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28057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1" i="0" u="none" strike="noStrike" dirty="0" smtClean="0">
                          <a:solidFill>
                            <a:srgbClr val="00421E"/>
                          </a:solidFill>
                          <a:latin typeface="Times New Roman"/>
                        </a:rPr>
                        <a:t>ИТОГО</a:t>
                      </a:r>
                      <a:endParaRPr lang="ru-RU" sz="2800" b="1" i="0" u="none" strike="noStrike" dirty="0">
                        <a:solidFill>
                          <a:srgbClr val="00421E"/>
                        </a:solidFill>
                        <a:latin typeface="Times New Roman"/>
                      </a:endParaRPr>
                    </a:p>
                  </a:txBody>
                  <a:tcPr marL="7789" marR="7789" marT="77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672 608,5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586 554,4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87,21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0" y="228600"/>
            <a:ext cx="9144000" cy="206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421E"/>
                </a:solidFill>
                <a:latin typeface="Bookman Old Style" pitchFamily="18" charset="0"/>
              </a:rPr>
              <a:t>Доходы в расчете на одного жителя городского округа Нижняя Салда,</a:t>
            </a:r>
            <a:r>
              <a:rPr lang="ru-RU" sz="3600" b="1" dirty="0">
                <a:solidFill>
                  <a:srgbClr val="00421E"/>
                </a:solidFill>
                <a:latin typeface="Times New Roman" pitchFamily="18" charset="0"/>
              </a:rPr>
              <a:t> </a:t>
            </a:r>
            <a:r>
              <a:rPr lang="ru-RU" sz="2800" b="1" dirty="0">
                <a:solidFill>
                  <a:srgbClr val="00421E"/>
                </a:solidFill>
                <a:latin typeface="Bookman Old Style" pitchFamily="18" charset="0"/>
              </a:rPr>
              <a:t>в рублях</a:t>
            </a:r>
          </a:p>
          <a:p>
            <a:pPr algn="ctr">
              <a:defRPr/>
            </a:pPr>
            <a:endParaRPr lang="ru-RU" sz="36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                                                                       </a:t>
            </a: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-152400" y="1295400"/>
          <a:ext cx="90678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85800" y="5638800"/>
            <a:ext cx="74174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2014             2015              2016    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2017     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2018      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5250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500" dirty="0">
                <a:solidFill>
                  <a:srgbClr val="00421E"/>
                </a:solidFill>
                <a:effectLst/>
                <a:latin typeface="Bookman Old Style" pitchFamily="18" charset="0"/>
              </a:rPr>
              <a:t>Структура расходов бюджета </a:t>
            </a:r>
            <a:r>
              <a:rPr lang="ru-RU" sz="25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за 2019 </a:t>
            </a:r>
            <a:r>
              <a:rPr lang="ru-RU" sz="2500" dirty="0">
                <a:solidFill>
                  <a:srgbClr val="00421E"/>
                </a:solidFill>
                <a:effectLst/>
                <a:latin typeface="Bookman Old Style" pitchFamily="18" charset="0"/>
              </a:rPr>
              <a:t>год, </a:t>
            </a:r>
            <a:r>
              <a:rPr lang="ru-RU" sz="25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/>
            </a:r>
            <a:br>
              <a:rPr lang="ru-RU" sz="25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5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в тыс. рублей и процентах</a:t>
            </a:r>
            <a:endParaRPr lang="ru-RU" sz="2500" dirty="0">
              <a:solidFill>
                <a:srgbClr val="00421E"/>
              </a:solidFill>
              <a:effectLst/>
              <a:latin typeface="Bookman Old Style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0" y="838200"/>
          <a:ext cx="8991600" cy="632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1"/>
          <p:cNvSpPr>
            <a:spLocks noChangeArrowheads="1"/>
          </p:cNvSpPr>
          <p:nvPr/>
        </p:nvSpPr>
        <p:spPr bwMode="auto">
          <a:xfrm>
            <a:off x="228600" y="76200"/>
            <a:ext cx="8686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800" b="1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Основные показатели социально- экономического развития городского округа Нижняя Салда</a:t>
            </a:r>
            <a:endParaRPr lang="ru-RU" sz="2800" smtClean="0">
              <a:solidFill>
                <a:srgbClr val="00421E"/>
              </a:solidFill>
              <a:latin typeface="Tahoma" pitchFamily="34" charset="0"/>
            </a:endParaRPr>
          </a:p>
        </p:txBody>
      </p:sp>
      <p:pic>
        <p:nvPicPr>
          <p:cNvPr id="19526" name="Picture 102" descr="https://im0-tub-ru.yandex.net/i?id=30e1a0445db215a86bf7df407b9c4674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32307" r="7692"/>
          <a:stretch>
            <a:fillRect/>
          </a:stretch>
        </p:blipFill>
        <p:spPr bwMode="auto">
          <a:xfrm>
            <a:off x="0" y="1500188"/>
            <a:ext cx="1928813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27" name="Рисунок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4" t="15956" r="29562" b="15956"/>
          <a:stretch>
            <a:fillRect/>
          </a:stretch>
        </p:blipFill>
        <p:spPr bwMode="auto">
          <a:xfrm>
            <a:off x="7259638" y="2778125"/>
            <a:ext cx="1854200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28" name="Picture 90" descr="C:\Users\ZAMECON\Desktop\раб\paspor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0" y="1485900"/>
            <a:ext cx="1846263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29" name="Picture 91" descr="C:\Users\ZAMECON\Desktop\раб\c3362e32d2d6fa87e81886881515f69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2730500"/>
            <a:ext cx="188912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30" name="Picture 94" descr="C:\Users\ZAMECON\Desktop\раб\xhhvFKK_Sv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154488"/>
            <a:ext cx="1860550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31" name="Picture 97" descr="C:\Users\ZAMECON\Desktop\раб\5c00233f93800015907f85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6390" r="16112" b="5478"/>
          <a:stretch>
            <a:fillRect/>
          </a:stretch>
        </p:blipFill>
        <p:spPr bwMode="auto">
          <a:xfrm>
            <a:off x="50800" y="4060825"/>
            <a:ext cx="1878013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32" name="Picture 9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6" t="22324" r="45354" b="31824"/>
          <a:stretch>
            <a:fillRect/>
          </a:stretch>
        </p:blipFill>
        <p:spPr bwMode="auto">
          <a:xfrm>
            <a:off x="58738" y="5448300"/>
            <a:ext cx="1870075" cy="128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33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9" b="4881"/>
          <a:stretch>
            <a:fillRect/>
          </a:stretch>
        </p:blipFill>
        <p:spPr bwMode="auto">
          <a:xfrm>
            <a:off x="7250113" y="5464175"/>
            <a:ext cx="18319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825719"/>
              </p:ext>
            </p:extLst>
          </p:nvPr>
        </p:nvGraphicFramePr>
        <p:xfrm>
          <a:off x="2025650" y="1624079"/>
          <a:ext cx="5092700" cy="4873492"/>
        </p:xfrm>
        <a:graphic>
          <a:graphicData uri="http://schemas.openxmlformats.org/drawingml/2006/table">
            <a:tbl>
              <a:tblPr/>
              <a:tblGrid>
                <a:gridCol w="2949740"/>
                <a:gridCol w="709121"/>
                <a:gridCol w="687922"/>
                <a:gridCol w="745917"/>
              </a:tblGrid>
              <a:tr h="430573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Показатели</a:t>
                      </a: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2017 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2018 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2019 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399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Численность постоянного </a:t>
                      </a:r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населения по состоянию на начало года, </a:t>
                      </a:r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чел.</a:t>
                      </a: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17 </a:t>
                      </a:r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672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17 </a:t>
                      </a:r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663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17 </a:t>
                      </a:r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627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75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Зарегистрировано родившихся, чел.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166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175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143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75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Зарегистрировано умерших, чел.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236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227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267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81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Зарегистрировано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 мигрантов, чел.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414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552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445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81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Снято с учета мигрантов, чел.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364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281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345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81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Число браков, пар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123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97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103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81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Число разводов, пар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72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64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74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81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Оборот организаций, млн. руб.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2 062,40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2 449,32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2 681,4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5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Объем инвестиций в основной капитал, млн</a:t>
                      </a:r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. руб</a:t>
                      </a:r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.</a:t>
                      </a: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114,07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145,99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191,09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54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Средняя заработная </a:t>
                      </a:r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плата, </a:t>
                      </a:r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руб.</a:t>
                      </a: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26 </a:t>
                      </a:r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702,8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30 068,8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32 135,5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81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Уровень безработицы, %</a:t>
                      </a: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0,85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0,68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0,45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5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Численность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 безработных граждан, чел.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62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50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40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4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Жилищное строительство,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 кв. м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5 680,0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5 859,0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10 185,0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354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9144000" cy="6858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Исполнение по расходам бюджета городского округа Нижняя Салда за </a:t>
            </a: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2019 год</a:t>
            </a:r>
            <a:r>
              <a:rPr lang="ru-RU" sz="24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4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</a:t>
            </a:r>
            <a:endParaRPr lang="ru-RU" sz="1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783503"/>
              </p:ext>
            </p:extLst>
          </p:nvPr>
        </p:nvGraphicFramePr>
        <p:xfrm>
          <a:off x="304800" y="1143000"/>
          <a:ext cx="8534400" cy="5580622"/>
        </p:xfrm>
        <a:graphic>
          <a:graphicData uri="http://schemas.openxmlformats.org/drawingml/2006/table">
            <a:tbl>
              <a:tblPr/>
              <a:tblGrid>
                <a:gridCol w="2667000"/>
                <a:gridCol w="1819000"/>
                <a:gridCol w="1912065"/>
                <a:gridCol w="2136335"/>
              </a:tblGrid>
              <a:tr h="504877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раздела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Утверждено, </a:t>
                      </a:r>
                      <a:endParaRPr lang="ru-RU" sz="1400" b="1" i="0" u="none" strike="noStrike" dirty="0" smtClean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тыс</a:t>
                      </a:r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. руб.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Исполнение, </a:t>
                      </a:r>
                      <a:endParaRPr lang="ru-RU" sz="1400" b="1" i="0" u="none" strike="noStrike" dirty="0" smtClean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тыс</a:t>
                      </a:r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. руб.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 Исполнение, </a:t>
                      </a:r>
                      <a:endParaRPr lang="ru-RU" sz="1400" b="1" i="0" u="none" strike="noStrike" dirty="0" smtClean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11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91 791,60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74 589,80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81,26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11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738,80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738,80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5409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8 608,40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8 558,80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99,42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11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192 206,60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107 327,60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55,84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636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232 887,50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124 995,40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53,67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7115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1 066,00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933,60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87,58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11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359 356,60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329 368,80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91,66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11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44 355,10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44 352,50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99,99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11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31 937,10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31 350,60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98,16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11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Физкультура и спорт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11 397,70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11 393,80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99,97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813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2 200,00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2 200,00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1308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Обслуживание муниципального долга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750,00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6,10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0,81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11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ВСЕГО РАСХОДОВ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977 295,40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735 815,80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75,29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E799200-4968-4808-B29A-B5F36DC69A41}" type="slidenum">
              <a:rPr lang="ru-RU" altLang="ru-RU" smtClean="0"/>
              <a:pPr/>
              <a:t>21</a:t>
            </a:fld>
            <a:endParaRPr lang="ru-RU" altLang="ru-RU" smtClean="0"/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228600" y="0"/>
            <a:ext cx="86868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00421E"/>
                </a:solidFill>
                <a:latin typeface="Bookman Old Style" pitchFamily="18" charset="0"/>
              </a:rPr>
              <a:t>Расходы в расчете на одного жителя</a:t>
            </a:r>
            <a:r>
              <a:rPr lang="ru-RU" altLang="ru-RU" sz="3600" b="1" dirty="0">
                <a:solidFill>
                  <a:srgbClr val="00421E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>
                <a:solidFill>
                  <a:srgbClr val="00421E"/>
                </a:solidFill>
                <a:latin typeface="Bookman Old Style" pitchFamily="18" charset="0"/>
              </a:rPr>
              <a:t>городского округа Нижняя Салда, в рублях</a:t>
            </a:r>
          </a:p>
          <a:p>
            <a:pPr algn="ctr"/>
            <a:endParaRPr lang="ru-RU" altLang="ru-RU" sz="2800" b="1" dirty="0">
              <a:solidFill>
                <a:srgbClr val="00421E"/>
              </a:solidFill>
              <a:latin typeface="Bookman Old Style" pitchFamily="18" charset="0"/>
            </a:endParaRPr>
          </a:p>
          <a:p>
            <a:pPr algn="ctr"/>
            <a:r>
              <a:rPr lang="ru-RU" altLang="ru-RU" sz="2800" b="1" dirty="0">
                <a:solidFill>
                  <a:srgbClr val="007E39"/>
                </a:solidFill>
                <a:latin typeface="Times New Roman" pitchFamily="18" charset="0"/>
              </a:rPr>
              <a:t>                                          </a:t>
            </a:r>
            <a:endParaRPr lang="ru-RU" altLang="ru-RU" sz="2000" b="1" dirty="0">
              <a:solidFill>
                <a:srgbClr val="007E39"/>
              </a:solidFill>
              <a:latin typeface="Times New Roman" pitchFamily="18" charset="0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533400" y="5715000"/>
            <a:ext cx="7239000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  <a:defRPr/>
            </a:pPr>
            <a:r>
              <a:rPr lang="ru-RU" sz="2000" b="1" dirty="0">
                <a:latin typeface="Times New Roman" pitchFamily="18" charset="0"/>
              </a:rPr>
              <a:t>Темп роста расходов на одного жителя </a:t>
            </a:r>
            <a:r>
              <a:rPr lang="ru-RU" sz="2000" b="1">
                <a:latin typeface="Times New Roman" pitchFamily="18" charset="0"/>
              </a:rPr>
              <a:t>составил </a:t>
            </a:r>
            <a:r>
              <a:rPr lang="ru-RU" sz="2000" b="1" smtClean="0">
                <a:latin typeface="Times New Roman" pitchFamily="18" charset="0"/>
              </a:rPr>
              <a:t>132,70 %</a:t>
            </a:r>
            <a:endParaRPr lang="ru-RU" sz="2000" b="1" dirty="0">
              <a:latin typeface="Times New Roman" pitchFamily="18" charset="0"/>
            </a:endParaRPr>
          </a:p>
        </p:txBody>
      </p:sp>
      <p:sp>
        <p:nvSpPr>
          <p:cNvPr id="47109" name="TextBox 1"/>
          <p:cNvSpPr txBox="1">
            <a:spLocks noChangeArrowheads="1"/>
          </p:cNvSpPr>
          <p:nvPr/>
        </p:nvSpPr>
        <p:spPr bwMode="auto">
          <a:xfrm>
            <a:off x="0" y="4800600"/>
            <a:ext cx="13858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altLang="ru-RU" sz="24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2014 год </a:t>
            </a:r>
          </a:p>
        </p:txBody>
      </p:sp>
      <p:sp>
        <p:nvSpPr>
          <p:cNvPr id="47110" name="TextBox 2"/>
          <p:cNvSpPr txBox="1">
            <a:spLocks noChangeArrowheads="1"/>
          </p:cNvSpPr>
          <p:nvPr/>
        </p:nvSpPr>
        <p:spPr bwMode="auto">
          <a:xfrm>
            <a:off x="1447800" y="4800600"/>
            <a:ext cx="13096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altLang="ru-RU" sz="24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2015 год</a:t>
            </a:r>
          </a:p>
        </p:txBody>
      </p:sp>
      <p:sp>
        <p:nvSpPr>
          <p:cNvPr id="47111" name="TextBox 3"/>
          <p:cNvSpPr txBox="1">
            <a:spLocks noChangeArrowheads="1"/>
          </p:cNvSpPr>
          <p:nvPr/>
        </p:nvSpPr>
        <p:spPr bwMode="auto">
          <a:xfrm>
            <a:off x="2895600" y="4800600"/>
            <a:ext cx="13096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altLang="ru-RU" sz="24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2016 год</a:t>
            </a:r>
          </a:p>
        </p:txBody>
      </p:sp>
      <p:sp>
        <p:nvSpPr>
          <p:cNvPr id="47112" name="TextBox 3"/>
          <p:cNvSpPr txBox="1">
            <a:spLocks noChangeArrowheads="1"/>
          </p:cNvSpPr>
          <p:nvPr/>
        </p:nvSpPr>
        <p:spPr bwMode="auto">
          <a:xfrm>
            <a:off x="4267200" y="4800600"/>
            <a:ext cx="13096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altLang="ru-RU" sz="24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2017 год</a:t>
            </a:r>
          </a:p>
        </p:txBody>
      </p:sp>
      <p:sp>
        <p:nvSpPr>
          <p:cNvPr id="47114" name="TextBox 3"/>
          <p:cNvSpPr txBox="1">
            <a:spLocks noChangeArrowheads="1"/>
          </p:cNvSpPr>
          <p:nvPr/>
        </p:nvSpPr>
        <p:spPr bwMode="auto">
          <a:xfrm>
            <a:off x="5486400" y="4800600"/>
            <a:ext cx="2819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altLang="ru-RU" sz="24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altLang="ru-RU" sz="24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год     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  <a:endParaRPr lang="ru-RU" alt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-609600" y="1524000"/>
          <a:ext cx="97536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24200" y="0"/>
            <a:ext cx="6019800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4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Расходы по </a:t>
            </a: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</a:rPr>
              <a:t>разделу 0100 «Общегосударственные вопросы», тыс. руб.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76600" y="1524000"/>
            <a:ext cx="57150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Исполнение за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2019 год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составило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81,26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%</a:t>
            </a:r>
          </a:p>
        </p:txBody>
      </p:sp>
      <p:sp>
        <p:nvSpPr>
          <p:cNvPr id="81925" name="TextBox 2"/>
          <p:cNvSpPr txBox="1">
            <a:spLocks noChangeArrowheads="1"/>
          </p:cNvSpPr>
          <p:nvPr/>
        </p:nvSpPr>
        <p:spPr bwMode="auto">
          <a:xfrm>
            <a:off x="152400" y="5638800"/>
            <a:ext cx="38029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altLang="ru-RU" sz="28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План, год      Факт, </a:t>
            </a:r>
            <a:r>
              <a:rPr lang="ru-RU" altLang="ru-RU" sz="28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altLang="ru-RU" sz="2800" b="1" dirty="0">
              <a:solidFill>
                <a:srgbClr val="007E3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400" y="2133600"/>
            <a:ext cx="4297363" cy="23082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0" hangingPunct="0">
              <a:buFontTx/>
              <a:buChar char="-"/>
              <a:defRPr/>
            </a:pP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Оплата труда;</a:t>
            </a:r>
          </a:p>
          <a:p>
            <a:pPr eaLnBrk="0" hangingPunct="0">
              <a:buFontTx/>
              <a:buChar char="-"/>
              <a:defRPr/>
            </a:pP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Пенсионное обеспечение  муниципальных </a:t>
            </a:r>
          </a:p>
          <a:p>
            <a:pPr eaLnBrk="0" hangingPunct="0">
              <a:defRPr/>
            </a:pP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служащих;</a:t>
            </a:r>
          </a:p>
          <a:p>
            <a:pPr eaLnBrk="0" hangingPunct="0">
              <a:buFontTx/>
              <a:buChar char="-"/>
              <a:defRPr/>
            </a:pP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Расчеты по </a:t>
            </a:r>
            <a:r>
              <a:rPr 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услугам </a:t>
            </a: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связи;</a:t>
            </a:r>
          </a:p>
          <a:p>
            <a:pPr eaLnBrk="0" hangingPunct="0">
              <a:buFontTx/>
              <a:buChar char="-"/>
              <a:defRPr/>
            </a:pP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Расчеты по коммунальным услугам;</a:t>
            </a:r>
          </a:p>
          <a:p>
            <a:pPr eaLnBrk="0" hangingPunct="0">
              <a:buFontTx/>
              <a:buChar char="-"/>
              <a:defRPr/>
            </a:pP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Работы, услуги по содержанию имущества;</a:t>
            </a:r>
          </a:p>
          <a:p>
            <a:pPr eaLnBrk="0" hangingPunct="0">
              <a:buFontTx/>
              <a:buChar char="-"/>
              <a:defRPr/>
            </a:pP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Приобретения;</a:t>
            </a:r>
          </a:p>
          <a:p>
            <a:pPr eaLnBrk="0" hangingPunct="0">
              <a:buFontTx/>
              <a:buChar char="-"/>
              <a:defRPr/>
            </a:pP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Налоги;</a:t>
            </a:r>
          </a:p>
          <a:p>
            <a:pPr eaLnBrk="0" hangingPunct="0">
              <a:buFontTx/>
              <a:buChar char="-"/>
              <a:defRPr/>
            </a:pP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Муниципальная гарантия</a:t>
            </a:r>
          </a:p>
        </p:txBody>
      </p:sp>
      <p:pic>
        <p:nvPicPr>
          <p:cNvPr id="81927" name="Picture 10"/>
          <p:cNvPicPr>
            <a:picLocks noChangeAspect="1" noChangeArrowheads="1"/>
          </p:cNvPicPr>
          <p:nvPr/>
        </p:nvPicPr>
        <p:blipFill>
          <a:blip r:embed="rId2" cstate="print"/>
          <a:srcRect l="14830" r="6444"/>
          <a:stretch>
            <a:fillRect/>
          </a:stretch>
        </p:blipFill>
        <p:spPr bwMode="auto">
          <a:xfrm>
            <a:off x="5834063" y="4608513"/>
            <a:ext cx="285273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Диаграмма 9"/>
          <p:cNvGraphicFramePr/>
          <p:nvPr/>
        </p:nvGraphicFramePr>
        <p:xfrm>
          <a:off x="-533400" y="2895600"/>
          <a:ext cx="56388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7650" name="Picture 2" descr="G:\Фото города\аэросъёмка Нижняя Салда 2019 осень_files\админ 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6" t="32253" r="23714" b="28381"/>
          <a:stretch/>
        </p:blipFill>
        <p:spPr bwMode="auto">
          <a:xfrm>
            <a:off x="17417" y="0"/>
            <a:ext cx="2440577" cy="164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81000"/>
            <a:ext cx="52578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Расходы по разделу 0200 «Национальная оборона»,</a:t>
            </a:r>
          </a:p>
          <a:p>
            <a:pPr algn="ctr" eaLnBrk="0" hangingPunct="0">
              <a:defRPr/>
            </a:pPr>
            <a:r>
              <a:rPr lang="ru-RU" sz="24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тыс. руб.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1752600"/>
            <a:ext cx="47244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Исполнение за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2019 год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составило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100,00%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948" name="TextBox 2"/>
          <p:cNvSpPr txBox="1">
            <a:spLocks noChangeArrowheads="1"/>
          </p:cNvSpPr>
          <p:nvPr/>
        </p:nvSpPr>
        <p:spPr bwMode="auto">
          <a:xfrm>
            <a:off x="768531" y="5410200"/>
            <a:ext cx="47005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altLang="ru-RU" sz="28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План, год                Факт, </a:t>
            </a:r>
            <a:r>
              <a:rPr lang="ru-RU" altLang="ru-RU" sz="28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altLang="ru-RU" sz="2800" b="1" dirty="0">
              <a:solidFill>
                <a:srgbClr val="007E3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0" y="2743200"/>
            <a:ext cx="2952750" cy="584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eaLnBrk="0" hangingPunct="0">
              <a:buFontTx/>
              <a:buChar char="-"/>
              <a:defRPr/>
            </a:pP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Расходы на осуществление</a:t>
            </a:r>
          </a:p>
          <a:p>
            <a:pPr eaLnBrk="0" hangingPunct="0">
              <a:defRPr/>
            </a:pP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первичного воинского учета</a:t>
            </a:r>
          </a:p>
        </p:txBody>
      </p:sp>
      <p:pic>
        <p:nvPicPr>
          <p:cNvPr id="82950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0550" y="-26988"/>
            <a:ext cx="3467100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Диаграмма 8"/>
          <p:cNvGraphicFramePr/>
          <p:nvPr/>
        </p:nvGraphicFramePr>
        <p:xfrm>
          <a:off x="-381000" y="2667000"/>
          <a:ext cx="7467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19400" y="0"/>
            <a:ext cx="6553200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Расходы по разделу 0300 «Национальная безопасность и правоохранительная деятельность», тыс. руб.</a:t>
            </a:r>
          </a:p>
          <a:p>
            <a:pPr eaLnBrk="0" hangingPunct="0">
              <a:defRPr/>
            </a:pPr>
            <a:r>
              <a:rPr lang="ru-RU" sz="2400" b="1" dirty="0">
                <a:solidFill>
                  <a:srgbClr val="007E3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</a:t>
            </a:r>
          </a:p>
        </p:txBody>
      </p:sp>
      <p:pic>
        <p:nvPicPr>
          <p:cNvPr id="83971" name="Picture 4" descr="https://cf.ppt-online.org/files/slide/q/QvZHlDEoYic21b3F7AznLmRuxs5pd0NCtPywjq/slide-1.jpg"/>
          <p:cNvPicPr>
            <a:picLocks noChangeAspect="1" noChangeArrowheads="1"/>
          </p:cNvPicPr>
          <p:nvPr/>
        </p:nvPicPr>
        <p:blipFill>
          <a:blip r:embed="rId2" cstate="print"/>
          <a:srcRect l="7585" t="20253" r="8031" b="13924"/>
          <a:stretch>
            <a:fillRect/>
          </a:stretch>
        </p:blipFill>
        <p:spPr bwMode="auto">
          <a:xfrm>
            <a:off x="0" y="0"/>
            <a:ext cx="27384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124200" y="1600200"/>
            <a:ext cx="57150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Исполнение за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2019 год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составило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99,42%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3974" name="Picture 7"/>
          <p:cNvPicPr>
            <a:picLocks noChangeAspect="1" noChangeArrowheads="1"/>
          </p:cNvPicPr>
          <p:nvPr/>
        </p:nvPicPr>
        <p:blipFill>
          <a:blip r:embed="rId3" cstate="print"/>
          <a:srcRect l="56500" t="15915" b="43056"/>
          <a:stretch>
            <a:fillRect/>
          </a:stretch>
        </p:blipFill>
        <p:spPr bwMode="auto">
          <a:xfrm>
            <a:off x="5791200" y="2667000"/>
            <a:ext cx="24384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6" name="TextBox 7"/>
          <p:cNvSpPr txBox="1">
            <a:spLocks noChangeArrowheads="1"/>
          </p:cNvSpPr>
          <p:nvPr/>
        </p:nvSpPr>
        <p:spPr bwMode="auto">
          <a:xfrm>
            <a:off x="4953000" y="2286000"/>
            <a:ext cx="3962400" cy="33813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Приобретение и монтаж видеокамер</a:t>
            </a:r>
          </a:p>
        </p:txBody>
      </p:sp>
      <p:sp>
        <p:nvSpPr>
          <p:cNvPr id="83977" name="TextBox 9"/>
          <p:cNvSpPr txBox="1">
            <a:spLocks noChangeArrowheads="1"/>
          </p:cNvSpPr>
          <p:nvPr/>
        </p:nvSpPr>
        <p:spPr bwMode="auto">
          <a:xfrm>
            <a:off x="4572000" y="4495800"/>
            <a:ext cx="4432300" cy="33813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Приобретение и установка металлоискателей</a:t>
            </a:r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4" cstate="print"/>
          <a:srcRect l="8002" r="18983" b="25986"/>
          <a:stretch>
            <a:fillRect/>
          </a:stretch>
        </p:blipFill>
        <p:spPr bwMode="auto">
          <a:xfrm>
            <a:off x="6781800" y="5181600"/>
            <a:ext cx="21431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Прямая со стрелкой 13"/>
          <p:cNvCxnSpPr>
            <a:stCxn id="83977" idx="2"/>
          </p:cNvCxnSpPr>
          <p:nvPr/>
        </p:nvCxnSpPr>
        <p:spPr>
          <a:xfrm rot="16200000" flipH="1">
            <a:off x="7242176" y="4379912"/>
            <a:ext cx="347662" cy="12557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83977" idx="2"/>
          </p:cNvCxnSpPr>
          <p:nvPr/>
        </p:nvCxnSpPr>
        <p:spPr>
          <a:xfrm rot="5400000">
            <a:off x="6018212" y="4378326"/>
            <a:ext cx="314325" cy="12255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82" name="TextBox 17"/>
          <p:cNvSpPr txBox="1">
            <a:spLocks noChangeArrowheads="1"/>
          </p:cNvSpPr>
          <p:nvPr/>
        </p:nvSpPr>
        <p:spPr bwMode="auto">
          <a:xfrm>
            <a:off x="152400" y="6324600"/>
            <a:ext cx="3962400" cy="33813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Приобретение и установка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домофонов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Радуга\Desktop\P1090521.JPG"/>
          <p:cNvPicPr>
            <a:picLocks noChangeAspect="1" noChangeArrowheads="1"/>
          </p:cNvPicPr>
          <p:nvPr/>
        </p:nvPicPr>
        <p:blipFill>
          <a:blip r:embed="rId5" cstate="print"/>
          <a:srcRect b="44547"/>
          <a:stretch>
            <a:fillRect/>
          </a:stretch>
        </p:blipFill>
        <p:spPr bwMode="auto">
          <a:xfrm>
            <a:off x="914400" y="4572000"/>
            <a:ext cx="2438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Диаграмма 16"/>
          <p:cNvGraphicFramePr/>
          <p:nvPr/>
        </p:nvGraphicFramePr>
        <p:xfrm>
          <a:off x="-762000" y="1828800"/>
          <a:ext cx="632460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914400" y="4114800"/>
            <a:ext cx="2741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altLang="ru-RU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План, год          Факт, год</a:t>
            </a:r>
          </a:p>
        </p:txBody>
      </p:sp>
      <p:pic>
        <p:nvPicPr>
          <p:cNvPr id="22530" name="Picture 2" descr="G:\Фото города\аэросъёмка Нижняя Салда 2019 осень_files\дк 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" r="18031"/>
          <a:stretch/>
        </p:blipFill>
        <p:spPr bwMode="auto">
          <a:xfrm>
            <a:off x="4604203" y="5214792"/>
            <a:ext cx="1948997" cy="140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76400" y="0"/>
            <a:ext cx="60198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Расходы по разделу  0400 «Национальная экономика», </a:t>
            </a:r>
          </a:p>
          <a:p>
            <a:pPr algn="ctr" eaLnBrk="0" hangingPunct="0">
              <a:defRPr/>
            </a:pPr>
            <a:r>
              <a:rPr lang="ru-RU" sz="24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тыс. руб.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48273"/>
              </p:ext>
            </p:extLst>
          </p:nvPr>
        </p:nvGraphicFramePr>
        <p:xfrm>
          <a:off x="228600" y="1395413"/>
          <a:ext cx="8686801" cy="4634845"/>
        </p:xfrm>
        <a:graphic>
          <a:graphicData uri="http://schemas.openxmlformats.org/drawingml/2006/table">
            <a:tbl>
              <a:tblPr/>
              <a:tblGrid>
                <a:gridCol w="1066800"/>
                <a:gridCol w="3048001"/>
                <a:gridCol w="1524000"/>
                <a:gridCol w="1676400"/>
                <a:gridCol w="1371600"/>
              </a:tblGrid>
              <a:tr h="109734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Раздел, подраздел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Наименование раздела, подраздела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Уточненные назначения,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тыс. руб.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 Исполнение, тыс. руб.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 Исполнение, %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7433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0400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Национальная экономика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192 206,58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107 327,56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55,84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4867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0405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Сельское хозяйство и рыболовство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519,50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496,20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95,51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9287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0406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Водное хозяйство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92 411,84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22 311,22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24,14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8398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0408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Транспорт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2 858,00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2702,56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94,56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4127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0409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Дорожное хозяйство (дорожные фонды)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93 063,34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78 731,70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84,60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4768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0410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Связь и информатика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812,78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784,35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96,5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4867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0412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2 541,12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2 301,53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90,57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521075" y="228600"/>
            <a:ext cx="541020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Расходы по подразделу </a:t>
            </a:r>
            <a:r>
              <a:rPr lang="ru-RU" sz="2800" b="1" dirty="0">
                <a:solidFill>
                  <a:srgbClr val="00421E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0405 «Сельское хозяйство» </a:t>
            </a:r>
          </a:p>
        </p:txBody>
      </p:sp>
      <p:pic>
        <p:nvPicPr>
          <p:cNvPr id="86019" name="Picture 10" descr="https://go3.imgsmail.ru/imgpreview?key=35f372d6068c1396&amp;mb=imgdb_preview_17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57200"/>
            <a:ext cx="297815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581400" y="1600200"/>
            <a:ext cx="5334000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данному подразделу предусмотрены бюджетные ассигнования на 2019 год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–в сумме 519 500,00 рублей,  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том числе субвенции из областного бюджета– 409 900,00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рублей 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 средства местного бюджета в сумме 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109 600, 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00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рублей 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оказание финансовой поддержки  крестьянским (фермерским) хозяйствам (КФХ) городского округа Нижняя Салда.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3429000"/>
            <a:ext cx="4572000" cy="26776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Исполнение составило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95,51% или 496 200,00 рублей:</a:t>
            </a:r>
          </a:p>
          <a:p>
            <a:pPr algn="just"/>
            <a:r>
              <a:rPr lang="ru-RU" sz="1400" dirty="0" smtClean="0"/>
              <a:t> 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в соответствии с муниципальной программой «Развитие и поддержка субъектов малого и среднего предпринимательства и агропромышленного комплекса в городском округе Нижняя Салда до 2024 года» оказана финансовая поддержка на создание условий для развития сельскохозяйственного производства главе КФХ Алексееву А.А. в размере  109 600,00 рублей ,</a:t>
            </a:r>
          </a:p>
          <a:p>
            <a:pPr algn="just"/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-на организацию проведения мероприятий по отлову и содержанию безнадзорных собак израсходовано  386 600,00 рублей.</a:t>
            </a:r>
          </a:p>
        </p:txBody>
      </p:sp>
      <p:pic>
        <p:nvPicPr>
          <p:cNvPr id="86022" name="Picture 9" descr="\\File-server\обмен\Отдел ЖКХ\Гасина С.А\ОТЛОВ (СОБАКИ)\ОТЛОВ 04.07.2019\IMG_17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276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3429000" y="533400"/>
            <a:ext cx="5715000" cy="1451956"/>
          </a:xfrm>
          <a:prstGeom prst="rect">
            <a:avLst/>
          </a:prstGeom>
          <a:effectLst/>
        </p:spPr>
        <p:txBody>
          <a:bodyPr/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buFont typeface="Georgia" pitchFamily="18" charset="0"/>
              <a:buNone/>
              <a:defRPr/>
            </a:pPr>
            <a:r>
              <a:rPr lang="ru-RU" sz="2800" dirty="0" smtClean="0">
                <a:solidFill>
                  <a:srgbClr val="00421E"/>
                </a:solidFill>
                <a:effectLst/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Расходы по подраз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делу 0406 </a:t>
            </a:r>
            <a:endParaRPr lang="ru-RU" sz="2800" dirty="0">
              <a:solidFill>
                <a:srgbClr val="00421E"/>
              </a:solidFill>
              <a:effectLst/>
              <a:latin typeface="Bookman Old Style" pitchFamily="18" charset="0"/>
              <a:cs typeface="Times New Roman" pitchFamily="18" charset="0"/>
            </a:endParaRPr>
          </a:p>
          <a:p>
            <a:pPr algn="ctr">
              <a:buFont typeface="Georgia" pitchFamily="18" charset="0"/>
              <a:buNone/>
              <a:defRPr/>
            </a:pP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«Водное хозяйство»                               		</a:t>
            </a:r>
            <a:r>
              <a:rPr lang="ru-RU" sz="1400" dirty="0" smtClean="0">
                <a:effectLst/>
              </a:rPr>
              <a:t> </a:t>
            </a: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endParaRPr lang="ru-RU" sz="1800" b="0" dirty="0">
              <a:latin typeface="Bookman Old Style" pitchFamily="18" charset="0"/>
            </a:endParaRPr>
          </a:p>
        </p:txBody>
      </p:sp>
      <p:pic>
        <p:nvPicPr>
          <p:cNvPr id="87043" name="Picture 2"/>
          <p:cNvPicPr>
            <a:picLocks noChangeAspect="1" noChangeArrowheads="1"/>
          </p:cNvPicPr>
          <p:nvPr/>
        </p:nvPicPr>
        <p:blipFill>
          <a:blip r:embed="rId2" cstate="print"/>
          <a:srcRect l="6998" t="15555"/>
          <a:stretch>
            <a:fillRect/>
          </a:stretch>
        </p:blipFill>
        <p:spPr bwMode="auto">
          <a:xfrm>
            <a:off x="1981200" y="3886200"/>
            <a:ext cx="5521325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TextBox 3"/>
          <p:cNvSpPr txBox="1">
            <a:spLocks noChangeArrowheads="1"/>
          </p:cNvSpPr>
          <p:nvPr/>
        </p:nvSpPr>
        <p:spPr bwMode="auto">
          <a:xfrm>
            <a:off x="4038600" y="1676400"/>
            <a:ext cx="4114800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Исполнение составило 24,14 % или  22 311,22 тыс.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рублей,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т.ч.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21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884,28 </a:t>
            </a:r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рублей </a:t>
            </a:r>
            <a:r>
              <a:rPr lang="ru-RU" sz="1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капитальный ремонт гидротехнического сооружения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426,94 тыс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рублей </a:t>
            </a:r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обслуживание </a:t>
            </a:r>
            <a:r>
              <a:rPr lang="ru-RU" sz="1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гидроузла. </a:t>
            </a:r>
            <a:endParaRPr lang="ru-RU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7045" name="Picture 6" descr="F:\Фото города\14579493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304800"/>
            <a:ext cx="3581400" cy="238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66800" y="457200"/>
            <a:ext cx="723900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ru-RU" sz="2800" b="1" dirty="0">
                <a:solidFill>
                  <a:srgbClr val="00421E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Расходы по подразделу  0408 «Транспорт»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90427" y="4953000"/>
            <a:ext cx="5181600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Бюджетные ассигнования утверждены  в   сумме     </a:t>
            </a:r>
          </a:p>
          <a:p>
            <a:pPr eaLnBrk="0" hangingPunct="0"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 2 858 000,00 рублей и исполнены в сумме 2 702 557,25 рублей, что составляет 94,56 % от уточненных бюджетных назначений. Расходы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направлены на субсидирование транспортных организаций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 smtClean="0"/>
              <a:t> 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 l="30022" t="41228" r="44868" b="27980"/>
          <a:stretch>
            <a:fillRect/>
          </a:stretch>
        </p:blipFill>
        <p:spPr bwMode="auto">
          <a:xfrm>
            <a:off x="609600" y="1447800"/>
            <a:ext cx="4800896" cy="3313112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Прямоугольник 2"/>
          <p:cNvSpPr>
            <a:spLocks noChangeArrowheads="1"/>
          </p:cNvSpPr>
          <p:nvPr/>
        </p:nvSpPr>
        <p:spPr bwMode="auto">
          <a:xfrm>
            <a:off x="1143000" y="0"/>
            <a:ext cx="7162800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</a:rPr>
              <a:t>Расходы по </a:t>
            </a:r>
            <a:r>
              <a:rPr lang="ru-RU" sz="2400" b="1" dirty="0" smtClean="0">
                <a:solidFill>
                  <a:srgbClr val="00421E"/>
                </a:solidFill>
                <a:latin typeface="Bookman Old Style" pitchFamily="18" charset="0"/>
              </a:rPr>
              <a:t>подразделу  </a:t>
            </a: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</a:rPr>
              <a:t>0</a:t>
            </a:r>
            <a:r>
              <a:rPr lang="ru-RU" sz="24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409 </a:t>
            </a:r>
            <a:endParaRPr lang="ru-RU" sz="2400" b="1" dirty="0" smtClean="0">
              <a:solidFill>
                <a:srgbClr val="00421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ru-RU" sz="2400" b="1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«</a:t>
            </a:r>
            <a:r>
              <a:rPr lang="ru-RU" sz="24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Дорожное хозяйство»</a:t>
            </a:r>
            <a:endParaRPr lang="ru-RU" altLang="ru-RU" sz="2400" b="1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75" name="Прямоугольник 6"/>
          <p:cNvSpPr>
            <a:spLocks noChangeArrowheads="1"/>
          </p:cNvSpPr>
          <p:nvPr/>
        </p:nvSpPr>
        <p:spPr bwMode="auto">
          <a:xfrm>
            <a:off x="4392613" y="3789363"/>
            <a:ext cx="457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just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altLang="ru-RU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8"/>
          <p:cNvSpPr>
            <a:spLocks noChangeArrowheads="1"/>
          </p:cNvSpPr>
          <p:nvPr/>
        </p:nvSpPr>
        <p:spPr bwMode="auto">
          <a:xfrm>
            <a:off x="304800" y="3657600"/>
            <a:ext cx="8497887" cy="11910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just" eaLnBrk="0" hangingPunct="0"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ü"/>
              <a:defRPr/>
            </a:pPr>
            <a:r>
              <a:rPr lang="ru-RU" altLang="ru-RU" sz="17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Содержание и ремонт автомобильных дорог МУП «Чистый город» 9 849 240,66 </a:t>
            </a:r>
            <a:r>
              <a:rPr lang="ru-RU" altLang="ru-RU" sz="17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рублей;</a:t>
            </a:r>
            <a:endParaRPr lang="ru-RU" altLang="ru-RU" sz="1700" b="1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0" hangingPunct="0"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ü"/>
              <a:defRPr/>
            </a:pPr>
            <a:r>
              <a:rPr lang="ru-RU" sz="17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Ремонт покрытия проезжей части ул. Уральская от ул. Фрунзе до </a:t>
            </a:r>
            <a:r>
              <a:rPr lang="ru-RU" sz="17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sz="17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. Строителей,   </a:t>
            </a:r>
            <a:r>
              <a:rPr lang="ru-RU" altLang="ru-RU" sz="17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286 160,00 рублей.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3554994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C:\Users\ZAMECON\Desktop\ФИНУПР\БЮДЖЕТ\ФОТО для ОТЧЕТОВ по бюджету\2019\Чистый город\IMG-1e5ebddfaf75a984d3efd3b863504906-V.jpg"/>
          <p:cNvPicPr>
            <a:picLocks noChangeAspect="1" noChangeArrowheads="1"/>
          </p:cNvPicPr>
          <p:nvPr/>
        </p:nvPicPr>
        <p:blipFill>
          <a:blip r:embed="rId3" cstate="print"/>
          <a:srcRect t="17763" b="25858"/>
          <a:stretch>
            <a:fillRect/>
          </a:stretch>
        </p:blipFill>
        <p:spPr bwMode="auto">
          <a:xfrm>
            <a:off x="4648200" y="914400"/>
            <a:ext cx="3549082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500" y="4797425"/>
            <a:ext cx="59436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905000" y="6294721"/>
            <a:ext cx="1718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ул. Уральская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1"/>
          <p:cNvSpPr>
            <a:spLocks noChangeArrowheads="1"/>
          </p:cNvSpPr>
          <p:nvPr/>
        </p:nvSpPr>
        <p:spPr bwMode="auto">
          <a:xfrm>
            <a:off x="198120" y="1143000"/>
            <a:ext cx="8610600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altLang="ru-RU" sz="2000" b="1" i="1" dirty="0">
                <a:solidFill>
                  <a:srgbClr val="00421E"/>
                </a:solidFill>
                <a:latin typeface="Bookman Old Style" pitchFamily="18" charset="0"/>
              </a:rPr>
              <a:t>Отчет для граждан </a:t>
            </a:r>
            <a:r>
              <a:rPr lang="ru-RU" altLang="ru-RU" sz="2000" dirty="0">
                <a:solidFill>
                  <a:srgbClr val="00421E"/>
                </a:solidFill>
                <a:latin typeface="Bookman Old Style" pitchFamily="18" charset="0"/>
              </a:rPr>
              <a:t>–информационный ресурс, содержащий данные об исполнении бюджета за отчетный финансовый год, в доступной для широкого круга  заинтересованных пользователей форме.</a:t>
            </a:r>
          </a:p>
          <a:p>
            <a:pPr algn="just"/>
            <a:r>
              <a:rPr lang="ru-RU" altLang="ru-RU" sz="2000" b="1" i="1" dirty="0">
                <a:solidFill>
                  <a:srgbClr val="00421E"/>
                </a:solidFill>
                <a:latin typeface="Bookman Old Style" pitchFamily="18" charset="0"/>
              </a:rPr>
              <a:t>Бюджет</a:t>
            </a:r>
            <a:r>
              <a:rPr lang="ru-RU" altLang="ru-RU" dirty="0">
                <a:solidFill>
                  <a:srgbClr val="00421E"/>
                </a:solidFill>
                <a:latin typeface="Bookman Old Style" pitchFamily="18" charset="0"/>
              </a:rPr>
              <a:t>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</a:p>
          <a:p>
            <a:pPr algn="just"/>
            <a:r>
              <a:rPr lang="ru-RU" altLang="ru-RU" b="1" i="1" dirty="0">
                <a:solidFill>
                  <a:srgbClr val="00421E"/>
                </a:solidFill>
                <a:latin typeface="Bookman Old Style" pitchFamily="18" charset="0"/>
              </a:rPr>
              <a:t>Доходы бюджета </a:t>
            </a:r>
            <a:r>
              <a:rPr lang="ru-RU" altLang="ru-RU" dirty="0">
                <a:solidFill>
                  <a:srgbClr val="00421E"/>
                </a:solidFill>
                <a:latin typeface="Bookman Old Style" pitchFamily="18" charset="0"/>
              </a:rPr>
              <a:t>- поступающие в бюджет денежные средства, за исключением средств, являющихся источниками финансирования дефицита бюджета.</a:t>
            </a:r>
          </a:p>
          <a:p>
            <a:pPr algn="just"/>
            <a:r>
              <a:rPr lang="ru-RU" altLang="ru-RU" b="1" i="1" dirty="0">
                <a:solidFill>
                  <a:srgbClr val="00421E"/>
                </a:solidFill>
                <a:latin typeface="Bookman Old Style" pitchFamily="18" charset="0"/>
              </a:rPr>
              <a:t>Расходы бюджета </a:t>
            </a:r>
            <a:r>
              <a:rPr lang="ru-RU" altLang="ru-RU" dirty="0">
                <a:solidFill>
                  <a:srgbClr val="00421E"/>
                </a:solidFill>
                <a:latin typeface="Bookman Old Style" pitchFamily="18" charset="0"/>
              </a:rPr>
              <a:t>-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algn="just"/>
            <a:r>
              <a:rPr lang="ru-RU" altLang="ru-RU" b="1" i="1" dirty="0">
                <a:solidFill>
                  <a:srgbClr val="00421E"/>
                </a:solidFill>
                <a:latin typeface="Bookman Old Style" pitchFamily="18" charset="0"/>
              </a:rPr>
              <a:t>Дефицит бюджета </a:t>
            </a:r>
            <a:r>
              <a:rPr lang="ru-RU" altLang="ru-RU" dirty="0">
                <a:solidFill>
                  <a:srgbClr val="00421E"/>
                </a:solidFill>
                <a:latin typeface="Bookman Old Style" pitchFamily="18" charset="0"/>
              </a:rPr>
              <a:t>- превышение расходов бюджета над его доходами.</a:t>
            </a:r>
          </a:p>
          <a:p>
            <a:pPr algn="just">
              <a:lnSpc>
                <a:spcPct val="115000"/>
              </a:lnSpc>
            </a:pPr>
            <a:r>
              <a:rPr lang="ru-RU" altLang="ru-RU" b="1" i="1" dirty="0">
                <a:solidFill>
                  <a:srgbClr val="00421E"/>
                </a:solidFill>
                <a:latin typeface="Bookman Old Style" pitchFamily="18" charset="0"/>
              </a:rPr>
              <a:t>Профицит бюджета </a:t>
            </a:r>
            <a:r>
              <a:rPr lang="ru-RU" altLang="ru-RU" dirty="0">
                <a:solidFill>
                  <a:srgbClr val="00421E"/>
                </a:solidFill>
                <a:latin typeface="Bookman Old Style" pitchFamily="18" charset="0"/>
              </a:rPr>
              <a:t>- превышение доходов бюджета над его расходами.</a:t>
            </a:r>
            <a:endParaRPr lang="ru-RU" altLang="ru-RU" dirty="0">
              <a:latin typeface="Bookman Old Style" pitchFamily="18" charset="0"/>
            </a:endParaRPr>
          </a:p>
        </p:txBody>
      </p:sp>
      <p:sp>
        <p:nvSpPr>
          <p:cNvPr id="30723" name="Прямоугольник 2"/>
          <p:cNvSpPr>
            <a:spLocks noChangeArrowheads="1"/>
          </p:cNvSpPr>
          <p:nvPr/>
        </p:nvSpPr>
        <p:spPr bwMode="auto">
          <a:xfrm>
            <a:off x="1987731" y="228600"/>
            <a:ext cx="5029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Основные понятия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295400" y="0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</a:rPr>
              <a:t>Расходы по </a:t>
            </a:r>
            <a:r>
              <a:rPr lang="ru-RU" sz="2400" b="1" dirty="0" smtClean="0">
                <a:solidFill>
                  <a:srgbClr val="00421E"/>
                </a:solidFill>
                <a:latin typeface="Bookman Old Style" pitchFamily="18" charset="0"/>
              </a:rPr>
              <a:t>подразделу  </a:t>
            </a: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</a:rPr>
              <a:t>0</a:t>
            </a:r>
            <a:r>
              <a:rPr lang="ru-RU" sz="24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409 «Дорожное хозяйство»</a:t>
            </a:r>
            <a:endParaRPr lang="ru-RU" altLang="ru-RU" sz="2400" b="1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t="4762" b="11900"/>
          <a:stretch>
            <a:fillRect/>
          </a:stretch>
        </p:blipFill>
        <p:spPr bwMode="auto">
          <a:xfrm>
            <a:off x="4800600" y="3733800"/>
            <a:ext cx="3886200" cy="2557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2"/>
          <p:cNvPicPr>
            <a:picLocks noChangeAspect="1" noChangeArrowheads="1"/>
          </p:cNvPicPr>
          <p:nvPr/>
        </p:nvPicPr>
        <p:blipFill>
          <a:blip r:embed="rId3" cstate="print"/>
          <a:srcRect t="14130"/>
          <a:stretch>
            <a:fillRect/>
          </a:stretch>
        </p:blipFill>
        <p:spPr bwMode="auto">
          <a:xfrm>
            <a:off x="304800" y="3810000"/>
            <a:ext cx="431561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81000" y="1219200"/>
            <a:ext cx="4038600" cy="20621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Ремонт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автодороги по ул. П. Коммуны, </a:t>
            </a:r>
          </a:p>
          <a:p>
            <a:pPr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49 434 894,42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рубля;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Ремонт дороги по ул.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Уральская-ул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Новая, 10 584 908,4 рублей;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Капитальный ремонт дороги ул. Строителей возле дома Ломоносова,44 ,  </a:t>
            </a:r>
          </a:p>
          <a:p>
            <a:pP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1 300 182,00 рубля.</a:t>
            </a:r>
            <a:endParaRPr lang="ru-RU" sz="1600" dirty="0" smtClean="0"/>
          </a:p>
          <a:p>
            <a:pPr algn="ctr">
              <a:buFont typeface="Wingdings" pitchFamily="2" charset="2"/>
              <a:buChar char="ü"/>
              <a:defRPr/>
            </a:pPr>
            <a:endParaRPr lang="ru-RU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20200517_122835.jpg"/>
          <p:cNvPicPr>
            <a:picLocks noChangeAspect="1"/>
          </p:cNvPicPr>
          <p:nvPr/>
        </p:nvPicPr>
        <p:blipFill>
          <a:blip r:embed="rId4" cstate="print"/>
          <a:srcRect t="10458"/>
          <a:stretch>
            <a:fillRect/>
          </a:stretch>
        </p:blipFill>
        <p:spPr>
          <a:xfrm>
            <a:off x="4800600" y="914400"/>
            <a:ext cx="3886200" cy="26098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00600" y="3124200"/>
            <a:ext cx="1228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Ул. Новая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0" y="5943600"/>
            <a:ext cx="184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ул. П. Коммуны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00600" y="5943600"/>
            <a:ext cx="1778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ул. Строителей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5" descr="C:\Users\ZAMECON\Desktop\ФИНУПР\БЮДЖЕТ\ФОТО для ОТЧЕТОВ по бюджету\2019\МСЧ 121\20190701_122633.jpg"/>
          <p:cNvPicPr>
            <a:picLocks noChangeAspect="1" noChangeArrowheads="1"/>
          </p:cNvPicPr>
          <p:nvPr/>
        </p:nvPicPr>
        <p:blipFill>
          <a:blip r:embed="rId2" cstate="print"/>
          <a:srcRect t="2695"/>
          <a:stretch>
            <a:fillRect/>
          </a:stretch>
        </p:blipFill>
        <p:spPr bwMode="auto">
          <a:xfrm>
            <a:off x="5257800" y="1066800"/>
            <a:ext cx="37719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676400" y="0"/>
            <a:ext cx="5791200" cy="904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</a:rPr>
              <a:t>Расходы по подразделу  0</a:t>
            </a:r>
            <a:r>
              <a:rPr lang="ru-RU" sz="24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409 </a:t>
            </a:r>
          </a:p>
          <a:p>
            <a:pPr algn="ctr" eaLnBrk="0" hangingPunct="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ru-RU" sz="24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«Дорожное хозяйство»</a:t>
            </a:r>
            <a:endParaRPr lang="ru-RU" sz="2400" dirty="0">
              <a:solidFill>
                <a:srgbClr val="00421E"/>
              </a:solidFill>
            </a:endParaRPr>
          </a:p>
        </p:txBody>
      </p:sp>
      <p:pic>
        <p:nvPicPr>
          <p:cNvPr id="7" name="Picture 7" descr="C:\Users\ZAMECON\Desktop\ФИНУПР\БЮДЖЕТ\ФОТО для ОТЧЕТОВ по бюджету\2019\Луначарского тротуар\20190701_1209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066800"/>
            <a:ext cx="3757306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4" cstate="print"/>
          <a:srcRect t="2264"/>
          <a:stretch>
            <a:fillRect/>
          </a:stretch>
        </p:blipFill>
        <p:spPr bwMode="auto">
          <a:xfrm>
            <a:off x="5649686" y="4191000"/>
            <a:ext cx="332747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3"/>
          <p:cNvPicPr>
            <a:picLocks noChangeAspect="1" noChangeArrowheads="1"/>
          </p:cNvPicPr>
          <p:nvPr/>
        </p:nvPicPr>
        <p:blipFill>
          <a:blip r:embed="rId5" cstate="print"/>
          <a:srcRect l="26350" t="37839" r="12839" b="16216"/>
          <a:stretch>
            <a:fillRect/>
          </a:stretch>
        </p:blipFill>
        <p:spPr bwMode="auto">
          <a:xfrm>
            <a:off x="152400" y="4267200"/>
            <a:ext cx="349165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352800" y="1447800"/>
            <a:ext cx="2590800" cy="42473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5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 Ремонт тротуара по ул. Луначарского, 3 392 766,00 рублей; 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5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 Устройство стоянки для временного хранения автотранспорта МСЧ-121</a:t>
            </a:r>
            <a:r>
              <a:rPr lang="ru-RU" altLang="ru-RU" sz="15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– 1 038 660,09 рублей.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altLang="ru-RU" sz="15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Монтаж </a:t>
            </a:r>
            <a:r>
              <a:rPr lang="ru-RU" altLang="ru-RU" sz="15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светофорных объектов </a:t>
            </a:r>
            <a:r>
              <a:rPr lang="ru-RU" altLang="ru-RU" sz="15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на ул. Фрунзе- </a:t>
            </a:r>
            <a:r>
              <a:rPr lang="ru-RU" altLang="ru-RU" sz="15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688 779,51 рублей</a:t>
            </a:r>
            <a:r>
              <a:rPr lang="ru-RU" altLang="ru-RU" sz="15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5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 Устройство стоянки для временного хранения автотранспорта и пешеходной дорожки с установкой знаков дорожного движения на подъезде к ДОУ «Росинка» - 198 212,30</a:t>
            </a:r>
            <a:r>
              <a:rPr lang="ru-RU" altLang="ru-RU" sz="15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рублей.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12856" y="3516868"/>
            <a:ext cx="1995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ул. Луначарского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637813" y="6260068"/>
            <a:ext cx="1307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Фрунзе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16003" y="3459871"/>
            <a:ext cx="10483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МСЧ-121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49686" y="6260068"/>
            <a:ext cx="1925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ДОУ «Росинка»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4600" y="0"/>
            <a:ext cx="66294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ea typeface="+mj-ea"/>
                <a:cs typeface="+mj-cs"/>
              </a:rPr>
              <a:t>Расходы по разделу 0500 </a:t>
            </a:r>
            <a:endParaRPr lang="ru-RU" sz="2400" b="1" dirty="0" smtClean="0">
              <a:solidFill>
                <a:srgbClr val="00421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ru-RU" sz="2400" b="1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ea typeface="+mj-ea"/>
                <a:cs typeface="+mj-cs"/>
              </a:rPr>
              <a:t>«</a:t>
            </a:r>
            <a:r>
              <a:rPr lang="ru-RU" sz="24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ea typeface="+mj-ea"/>
                <a:cs typeface="+mj-cs"/>
              </a:rPr>
              <a:t>Жилищно-коммунальное хозяйство»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00400" y="914400"/>
            <a:ext cx="46482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Исполнение за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2019 год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составило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53,67%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27784"/>
              </p:ext>
            </p:extLst>
          </p:nvPr>
        </p:nvGraphicFramePr>
        <p:xfrm>
          <a:off x="457200" y="1828800"/>
          <a:ext cx="8077200" cy="2425700"/>
        </p:xfrm>
        <a:graphic>
          <a:graphicData uri="http://schemas.openxmlformats.org/drawingml/2006/table">
            <a:tbl>
              <a:tblPr/>
              <a:tblGrid>
                <a:gridCol w="2746902"/>
                <a:gridCol w="2036818"/>
                <a:gridCol w="1499584"/>
                <a:gridCol w="1793896"/>
              </a:tblGrid>
              <a:tr h="492164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Направление расходов</a:t>
                      </a:r>
                    </a:p>
                  </a:txBody>
                  <a:tcPr marL="8740" marR="8740" marT="874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Утверждено, </a:t>
                      </a:r>
                      <a:endParaRPr lang="ru-RU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тыс</a:t>
                      </a: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. руб.</a:t>
                      </a:r>
                    </a:p>
                  </a:txBody>
                  <a:tcPr marL="4355" marR="4355" marT="43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Исполнено, </a:t>
                      </a:r>
                      <a:endParaRPr lang="ru-RU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тыс</a:t>
                      </a: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. руб.</a:t>
                      </a:r>
                    </a:p>
                  </a:txBody>
                  <a:tcPr marL="4355" marR="4355" marT="43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Исполнено, </a:t>
                      </a:r>
                      <a:endParaRPr lang="ru-RU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%</a:t>
                      </a:r>
                      <a:endParaRPr lang="ru-RU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4355" marR="4355" marT="43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3346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latin typeface="Bookman Old Style" pitchFamily="18" charset="0"/>
                        </a:rPr>
                        <a:t>Жилищное хозяйство</a:t>
                      </a:r>
                    </a:p>
                  </a:txBody>
                  <a:tcPr marL="9525" marR="9525" marT="95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Bookman Old Style" pitchFamily="18" charset="0"/>
                        </a:rPr>
                        <a:t>1 328,3</a:t>
                      </a:r>
                      <a:endParaRPr lang="ru-RU" sz="1600" b="1" i="0" u="none" strike="noStrike" dirty="0">
                        <a:latin typeface="Bookman Old Style" pitchFamily="18" charset="0"/>
                      </a:endParaRPr>
                    </a:p>
                  </a:txBody>
                  <a:tcPr marL="9525" marR="9525" marT="95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Bookman Old Style" pitchFamily="18" charset="0"/>
                        </a:rPr>
                        <a:t>1 328,3</a:t>
                      </a:r>
                      <a:endParaRPr lang="ru-RU" sz="1600" b="1" i="0" u="none" strike="noStrike" dirty="0">
                        <a:latin typeface="Bookman Old Style" pitchFamily="18" charset="0"/>
                      </a:endParaRPr>
                    </a:p>
                  </a:txBody>
                  <a:tcPr marL="9525" marR="9525" marT="95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Bookman Old Style" pitchFamily="18" charset="0"/>
                        </a:rPr>
                        <a:t>100,00</a:t>
                      </a:r>
                      <a:endParaRPr lang="ru-RU" sz="1600" b="1" i="0" u="none" strike="noStrike" dirty="0">
                        <a:latin typeface="Bookman Old Style" pitchFamily="18" charset="0"/>
                      </a:endParaRPr>
                    </a:p>
                  </a:txBody>
                  <a:tcPr marL="9525" marR="9525" marT="95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811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latin typeface="Bookman Old Style" pitchFamily="18" charset="0"/>
                        </a:rPr>
                        <a:t>Коммунальное хозяйство</a:t>
                      </a:r>
                    </a:p>
                  </a:txBody>
                  <a:tcPr marL="9525" marR="9525" marT="95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Bookman Old Style" pitchFamily="18" charset="0"/>
                        </a:rPr>
                        <a:t>176 128,3</a:t>
                      </a:r>
                      <a:endParaRPr lang="ru-RU" sz="1600" b="1" i="0" u="none" strike="noStrike" dirty="0">
                        <a:latin typeface="Bookman Old Style" pitchFamily="18" charset="0"/>
                      </a:endParaRPr>
                    </a:p>
                  </a:txBody>
                  <a:tcPr marL="9525" marR="9525" marT="95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Bookman Old Style" pitchFamily="18" charset="0"/>
                        </a:rPr>
                        <a:t>71 835,3</a:t>
                      </a:r>
                      <a:endParaRPr lang="ru-RU" sz="1600" b="1" i="0" u="none" strike="noStrike" dirty="0">
                        <a:latin typeface="Bookman Old Style" pitchFamily="18" charset="0"/>
                      </a:endParaRPr>
                    </a:p>
                  </a:txBody>
                  <a:tcPr marL="9525" marR="9525" marT="95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Bookman Old Style" pitchFamily="18" charset="0"/>
                        </a:rPr>
                        <a:t>40,79</a:t>
                      </a:r>
                      <a:endParaRPr lang="ru-RU" sz="1600" b="1" i="0" u="none" strike="noStrike" dirty="0">
                        <a:latin typeface="Bookman Old Style" pitchFamily="18" charset="0"/>
                      </a:endParaRPr>
                    </a:p>
                  </a:txBody>
                  <a:tcPr marL="9525" marR="9525" marT="95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1767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latin typeface="Bookman Old Style" pitchFamily="18" charset="0"/>
                        </a:rPr>
                        <a:t>Благоустройство</a:t>
                      </a:r>
                    </a:p>
                  </a:txBody>
                  <a:tcPr marL="9525" marR="9525" marT="95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Bookman Old Style" pitchFamily="18" charset="0"/>
                        </a:rPr>
                        <a:t>55 199,9</a:t>
                      </a:r>
                      <a:endParaRPr lang="ru-RU" sz="1600" b="1" i="0" u="none" strike="noStrike" dirty="0">
                        <a:latin typeface="Bookman Old Style" pitchFamily="18" charset="0"/>
                      </a:endParaRPr>
                    </a:p>
                  </a:txBody>
                  <a:tcPr marL="9525" marR="9525" marT="95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Bookman Old Style" pitchFamily="18" charset="0"/>
                        </a:rPr>
                        <a:t>51 633,8</a:t>
                      </a:r>
                      <a:endParaRPr lang="ru-RU" sz="1600" b="1" i="0" u="none" strike="noStrike" dirty="0">
                        <a:latin typeface="Bookman Old Style" pitchFamily="18" charset="0"/>
                      </a:endParaRPr>
                    </a:p>
                  </a:txBody>
                  <a:tcPr marL="9525" marR="9525" marT="95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Bookman Old Style" pitchFamily="18" charset="0"/>
                        </a:rPr>
                        <a:t>93,54</a:t>
                      </a:r>
                      <a:endParaRPr lang="ru-RU" sz="1600" b="1" i="0" u="none" strike="noStrike" dirty="0">
                        <a:latin typeface="Bookman Old Style" pitchFamily="18" charset="0"/>
                      </a:endParaRPr>
                    </a:p>
                  </a:txBody>
                  <a:tcPr marL="9525" marR="9525" marT="95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5831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latin typeface="Bookman Old Style" pitchFamily="18" charset="0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9525" marR="9525" marT="95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231,00</a:t>
                      </a:r>
                      <a:endParaRPr lang="ru-RU" sz="1600" b="1" i="0" u="none" strike="noStrike" kern="1200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198,00</a:t>
                      </a:r>
                      <a:endParaRPr lang="ru-RU" sz="1600" b="1" i="0" u="none" strike="noStrike" kern="1200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85,71</a:t>
                      </a:r>
                      <a:endParaRPr lang="ru-RU" sz="1600" b="1" i="0" u="none" strike="noStrike" kern="1200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42990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>
                          <a:latin typeface="Bookman Old Style" pitchFamily="18" charset="0"/>
                        </a:rPr>
                        <a:t>Всего расходов</a:t>
                      </a:r>
                    </a:p>
                  </a:txBody>
                  <a:tcPr marL="9525" marR="9525" marT="95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232 887,50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124 995,40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53,67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2202" name="Picture 7" descr="http://bredynews.ru/media/k2/items/cache/f62a17f794a03b17a2684f0886667d26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4343400"/>
            <a:ext cx="21526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3" name="Picture 2" descr="5bf27067361eb61f5ca40e1f0b0754f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5105400"/>
            <a:ext cx="180181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4" name="Picture 3" descr="1-14"/>
          <p:cNvPicPr>
            <a:picLocks noChangeAspect="1" noChangeArrowheads="1"/>
          </p:cNvPicPr>
          <p:nvPr/>
        </p:nvPicPr>
        <p:blipFill>
          <a:blip r:embed="rId4" cstate="print"/>
          <a:srcRect t="18861" r="51065" b="19527"/>
          <a:stretch>
            <a:fillRect/>
          </a:stretch>
        </p:blipFill>
        <p:spPr bwMode="auto">
          <a:xfrm>
            <a:off x="685800" y="4419600"/>
            <a:ext cx="18288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5" name="Рисунок 10" descr="4220.jpg"/>
          <p:cNvPicPr>
            <a:picLocks noChangeAspect="1"/>
          </p:cNvPicPr>
          <p:nvPr/>
        </p:nvPicPr>
        <p:blipFill>
          <a:blip r:embed="rId5" cstate="print"/>
          <a:srcRect r="7150" b="10526"/>
          <a:stretch>
            <a:fillRect/>
          </a:stretch>
        </p:blipFill>
        <p:spPr bwMode="auto">
          <a:xfrm>
            <a:off x="2667000" y="5153123"/>
            <a:ext cx="2057400" cy="1476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6" name="Picture 47" descr="https://go3.imgsmail.ru/imgpreview?key=18098a1ee4555c1d&amp;mb=imgdb_preview_1373"/>
          <p:cNvPicPr>
            <a:picLocks noChangeAspect="1" noChangeArrowheads="1"/>
          </p:cNvPicPr>
          <p:nvPr/>
        </p:nvPicPr>
        <p:blipFill>
          <a:blip r:embed="rId6" cstate="print"/>
          <a:srcRect l="16205" r="16544" b="13213"/>
          <a:stretch>
            <a:fillRect/>
          </a:stretch>
        </p:blipFill>
        <p:spPr bwMode="auto">
          <a:xfrm>
            <a:off x="0" y="7938"/>
            <a:ext cx="2362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1000" y="0"/>
            <a:ext cx="87630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ea typeface="+mj-ea"/>
                <a:cs typeface="+mj-cs"/>
              </a:rPr>
              <a:t>Муниципальная программа «Развитие ЖКХ и повышение энергетической эффективности </a:t>
            </a:r>
          </a:p>
          <a:p>
            <a:pPr algn="ctr" eaLnBrk="0" hangingPunct="0">
              <a:defRPr/>
            </a:pPr>
            <a:r>
              <a:rPr lang="ru-RU" sz="24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ea typeface="+mj-ea"/>
                <a:cs typeface="+mj-cs"/>
              </a:rPr>
              <a:t>в городском округе Нижняя Салда </a:t>
            </a:r>
            <a:r>
              <a:rPr lang="ru-RU" sz="2400" b="1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ea typeface="+mj-ea"/>
                <a:cs typeface="+mj-cs"/>
              </a:rPr>
              <a:t>до </a:t>
            </a:r>
            <a:r>
              <a:rPr lang="ru-RU" sz="24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ea typeface="+mj-ea"/>
                <a:cs typeface="+mj-cs"/>
              </a:rPr>
              <a:t>2022 года»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900628"/>
              </p:ext>
            </p:extLst>
          </p:nvPr>
        </p:nvGraphicFramePr>
        <p:xfrm>
          <a:off x="381000" y="1200150"/>
          <a:ext cx="8229601" cy="3808413"/>
        </p:xfrm>
        <a:graphic>
          <a:graphicData uri="http://schemas.openxmlformats.org/drawingml/2006/table">
            <a:tbl>
              <a:tblPr/>
              <a:tblGrid>
                <a:gridCol w="3733800"/>
                <a:gridCol w="1524000"/>
                <a:gridCol w="1366333"/>
                <a:gridCol w="1605468"/>
              </a:tblGrid>
              <a:tr h="552504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Направление расходов</a:t>
                      </a:r>
                    </a:p>
                  </a:txBody>
                  <a:tcPr marL="8740" marR="8740" marT="8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Утверждено, </a:t>
                      </a:r>
                      <a:endParaRPr lang="ru-RU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тыс</a:t>
                      </a: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. руб.</a:t>
                      </a:r>
                    </a:p>
                  </a:txBody>
                  <a:tcPr marL="4355" marR="4355" marT="435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Исполнено, </a:t>
                      </a:r>
                      <a:endParaRPr lang="ru-RU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тыс</a:t>
                      </a: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. руб.</a:t>
                      </a:r>
                    </a:p>
                  </a:txBody>
                  <a:tcPr marL="4355" marR="4355" marT="435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Исполнено, </a:t>
                      </a:r>
                      <a:endParaRPr lang="ru-RU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%</a:t>
                      </a:r>
                      <a:endParaRPr lang="ru-RU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4355" marR="4355" marT="435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535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Bookman Old Style" pitchFamily="18" charset="0"/>
                        </a:rPr>
                        <a:t>Развитие жилищного хозяйства</a:t>
                      </a:r>
                    </a:p>
                  </a:txBody>
                  <a:tcPr marL="8740" marR="8740" marT="8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1 328,3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1 328,3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100,00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535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Bookman Old Style" pitchFamily="18" charset="0"/>
                        </a:rPr>
                        <a:t>Развитие коммунального хозяйства</a:t>
                      </a:r>
                    </a:p>
                  </a:txBody>
                  <a:tcPr marL="8740" marR="8740" marT="8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6 267,7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6 211,0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99,10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4898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Bookman Old Style" pitchFamily="18" charset="0"/>
                        </a:rPr>
                        <a:t>Развитие благоустройства</a:t>
                      </a:r>
                    </a:p>
                  </a:txBody>
                  <a:tcPr marL="8740" marR="8740" marT="8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14 611,4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11 184,9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76,55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4888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Bookman Old Style" pitchFamily="18" charset="0"/>
                        </a:rPr>
                        <a:t>Восстановление и развитие  объектов внешнего благоустройства</a:t>
                      </a:r>
                    </a:p>
                  </a:txBody>
                  <a:tcPr marL="8740" marR="8740" marT="8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 554,2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 554,2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100,00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44305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Bookman Old Style" pitchFamily="18" charset="0"/>
                        </a:rPr>
                        <a:t>Энергосбережение и повышение энергетической эффективности </a:t>
                      </a:r>
                    </a:p>
                  </a:txBody>
                  <a:tcPr marL="8740" marR="8740" marT="8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61 786,2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38 212,6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61,85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4888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Bookman Old Style" pitchFamily="18" charset="0"/>
                        </a:rPr>
                        <a:t>Реконструкция и модернизация объектов жилищно-коммунального хозяйства </a:t>
                      </a:r>
                    </a:p>
                  </a:txBody>
                  <a:tcPr marL="8740" marR="8740" marT="8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108 074,4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27 411,6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25,36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54146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i="0" u="none" strike="noStrike" dirty="0">
                          <a:latin typeface="Bookman Old Style" pitchFamily="18" charset="0"/>
                        </a:rPr>
                        <a:t>Всего расходов</a:t>
                      </a:r>
                    </a:p>
                  </a:txBody>
                  <a:tcPr marL="8740" marR="8740" marT="8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192 622,2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84 902,6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44,08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3234" name="Picture 51" descr="C:\Users\ZAMECON\Desktop\ФИНУПР\БЮДЖЕТ\ФОТО для ОТЧЕТОВ по бюджету\Водяновская площадка\IMG_20180515_093922.jpg"/>
          <p:cNvPicPr>
            <a:picLocks noChangeAspect="1" noChangeArrowheads="1"/>
          </p:cNvPicPr>
          <p:nvPr/>
        </p:nvPicPr>
        <p:blipFill>
          <a:blip r:embed="rId2" cstate="print"/>
          <a:srcRect t="14166" r="28255" b="53929"/>
          <a:stretch>
            <a:fillRect/>
          </a:stretch>
        </p:blipFill>
        <p:spPr bwMode="auto">
          <a:xfrm>
            <a:off x="3581400" y="5181600"/>
            <a:ext cx="24431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235" name="AutoShape 57" descr="http://ru.imglocalmart.com/image/main/nl4S2cQ2e7Ar7zhK"/>
          <p:cNvSpPr>
            <a:spLocks noChangeAspect="1" noChangeArrowheads="1"/>
          </p:cNvSpPr>
          <p:nvPr/>
        </p:nvSpPr>
        <p:spPr bwMode="auto">
          <a:xfrm>
            <a:off x="69850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3237" name="Рисунок 7" descr="R-rMq3AP8F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5105400"/>
            <a:ext cx="21669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8"/>
          <p:cNvPicPr>
            <a:picLocks noChangeAspect="1"/>
          </p:cNvPicPr>
          <p:nvPr/>
        </p:nvPicPr>
        <p:blipFill>
          <a:blip r:embed="rId4" cstate="print"/>
          <a:srcRect l="6570" t="31627" r="14040" b="21028"/>
          <a:stretch>
            <a:fillRect/>
          </a:stretch>
        </p:blipFill>
        <p:spPr bwMode="auto">
          <a:xfrm>
            <a:off x="533400" y="5181600"/>
            <a:ext cx="2666999" cy="146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Прямоугольник 2"/>
          <p:cNvSpPr>
            <a:spLocks noChangeArrowheads="1"/>
          </p:cNvSpPr>
          <p:nvPr/>
        </p:nvSpPr>
        <p:spPr bwMode="auto">
          <a:xfrm>
            <a:off x="2814630" y="357188"/>
            <a:ext cx="31924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altLang="ru-RU" sz="24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Жилищное хозяйство</a:t>
            </a:r>
            <a:endParaRPr lang="ru-RU" altLang="ru-RU" sz="2400" b="1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0" name="Прямоугольник 9"/>
          <p:cNvSpPr>
            <a:spLocks noChangeArrowheads="1"/>
          </p:cNvSpPr>
          <p:nvPr/>
        </p:nvSpPr>
        <p:spPr bwMode="auto">
          <a:xfrm>
            <a:off x="4495800" y="1981200"/>
            <a:ext cx="4286250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just" eaLnBrk="0" hangingPunct="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ru-RU" alt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2019 в полном объеме произведены расчеты с </a:t>
            </a:r>
            <a:r>
              <a:rPr lang="ru-RU" alt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фондом жилищного строительства Свердловской </a:t>
            </a: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области за капитальный ремонт имущества, находящегося в муниципальной собственности </a:t>
            </a:r>
            <a:r>
              <a:rPr lang="ru-RU" alt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– 1 328 274,38 рублей </a:t>
            </a: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34821" name="Picture 8"/>
          <p:cNvPicPr>
            <a:picLocks noChangeAspect="1" noChangeArrowheads="1"/>
          </p:cNvPicPr>
          <p:nvPr/>
        </p:nvPicPr>
        <p:blipFill>
          <a:blip r:embed="rId2" cstate="print"/>
          <a:srcRect t="7500" r="63905" b="80833"/>
          <a:stretch>
            <a:fillRect/>
          </a:stretch>
        </p:blipFill>
        <p:spPr bwMode="auto">
          <a:xfrm>
            <a:off x="228600" y="1066800"/>
            <a:ext cx="432276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2" descr="C:\Users\ZAMECON\Desktop\ФИНУПР\БЮДЖЕТ\ФОТО для ОТЧЕТОВ по бюджету\2019\Ремонт МКД\Строителей 54\20190709_110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09800"/>
            <a:ext cx="3733800" cy="279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20190709_1129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3886200"/>
            <a:ext cx="3606800" cy="270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1"/>
          <p:cNvSpPr>
            <a:spLocks noChangeArrowheads="1"/>
          </p:cNvSpPr>
          <p:nvPr/>
        </p:nvSpPr>
        <p:spPr bwMode="auto">
          <a:xfrm>
            <a:off x="2714957" y="142875"/>
            <a:ext cx="36997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altLang="ru-RU" sz="24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Коммунальное хозяйство</a:t>
            </a:r>
            <a:endParaRPr lang="ru-RU" altLang="ru-RU" sz="2400" b="1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Прямоугольник 7"/>
          <p:cNvSpPr>
            <a:spLocks noChangeArrowheads="1"/>
          </p:cNvSpPr>
          <p:nvPr/>
        </p:nvSpPr>
        <p:spPr bwMode="auto">
          <a:xfrm>
            <a:off x="4191000" y="2057400"/>
            <a:ext cx="4572000" cy="15081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ü"/>
              <a:defRPr/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Строительство двух </a:t>
            </a:r>
            <a:r>
              <a:rPr lang="ru-RU" altLang="ru-RU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блочных газовых котельных </a:t>
            </a:r>
            <a:r>
              <a:rPr lang="ru-RU" alt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(Луначарского, 145а, Д.Бедного,12а) </a:t>
            </a:r>
            <a:r>
              <a:rPr lang="ru-RU" altLang="ru-RU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и газовой водогрейной котельной по адресу ул. Строителей, 2а</a:t>
            </a:r>
            <a:r>
              <a:rPr lang="ru-RU" alt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) – 37 638 635,41 рублей </a:t>
            </a:r>
            <a:endParaRPr lang="ru-RU" alt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5" name="Рисунок 7"/>
          <p:cNvPicPr>
            <a:picLocks noChangeAspect="1" noChangeArrowheads="1"/>
          </p:cNvPicPr>
          <p:nvPr/>
        </p:nvPicPr>
        <p:blipFill>
          <a:blip r:embed="rId2" cstate="print"/>
          <a:srcRect l="5215" t="17055" r="2899" b="8820"/>
          <a:stretch>
            <a:fillRect/>
          </a:stretch>
        </p:blipFill>
        <p:spPr bwMode="auto">
          <a:xfrm>
            <a:off x="428625" y="714375"/>
            <a:ext cx="3357563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Рисунок 9"/>
          <p:cNvPicPr>
            <a:picLocks noChangeAspect="1" noChangeArrowheads="1"/>
          </p:cNvPicPr>
          <p:nvPr/>
        </p:nvPicPr>
        <p:blipFill>
          <a:blip r:embed="rId3" cstate="print"/>
          <a:srcRect l="8163" t="7420" b="5998"/>
          <a:stretch>
            <a:fillRect/>
          </a:stretch>
        </p:blipFill>
        <p:spPr bwMode="auto">
          <a:xfrm>
            <a:off x="428625" y="2714625"/>
            <a:ext cx="3357563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914400" y="5334000"/>
            <a:ext cx="35052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263" algn="just" eaLnBrk="0" hangingPunct="0"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ü"/>
              <a:defRPr/>
            </a:pPr>
            <a:r>
              <a:rPr lang="ru-RU" alt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Строительство наружного газопровода низкого давления – 573 982,68 рублей;</a:t>
            </a:r>
            <a:endParaRPr lang="ru-RU" altLang="ru-RU" b="1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\\File-server\обмен\Отдел ЖКХ\Газопровод Пар Коммуны, Кузьмина\Газопроводы 2 очередь на конкурс в соответствии с тех условиями  13 домов.jpg"/>
          <p:cNvPicPr>
            <a:picLocks noChangeAspect="1" noChangeArrowheads="1"/>
          </p:cNvPicPr>
          <p:nvPr/>
        </p:nvPicPr>
        <p:blipFill>
          <a:blip r:embed="rId4" cstate="print"/>
          <a:srcRect l="6964" t="12914" r="38571" b="42937"/>
          <a:stretch>
            <a:fillRect/>
          </a:stretch>
        </p:blipFill>
        <p:spPr bwMode="auto">
          <a:xfrm>
            <a:off x="4648200" y="4114800"/>
            <a:ext cx="4117446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1"/>
          <p:cNvSpPr>
            <a:spLocks noChangeArrowheads="1"/>
          </p:cNvSpPr>
          <p:nvPr/>
        </p:nvSpPr>
        <p:spPr bwMode="auto">
          <a:xfrm>
            <a:off x="2714957" y="142875"/>
            <a:ext cx="36997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altLang="ru-RU" sz="24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Коммунальное хозяйство</a:t>
            </a:r>
            <a:endParaRPr lang="ru-RU" altLang="ru-RU" sz="2400" b="1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5" name="Rectangle 1"/>
          <p:cNvSpPr>
            <a:spLocks noChangeArrowheads="1"/>
          </p:cNvSpPr>
          <p:nvPr/>
        </p:nvSpPr>
        <p:spPr bwMode="auto">
          <a:xfrm>
            <a:off x="381000" y="1080599"/>
            <a:ext cx="3886200" cy="15327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ü"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Строительство очистных </a:t>
            </a:r>
            <a:r>
              <a:rPr lang="ru-RU" altLang="ru-RU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сооружений и канализационного коллектора от Первого отделения совхоза до улицы Урицкого </a:t>
            </a:r>
            <a:endParaRPr lang="ru-RU" altLang="ru-RU" b="1" dirty="0" smtClean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ru-RU" alt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18 412 198,78 рублей    </a:t>
            </a:r>
            <a:endParaRPr lang="ru-RU" altLang="ru-RU" b="1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7" name="Picture 9"/>
          <p:cNvPicPr>
            <a:picLocks noChangeAspect="1" noChangeArrowheads="1"/>
          </p:cNvPicPr>
          <p:nvPr/>
        </p:nvPicPr>
        <p:blipFill>
          <a:blip r:embed="rId2" cstate="print"/>
          <a:srcRect l="33170" t="38953" r="16882" b="28461"/>
          <a:stretch>
            <a:fillRect/>
          </a:stretch>
        </p:blipFill>
        <p:spPr bwMode="auto">
          <a:xfrm>
            <a:off x="4439642" y="762000"/>
            <a:ext cx="436073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/>
          <p:cNvPicPr/>
          <p:nvPr/>
        </p:nvPicPr>
        <p:blipFill>
          <a:blip r:embed="rId3" cstate="print"/>
          <a:srcRect l="31105" t="34900" r="30696" b="23037"/>
          <a:stretch>
            <a:fillRect/>
          </a:stretch>
        </p:blipFill>
        <p:spPr bwMode="auto">
          <a:xfrm>
            <a:off x="304800" y="2971800"/>
            <a:ext cx="3733799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029200" y="3442901"/>
            <a:ext cx="3886200" cy="25299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ü"/>
              <a:defRPr/>
            </a:pPr>
            <a:r>
              <a:rPr lang="ru-RU" alt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Строительство канализационной насосной станции № 2 – </a:t>
            </a:r>
          </a:p>
          <a:p>
            <a:pPr algn="ctr" eaLnBrk="0" hangingPunct="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ru-RU" alt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2 336 351,20 рублей </a:t>
            </a:r>
          </a:p>
          <a:p>
            <a:pPr algn="ctr" eaLnBrk="0" hangingPunct="0"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ü"/>
              <a:defRPr/>
            </a:pP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Модернизация инфраструктуры и объектов коммунальной инфраструктуры – </a:t>
            </a:r>
          </a:p>
          <a:p>
            <a:pPr algn="ctr" eaLnBrk="0" hangingPunct="0">
              <a:spcBef>
                <a:spcPct val="20000"/>
              </a:spcBef>
              <a:buClr>
                <a:srgbClr val="C00000"/>
              </a:buClr>
              <a:buSzPct val="70000"/>
              <a:defRPr/>
            </a:pPr>
            <a:r>
              <a:rPr lang="ru-RU" alt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3 749 989,08 рублей </a:t>
            </a:r>
          </a:p>
          <a:p>
            <a:pPr algn="just" eaLnBrk="0" hangingPunct="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ru-RU" alt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5" descr="http://fis.ru/popup_imgs/363018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4800600"/>
            <a:ext cx="3124200" cy="1871663"/>
          </a:xfrm>
          <a:prstGeom prst="rect">
            <a:avLst/>
          </a:prstGeom>
          <a:noFill/>
          <a:ln w="9525">
            <a:solidFill>
              <a:srgbClr val="005C2A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Прямоугольник 1"/>
          <p:cNvSpPr>
            <a:spLocks noChangeArrowheads="1"/>
          </p:cNvSpPr>
          <p:nvPr/>
        </p:nvSpPr>
        <p:spPr bwMode="auto">
          <a:xfrm>
            <a:off x="2714958" y="142875"/>
            <a:ext cx="36997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altLang="ru-RU" sz="24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Коммунальное хозяйство</a:t>
            </a:r>
            <a:endParaRPr lang="ru-RU" altLang="ru-RU" sz="2400" b="1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9" name="Rectangle 1"/>
          <p:cNvSpPr>
            <a:spLocks noChangeArrowheads="1"/>
          </p:cNvSpPr>
          <p:nvPr/>
        </p:nvSpPr>
        <p:spPr bwMode="auto">
          <a:xfrm>
            <a:off x="4114800" y="995166"/>
            <a:ext cx="4519612" cy="10095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just" eaLnBrk="0" hangingPunct="0"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ü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Приобретен автомобиль ГАЗ-330232 «Фермент» и КАМАЗ-53605-0003950 – </a:t>
            </a:r>
          </a:p>
          <a:p>
            <a:pPr algn="just" eaLnBrk="0" hangingPunct="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ru-RU" alt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6 211 030,00 рублей</a:t>
            </a:r>
          </a:p>
        </p:txBody>
      </p:sp>
      <p:pic>
        <p:nvPicPr>
          <p:cNvPr id="36871" name="Picture 8" descr="C:\Users\ZAMECON\Desktop\ФИНУПР\БЮДЖЕТ\ФОТО для ОТЧЕТОВ по бюджету\2019\мусоровоз\6Ux5zu8m3pE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2057400"/>
            <a:ext cx="355758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581400" y="5029200"/>
            <a:ext cx="44958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just" eaLnBrk="0" hangingPunct="0"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ü"/>
              <a:defRPr/>
            </a:pPr>
            <a:r>
              <a:rPr lang="ru-RU" alt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Предоставление субсидии на возмещение затрат МУП «</a:t>
            </a:r>
            <a:r>
              <a:rPr lang="ru-RU" altLang="ru-RU" b="1" dirty="0" err="1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Салдаэнерго</a:t>
            </a:r>
            <a:r>
              <a:rPr lang="ru-RU" alt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» - 1 328 274,38 рублей</a:t>
            </a:r>
          </a:p>
        </p:txBody>
      </p:sp>
      <p:pic>
        <p:nvPicPr>
          <p:cNvPr id="10" name="Picture 3" descr="F:\Фото города\1434619169_kopter-ns-8-3-vsalderu.jpg"/>
          <p:cNvPicPr>
            <a:picLocks noChangeAspect="1" noChangeArrowheads="1"/>
          </p:cNvPicPr>
          <p:nvPr/>
        </p:nvPicPr>
        <p:blipFill>
          <a:blip r:embed="rId3" cstate="print"/>
          <a:srcRect t="29715" r="51724" b="9502"/>
          <a:stretch>
            <a:fillRect/>
          </a:stretch>
        </p:blipFill>
        <p:spPr bwMode="auto">
          <a:xfrm>
            <a:off x="457200" y="3962400"/>
            <a:ext cx="2895600" cy="273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55"/>
          <p:cNvPicPr>
            <a:picLocks noChangeAspect="1" noChangeArrowheads="1"/>
          </p:cNvPicPr>
          <p:nvPr/>
        </p:nvPicPr>
        <p:blipFill>
          <a:blip r:embed="rId4" cstate="print"/>
          <a:srcRect l="17439" t="22916" r="21027" b="50769"/>
          <a:stretch>
            <a:fillRect/>
          </a:stretch>
        </p:blipFill>
        <p:spPr bwMode="auto">
          <a:xfrm>
            <a:off x="381000" y="762000"/>
            <a:ext cx="3543300" cy="202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717816"/>
              </p:ext>
            </p:extLst>
          </p:nvPr>
        </p:nvGraphicFramePr>
        <p:xfrm>
          <a:off x="304800" y="2133600"/>
          <a:ext cx="8229600" cy="2286000"/>
        </p:xfrm>
        <a:graphic>
          <a:graphicData uri="http://schemas.openxmlformats.org/drawingml/2006/table">
            <a:tbl>
              <a:tblPr/>
              <a:tblGrid>
                <a:gridCol w="3590178"/>
                <a:gridCol w="1449556"/>
                <a:gridCol w="1584398"/>
                <a:gridCol w="1605468"/>
              </a:tblGrid>
              <a:tr h="492028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Направление расходов</a:t>
                      </a:r>
                    </a:p>
                  </a:txBody>
                  <a:tcPr marL="8740" marR="8740" marT="87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Утверждено, </a:t>
                      </a:r>
                      <a:endParaRPr lang="ru-RU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тыс</a:t>
                      </a: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. руб.</a:t>
                      </a:r>
                    </a:p>
                  </a:txBody>
                  <a:tcPr marL="4355" marR="4355" marT="435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Исполнено, </a:t>
                      </a:r>
                      <a:endParaRPr lang="ru-RU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тыс</a:t>
                      </a: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. руб.</a:t>
                      </a:r>
                    </a:p>
                  </a:txBody>
                  <a:tcPr marL="4355" marR="4355" marT="435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Исполнено, </a:t>
                      </a:r>
                      <a:endParaRPr lang="ru-RU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%</a:t>
                      </a:r>
                      <a:endParaRPr lang="ru-RU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4355" marR="4355" marT="435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86295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Благоустройство дворовых территорий многоквартирных жилых домов в городском округе Нижняя Салда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 </a:t>
                      </a: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224,7 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</a:t>
                      </a: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 </a:t>
                      </a: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224,7 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100,00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56649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Благоустройство общественных  территорий в городском округе Нижняя Салда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</a:t>
                      </a: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809,6 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</a:t>
                      </a: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2 670,1 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95,03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7435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Всего расходов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 </a:t>
                      </a: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034,3 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 </a:t>
                      </a: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894,8 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99,65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5413" y="381000"/>
            <a:ext cx="8915400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Муниципальная программа</a:t>
            </a:r>
          </a:p>
          <a:p>
            <a:pPr algn="ctr" eaLnBrk="0" hangingPunct="0">
              <a:defRPr/>
            </a:pPr>
            <a:r>
              <a:rPr lang="ru-RU" sz="24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«Формирование современной городской среды на территории городского округа Нижняя Салда на 2018-2022 годы»</a:t>
            </a:r>
          </a:p>
        </p:txBody>
      </p:sp>
      <p:pic>
        <p:nvPicPr>
          <p:cNvPr id="96286" name="Picture 1" descr="\\File-server\обмен\Отдел ЖКХ\ДВОРОВЫЕ ТЕРРИТОРИИ № 2\ДВОРОВЫЕ ТЕРРИТОРИ ПО УРАЛЬСКОЙ\визуализация уральская\3-ур 11 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579938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87" name="Picture 5"/>
          <p:cNvPicPr>
            <a:picLocks noChangeAspect="1" noChangeArrowheads="1"/>
          </p:cNvPicPr>
          <p:nvPr/>
        </p:nvPicPr>
        <p:blipFill>
          <a:blip r:embed="rId3" cstate="print"/>
          <a:srcRect t="12927" r="16396" b="31281"/>
          <a:stretch>
            <a:fillRect/>
          </a:stretch>
        </p:blipFill>
        <p:spPr bwMode="auto">
          <a:xfrm>
            <a:off x="3886200" y="4597400"/>
            <a:ext cx="453707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"/>
          <p:cNvPicPr>
            <a:picLocks noChangeAspect="1" noChangeArrowheads="1"/>
          </p:cNvPicPr>
          <p:nvPr/>
        </p:nvPicPr>
        <p:blipFill>
          <a:blip r:embed="rId2" cstate="print"/>
          <a:srcRect l="7443" r="16743"/>
          <a:stretch>
            <a:fillRect/>
          </a:stretch>
        </p:blipFill>
        <p:spPr bwMode="auto">
          <a:xfrm>
            <a:off x="5997575" y="3429000"/>
            <a:ext cx="2830513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3" descr="F:\Бюджет\Бюджет ОТЧЕТ\2019\1559554434_dji_0643-vsalderu.jpg"/>
          <p:cNvPicPr>
            <a:picLocks noChangeAspect="1" noChangeArrowheads="1"/>
          </p:cNvPicPr>
          <p:nvPr/>
        </p:nvPicPr>
        <p:blipFill>
          <a:blip r:embed="rId3" cstate="print"/>
          <a:srcRect l="32414" t="31163" r="30852" b="28841"/>
          <a:stretch>
            <a:fillRect/>
          </a:stretch>
        </p:blipFill>
        <p:spPr bwMode="auto">
          <a:xfrm>
            <a:off x="4114800" y="1673225"/>
            <a:ext cx="2963863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8"/>
          <p:cNvSpPr>
            <a:spLocks noChangeArrowheads="1"/>
          </p:cNvSpPr>
          <p:nvPr/>
        </p:nvSpPr>
        <p:spPr bwMode="auto">
          <a:xfrm>
            <a:off x="304799" y="1570038"/>
            <a:ext cx="3733801" cy="21605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49263" algn="just" eaLnBrk="0" hangingPunct="0"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ü"/>
              <a:defRPr/>
            </a:pPr>
            <a:r>
              <a:rPr lang="ru-RU" alt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Оплата </a:t>
            </a: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по решению суда за благоустройство общественной территории Парк «Металлургов» – </a:t>
            </a:r>
            <a:r>
              <a:rPr lang="ru-RU" alt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  1 </a:t>
            </a: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113 134,00 рублей;</a:t>
            </a:r>
          </a:p>
          <a:p>
            <a:pPr indent="449263" algn="just" eaLnBrk="0" hangingPunct="0"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ü"/>
              <a:defRPr/>
            </a:pP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alt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азработка </a:t>
            </a: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и экспертиза сметной документации по благоустройству общественной территории пл. Быкова – </a:t>
            </a:r>
            <a:r>
              <a:rPr lang="ru-RU" alt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1 536 </a:t>
            </a: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452,00 рублей;</a:t>
            </a:r>
          </a:p>
        </p:txBody>
      </p:sp>
      <p:sp>
        <p:nvSpPr>
          <p:cNvPr id="7" name="Прямоугольник 8"/>
          <p:cNvSpPr>
            <a:spLocks noChangeArrowheads="1"/>
          </p:cNvSpPr>
          <p:nvPr/>
        </p:nvSpPr>
        <p:spPr bwMode="auto">
          <a:xfrm>
            <a:off x="3469639" y="4953000"/>
            <a:ext cx="2552701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ü"/>
              <a:defRPr/>
            </a:pP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alt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лагоустройство </a:t>
            </a: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дворовой территории ул. Уральская – </a:t>
            </a:r>
            <a:r>
              <a:rPr lang="ru-RU" alt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           37 224 717,38 </a:t>
            </a: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рублей.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6200" y="0"/>
            <a:ext cx="8915400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Муниципальная программа</a:t>
            </a:r>
          </a:p>
          <a:p>
            <a:pPr algn="ctr" eaLnBrk="0" hangingPunct="0">
              <a:defRPr/>
            </a:pPr>
            <a:r>
              <a:rPr lang="ru-RU" sz="24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«Формирование современной городской среды на территории городского округа Нижняя Салда на 2018-2022 годы»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9" y="4114800"/>
            <a:ext cx="3149600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40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4038600"/>
            <a:ext cx="8610600" cy="3352800"/>
          </a:xfrm>
        </p:spPr>
        <p:txBody>
          <a:bodyPr rtlCol="0">
            <a:normAutofit/>
          </a:bodyPr>
          <a:lstStyle/>
          <a:p>
            <a:pPr marL="45720" indent="0" algn="just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rgbClr val="00421E"/>
                </a:solidFill>
                <a:latin typeface="Bookman Old Style" pitchFamily="18" charset="0"/>
              </a:rPr>
              <a:t> </a:t>
            </a: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Весь </a:t>
            </a:r>
            <a:r>
              <a:rPr lang="ru-RU" sz="20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бюджетный период делится на стадии     бюджетного процесса: стадии составления, рассмотрения, утверждения бюджета, стадия исполнения бюджета и стадия составления и утверждения отчета об исполнении бюджета, которые периодически сменяют друг друга.</a:t>
            </a:r>
          </a:p>
          <a:p>
            <a:pPr marL="45720" indent="0" algn="just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Исполнить </a:t>
            </a:r>
            <a:r>
              <a:rPr lang="ru-RU" sz="20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бюджет — это значит обеспечить полное и своевременное поступление всех предусмотренных по бюджету доходов и обеспечить финансированием все запланированные по бюджету расходы.</a:t>
            </a:r>
          </a:p>
          <a:p>
            <a:pPr marL="45720" indent="0" algn="just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Рассмотрение и утверждение отчета об исполнении     бюджета </a:t>
            </a: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осуществляется </a:t>
            </a:r>
            <a:r>
              <a:rPr lang="ru-RU" sz="20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Думой городского </a:t>
            </a: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округа</a:t>
            </a:r>
            <a:r>
              <a:rPr lang="ru-RU" sz="20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1179"/>
            <a:ext cx="5318036" cy="3988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4"/>
          <p:cNvSpPr>
            <a:spLocks noChangeArrowheads="1"/>
          </p:cNvSpPr>
          <p:nvPr/>
        </p:nvSpPr>
        <p:spPr bwMode="auto">
          <a:xfrm>
            <a:off x="368300" y="304800"/>
            <a:ext cx="8305800" cy="56938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00421E"/>
                </a:solidFill>
                <a:latin typeface="Bookman Old Style" pitchFamily="18" charset="0"/>
              </a:rPr>
              <a:t>Неисполнение плановых назначений </a:t>
            </a:r>
          </a:p>
          <a:p>
            <a:pPr algn="ctr"/>
            <a:r>
              <a:rPr lang="ru-RU" altLang="ru-RU" sz="2800" b="1" dirty="0">
                <a:solidFill>
                  <a:srgbClr val="00421E"/>
                </a:solidFill>
                <a:latin typeface="Bookman Old Style" pitchFamily="18" charset="0"/>
              </a:rPr>
              <a:t>по разделу «Жилищно-коммунальное хозяйство» </a:t>
            </a:r>
            <a:endParaRPr lang="ru-RU" altLang="ru-RU" sz="2800" b="1" dirty="0" smtClean="0">
              <a:solidFill>
                <a:srgbClr val="00421E"/>
              </a:solidFill>
              <a:latin typeface="Bookman Old Style" pitchFamily="18" charset="0"/>
            </a:endParaRPr>
          </a:p>
          <a:p>
            <a:pPr marL="285750" indent="-285750" algn="just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муниципальный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контракт на строительство блочной газовой котельной в здании ЦТП по адресу:  ул. Строителей, 2а заключен 25.11.2019, оплата произведена за фактически выполненные работы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;</a:t>
            </a:r>
          </a:p>
          <a:p>
            <a:pPr marL="285750" indent="-285750" algn="just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муниципальный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контракт на строительство канализационной насосной станции № 2 расторгнут в связи с неисполнением подрядчиком своих обязательств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;</a:t>
            </a:r>
          </a:p>
          <a:p>
            <a:pPr marL="285750" indent="-285750" algn="just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строительство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объекта «Сооружения биологической очистки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хозбытовых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 сточных вод производительностью 6000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мз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/сутки ГО Нижняя Салда» в связи с длительной процедурой согласования проектных решений с АО «ГАЗЭКС» и внесением изменений в проектную документацию приостанавливалось работы выполнены не в полном объеме от запланированных на 2019 год (срок выполнения работ по муниципальному контракту - 30.06.2021), оплата произведена за фактически выполненные работы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2000" dirty="0">
              <a:latin typeface="Calibri"/>
              <a:ea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457200"/>
            <a:ext cx="8991600" cy="5943600"/>
          </a:xfrm>
        </p:spPr>
        <p:txBody>
          <a:bodyPr/>
          <a:lstStyle/>
          <a:p>
            <a:pPr algn="l">
              <a:buFont typeface="Georgia" pitchFamily="18" charset="0"/>
              <a:buNone/>
              <a:defRPr/>
            </a:pPr>
            <a:r>
              <a:rPr lang="ru-RU" sz="2800" dirty="0" smtClean="0">
                <a:solidFill>
                  <a:srgbClr val="00421E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Расходы по разделу </a:t>
            </a: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0600 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                     «Охрана  окружающей среды»                                						</a:t>
            </a:r>
            <a:r>
              <a:rPr lang="ru-RU" sz="2800" dirty="0" smtClean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 smtClean="0">
                <a:effectLst/>
              </a:rPr>
              <a:t>	</a:t>
            </a:r>
            <a:br>
              <a:rPr lang="ru-RU" sz="1400" dirty="0" smtClean="0">
                <a:effectLst/>
              </a:rPr>
            </a:br>
            <a:r>
              <a:rPr lang="ru-RU" sz="1400" dirty="0" smtClean="0">
                <a:effectLst/>
              </a:rPr>
              <a:t> </a:t>
            </a:r>
            <a:br>
              <a:rPr lang="ru-RU" sz="1400" dirty="0" smtClean="0">
                <a:effectLst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Денежные средства предусмотрены по подразделу </a:t>
            </a:r>
            <a:r>
              <a:rPr lang="ru-RU" sz="1800" u="sng" dirty="0" smtClean="0">
                <a:solidFill>
                  <a:srgbClr val="007E39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0605 «Другие вопросы в области охраны окружающей среды»</a:t>
            </a:r>
            <a:r>
              <a:rPr lang="ru-RU" sz="1800" dirty="0" smtClean="0">
                <a:solidFill>
                  <a:srgbClr val="007E39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18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в рамках муниципальной программы </a:t>
            </a:r>
            <a:r>
              <a:rPr lang="ru-RU" sz="1800" b="0" i="1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«Обеспечение рационального и безопасного природопользования на территории городского округа Нижняя Салда до 2024 года» </a:t>
            </a:r>
            <a:r>
              <a:rPr lang="ru-RU" sz="18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по подпрограмме «Экологическая безопасность городского округа Нижняя Салда»  и направлены на ликвидацию ТКО, обустройство контейнерных площадок и проведение массовых экологических  акций.</a:t>
            </a: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 </a:t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9830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0"/>
            <a:ext cx="2286001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438400" y="1676400"/>
            <a:ext cx="60960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за 2019 год составило 87,58 %</a:t>
            </a:r>
          </a:p>
        </p:txBody>
      </p:sp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415290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0" name="Picture 6" descr="\\File-server\обмен\Отдел ЖКХ\ЗЕЛЕНАЯ РОССИЯ 2019\IMG_2305.JPG"/>
          <p:cNvPicPr>
            <a:picLocks noChangeAspect="1" noChangeArrowheads="1"/>
          </p:cNvPicPr>
          <p:nvPr/>
        </p:nvPicPr>
        <p:blipFill>
          <a:blip r:embed="rId4" cstate="print"/>
          <a:srcRect l="13446" t="10069" r="13554" b="23709"/>
          <a:stretch>
            <a:fillRect/>
          </a:stretch>
        </p:blipFill>
        <p:spPr bwMode="auto">
          <a:xfrm>
            <a:off x="644525" y="4156075"/>
            <a:ext cx="3470275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62200" y="-228600"/>
            <a:ext cx="6858000" cy="7620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7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Расходы по </a:t>
            </a:r>
            <a:r>
              <a:rPr lang="ru-RU" sz="27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разделу 0700 </a:t>
            </a:r>
            <a:r>
              <a:rPr lang="ru-RU" sz="2700" dirty="0">
                <a:solidFill>
                  <a:srgbClr val="00421E"/>
                </a:solidFill>
                <a:effectLst/>
                <a:latin typeface="Bookman Old Style" pitchFamily="18" charset="0"/>
              </a:rPr>
              <a:t>«Образование</a:t>
            </a:r>
            <a:r>
              <a:rPr lang="ru-RU" sz="27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» </a:t>
            </a:r>
            <a:endParaRPr lang="ru-RU" sz="2700" dirty="0">
              <a:solidFill>
                <a:srgbClr val="00421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9331" name="Rectangle 9"/>
          <p:cNvSpPr>
            <a:spLocks noChangeArrowheads="1"/>
          </p:cNvSpPr>
          <p:nvPr/>
        </p:nvSpPr>
        <p:spPr bwMode="auto">
          <a:xfrm>
            <a:off x="0" y="6096000"/>
            <a:ext cx="85344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endParaRPr lang="ru-RU" altLang="ru-RU" sz="1800" b="1"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3297" y="2394466"/>
            <a:ext cx="4342606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за 2019 год составило 91,66%</a:t>
            </a:r>
          </a:p>
        </p:txBody>
      </p:sp>
      <p:pic>
        <p:nvPicPr>
          <p:cNvPr id="99333" name="Picture 50" descr="http://nmcro.ru/wp-content/uploads/2018/11/logo-1-300x26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575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43739"/>
              </p:ext>
            </p:extLst>
          </p:nvPr>
        </p:nvGraphicFramePr>
        <p:xfrm>
          <a:off x="342899" y="3429000"/>
          <a:ext cx="8458200" cy="3180247"/>
        </p:xfrm>
        <a:graphic>
          <a:graphicData uri="http://schemas.openxmlformats.org/drawingml/2006/table">
            <a:tbl>
              <a:tblPr/>
              <a:tblGrid>
                <a:gridCol w="3558406"/>
                <a:gridCol w="1639475"/>
                <a:gridCol w="1751258"/>
                <a:gridCol w="1509061"/>
              </a:tblGrid>
              <a:tr h="60960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Направление расходов</a:t>
                      </a:r>
                    </a:p>
                  </a:txBody>
                  <a:tcPr marL="9367" marR="9367" marT="93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Утверждено, </a:t>
                      </a:r>
                      <a:endParaRPr lang="ru-RU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тыс</a:t>
                      </a: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. руб.</a:t>
                      </a:r>
                    </a:p>
                  </a:txBody>
                  <a:tcPr marL="4355" marR="4355" marT="435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Исполнено, </a:t>
                      </a:r>
                      <a:endParaRPr lang="ru-RU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тыс</a:t>
                      </a: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. руб.</a:t>
                      </a:r>
                    </a:p>
                  </a:txBody>
                  <a:tcPr marL="4355" marR="4355" marT="435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Исполнено, </a:t>
                      </a:r>
                      <a:endParaRPr lang="ru-RU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%</a:t>
                      </a:r>
                      <a:endParaRPr lang="ru-RU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4355" marR="4355" marT="435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9473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effectLst/>
                          <a:latin typeface="Bookman Old Style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effectLst/>
                          <a:latin typeface="Bookman Old Style" pitchFamily="18" charset="0"/>
                        </a:rPr>
                        <a:t>106 055,8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effectLst/>
                          <a:latin typeface="Bookman Old Style" pitchFamily="18" charset="0"/>
                        </a:rPr>
                        <a:t>106 055,8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effectLst/>
                          <a:latin typeface="Bookman Old Style" pitchFamily="18" charset="0"/>
                        </a:rPr>
                        <a:t>100,00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447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effectLst/>
                          <a:latin typeface="Bookman Old Style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effectLst/>
                          <a:latin typeface="Bookman Old Style" pitchFamily="18" charset="0"/>
                        </a:rPr>
                        <a:t>166 213,6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effectLst/>
                          <a:latin typeface="Bookman Old Style" pitchFamily="18" charset="0"/>
                        </a:rPr>
                        <a:t>159 183,3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effectLst/>
                          <a:latin typeface="Bookman Old Style" pitchFamily="18" charset="0"/>
                        </a:rPr>
                        <a:t>95,77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8283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effectLst/>
                          <a:latin typeface="Bookman Old Style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effectLst/>
                          <a:latin typeface="Bookman Old Style" pitchFamily="18" charset="0"/>
                        </a:rPr>
                        <a:t>65 681,9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effectLst/>
                          <a:latin typeface="Bookman Old Style" pitchFamily="18" charset="0"/>
                        </a:rPr>
                        <a:t>42 743,4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effectLst/>
                          <a:latin typeface="Bookman Old Style" pitchFamily="18" charset="0"/>
                        </a:rPr>
                        <a:t>65,08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447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effectLst/>
                          <a:latin typeface="Bookman Old Style" pitchFamily="18" charset="0"/>
                        </a:rPr>
                        <a:t>Молодежная политика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effectLst/>
                          <a:latin typeface="Bookman Old Style" pitchFamily="18" charset="0"/>
                        </a:rPr>
                        <a:t>12 152,7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effectLst/>
                          <a:latin typeface="Bookman Old Style" pitchFamily="18" charset="0"/>
                        </a:rPr>
                        <a:t>12 151,9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effectLst/>
                          <a:latin typeface="Bookman Old Style" pitchFamily="18" charset="0"/>
                        </a:rPr>
                        <a:t>99,99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081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effectLst/>
                          <a:latin typeface="Bookman Old Style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effectLst/>
                          <a:latin typeface="Bookman Old Style" pitchFamily="18" charset="0"/>
                        </a:rPr>
                        <a:t>9 252,6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effectLst/>
                          <a:latin typeface="Bookman Old Style" pitchFamily="18" charset="0"/>
                        </a:rPr>
                        <a:t>9 234,4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effectLst/>
                          <a:latin typeface="Bookman Old Style" pitchFamily="18" charset="0"/>
                        </a:rPr>
                        <a:t>99,80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03320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1" i="0" u="none" strike="noStrike" dirty="0">
                          <a:effectLst/>
                          <a:latin typeface="Bookman Old Style" pitchFamily="18" charset="0"/>
                        </a:rPr>
                        <a:t>Всего расходов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effectLst/>
                          <a:latin typeface="Bookman Old Style" pitchFamily="18" charset="0"/>
                        </a:rPr>
                        <a:t>359 356,6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effectLst/>
                          <a:latin typeface="Bookman Old Style" pitchFamily="18" charset="0"/>
                        </a:rPr>
                        <a:t>329 368,8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effectLst/>
                          <a:latin typeface="Bookman Old Style" pitchFamily="18" charset="0"/>
                        </a:rPr>
                        <a:t>91,66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9459165"/>
              </p:ext>
            </p:extLst>
          </p:nvPr>
        </p:nvGraphicFramePr>
        <p:xfrm>
          <a:off x="4495800" y="1252537"/>
          <a:ext cx="4343400" cy="19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257800" y="2971800"/>
            <a:ext cx="2535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План, год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Факт, го</a:t>
            </a:r>
            <a:r>
              <a:rPr lang="ru-RU" dirty="0"/>
              <a:t>д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14600" y="1070404"/>
            <a:ext cx="6477000" cy="3381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</a:rPr>
              <a:t>Удельный вес расходов на образование в бюджете </a:t>
            </a:r>
            <a:r>
              <a:rPr lang="ru-RU" sz="1600" b="1" dirty="0" smtClean="0">
                <a:solidFill>
                  <a:srgbClr val="00421E"/>
                </a:solidFill>
                <a:latin typeface="Bookman Old Style" pitchFamily="18" charset="0"/>
              </a:rPr>
              <a:t>45%</a:t>
            </a:r>
            <a:endParaRPr lang="ru-RU" sz="1600" b="1" dirty="0">
              <a:solidFill>
                <a:srgbClr val="00421E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28600"/>
            <a:ext cx="89916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rgbClr val="007E39"/>
                </a:solidFill>
                <a:latin typeface="Bookman Old Style" pitchFamily="18" charset="0"/>
                <a:ea typeface="+mj-ea"/>
                <a:cs typeface="+mj-cs"/>
              </a:rPr>
              <a:t> </a:t>
            </a: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Структура расходов по</a:t>
            </a:r>
            <a:br>
              <a:rPr lang="ru-RU" sz="2400" b="1" dirty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</a:b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разделу «Образование» в </a:t>
            </a:r>
            <a:r>
              <a:rPr lang="ru-RU" sz="2400" b="1" dirty="0" smtClean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2019 </a:t>
            </a: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году </a:t>
            </a:r>
            <a:endParaRPr lang="ru-RU" sz="2400" dirty="0">
              <a:solidFill>
                <a:srgbClr val="00421E"/>
              </a:solidFill>
              <a:latin typeface="Trebuchet MS"/>
              <a:ea typeface="+mj-ea"/>
              <a:cs typeface="+mj-cs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7481395"/>
              </p:ext>
            </p:extLst>
          </p:nvPr>
        </p:nvGraphicFramePr>
        <p:xfrm>
          <a:off x="76200" y="1143000"/>
          <a:ext cx="9067800" cy="6408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" y="76200"/>
            <a:ext cx="9144000" cy="1143000"/>
          </a:xfrm>
          <a:effectLst/>
        </p:spPr>
        <p:txBody>
          <a:bodyPr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000" dirty="0">
                <a:solidFill>
                  <a:srgbClr val="00421E"/>
                </a:solidFill>
                <a:effectLst/>
                <a:latin typeface="Bookman Old Style" pitchFamily="18" charset="0"/>
              </a:rPr>
              <a:t>Муниципальная программа</a:t>
            </a:r>
            <a:br>
              <a:rPr lang="ru-RU" sz="20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000" dirty="0">
                <a:solidFill>
                  <a:srgbClr val="00421E"/>
                </a:solidFill>
                <a:effectLst/>
                <a:latin typeface="Bookman Old Style" pitchFamily="18" charset="0"/>
              </a:rPr>
              <a:t>«Развитие системы образования </a:t>
            </a:r>
            <a:br>
              <a:rPr lang="ru-RU" sz="20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000" dirty="0">
                <a:solidFill>
                  <a:srgbClr val="00421E"/>
                </a:solidFill>
                <a:effectLst/>
                <a:latin typeface="Bookman Old Style" pitchFamily="18" charset="0"/>
              </a:rPr>
              <a:t>в городском округе Нижняя Салда  до </a:t>
            </a:r>
            <a:r>
              <a:rPr lang="ru-RU" sz="20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2025 </a:t>
            </a:r>
            <a:r>
              <a:rPr lang="ru-RU" sz="2000" dirty="0">
                <a:solidFill>
                  <a:srgbClr val="00421E"/>
                </a:solidFill>
                <a:effectLst/>
                <a:latin typeface="Bookman Old Style" pitchFamily="18" charset="0"/>
              </a:rPr>
              <a:t>года»</a:t>
            </a:r>
            <a:br>
              <a:rPr lang="ru-RU" sz="20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endParaRPr lang="ru-RU" sz="2000" dirty="0">
              <a:solidFill>
                <a:srgbClr val="00421E"/>
              </a:solidFill>
              <a:effectLst/>
              <a:latin typeface="Bookman Old Style" pitchFamily="18" charset="0"/>
            </a:endParaRPr>
          </a:p>
        </p:txBody>
      </p:sp>
      <p:sp>
        <p:nvSpPr>
          <p:cNvPr id="64515" name="Rectangle 198"/>
          <p:cNvSpPr>
            <a:spLocks noChangeArrowheads="1"/>
          </p:cNvSpPr>
          <p:nvPr/>
        </p:nvSpPr>
        <p:spPr bwMode="auto">
          <a:xfrm>
            <a:off x="457200" y="4953000"/>
            <a:ext cx="8458200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altLang="ru-RU"/>
              <a:t> </a:t>
            </a:r>
            <a:endParaRPr lang="ru-RU" altLang="ru-RU" sz="1600">
              <a:latin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499933"/>
              </p:ext>
            </p:extLst>
          </p:nvPr>
        </p:nvGraphicFramePr>
        <p:xfrm>
          <a:off x="262346" y="1143000"/>
          <a:ext cx="8610600" cy="5523976"/>
        </p:xfrm>
        <a:graphic>
          <a:graphicData uri="http://schemas.openxmlformats.org/drawingml/2006/table">
            <a:tbl>
              <a:tblPr/>
              <a:tblGrid>
                <a:gridCol w="3294667"/>
                <a:gridCol w="1778715"/>
                <a:gridCol w="1899992"/>
                <a:gridCol w="1637226"/>
              </a:tblGrid>
              <a:tr h="41946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Направление расходов</a:t>
                      </a:r>
                    </a:p>
                  </a:txBody>
                  <a:tcPr marL="7984" marR="7984" marT="79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Утверждено, тыс.руб.</a:t>
                      </a:r>
                    </a:p>
                  </a:txBody>
                  <a:tcPr marL="7984" marR="7984" marT="79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Исполнено, </a:t>
                      </a:r>
                      <a:endParaRPr lang="ru-RU" sz="1600" b="1" i="0" u="none" strike="noStrike" dirty="0" smtClean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тыс</a:t>
                      </a:r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. руб.</a:t>
                      </a:r>
                    </a:p>
                  </a:txBody>
                  <a:tcPr marL="7984" marR="7984" marT="79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Исполнено, </a:t>
                      </a:r>
                    </a:p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%</a:t>
                      </a:r>
                    </a:p>
                  </a:txBody>
                  <a:tcPr marL="7984" marR="7984" marT="79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7113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Развитие системы дошкольного образования</a:t>
                      </a:r>
                    </a:p>
                  </a:txBody>
                  <a:tcPr marL="7984" marR="7984" marT="79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77 971,9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77 971,9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0869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Развитие системы общего образования</a:t>
                      </a:r>
                    </a:p>
                  </a:txBody>
                  <a:tcPr marL="7984" marR="7984" marT="79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183 328,1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181 460,8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98,98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9973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Развитие системы дополнительного </a:t>
                      </a:r>
                      <a:r>
                        <a:rPr lang="ru-RU" sz="16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образования</a:t>
                      </a:r>
                      <a:endParaRPr lang="ru-RU" sz="1600" b="1" i="0" u="none" strike="noStrike" dirty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</a:txBody>
                  <a:tcPr marL="7984" marR="7984" marT="79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12 436,1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12 429,1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99,94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Организация отдыха, оздоровления и занятости  детей</a:t>
                      </a:r>
                    </a:p>
                  </a:txBody>
                  <a:tcPr marL="7984" marR="7984" marT="79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12 080,1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12 079,3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99,99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904968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Укрепление материально-технической базы образовательных учреждений</a:t>
                      </a:r>
                    </a:p>
                  </a:txBody>
                  <a:tcPr marL="7984" marR="7984" marT="79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25 150,4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19 986,9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79,47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4065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Обеспечение реализации муниципальной программы</a:t>
                      </a:r>
                    </a:p>
                  </a:txBody>
                  <a:tcPr marL="7984" marR="7984" marT="79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8 150,4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8 132,2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99,78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96273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"Уральская инженерная школа"</a:t>
                      </a:r>
                    </a:p>
                  </a:txBody>
                  <a:tcPr marL="7984" marR="7984" marT="79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1 066,8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1 066,8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9503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Всего расходов</a:t>
                      </a:r>
                    </a:p>
                  </a:txBody>
                  <a:tcPr marL="7984" marR="7984" marT="79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320 183,8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313 127,0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97,80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1"/>
          <p:cNvSpPr txBox="1">
            <a:spLocks noChangeArrowheads="1"/>
          </p:cNvSpPr>
          <p:nvPr/>
        </p:nvSpPr>
        <p:spPr bwMode="auto">
          <a:xfrm>
            <a:off x="2535238" y="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endParaRPr lang="ru-RU" b="1">
              <a:solidFill>
                <a:srgbClr val="007A37"/>
              </a:solidFill>
              <a:latin typeface="Bookman Old Style" pitchFamily="18" charset="0"/>
            </a:endParaRPr>
          </a:p>
        </p:txBody>
      </p:sp>
      <p:sp>
        <p:nvSpPr>
          <p:cNvPr id="65539" name="TextBox 3"/>
          <p:cNvSpPr txBox="1">
            <a:spLocks noChangeArrowheads="1"/>
          </p:cNvSpPr>
          <p:nvPr/>
        </p:nvSpPr>
        <p:spPr bwMode="auto">
          <a:xfrm>
            <a:off x="165463" y="1143000"/>
            <a:ext cx="56165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Проведены капитальные ремонты, организованы мероприятия по приведению в соответствие с требованиями пожарной безопасности и санитарного законодательства зданий и помещений, в которых размещаются образовательные организации. </a:t>
            </a:r>
          </a:p>
        </p:txBody>
      </p:sp>
      <p:pic>
        <p:nvPicPr>
          <p:cNvPr id="65541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8981" y="2819400"/>
            <a:ext cx="2892425" cy="184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38222" r="17524" b="32063"/>
          <a:stretch/>
        </p:blipFill>
        <p:spPr>
          <a:xfrm>
            <a:off x="460294" y="4495800"/>
            <a:ext cx="4518187" cy="166497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9"/>
          <a:stretch/>
        </p:blipFill>
        <p:spPr bwMode="auto">
          <a:xfrm>
            <a:off x="6025534" y="1024036"/>
            <a:ext cx="2974975" cy="1561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C:\Users\ZAMECON\Desktop\ФИНУПР\БЮДЖЕТ\ФОТО для ОТЧЕТОВ по бюджету\2018 год фото\Серебрянное копытце\Новая папка\20190512_18581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8" b="16804"/>
          <a:stretch/>
        </p:blipFill>
        <p:spPr bwMode="auto">
          <a:xfrm>
            <a:off x="5257800" y="4805082"/>
            <a:ext cx="2912244" cy="166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421E"/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  <a:ea typeface="+mj-ea"/>
                <a:cs typeface="+mj-cs"/>
              </a:rPr>
              <a:t>Муниципальная </a:t>
            </a:r>
            <a:r>
              <a:rPr lang="ru-RU" sz="2200" b="1" dirty="0" smtClean="0">
                <a:solidFill>
                  <a:srgbClr val="00421E"/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  <a:ea typeface="+mj-ea"/>
                <a:cs typeface="+mj-cs"/>
              </a:rPr>
              <a:t>программа </a:t>
            </a:r>
            <a:r>
              <a:rPr lang="ru-RU" sz="2200" b="1" dirty="0" smtClean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«</a:t>
            </a:r>
            <a:r>
              <a:rPr lang="ru-RU" sz="2200" b="1" dirty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Развитие системы образования </a:t>
            </a:r>
            <a:r>
              <a:rPr lang="ru-RU" sz="2200" b="1" dirty="0" smtClean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в </a:t>
            </a:r>
            <a:r>
              <a:rPr lang="ru-RU" sz="2200" b="1" dirty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городском округе </a:t>
            </a:r>
            <a:endParaRPr lang="ru-RU" sz="2200" b="1" dirty="0" smtClean="0">
              <a:solidFill>
                <a:srgbClr val="00421E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/>
            <a:r>
              <a:rPr lang="ru-RU" sz="2200" b="1" dirty="0" smtClean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Нижняя </a:t>
            </a:r>
            <a:r>
              <a:rPr lang="ru-RU" sz="2200" b="1" dirty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Салда  до </a:t>
            </a:r>
            <a:r>
              <a:rPr lang="ru-RU" sz="2200" b="1" dirty="0" smtClean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2025 </a:t>
            </a:r>
            <a:r>
              <a:rPr lang="ru-RU" sz="2200" b="1" dirty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года»</a:t>
            </a:r>
            <a:br>
              <a:rPr lang="ru-RU" sz="2200" b="1" dirty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26626" name="Picture 2" descr="G:\Фото города\аэросъёмка Нижняя Салда 2019 осень_files\цо 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" t="14018" r="5956" b="16004"/>
          <a:stretch/>
        </p:blipFill>
        <p:spPr bwMode="auto">
          <a:xfrm>
            <a:off x="165463" y="2585400"/>
            <a:ext cx="2699658" cy="160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G:\Фото города\аэросъёмка Нижняя Салда 2019 осень_files\школа 5 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t="20044" r="21512" b="24706"/>
          <a:stretch/>
        </p:blipFill>
        <p:spPr bwMode="auto">
          <a:xfrm>
            <a:off x="3045071" y="2585401"/>
            <a:ext cx="2717074" cy="161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5" y="0"/>
            <a:ext cx="6511925" cy="838200"/>
          </a:xfrm>
        </p:spPr>
        <p:txBody>
          <a:bodyPr/>
          <a:lstStyle/>
          <a:p>
            <a:pPr algn="ctr">
              <a:buFont typeface="Georgia" pitchFamily="18" charset="0"/>
              <a:buNone/>
              <a:defRPr/>
            </a:pPr>
            <a:r>
              <a:rPr lang="ru-RU" sz="3600" dirty="0" smtClean="0">
                <a:solidFill>
                  <a:srgbClr val="00421E"/>
                </a:solidFill>
                <a:latin typeface="Bookman Old Style" pitchFamily="18" charset="0"/>
              </a:rPr>
              <a:t>МДОУДСКВ «Радуга»</a:t>
            </a:r>
            <a:br>
              <a:rPr lang="ru-RU" sz="3600" dirty="0" smtClean="0">
                <a:solidFill>
                  <a:srgbClr val="00421E"/>
                </a:solidFill>
                <a:latin typeface="Bookman Old Style" pitchFamily="18" charset="0"/>
              </a:rPr>
            </a:br>
            <a:endParaRPr lang="ru-RU" sz="3600" dirty="0">
              <a:solidFill>
                <a:srgbClr val="00421E"/>
              </a:solidFill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5280" y="813827"/>
            <a:ext cx="3432520" cy="40318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Ремонт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приточно-вытяжной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вентиляции и ремонт системы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автоматической пожарной сигнализации и оповещения и управления эвакуацией (подвал, 1 и 2 этажи) в здании структурного подразделения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детский сад 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«Солнышко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642 971,53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рублей;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Ремонт системы автоматической пожарной сигнализации и оповещения и управления эвакуацией и замена оконных блоков в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здании структурного подразделения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детский сад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«Серебряное копытце»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- 787 690,97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рублей.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04" name="Picture 2" descr="C:\Users\Радуга\Desktop\IMG_2694-17-07-19-08-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07"/>
          <a:stretch>
            <a:fillRect/>
          </a:stretch>
        </p:blipFill>
        <p:spPr bwMode="auto">
          <a:xfrm>
            <a:off x="4162820" y="4887240"/>
            <a:ext cx="2875761" cy="191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3" descr="C:\Users\Радуга\Desktop\IMG_2690-17-07-19-08-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b="9802"/>
          <a:stretch>
            <a:fillRect/>
          </a:stretch>
        </p:blipFill>
        <p:spPr bwMode="auto">
          <a:xfrm>
            <a:off x="232120" y="2743200"/>
            <a:ext cx="2743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6" b="31241"/>
          <a:stretch>
            <a:fillRect/>
          </a:stretch>
        </p:blipFill>
        <p:spPr bwMode="auto">
          <a:xfrm>
            <a:off x="3124200" y="1688866"/>
            <a:ext cx="2362200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8"/>
          <a:stretch/>
        </p:blipFill>
        <p:spPr>
          <a:xfrm>
            <a:off x="227204" y="4788757"/>
            <a:ext cx="3055345" cy="193958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20" y="813827"/>
            <a:ext cx="2779368" cy="177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68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5" y="0"/>
            <a:ext cx="6511925" cy="838200"/>
          </a:xfrm>
        </p:spPr>
        <p:txBody>
          <a:bodyPr/>
          <a:lstStyle/>
          <a:p>
            <a:pPr algn="ctr">
              <a:buFont typeface="Georgia" pitchFamily="18" charset="0"/>
              <a:buNone/>
              <a:defRPr/>
            </a:pPr>
            <a:r>
              <a:rPr lang="ru-RU" sz="3600" dirty="0" smtClean="0">
                <a:solidFill>
                  <a:srgbClr val="00421E"/>
                </a:solidFill>
                <a:latin typeface="Bookman Old Style" pitchFamily="18" charset="0"/>
              </a:rPr>
              <a:t>МДОУДСКВ «Радуга»</a:t>
            </a:r>
            <a:br>
              <a:rPr lang="ru-RU" sz="3600" dirty="0" smtClean="0">
                <a:solidFill>
                  <a:srgbClr val="00421E"/>
                </a:solidFill>
                <a:latin typeface="Bookman Old Style" pitchFamily="18" charset="0"/>
              </a:rPr>
            </a:br>
            <a:endParaRPr lang="ru-RU" sz="3600" dirty="0">
              <a:solidFill>
                <a:srgbClr val="00421E"/>
              </a:solidFill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3000" y="1295400"/>
            <a:ext cx="3905250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Ремонт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системы автоматической пожарной сигнализации и оповещения и управления эвакуацией, замена оконных блоков в здании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структурного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подразделения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адресу ул. Карла Маркса,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 – 392 675,29 рублей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81"/>
          <a:stretch>
            <a:fillRect/>
          </a:stretch>
        </p:blipFill>
        <p:spPr bwMode="auto">
          <a:xfrm>
            <a:off x="381000" y="1066800"/>
            <a:ext cx="42291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5" b="47540"/>
          <a:stretch>
            <a:fillRect/>
          </a:stretch>
        </p:blipFill>
        <p:spPr bwMode="auto">
          <a:xfrm>
            <a:off x="4800600" y="3886200"/>
            <a:ext cx="4057650" cy="2817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1000" y="4953000"/>
            <a:ext cx="422910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Замена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оконных блоков, ремонт фасада здания структурного подразделения по адресу ул. Металлургов, 29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129 553,21 рублей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65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0"/>
            <a:ext cx="8458200" cy="1143000"/>
          </a:xfrm>
        </p:spPr>
        <p:txBody>
          <a:bodyPr/>
          <a:lstStyle/>
          <a:p>
            <a:pPr algn="ctr">
              <a:buNone/>
              <a:defRPr/>
            </a:pPr>
            <a:r>
              <a:rPr lang="ru-RU" sz="36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МАОУ «ЦО №7»</a:t>
            </a:r>
            <a:br>
              <a:rPr lang="ru-RU" sz="36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Структурное подразделение </a:t>
            </a:r>
            <a:r>
              <a:rPr lang="ru-RU" sz="18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детский сад </a:t>
            </a:r>
            <a:r>
              <a:rPr lang="ru-RU" sz="18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«Калинка»</a:t>
            </a:r>
            <a:br>
              <a:rPr lang="ru-RU" sz="18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007E3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52" name="TextBox 9"/>
          <p:cNvSpPr txBox="1">
            <a:spLocks noChangeArrowheads="1"/>
          </p:cNvSpPr>
          <p:nvPr/>
        </p:nvSpPr>
        <p:spPr bwMode="auto">
          <a:xfrm>
            <a:off x="4206875" y="1143000"/>
            <a:ext cx="4572000" cy="50167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 Установка солнцезащитного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навеса, 319 132,00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рублей;</a:t>
            </a:r>
            <a:endParaRPr lang="ru-RU" dirty="0" smtClean="0">
              <a:solidFill>
                <a:srgbClr val="000000"/>
              </a:solidFill>
              <a:latin typeface="Times New Roman"/>
            </a:endParaRP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 Приобретение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противопожарной  двери между прачечной и основным коридором 1 этажа;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Приобретение и установка 2 окон ПВХ (музыкальный зал и кабинет изобразительного искусства);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Замена люминесцентных ламп  на светодиодные светильники;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Замена входной группы в кабинет изобразительного искусства;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Замена напольного покрытия в кабинете изобразительного искусства, музыкальном зале и  группе № 9,   </a:t>
            </a:r>
          </a:p>
          <a:p>
            <a:pPr algn="just">
              <a:buClr>
                <a:srgbClr val="C00000"/>
              </a:buClr>
              <a:defRPr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599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661,00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рублей. 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6500" name="Picture 2" descr="F:\Фото города\1434619183_kopter-ns-18-vsalder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2" t="17738" r="28036" b="26904"/>
          <a:stretch>
            <a:fillRect/>
          </a:stretch>
        </p:blipFill>
        <p:spPr bwMode="auto">
          <a:xfrm>
            <a:off x="381000" y="1709738"/>
            <a:ext cx="3632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05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0"/>
            <a:ext cx="6858000" cy="1143000"/>
          </a:xfrm>
        </p:spPr>
        <p:txBody>
          <a:bodyPr/>
          <a:lstStyle/>
          <a:p>
            <a:pPr algn="ctr">
              <a:buFont typeface="Georgia" pitchFamily="18" charset="0"/>
              <a:buNone/>
              <a:defRPr/>
            </a:pPr>
            <a:r>
              <a:rPr lang="ru-RU" sz="36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МАОУ «ЦО №7»</a:t>
            </a:r>
            <a:br>
              <a:rPr lang="ru-RU" sz="36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4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6" r="19183" b="27274"/>
          <a:stretch>
            <a:fillRect/>
          </a:stretch>
        </p:blipFill>
        <p:spPr bwMode="auto">
          <a:xfrm>
            <a:off x="228600" y="876300"/>
            <a:ext cx="2438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TextBox 9"/>
          <p:cNvSpPr txBox="1">
            <a:spLocks noChangeArrowheads="1"/>
          </p:cNvSpPr>
          <p:nvPr/>
        </p:nvSpPr>
        <p:spPr bwMode="auto">
          <a:xfrm>
            <a:off x="2895600" y="1066800"/>
            <a:ext cx="6019800" cy="26161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Монтаж системы </a:t>
            </a:r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контроля и управления доступом (СКУД)  </a:t>
            </a: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металлодетектора;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Произведен монтаж, наладка и установка охранной сигнализации;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Выполнены работы по устройству эвакуационной лестницы из помещения столовой, 298 498,20 </a:t>
            </a:r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рублей;</a:t>
            </a:r>
            <a:endParaRPr lang="ru-RU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Замена </a:t>
            </a: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пожарной сигнализации, 836 192,00 </a:t>
            </a:r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рублей;</a:t>
            </a:r>
            <a:endParaRPr lang="ru-RU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приобретены материалы для ремонта туалета, 102 338,00 </a:t>
            </a:r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ZAMECON\Desktop\ФИНУПР\БЮДЖЕТ\ФОТО для ОТЧЕТОВ по бюджету\2019\школа 7\IMG-20200804-WA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823447"/>
            <a:ext cx="162877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ZAMECON\Desktop\ФИНУПР\БЮДЖЕТ\ФОТО для ОТЧЕТОВ по бюджету\2019\школа 7\IMG-20200804-WA0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591" y="3777861"/>
            <a:ext cx="1633818" cy="290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ZAMECON\Desktop\ФИНУПР\БЮДЖЕТ\ФОТО для ОТЧЕТОВ по бюджету\2019\школа 7\IMG-20200804-WA0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3777861"/>
            <a:ext cx="1828801" cy="292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0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7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28600"/>
            <a:ext cx="7239000" cy="1143000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6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Основные </a:t>
            </a:r>
            <a:r>
              <a:rPr lang="ru-RU" sz="26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параметры </a:t>
            </a:r>
            <a:r>
              <a:rPr lang="ru-RU" sz="26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бюджета </a:t>
            </a:r>
            <a:r>
              <a:rPr lang="ru-RU" sz="2600" dirty="0">
                <a:solidFill>
                  <a:srgbClr val="00421E"/>
                </a:solidFill>
                <a:effectLst/>
                <a:latin typeface="Bookman Old Style" pitchFamily="18" charset="0"/>
              </a:rPr>
              <a:t>городского</a:t>
            </a:r>
            <a:r>
              <a:rPr lang="ru-RU" sz="26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округа Нижняя Салда</a:t>
            </a:r>
            <a:br>
              <a:rPr lang="ru-RU" sz="26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r>
              <a:rPr lang="ru-RU" sz="26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 за </a:t>
            </a:r>
            <a:r>
              <a:rPr lang="ru-RU" sz="26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2019 </a:t>
            </a:r>
            <a:r>
              <a:rPr lang="ru-RU" sz="26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год</a:t>
            </a:r>
          </a:p>
        </p:txBody>
      </p:sp>
      <p:sp>
        <p:nvSpPr>
          <p:cNvPr id="8196" name="AutoShape 20" descr="ДОХОДЫ&#10;"/>
          <p:cNvSpPr>
            <a:spLocks noChangeArrowheads="1"/>
          </p:cNvSpPr>
          <p:nvPr/>
        </p:nvSpPr>
        <p:spPr bwMode="auto">
          <a:xfrm>
            <a:off x="152400" y="3048000"/>
            <a:ext cx="2043113" cy="685800"/>
          </a:xfrm>
          <a:prstGeom prst="chevron">
            <a:avLst>
              <a:gd name="adj" fmla="val 74479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000" b="1" dirty="0"/>
              <a:t>  </a:t>
            </a:r>
            <a:r>
              <a:rPr lang="ru-RU" sz="2000" b="1" dirty="0">
                <a:latin typeface="Bookman Old Style" pitchFamily="18" charset="0"/>
              </a:rPr>
              <a:t>Доходы</a:t>
            </a:r>
            <a:r>
              <a:rPr lang="ru-RU" sz="2000" b="1" dirty="0"/>
              <a:t> </a:t>
            </a:r>
          </a:p>
        </p:txBody>
      </p:sp>
      <p:sp>
        <p:nvSpPr>
          <p:cNvPr id="8197" name="Rectangle 22" descr="Утверждено бюджетных назначений&#10;"/>
          <p:cNvSpPr>
            <a:spLocks noChangeArrowheads="1"/>
          </p:cNvSpPr>
          <p:nvPr/>
        </p:nvSpPr>
        <p:spPr bwMode="auto">
          <a:xfrm>
            <a:off x="2133600" y="1524000"/>
            <a:ext cx="1828800" cy="1295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latin typeface="Bookman Old Style" pitchFamily="18" charset="0"/>
              </a:rPr>
              <a:t>Утверждено</a:t>
            </a:r>
          </a:p>
          <a:p>
            <a:pPr algn="ctr">
              <a:defRPr/>
            </a:pPr>
            <a:r>
              <a:rPr lang="ru-RU" sz="1600" b="1" dirty="0">
                <a:latin typeface="Bookman Old Style" pitchFamily="18" charset="0"/>
              </a:rPr>
              <a:t>бюджетных</a:t>
            </a:r>
          </a:p>
          <a:p>
            <a:pPr algn="ctr">
              <a:defRPr/>
            </a:pPr>
            <a:r>
              <a:rPr lang="ru-RU" sz="1600" b="1" dirty="0">
                <a:latin typeface="Bookman Old Style" pitchFamily="18" charset="0"/>
              </a:rPr>
              <a:t>назначений, </a:t>
            </a:r>
          </a:p>
          <a:p>
            <a:pPr algn="ctr">
              <a:defRPr/>
            </a:pPr>
            <a:r>
              <a:rPr lang="ru-RU" sz="1600" b="1" dirty="0">
                <a:latin typeface="Bookman Old Style" pitchFamily="18" charset="0"/>
              </a:rPr>
              <a:t>тыс. руб.</a:t>
            </a:r>
            <a:endParaRPr lang="ru-RU" sz="1200" b="1" dirty="0"/>
          </a:p>
        </p:txBody>
      </p:sp>
      <p:sp>
        <p:nvSpPr>
          <p:cNvPr id="8198" name="Rectangle 23"/>
          <p:cNvSpPr>
            <a:spLocks noChangeArrowheads="1"/>
          </p:cNvSpPr>
          <p:nvPr/>
        </p:nvSpPr>
        <p:spPr bwMode="auto">
          <a:xfrm>
            <a:off x="4241800" y="1917700"/>
            <a:ext cx="1524000" cy="838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latin typeface="Bookman Old Style" pitchFamily="18" charset="0"/>
              </a:rPr>
              <a:t>   Исполнение, </a:t>
            </a:r>
          </a:p>
          <a:p>
            <a:pPr algn="ctr">
              <a:defRPr/>
            </a:pPr>
            <a:r>
              <a:rPr lang="ru-RU" sz="1600" b="1" dirty="0">
                <a:latin typeface="Bookman Old Style" pitchFamily="18" charset="0"/>
              </a:rPr>
              <a:t>тыс. руб.</a:t>
            </a:r>
          </a:p>
          <a:p>
            <a:pPr algn="ctr">
              <a:defRPr/>
            </a:pPr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8199" name="Rectangle 24"/>
          <p:cNvSpPr>
            <a:spLocks noChangeArrowheads="1"/>
          </p:cNvSpPr>
          <p:nvPr/>
        </p:nvSpPr>
        <p:spPr bwMode="auto">
          <a:xfrm>
            <a:off x="5867400" y="1905000"/>
            <a:ext cx="1524000" cy="838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latin typeface="Bookman Old Style" pitchFamily="18" charset="0"/>
              </a:rPr>
              <a:t>Исполнение,</a:t>
            </a:r>
          </a:p>
          <a:p>
            <a:pPr algn="ctr">
              <a:defRPr/>
            </a:pPr>
            <a:r>
              <a:rPr lang="ru-RU" sz="1600" b="1" dirty="0">
                <a:latin typeface="Bookman Old Style" pitchFamily="18" charset="0"/>
              </a:rPr>
              <a:t> %</a:t>
            </a:r>
          </a:p>
        </p:txBody>
      </p:sp>
      <p:sp>
        <p:nvSpPr>
          <p:cNvPr id="8200" name="Rectangle 25"/>
          <p:cNvSpPr>
            <a:spLocks noChangeArrowheads="1"/>
          </p:cNvSpPr>
          <p:nvPr/>
        </p:nvSpPr>
        <p:spPr bwMode="auto">
          <a:xfrm>
            <a:off x="7581900" y="1905000"/>
            <a:ext cx="1447800" cy="838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latin typeface="Bookman Old Style" pitchFamily="18" charset="0"/>
              </a:rPr>
              <a:t>Отклонение,</a:t>
            </a:r>
          </a:p>
          <a:p>
            <a:pPr algn="ctr">
              <a:defRPr/>
            </a:pPr>
            <a:r>
              <a:rPr lang="ru-RU" sz="1600" b="1" dirty="0">
                <a:latin typeface="Bookman Old Style" pitchFamily="18" charset="0"/>
              </a:rPr>
              <a:t>тыс. руб.</a:t>
            </a:r>
          </a:p>
          <a:p>
            <a:pPr algn="ctr">
              <a:defRPr/>
            </a:pPr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8201" name="AutoShape 29" descr="ДОХОДЫ&#10;"/>
          <p:cNvSpPr>
            <a:spLocks noChangeArrowheads="1"/>
          </p:cNvSpPr>
          <p:nvPr/>
        </p:nvSpPr>
        <p:spPr bwMode="auto">
          <a:xfrm>
            <a:off x="152400" y="4114800"/>
            <a:ext cx="2119313" cy="685800"/>
          </a:xfrm>
          <a:prstGeom prst="chevron">
            <a:avLst>
              <a:gd name="adj" fmla="val 7725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000" dirty="0">
                <a:latin typeface="Bookman Old Style" pitchFamily="18" charset="0"/>
              </a:rPr>
              <a:t>  </a:t>
            </a:r>
            <a:r>
              <a:rPr lang="ru-RU" sz="2000" b="1" dirty="0">
                <a:latin typeface="Bookman Old Style" pitchFamily="18" charset="0"/>
              </a:rPr>
              <a:t>Расходы</a:t>
            </a:r>
            <a:r>
              <a:rPr lang="ru-RU" sz="2000" dirty="0">
                <a:latin typeface="Bookman Old Style" pitchFamily="18" charset="0"/>
              </a:rPr>
              <a:t> </a:t>
            </a:r>
          </a:p>
        </p:txBody>
      </p:sp>
      <p:sp>
        <p:nvSpPr>
          <p:cNvPr id="8202" name="AutoShape 30" descr="ДОХОДЫ&#10;"/>
          <p:cNvSpPr>
            <a:spLocks noChangeArrowheads="1"/>
          </p:cNvSpPr>
          <p:nvPr/>
        </p:nvSpPr>
        <p:spPr bwMode="auto">
          <a:xfrm>
            <a:off x="152400" y="5181600"/>
            <a:ext cx="2057400" cy="762000"/>
          </a:xfrm>
          <a:prstGeom prst="chevron">
            <a:avLst>
              <a:gd name="adj" fmla="val 675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dirty="0">
                <a:latin typeface="Bookman Old Style" pitchFamily="18" charset="0"/>
              </a:rPr>
              <a:t>     </a:t>
            </a:r>
            <a:r>
              <a:rPr lang="ru-RU" b="1" dirty="0">
                <a:latin typeface="Bookman Old Style" pitchFamily="18" charset="0"/>
              </a:rPr>
              <a:t>Дефицит(-)</a:t>
            </a:r>
          </a:p>
          <a:p>
            <a:pPr algn="ctr">
              <a:defRPr/>
            </a:pPr>
            <a:r>
              <a:rPr lang="ru-RU" b="1" dirty="0">
                <a:latin typeface="Bookman Old Style" pitchFamily="18" charset="0"/>
              </a:rPr>
              <a:t>   Профицит</a:t>
            </a:r>
            <a:r>
              <a:rPr lang="ru-RU" dirty="0">
                <a:latin typeface="Bookman Old Style" pitchFamily="18" charset="0"/>
              </a:rPr>
              <a:t> (+)</a:t>
            </a:r>
          </a:p>
        </p:txBody>
      </p:sp>
      <p:sp>
        <p:nvSpPr>
          <p:cNvPr id="8203" name="Oval 31"/>
          <p:cNvSpPr>
            <a:spLocks noChangeArrowheads="1"/>
          </p:cNvSpPr>
          <p:nvPr/>
        </p:nvSpPr>
        <p:spPr bwMode="auto">
          <a:xfrm>
            <a:off x="2286000" y="2971800"/>
            <a:ext cx="16764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893 855,5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8204" name="Oval 32"/>
          <p:cNvSpPr>
            <a:spLocks noChangeArrowheads="1"/>
          </p:cNvSpPr>
          <p:nvPr/>
        </p:nvSpPr>
        <p:spPr bwMode="auto">
          <a:xfrm>
            <a:off x="2286000" y="4036423"/>
            <a:ext cx="16764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977 295,4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8205" name="Oval 33"/>
          <p:cNvSpPr>
            <a:spLocks noChangeArrowheads="1"/>
          </p:cNvSpPr>
          <p:nvPr/>
        </p:nvSpPr>
        <p:spPr bwMode="auto">
          <a:xfrm>
            <a:off x="2362200" y="5181600"/>
            <a:ext cx="16764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- 83 439,9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8206" name="Oval 34"/>
          <p:cNvSpPr>
            <a:spLocks noChangeArrowheads="1"/>
          </p:cNvSpPr>
          <p:nvPr/>
        </p:nvSpPr>
        <p:spPr bwMode="auto">
          <a:xfrm>
            <a:off x="4267200" y="2971800"/>
            <a:ext cx="16764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806 777,1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8207" name="Oval 35"/>
          <p:cNvSpPr>
            <a:spLocks noChangeArrowheads="1"/>
          </p:cNvSpPr>
          <p:nvPr/>
        </p:nvSpPr>
        <p:spPr bwMode="auto">
          <a:xfrm>
            <a:off x="4267200" y="4114800"/>
            <a:ext cx="16764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735 815,8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8208" name="Oval 36"/>
          <p:cNvSpPr>
            <a:spLocks noChangeArrowheads="1"/>
          </p:cNvSpPr>
          <p:nvPr/>
        </p:nvSpPr>
        <p:spPr bwMode="auto">
          <a:xfrm>
            <a:off x="4267200" y="5181600"/>
            <a:ext cx="16764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70 961,3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8209" name="Oval 37"/>
          <p:cNvSpPr>
            <a:spLocks noChangeArrowheads="1"/>
          </p:cNvSpPr>
          <p:nvPr/>
        </p:nvSpPr>
        <p:spPr bwMode="auto">
          <a:xfrm>
            <a:off x="6172200" y="2971800"/>
            <a:ext cx="11430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90,26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8210" name="Oval 38"/>
          <p:cNvSpPr>
            <a:spLocks noChangeArrowheads="1"/>
          </p:cNvSpPr>
          <p:nvPr/>
        </p:nvSpPr>
        <p:spPr bwMode="auto">
          <a:xfrm>
            <a:off x="6248400" y="4038600"/>
            <a:ext cx="11430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75,29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8211" name="Oval 39"/>
          <p:cNvSpPr>
            <a:spLocks noChangeArrowheads="1"/>
          </p:cNvSpPr>
          <p:nvPr/>
        </p:nvSpPr>
        <p:spPr bwMode="auto">
          <a:xfrm>
            <a:off x="6248400" y="5105400"/>
            <a:ext cx="11430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>
                <a:latin typeface="Bookman Old Style" pitchFamily="18" charset="0"/>
              </a:rPr>
              <a:t>- </a:t>
            </a:r>
            <a:r>
              <a:rPr lang="ru-RU" b="1" dirty="0" smtClean="0">
                <a:latin typeface="Bookman Old Style" pitchFamily="18" charset="0"/>
              </a:rPr>
              <a:t>85,04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8212" name="Oval 40"/>
          <p:cNvSpPr>
            <a:spLocks noChangeArrowheads="1"/>
          </p:cNvSpPr>
          <p:nvPr/>
        </p:nvSpPr>
        <p:spPr bwMode="auto">
          <a:xfrm>
            <a:off x="7467600" y="2971800"/>
            <a:ext cx="16764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-87 078,4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8213" name="Oval 41"/>
          <p:cNvSpPr>
            <a:spLocks noChangeArrowheads="1"/>
          </p:cNvSpPr>
          <p:nvPr/>
        </p:nvSpPr>
        <p:spPr bwMode="auto">
          <a:xfrm>
            <a:off x="7467600" y="4114800"/>
            <a:ext cx="16764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-241 479,6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8214" name="Oval 42"/>
          <p:cNvSpPr>
            <a:spLocks noChangeArrowheads="1"/>
          </p:cNvSpPr>
          <p:nvPr/>
        </p:nvSpPr>
        <p:spPr bwMode="auto">
          <a:xfrm>
            <a:off x="7467600" y="5181600"/>
            <a:ext cx="16764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154 401,2</a:t>
            </a:r>
            <a:endParaRPr lang="ru-RU" b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0"/>
            <a:ext cx="6858000" cy="1143000"/>
          </a:xfrm>
        </p:spPr>
        <p:txBody>
          <a:bodyPr/>
          <a:lstStyle/>
          <a:p>
            <a:pPr algn="ctr">
              <a:buFont typeface="Georgia" pitchFamily="18" charset="0"/>
              <a:buNone/>
              <a:defRPr/>
            </a:pPr>
            <a:r>
              <a:rPr lang="ru-RU" sz="36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МАОУ «ЦО №7»</a:t>
            </a:r>
            <a:br>
              <a:rPr lang="ru-RU" sz="36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52" name="TextBox 9"/>
          <p:cNvSpPr txBox="1">
            <a:spLocks noChangeArrowheads="1"/>
          </p:cNvSpPr>
          <p:nvPr/>
        </p:nvSpPr>
        <p:spPr bwMode="auto">
          <a:xfrm>
            <a:off x="4106863" y="2895600"/>
            <a:ext cx="4572000" cy="34782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Выполнены проектные работы по пожарно-охранной сигнализации, приобретена противопожарная дверь, произведен монтаж и наладка пожарной сигнализации в структурное подразделение «Эврика»;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ыполнены проектные работы по пожарно-охранной сигнализации, приобретены окна, входная группа и доводчик в структурное подразделение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Дом детского творчества</a:t>
            </a: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G:\Фото города\аэросъёмка Нижняя Салда 2019 осень_files\росинка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8" t="32762" r="31143" b="34476"/>
          <a:stretch/>
        </p:blipFill>
        <p:spPr bwMode="auto">
          <a:xfrm>
            <a:off x="304800" y="838200"/>
            <a:ext cx="3605349" cy="224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17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0975"/>
            <a:ext cx="6511925" cy="1143000"/>
          </a:xfrm>
        </p:spPr>
        <p:txBody>
          <a:bodyPr/>
          <a:lstStyle/>
          <a:p>
            <a:pPr>
              <a:buFont typeface="Georgia" pitchFamily="18" charset="0"/>
              <a:buNone/>
              <a:defRPr/>
            </a:pPr>
            <a:r>
              <a:rPr lang="ru-RU" sz="3600" dirty="0" smtClean="0">
                <a:solidFill>
                  <a:srgbClr val="00421E"/>
                </a:solidFill>
                <a:latin typeface="Bookman Old Style" pitchFamily="18" charset="0"/>
              </a:rPr>
              <a:t>МОУ «Гимназия»</a:t>
            </a:r>
            <a:endParaRPr lang="ru-RU" sz="3600" dirty="0">
              <a:solidFill>
                <a:srgbClr val="00421E"/>
              </a:solidFill>
              <a:latin typeface="Bookman Old Style" pitchFamily="18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048000" y="1362635"/>
            <a:ext cx="3048000" cy="47705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Ремонт туалетов, 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Clr>
                <a:srgbClr val="C00000"/>
              </a:buClr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806 887,51 рублей</a:t>
            </a:r>
          </a:p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Ремонт потолка и замена светильников в кабинетах,                          185 068,34 рублей</a:t>
            </a:r>
          </a:p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Ремонт подвального  помещения,                         154 399,86 рублей</a:t>
            </a:r>
          </a:p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Ремонт кабинета №70, </a:t>
            </a:r>
          </a:p>
          <a:p>
            <a:pPr eaLnBrk="0" hangingPunct="0">
              <a:buClr>
                <a:srgbClr val="C00000"/>
              </a:buClr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94 000,00 рублей</a:t>
            </a:r>
          </a:p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Замена распределительных электрических щитов, </a:t>
            </a:r>
          </a:p>
          <a:p>
            <a:pPr eaLnBrk="0" hangingPunct="0">
              <a:buClr>
                <a:srgbClr val="C00000"/>
              </a:buCl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302 589,41 рублей</a:t>
            </a:r>
          </a:p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Расчеты за фасад по решению суда, </a:t>
            </a:r>
          </a:p>
          <a:p>
            <a:pPr eaLnBrk="0" hangingPunct="0">
              <a:buClr>
                <a:srgbClr val="C00000"/>
              </a:buClr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605 755,60 рублей </a:t>
            </a:r>
          </a:p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Монтаж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системы контроля доступа и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ограждения.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4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0"/>
          <a:stretch>
            <a:fillRect/>
          </a:stretch>
        </p:blipFill>
        <p:spPr bwMode="auto">
          <a:xfrm>
            <a:off x="152400" y="1100138"/>
            <a:ext cx="2819400" cy="526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6"/>
          <a:stretch>
            <a:fillRect/>
          </a:stretch>
        </p:blipFill>
        <p:spPr bwMode="auto">
          <a:xfrm>
            <a:off x="6172200" y="1017494"/>
            <a:ext cx="2819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80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14400" y="180975"/>
            <a:ext cx="6511925" cy="1143000"/>
          </a:xfrm>
          <a:prstGeom prst="rect">
            <a:avLst/>
          </a:prstGeom>
        </p:spPr>
        <p:txBody>
          <a:bodyPr/>
          <a:lstStyle/>
          <a:p>
            <a:pPr marL="319088" indent="-319088" algn="ctr" eaLnBrk="0" hangingPunct="0">
              <a:buClr>
                <a:srgbClr val="C3260C"/>
              </a:buClr>
              <a:buSzPct val="128000"/>
              <a:buFont typeface="Georgia" pitchFamily="18" charset="0"/>
              <a:buNone/>
              <a:defRPr/>
            </a:pPr>
            <a:r>
              <a:rPr lang="ru-RU" sz="3600" b="1" dirty="0">
                <a:solidFill>
                  <a:srgbClr val="00421E"/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МБОУ «СОШ №5»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8600" y="1051925"/>
            <a:ext cx="4455256" cy="25545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Замена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ограждения;</a:t>
            </a:r>
          </a:p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Монтаж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автоматической системы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контроля и управления доступом (СКУД)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металлодетектора;</a:t>
            </a:r>
          </a:p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Монтаж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автоматической системы электронной проходной; 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Ремонт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рекреаций 3 этаж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Ремонт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освещения 3 этаж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Ремонт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системы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ХВС;</a:t>
            </a:r>
          </a:p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Разработка ПСД на ремонт кровли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7525" name="Рисунок 6" descr="IMG-379f26da76c257a75c6c557b0ea5ff97-V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9"/>
          <a:stretch/>
        </p:blipFill>
        <p:spPr bwMode="auto">
          <a:xfrm>
            <a:off x="5680976" y="3505200"/>
            <a:ext cx="2290388" cy="320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Users\ZAMECON\Desktop\ФИНУПР\БЮДЖЕТ\ФОТО для ОТЧЕТОВ по бюджету\2019\школа 5\20200729_0933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4" y="3627187"/>
            <a:ext cx="4773706" cy="268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8" t="7414" r="13319" b="13946"/>
          <a:stretch/>
        </p:blipFill>
        <p:spPr>
          <a:xfrm>
            <a:off x="4953000" y="1041629"/>
            <a:ext cx="3746340" cy="231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1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Прямоугольник 2"/>
          <p:cNvSpPr>
            <a:spLocks noChangeArrowheads="1"/>
          </p:cNvSpPr>
          <p:nvPr/>
        </p:nvSpPr>
        <p:spPr bwMode="auto">
          <a:xfrm>
            <a:off x="5181600" y="990600"/>
            <a:ext cx="3886200" cy="35548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Ремонт фасада, </a:t>
            </a:r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2 586 </a:t>
            </a: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554,40 </a:t>
            </a:r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рублей. 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Ремонт кровли, 2 092 662,78 </a:t>
            </a:r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рублей.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Ремонт крыльца входной группы, </a:t>
            </a:r>
            <a:endParaRPr lang="ru-RU" sz="15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Clr>
                <a:srgbClr val="C00000"/>
              </a:buClr>
              <a:defRPr/>
            </a:pP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50 </a:t>
            </a: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705,82 </a:t>
            </a:r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рублей.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Устройство водосточной системы и навесов входных </a:t>
            </a:r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групп,89 </a:t>
            </a: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239,20 </a:t>
            </a:r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рублей.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Устройство отмостки здания, </a:t>
            </a:r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399 221,00 рублей.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Установка вывески, 40 152,00 </a:t>
            </a:r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рублей.</a:t>
            </a:r>
          </a:p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Замена оконных блоков,34 552,80рублей.</a:t>
            </a:r>
          </a:p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</a:t>
            </a:r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стройство перегородки в кабинете, </a:t>
            </a:r>
          </a:p>
          <a:p>
            <a:pPr eaLnBrk="0" hangingPunct="0">
              <a:buClr>
                <a:srgbClr val="C00000"/>
              </a:buClr>
              <a:defRPr/>
            </a:pP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79 383,61 </a:t>
            </a:r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рублей.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Замена </a:t>
            </a: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дверей, ступеней, 66 645,91 руб. </a:t>
            </a:r>
          </a:p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Монтаж турникета системы контроля доступа </a:t>
            </a:r>
          </a:p>
        </p:txBody>
      </p:sp>
      <p:sp>
        <p:nvSpPr>
          <p:cNvPr id="110597" name="Прямоугольник 5"/>
          <p:cNvSpPr>
            <a:spLocks noChangeArrowheads="1"/>
          </p:cNvSpPr>
          <p:nvPr/>
        </p:nvSpPr>
        <p:spPr bwMode="auto">
          <a:xfrm>
            <a:off x="1811141" y="108857"/>
            <a:ext cx="5616923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sz="4600" b="1" dirty="0">
                <a:solidFill>
                  <a:srgbClr val="00421E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4600" b="1" dirty="0" smtClean="0">
                <a:solidFill>
                  <a:srgbClr val="00421E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«СОШ </a:t>
            </a:r>
            <a:r>
              <a:rPr lang="ru-RU" sz="4600" b="1" dirty="0">
                <a:solidFill>
                  <a:srgbClr val="00421E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sz="4600" b="1" dirty="0" smtClean="0">
                <a:solidFill>
                  <a:srgbClr val="00421E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10»</a:t>
            </a:r>
            <a:endParaRPr lang="ru-RU" sz="4600" b="1" dirty="0">
              <a:solidFill>
                <a:srgbClr val="00421E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" y="1600200"/>
            <a:ext cx="4741336" cy="2667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6" r="8181" b="22107"/>
          <a:stretch/>
        </p:blipFill>
        <p:spPr>
          <a:xfrm>
            <a:off x="192741" y="4648200"/>
            <a:ext cx="5335500" cy="1984281"/>
          </a:xfrm>
          <a:prstGeom prst="rect">
            <a:avLst/>
          </a:prstGeom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776" y="4675094"/>
            <a:ext cx="2770847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20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Прямоугольник 2"/>
          <p:cNvSpPr>
            <a:spLocks noChangeArrowheads="1"/>
          </p:cNvSpPr>
          <p:nvPr/>
        </p:nvSpPr>
        <p:spPr bwMode="auto">
          <a:xfrm>
            <a:off x="1533524" y="78721"/>
            <a:ext cx="5857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ru-RU" sz="2800" b="1" dirty="0" smtClean="0">
                <a:solidFill>
                  <a:srgbClr val="007E39"/>
                </a:solidFill>
                <a:latin typeface="Bookman Old Style" pitchFamily="18" charset="0"/>
              </a:rPr>
              <a:t>МОУ «ООШ с. Акинфиево»</a:t>
            </a:r>
            <a:endParaRPr lang="ru-RU" sz="2800" b="1" dirty="0" smtClean="0">
              <a:solidFill>
                <a:prstClr val="black"/>
              </a:solidFill>
            </a:endParaRPr>
          </a:p>
        </p:txBody>
      </p:sp>
      <p:sp>
        <p:nvSpPr>
          <p:cNvPr id="114692" name="Прямоугольник 3"/>
          <p:cNvSpPr>
            <a:spLocks noChangeArrowheads="1"/>
          </p:cNvSpPr>
          <p:nvPr/>
        </p:nvSpPr>
        <p:spPr bwMode="auto">
          <a:xfrm>
            <a:off x="457201" y="4953000"/>
            <a:ext cx="8068234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Замена котла,  397 500,00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рублей,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Ремонт электрооборудования шкафа управления электродного котла,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102500,00 рублей, 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Установка металлодетектора, </a:t>
            </a:r>
          </a:p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Монтаж пропускного пункта для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охранника.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0598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0" r="21976"/>
          <a:stretch/>
        </p:blipFill>
        <p:spPr bwMode="auto">
          <a:xfrm>
            <a:off x="6239435" y="795289"/>
            <a:ext cx="2286000" cy="38958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ZAMECON\Desktop\ФИНУПР\БЮДЖЕТ\ФОТО для ОТЧЕТОВ по бюджету\2019\Акинфиево\IMG-20200728-WA000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3" t="31690" r="10765" b="14025"/>
          <a:stretch/>
        </p:blipFill>
        <p:spPr bwMode="auto">
          <a:xfrm>
            <a:off x="457200" y="783664"/>
            <a:ext cx="2702333" cy="381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ZAMECON\Desktop\ФИНУПР\БЮДЖЕТ\ФОТО для ОТЧЕТОВ по бюджету\2019\Акинфиево\IMG-20200728-WA00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2"/>
          <a:stretch/>
        </p:blipFill>
        <p:spPr bwMode="auto">
          <a:xfrm>
            <a:off x="3560108" y="788146"/>
            <a:ext cx="2343151" cy="372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91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214414" y="0"/>
            <a:ext cx="6511925" cy="1143000"/>
          </a:xfrm>
        </p:spPr>
        <p:txBody>
          <a:bodyPr/>
          <a:lstStyle/>
          <a:p>
            <a:pPr>
              <a:buFont typeface="Georgia" pitchFamily="18" charset="0"/>
              <a:buNone/>
              <a:defRPr/>
            </a:pPr>
            <a:r>
              <a:rPr lang="ru-RU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МБУ ДО «ДШИ»</a:t>
            </a:r>
          </a:p>
        </p:txBody>
      </p:sp>
      <p:pic>
        <p:nvPicPr>
          <p:cNvPr id="108547" name="Рисунок 3" descr="IMG-2f54ab2fd0fef0e89d9aa40154b2c3ce-V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000125"/>
            <a:ext cx="262572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Рисунок 4" descr="IMG-5821a019506de4f4fb9472f2827a6bbf-V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000125"/>
            <a:ext cx="262572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Рисунок 5" descr="IMG-40f95c8b0b6b9a6be793ddb5527e63e0-V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3071813"/>
            <a:ext cx="2697163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285750" y="4869656"/>
            <a:ext cx="5411788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Ремонт кабинетов № 408, 125 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- 500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000,00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рублей,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ремонт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кровли, 154 910,21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рублей,</a:t>
            </a:r>
          </a:p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ремонтные работы по устройству пола в кабинете            № 408, 34 999,88 рублей.</a:t>
            </a:r>
          </a:p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замена двери туалета МБУ ДО «ДШИ»  (3 этаж),                23 592,37 рублей.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20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00866" y="76200"/>
            <a:ext cx="5334000" cy="106680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МБУ ДО 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ДЮСШ</a:t>
            </a:r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                  </a:t>
            </a:r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                                   </a:t>
            </a:r>
            <a:r>
              <a:rPr lang="ru-RU" sz="2400" dirty="0">
                <a:solidFill>
                  <a:srgbClr val="007E3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/>
            </a:r>
            <a:br>
              <a:rPr lang="ru-RU" sz="2400" dirty="0">
                <a:solidFill>
                  <a:srgbClr val="007E3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endParaRPr lang="ru-RU" sz="2400" dirty="0">
              <a:solidFill>
                <a:srgbClr val="007E3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0835" name="Rectangle 42"/>
          <p:cNvSpPr>
            <a:spLocks noChangeArrowheads="1"/>
          </p:cNvSpPr>
          <p:nvPr/>
        </p:nvSpPr>
        <p:spPr bwMode="auto">
          <a:xfrm>
            <a:off x="0" y="12652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20836" name="Rectangle 235"/>
          <p:cNvSpPr>
            <a:spLocks noChangeArrowheads="1"/>
          </p:cNvSpPr>
          <p:nvPr/>
        </p:nvSpPr>
        <p:spPr bwMode="auto">
          <a:xfrm>
            <a:off x="228600" y="6477000"/>
            <a:ext cx="868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altLang="ru-RU" sz="1400" b="1" smtClean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01434" y="1265238"/>
            <a:ext cx="4476948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285750" lvl="0" indent="-285750" eaLnBrk="0" hangingPunct="0">
              <a:buClr>
                <a:srgbClr val="C00000"/>
              </a:buClr>
              <a:buSzPct val="85000"/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Строительство Лыжной базы </a:t>
            </a:r>
            <a:r>
              <a:rPr lang="ru-RU" alt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адресу: Свердловская область, г. Нижняя Салда, микрорайон Зеленый мыс, 38а. </a:t>
            </a:r>
            <a:endParaRPr lang="ru-RU" alt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hangingPunct="0">
              <a:buClr>
                <a:srgbClr val="C00000"/>
              </a:buClr>
              <a:buSzPct val="85000"/>
              <a:defRPr/>
            </a:pPr>
            <a:r>
              <a:rPr lang="ru-RU" alt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Освоено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7 436,634 тыс. рублей</a:t>
            </a:r>
          </a:p>
        </p:txBody>
      </p:sp>
      <p:pic>
        <p:nvPicPr>
          <p:cNvPr id="120839" name="Рисунок 8" descr="1569525751_dji_0716-vsal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1875" b="21875"/>
          <a:stretch>
            <a:fillRect/>
          </a:stretch>
        </p:blipFill>
        <p:spPr bwMode="auto">
          <a:xfrm>
            <a:off x="262128" y="762000"/>
            <a:ext cx="3612444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51" y="3657600"/>
            <a:ext cx="145097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35069" y="3589453"/>
            <a:ext cx="65433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ru-RU" sz="14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Средства Резервного фонда Правительства Свердловской области, выделенные по ходатайству депутата Законодательного Собрания </a:t>
            </a:r>
          </a:p>
          <a:p>
            <a:pPr lvl="0" algn="ctr" eaLnBrk="0" hangingPunct="0"/>
            <a:r>
              <a:rPr lang="ru-RU" sz="1400" b="1" dirty="0" err="1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Рощупкина</a:t>
            </a:r>
            <a:r>
              <a:rPr lang="ru-RU" sz="14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Владимира Николаевича</a:t>
            </a: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739" y="4328117"/>
            <a:ext cx="2801469" cy="244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524000" y="5321324"/>
            <a:ext cx="3429000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риобретен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спортивный инвентарь в виде лыж, ботинок, креплений и палок для Лыжной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базы 250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000,00 рублей </a:t>
            </a:r>
          </a:p>
        </p:txBody>
      </p:sp>
    </p:spTree>
    <p:extLst>
      <p:ext uri="{BB962C8B-B14F-4D97-AF65-F5344CB8AC3E}">
        <p14:creationId xmlns:p14="http://schemas.microsoft.com/office/powerpoint/2010/main" val="178998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81000"/>
            <a:ext cx="8458200" cy="1524000"/>
          </a:xfrm>
        </p:spPr>
        <p:txBody>
          <a:bodyPr lIns="108000"/>
          <a:lstStyle/>
          <a:p>
            <a:pPr algn="ctr">
              <a:buFont typeface="Georgia" pitchFamily="18" charset="0"/>
              <a:buNone/>
              <a:defRPr/>
            </a:pPr>
            <a:r>
              <a:rPr lang="ru-RU" sz="32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Летняя кампания и временное трудоустройство несовершеннолетних граждан</a:t>
            </a:r>
            <a:r>
              <a:rPr lang="ru-RU" sz="3200" dirty="0">
                <a:solidFill>
                  <a:srgbClr val="00421E"/>
                </a:solidFill>
                <a:effectLst/>
                <a:latin typeface="Bookman Old Style" pitchFamily="18" charset="0"/>
              </a:rPr>
              <a:t/>
            </a:r>
            <a:br>
              <a:rPr lang="ru-RU" sz="32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00421E"/>
                </a:solidFill>
                <a:effectLst/>
                <a:latin typeface="Times New Roman" pitchFamily="18" charset="0"/>
                <a:cs typeface="Times New Roman" pitchFamily="18" charset="0"/>
              </a:rPr>
              <a:t>Летняя оздоровительная кампания </a:t>
            </a:r>
            <a:r>
              <a:rPr lang="ru-RU" sz="1800" b="0" dirty="0">
                <a:solidFill>
                  <a:srgbClr val="00421E"/>
                </a:solidFill>
                <a:effectLst/>
                <a:latin typeface="Times New Roman" pitchFamily="18" charset="0"/>
                <a:cs typeface="Times New Roman" pitchFamily="18" charset="0"/>
              </a:rPr>
              <a:t>- оздоровлено 1672 ребенка, </a:t>
            </a:r>
            <a:r>
              <a:rPr lang="ru-RU" sz="1800" b="0" dirty="0" smtClean="0">
                <a:solidFill>
                  <a:srgbClr val="00421E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расходы </a:t>
            </a:r>
            <a:r>
              <a:rPr lang="ru-RU" sz="1800" b="0" dirty="0">
                <a:solidFill>
                  <a:srgbClr val="00421E"/>
                </a:solidFill>
                <a:effectLst/>
                <a:latin typeface="Times New Roman" pitchFamily="18" charset="0"/>
                <a:cs typeface="Times New Roman" pitchFamily="18" charset="0"/>
              </a:rPr>
              <a:t>11 773 337,00 рублей.</a:t>
            </a:r>
            <a:br>
              <a:rPr lang="ru-RU" sz="1800" b="0" dirty="0">
                <a:solidFill>
                  <a:srgbClr val="00421E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00421E"/>
                </a:solidFill>
                <a:effectLst/>
                <a:latin typeface="Times New Roman" pitchFamily="18" charset="0"/>
                <a:cs typeface="Times New Roman" pitchFamily="18" charset="0"/>
              </a:rPr>
              <a:t>Временное </a:t>
            </a:r>
            <a:r>
              <a:rPr lang="ru-RU" sz="1800" b="0" dirty="0">
                <a:solidFill>
                  <a:srgbClr val="00421E"/>
                </a:solidFill>
                <a:effectLst/>
                <a:latin typeface="Times New Roman" pitchFamily="18" charset="0"/>
                <a:cs typeface="Times New Roman" pitchFamily="18" charset="0"/>
              </a:rPr>
              <a:t>трудоустройство несовершеннолетних граждан –</a:t>
            </a:r>
            <a:br>
              <a:rPr lang="ru-RU" sz="1800" b="0" dirty="0">
                <a:solidFill>
                  <a:srgbClr val="00421E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>
                <a:solidFill>
                  <a:srgbClr val="00421E"/>
                </a:solidFill>
                <a:effectLst/>
                <a:latin typeface="Times New Roman" pitchFamily="18" charset="0"/>
                <a:cs typeface="Times New Roman" pitchFamily="18" charset="0"/>
              </a:rPr>
              <a:t>175 человек, расходы 1 750 000,00 </a:t>
            </a:r>
            <a:r>
              <a:rPr lang="ru-RU" sz="1800" b="0" dirty="0" smtClean="0">
                <a:solidFill>
                  <a:srgbClr val="00421E"/>
                </a:solidFill>
                <a:effectLst/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1800" b="0" dirty="0">
                <a:solidFill>
                  <a:srgbClr val="00421E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800" b="0" dirty="0">
                <a:solidFill>
                  <a:srgbClr val="00421E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00421E"/>
                </a:solidFill>
                <a:effectLst/>
                <a:latin typeface="Bookman Old Style" pitchFamily="18" charset="0"/>
              </a:rPr>
              <a:t/>
            </a:r>
            <a:br>
              <a:rPr lang="ru-RU" sz="32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effectLst/>
            </a:endParaRPr>
          </a:p>
        </p:txBody>
      </p:sp>
      <p:pic>
        <p:nvPicPr>
          <p:cNvPr id="51203" name="Picture 9" descr="100-0002_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41738"/>
            <a:ext cx="3519488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2" descr="http://све.рф/media/gallery/1/1/11244a0a9b70186c1a9e85619ce54dd3_900x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573463"/>
            <a:ext cx="363061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00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4"/>
          <p:cNvSpPr>
            <a:spLocks noChangeArrowheads="1"/>
          </p:cNvSpPr>
          <p:nvPr/>
        </p:nvSpPr>
        <p:spPr bwMode="auto">
          <a:xfrm>
            <a:off x="368300" y="304800"/>
            <a:ext cx="8305800" cy="38472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00421E"/>
                </a:solidFill>
                <a:latin typeface="Bookman Old Style" pitchFamily="18" charset="0"/>
              </a:rPr>
              <a:t>Неисполнение плановых назначений </a:t>
            </a:r>
          </a:p>
          <a:p>
            <a:pPr algn="ctr"/>
            <a:r>
              <a:rPr lang="ru-RU" altLang="ru-RU" sz="2800" b="1" dirty="0">
                <a:solidFill>
                  <a:srgbClr val="00421E"/>
                </a:solidFill>
                <a:latin typeface="Bookman Old Style" pitchFamily="18" charset="0"/>
              </a:rPr>
              <a:t>по разделу </a:t>
            </a:r>
            <a:r>
              <a:rPr lang="ru-RU" sz="2800" b="1" dirty="0" smtClean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«</a:t>
            </a:r>
            <a:r>
              <a:rPr lang="ru-RU" sz="2800" b="1" dirty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Образование</a:t>
            </a:r>
            <a:r>
              <a:rPr lang="ru-RU" sz="2800" b="1" dirty="0" smtClean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»</a:t>
            </a:r>
          </a:p>
          <a:p>
            <a:pPr algn="ctr"/>
            <a:endParaRPr lang="ru-RU" altLang="ru-RU" sz="2800" b="1" dirty="0" smtClean="0">
              <a:solidFill>
                <a:srgbClr val="00421E"/>
              </a:solidFill>
              <a:latin typeface="Bookman Old Style" pitchFamily="18" charset="0"/>
            </a:endParaRPr>
          </a:p>
          <a:p>
            <a:pPr marL="285750" indent="-285750" algn="just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неисполнение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работ по ремонту фасада МОУ Гимназия в связи с рассмотрением дела в Арбитражном суде Свердловской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области. Остаток средств 5 162 866,31 рублей.</a:t>
            </a:r>
          </a:p>
          <a:p>
            <a:pPr marL="285750" indent="-285750" algn="just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неисполнение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подрядчиком работ по муниципальному контракту на выполнение строительно-монтажных работ по объекту: «Строительство лыжной базы в городском округе Нижняя Салда», назначено рассмотрение дела в Арбитражном суде Свердловской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области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16069"/>
            <a:ext cx="3099308" cy="232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ZAMECON\Desktop\ФИНУПР\БЮДЖЕТ\ФОТО для ОТЧЕТОВ по бюджету\2019\Лыжная база\20190808_1311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216070"/>
            <a:ext cx="3099308" cy="232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15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533400" y="457200"/>
            <a:ext cx="8610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00421E"/>
                </a:solidFill>
                <a:latin typeface="Bookman Old Style" pitchFamily="18" charset="0"/>
              </a:rPr>
              <a:t>Расходы в расчете на одного жителя </a:t>
            </a:r>
          </a:p>
          <a:p>
            <a:pPr algn="ctr"/>
            <a:r>
              <a:rPr lang="ru-RU" altLang="ru-RU" sz="2800" b="1" dirty="0">
                <a:solidFill>
                  <a:srgbClr val="00421E"/>
                </a:solidFill>
                <a:latin typeface="Bookman Old Style" pitchFamily="18" charset="0"/>
              </a:rPr>
              <a:t>в сфере образования, в рублях</a:t>
            </a:r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457200" y="5716588"/>
            <a:ext cx="7010399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spcBef>
                <a:spcPct val="30000"/>
              </a:spcBef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</a:rPr>
              <a:t>Темп роста расходов на одного жителя составил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</a:rPr>
              <a:t>97,74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</a:rPr>
              <a:t>%</a:t>
            </a:r>
          </a:p>
        </p:txBody>
      </p:sp>
      <p:sp>
        <p:nvSpPr>
          <p:cNvPr id="96260" name="TextBox 1"/>
          <p:cNvSpPr txBox="1">
            <a:spLocks noChangeArrowheads="1"/>
          </p:cNvSpPr>
          <p:nvPr/>
        </p:nvSpPr>
        <p:spPr bwMode="auto">
          <a:xfrm>
            <a:off x="762000" y="5030787"/>
            <a:ext cx="74590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latin typeface="Bookman Old Style" pitchFamily="18" charset="0"/>
              </a:rPr>
              <a:t>2014 год    </a:t>
            </a:r>
            <a:r>
              <a:rPr lang="ru-RU" sz="1400" b="1" dirty="0" smtClean="0">
                <a:latin typeface="Bookman Old Style" pitchFamily="18" charset="0"/>
              </a:rPr>
              <a:t>    </a:t>
            </a:r>
            <a:r>
              <a:rPr lang="ru-RU" sz="1400" b="1" dirty="0">
                <a:latin typeface="Bookman Old Style" pitchFamily="18" charset="0"/>
              </a:rPr>
              <a:t>2015 год        </a:t>
            </a:r>
            <a:r>
              <a:rPr lang="ru-RU" sz="1400" b="1" dirty="0" smtClean="0">
                <a:latin typeface="Bookman Old Style" pitchFamily="18" charset="0"/>
              </a:rPr>
              <a:t>2016 </a:t>
            </a:r>
            <a:r>
              <a:rPr lang="ru-RU" sz="1400" b="1" dirty="0">
                <a:latin typeface="Bookman Old Style" pitchFamily="18" charset="0"/>
              </a:rPr>
              <a:t>год      </a:t>
            </a:r>
            <a:r>
              <a:rPr lang="ru-RU" sz="1400" b="1" dirty="0" smtClean="0">
                <a:latin typeface="Bookman Old Style" pitchFamily="18" charset="0"/>
              </a:rPr>
              <a:t> 2017 </a:t>
            </a:r>
            <a:r>
              <a:rPr lang="ru-RU" sz="1400" b="1" dirty="0">
                <a:latin typeface="Bookman Old Style" pitchFamily="18" charset="0"/>
              </a:rPr>
              <a:t>год      </a:t>
            </a:r>
            <a:r>
              <a:rPr lang="ru-RU" sz="1400" b="1" dirty="0" smtClean="0">
                <a:latin typeface="Bookman Old Style" pitchFamily="18" charset="0"/>
              </a:rPr>
              <a:t>2018 год   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itchFamily="18" charset="0"/>
              </a:rPr>
              <a:t>2019 год</a:t>
            </a:r>
            <a:endParaRPr lang="ru-RU" sz="14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8381406"/>
              </p:ext>
            </p:extLst>
          </p:nvPr>
        </p:nvGraphicFramePr>
        <p:xfrm>
          <a:off x="152400" y="1524000"/>
          <a:ext cx="88392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C70F322-62E8-4251-B20C-8FEF65B271CF}" type="slidenum">
              <a:rPr lang="ru-RU" altLang="ru-RU" smtClean="0"/>
              <a:pPr/>
              <a:t>6</a:t>
            </a:fld>
            <a:endParaRPr lang="ru-RU" altLang="ru-RU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228600" y="1549400"/>
            <a:ext cx="2743200" cy="5232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600" b="1" u="sng" dirty="0">
                <a:solidFill>
                  <a:srgbClr val="007E39"/>
                </a:solidFill>
                <a:latin typeface="Bookman Old Style" pitchFamily="18" charset="0"/>
                <a:cs typeface="Arial" pitchFamily="34" charset="0"/>
              </a:rPr>
              <a:t>НАЛОГОВЫЕ ДОХОДЫ</a:t>
            </a:r>
          </a:p>
          <a:p>
            <a:pPr algn="ctr">
              <a:defRPr/>
            </a:pPr>
            <a:endParaRPr lang="ru-RU" sz="1600" b="1" u="sng" dirty="0">
              <a:solidFill>
                <a:srgbClr val="00421E"/>
              </a:solidFill>
              <a:latin typeface="Bookman Old Style" pitchFamily="18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Налог на доходы физических лиц;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Акцизы;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Налоги на совокупный доход :</a:t>
            </a:r>
          </a:p>
          <a:p>
            <a:pPr>
              <a:defRPr/>
            </a:pPr>
            <a:r>
              <a:rPr lang="ru-RU" sz="1600" b="1" i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-Единый налог на вмененный доход ,</a:t>
            </a:r>
          </a:p>
          <a:p>
            <a:pPr>
              <a:buFontTx/>
              <a:buChar char="-"/>
              <a:defRPr/>
            </a:pPr>
            <a:r>
              <a:rPr lang="ru-RU" sz="1600" b="1" i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Налог, взимаемый в связи с применением патентной системы налогообложения;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Налог на имущество физических лиц;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Земельный налог;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Государственная пошлина.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00400" y="1562100"/>
            <a:ext cx="3352800" cy="52197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600" b="1" u="sng" dirty="0">
                <a:solidFill>
                  <a:srgbClr val="007E39"/>
                </a:solidFill>
                <a:latin typeface="Bookman Old Style" pitchFamily="18" charset="0"/>
                <a:cs typeface="Arial" charset="0"/>
              </a:rPr>
              <a:t>НЕНАЛОГОВЫЕ ДОХОДЫ</a:t>
            </a:r>
          </a:p>
          <a:p>
            <a:pPr algn="ctr">
              <a:defRPr/>
            </a:pPr>
            <a:endParaRPr lang="ru-RU" sz="1600" b="1" dirty="0">
              <a:solidFill>
                <a:srgbClr val="00421E"/>
              </a:solidFill>
              <a:latin typeface="Bookman Old Style" pitchFamily="18" charset="0"/>
              <a:cs typeface="Arial" charset="0"/>
            </a:endParaRP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Arial" charset="0"/>
              </a:rPr>
              <a:t>Доходы от использования имущества, находящегося в муниципальной собственности;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Arial" charset="0"/>
              </a:rPr>
              <a:t>Платежи при пользовании природными ресурсами;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Arial" charset="0"/>
              </a:rPr>
              <a:t>Доходы от оказания платных услуг;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Arial" charset="0"/>
              </a:rPr>
              <a:t>Доходы от продажи материальных и нематериальных активов;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Arial" charset="0"/>
              </a:rPr>
              <a:t>Штрафы, санкции, возмещение ущерба</a:t>
            </a:r>
            <a:r>
              <a:rPr lang="ru-RU" sz="1600" b="1" dirty="0">
                <a:solidFill>
                  <a:srgbClr val="00421E"/>
                </a:solidFill>
                <a:latin typeface="Arial" charset="0"/>
                <a:cs typeface="Arial" charset="0"/>
              </a:rPr>
              <a:t>;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Arial" charset="0"/>
              </a:rPr>
              <a:t>Прочие неналоговые доходы.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667500" y="1625600"/>
            <a:ext cx="2362200" cy="5156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600" b="1" u="sng" dirty="0">
                <a:solidFill>
                  <a:srgbClr val="007E39"/>
                </a:solidFill>
                <a:latin typeface="Bookman Old Style" pitchFamily="18" charset="0"/>
                <a:cs typeface="Arial" pitchFamily="34" charset="0"/>
              </a:rPr>
              <a:t>БЕЗВОЗМЕЗДНЫЕ ПОСТУПЛЕНИЯ</a:t>
            </a:r>
          </a:p>
          <a:p>
            <a:pPr algn="ctr">
              <a:defRPr/>
            </a:pPr>
            <a:endParaRPr lang="ru-RU" sz="1600" b="1" dirty="0">
              <a:solidFill>
                <a:srgbClr val="00421E"/>
              </a:solidFill>
              <a:latin typeface="Bookman Old Style" pitchFamily="18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Поступления от других бюджетов бюджетной системы в виде дотаций, субсидий, субвенций и иных межбюджетных трансфертов;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Поступления от организаций и граждан (кроме налоговых и неналоговых доходов</a:t>
            </a:r>
            <a:r>
              <a:rPr lang="ru-RU" sz="1600" b="1" dirty="0">
                <a:solidFill>
                  <a:srgbClr val="00421E"/>
                </a:solidFill>
                <a:latin typeface="Arial" pitchFamily="34" charset="0"/>
                <a:cs typeface="Arial" pitchFamily="34" charset="0"/>
              </a:rPr>
              <a:t>).</a:t>
            </a:r>
          </a:p>
        </p:txBody>
      </p:sp>
      <p:pic>
        <p:nvPicPr>
          <p:cNvPr id="33798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0"/>
            <a:ext cx="5029200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993392" y="-85344"/>
            <a:ext cx="7162800" cy="11430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Расходы по разделу </a:t>
            </a: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0800</a:t>
            </a:r>
            <a:b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 «Культура, кинематография», </a:t>
            </a:r>
            <a:b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в тыс. </a:t>
            </a: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рублей</a:t>
            </a:r>
          </a:p>
        </p:txBody>
      </p:sp>
      <p:sp>
        <p:nvSpPr>
          <p:cNvPr id="37892" name="Rectangle 9"/>
          <p:cNvSpPr>
            <a:spLocks noChangeArrowheads="1"/>
          </p:cNvSpPr>
          <p:nvPr/>
        </p:nvSpPr>
        <p:spPr bwMode="auto">
          <a:xfrm>
            <a:off x="0" y="6381392"/>
            <a:ext cx="678180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ru-RU" b="1" dirty="0">
                <a:latin typeface="Times New Roman" pitchFamily="18" charset="0"/>
              </a:rPr>
              <a:t>Удельный вес расходов на культуру в бюджете составляет </a:t>
            </a:r>
            <a:r>
              <a:rPr lang="ru-RU" b="1" dirty="0" smtClean="0">
                <a:latin typeface="Times New Roman" pitchFamily="18" charset="0"/>
              </a:rPr>
              <a:t>6%</a:t>
            </a:r>
            <a:endParaRPr lang="ru-RU" b="1" dirty="0">
              <a:latin typeface="Times New Roman" pitchFamily="18" charset="0"/>
            </a:endParaRPr>
          </a:p>
        </p:txBody>
      </p:sp>
      <p:sp>
        <p:nvSpPr>
          <p:cNvPr id="97284" name="Rectangle 8"/>
          <p:cNvSpPr>
            <a:spLocks noChangeArrowheads="1"/>
          </p:cNvSpPr>
          <p:nvPr/>
        </p:nvSpPr>
        <p:spPr bwMode="auto">
          <a:xfrm>
            <a:off x="0" y="6242050"/>
            <a:ext cx="8915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 b="1">
                <a:latin typeface="Times New Roman" pitchFamily="18" charset="0"/>
              </a:rPr>
              <a:t> </a:t>
            </a:r>
            <a:endParaRPr lang="ru-RU" altLang="ru-RU" sz="16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0" y="5624154"/>
            <a:ext cx="105568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Факт</a:t>
            </a:r>
          </a:p>
        </p:txBody>
      </p:sp>
      <p:sp>
        <p:nvSpPr>
          <p:cNvPr id="97286" name="TextBox 1"/>
          <p:cNvSpPr txBox="1">
            <a:spLocks noChangeArrowheads="1"/>
          </p:cNvSpPr>
          <p:nvPr/>
        </p:nvSpPr>
        <p:spPr bwMode="auto">
          <a:xfrm>
            <a:off x="252984" y="5562146"/>
            <a:ext cx="2743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r>
              <a:rPr lang="ru-RU" altLang="ru-RU" sz="28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План</a:t>
            </a:r>
          </a:p>
        </p:txBody>
      </p:sp>
      <p:sp>
        <p:nvSpPr>
          <p:cNvPr id="11" name="Rectangle 9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152400" y="1601724"/>
            <a:ext cx="563880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ru-RU" b="1" dirty="0">
                <a:latin typeface="Bookman Old Style" pitchFamily="18" charset="0"/>
              </a:rPr>
              <a:t>Исполнение за </a:t>
            </a:r>
            <a:r>
              <a:rPr lang="ru-RU" b="1" dirty="0" smtClean="0">
                <a:latin typeface="Bookman Old Style" pitchFamily="18" charset="0"/>
              </a:rPr>
              <a:t>2019 </a:t>
            </a:r>
            <a:r>
              <a:rPr lang="ru-RU" b="1" dirty="0">
                <a:latin typeface="Bookman Old Style" pitchFamily="18" charset="0"/>
              </a:rPr>
              <a:t>год составило </a:t>
            </a:r>
            <a:r>
              <a:rPr lang="ru-RU" b="1" dirty="0" smtClean="0">
                <a:latin typeface="Bookman Old Style" pitchFamily="18" charset="0"/>
              </a:rPr>
              <a:t>99,99%</a:t>
            </a:r>
            <a:endParaRPr lang="ru-RU" b="1" dirty="0">
              <a:latin typeface="Bookman Old Style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" y="0"/>
            <a:ext cx="2200835" cy="134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6129247"/>
              </p:ext>
            </p:extLst>
          </p:nvPr>
        </p:nvGraphicFramePr>
        <p:xfrm>
          <a:off x="-457200" y="2120049"/>
          <a:ext cx="6857999" cy="3442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9" y="2775205"/>
            <a:ext cx="2467044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65210"/>
            <a:ext cx="2467043" cy="176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C:\Users\ZAMECON\Desktop\ФИНУПР\БЮДЖЕТ\ФОТО для ОТЧЕТОВ по бюджету\2019\уральская и новая\20200520_08473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6" b="18293"/>
          <a:stretch/>
        </p:blipFill>
        <p:spPr bwMode="auto">
          <a:xfrm>
            <a:off x="6248400" y="1066800"/>
            <a:ext cx="2467043" cy="167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274638"/>
            <a:ext cx="8610600" cy="944562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200" dirty="0">
                <a:solidFill>
                  <a:srgbClr val="00421E"/>
                </a:solidFill>
                <a:effectLst/>
                <a:latin typeface="Bookman Old Style" pitchFamily="18" charset="0"/>
              </a:rPr>
              <a:t>Исполнение расходов по муниципальной программе </a:t>
            </a:r>
            <a:br>
              <a:rPr lang="ru-RU" sz="22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200" dirty="0">
                <a:solidFill>
                  <a:srgbClr val="00421E"/>
                </a:solidFill>
                <a:effectLst/>
                <a:latin typeface="Bookman Old Style" pitchFamily="18" charset="0"/>
              </a:rPr>
              <a:t>«Развитие культуры в городском округе  Нижняя Салда </a:t>
            </a:r>
            <a:r>
              <a:rPr lang="ru-RU" sz="22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/>
            </a:r>
            <a:br>
              <a:rPr lang="ru-RU" sz="22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2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до 2024 </a:t>
            </a:r>
            <a:r>
              <a:rPr lang="ru-RU" sz="2200" dirty="0">
                <a:solidFill>
                  <a:srgbClr val="00421E"/>
                </a:solidFill>
                <a:effectLst/>
                <a:latin typeface="Bookman Old Style" pitchFamily="18" charset="0"/>
              </a:rPr>
              <a:t>года»</a:t>
            </a:r>
          </a:p>
        </p:txBody>
      </p:sp>
      <p:sp>
        <p:nvSpPr>
          <p:cNvPr id="98307" name="Rectangle 252"/>
          <p:cNvSpPr>
            <a:spLocks noChangeArrowheads="1"/>
          </p:cNvSpPr>
          <p:nvPr/>
        </p:nvSpPr>
        <p:spPr bwMode="auto">
          <a:xfrm>
            <a:off x="1066800" y="5911850"/>
            <a:ext cx="92964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 b="1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989244"/>
              </p:ext>
            </p:extLst>
          </p:nvPr>
        </p:nvGraphicFramePr>
        <p:xfrm>
          <a:off x="533400" y="1371600"/>
          <a:ext cx="8001000" cy="4038599"/>
        </p:xfrm>
        <a:graphic>
          <a:graphicData uri="http://schemas.openxmlformats.org/drawingml/2006/table">
            <a:tbl>
              <a:tblPr/>
              <a:tblGrid>
                <a:gridCol w="2943873"/>
                <a:gridCol w="1533552"/>
                <a:gridCol w="1716119"/>
                <a:gridCol w="1807456"/>
              </a:tblGrid>
              <a:tr h="58142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Направление расходов</a:t>
                      </a:r>
                    </a:p>
                  </a:txBody>
                  <a:tcPr marL="5093" marR="5093" marT="50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Утверждено, тыс. руб.</a:t>
                      </a:r>
                    </a:p>
                  </a:txBody>
                  <a:tcPr marL="5093" marR="5093" marT="50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Исполнено, тыс. руб.</a:t>
                      </a:r>
                    </a:p>
                  </a:txBody>
                  <a:tcPr marL="5093" marR="5093" marT="50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Исполнено, </a:t>
                      </a:r>
                      <a:endParaRPr lang="ru-RU" sz="1600" b="1" i="0" u="none" strike="noStrike" dirty="0" smtClean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%</a:t>
                      </a:r>
                      <a:endParaRPr lang="ru-RU" sz="1600" b="1" i="0" u="none" strike="noStrike" dirty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</a:txBody>
                  <a:tcPr marL="5093" marR="5093" marT="50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891513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 Развитие деятельности </a:t>
                      </a:r>
                      <a:r>
                        <a:rPr lang="ru-RU" sz="16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культурно - досуговой </a:t>
                      </a:r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сферы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600" b="1" i="0" u="none" strike="noStrike" kern="1200" dirty="0" smtClean="0">
                        <a:solidFill>
                          <a:srgbClr val="00421E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 </a:t>
                      </a:r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282,7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600" b="1" i="0" u="none" strike="noStrike" kern="1200" dirty="0" smtClean="0">
                        <a:solidFill>
                          <a:srgbClr val="00421E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 </a:t>
                      </a:r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282,7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600" b="1" i="0" u="none" strike="noStrike" kern="1200" dirty="0" smtClean="0">
                        <a:solidFill>
                          <a:srgbClr val="00421E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100,00</a:t>
                      </a:r>
                      <a:endParaRPr lang="ru-RU" sz="1600" b="1" i="0" u="none" strike="noStrike" kern="1200" dirty="0">
                        <a:solidFill>
                          <a:srgbClr val="00421E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00858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Развитие музейной деятельности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 </a:t>
                      </a:r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635,0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7 635,0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0492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Развитие </a:t>
                      </a:r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библиотечной деятельности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 </a:t>
                      </a:r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496,6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10 494,9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99,98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83209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Обеспечение реализации муниципальной программы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600" b="1" i="0" u="none" strike="noStrike" kern="1200" dirty="0" smtClean="0">
                        <a:solidFill>
                          <a:srgbClr val="00421E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 </a:t>
                      </a:r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690,8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600" b="1" i="0" u="none" strike="noStrike" kern="1200" dirty="0" smtClean="0">
                        <a:solidFill>
                          <a:srgbClr val="00421E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 </a:t>
                      </a:r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689,9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600" b="1" i="0" u="none" strike="noStrike" kern="1200" dirty="0" smtClean="0">
                        <a:solidFill>
                          <a:srgbClr val="00421E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99,98</a:t>
                      </a:r>
                      <a:endParaRPr lang="ru-RU" sz="1600" b="1" i="0" u="none" strike="noStrike" kern="1200" dirty="0">
                        <a:solidFill>
                          <a:srgbClr val="00421E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7667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Всего расходов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44 105,1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44 102,5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99,99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7929"/>
            <a:ext cx="8915400" cy="561975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0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Муниципальная программа </a:t>
            </a:r>
            <a:r>
              <a:rPr lang="ru-RU" sz="2000" dirty="0">
                <a:solidFill>
                  <a:srgbClr val="00421E"/>
                </a:solidFill>
                <a:effectLst/>
                <a:latin typeface="Bookman Old Style" pitchFamily="18" charset="0"/>
              </a:rPr>
              <a:t/>
            </a:r>
            <a:br>
              <a:rPr lang="ru-RU" sz="20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000" dirty="0">
                <a:solidFill>
                  <a:srgbClr val="00421E"/>
                </a:solidFill>
                <a:effectLst/>
                <a:latin typeface="Bookman Old Style" pitchFamily="18" charset="0"/>
              </a:rPr>
              <a:t>«Развитие культуры в городском округе  Нижняя Салда </a:t>
            </a:r>
            <a:br>
              <a:rPr lang="ru-RU" sz="20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000" dirty="0">
                <a:solidFill>
                  <a:srgbClr val="00421E"/>
                </a:solidFill>
                <a:effectLst/>
                <a:latin typeface="Bookman Old Style" pitchFamily="18" charset="0"/>
              </a:rPr>
              <a:t>до 2024 </a:t>
            </a:r>
            <a:r>
              <a:rPr lang="ru-RU" sz="20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года»</a:t>
            </a:r>
            <a:endParaRPr lang="ru-RU" sz="3200" dirty="0">
              <a:solidFill>
                <a:srgbClr val="00421E"/>
              </a:solidFill>
              <a:effectLst/>
              <a:latin typeface="Bookman Old Style" pitchFamily="18" charset="0"/>
            </a:endParaRPr>
          </a:p>
        </p:txBody>
      </p:sp>
      <p:sp>
        <p:nvSpPr>
          <p:cNvPr id="52227" name="Прямоугольник 5"/>
          <p:cNvSpPr>
            <a:spLocks noChangeArrowheads="1"/>
          </p:cNvSpPr>
          <p:nvPr/>
        </p:nvSpPr>
        <p:spPr bwMode="auto">
          <a:xfrm>
            <a:off x="457200" y="2915663"/>
            <a:ext cx="868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 algn="ctr" fontAlgn="t"/>
            <a:r>
              <a:rPr lang="ru-RU" sz="1600" b="1" dirty="0" smtClean="0">
                <a:solidFill>
                  <a:srgbClr val="00421E"/>
                </a:solidFill>
                <a:latin typeface="Bookman Old Style" pitchFamily="18" charset="0"/>
              </a:rPr>
              <a:t>Капитальный ремонт вспомогательного здания музея и постройка перехода между зданиями</a:t>
            </a:r>
            <a:endParaRPr lang="ru-RU" sz="1600" b="1" dirty="0" smtClean="0">
              <a:solidFill>
                <a:prstClr val="black"/>
              </a:solidFill>
              <a:latin typeface="Bookman Old Style" pitchFamily="18" charset="0"/>
            </a:endParaRPr>
          </a:p>
        </p:txBody>
      </p:sp>
      <p:pic>
        <p:nvPicPr>
          <p:cNvPr id="522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0" b="31596"/>
          <a:stretch>
            <a:fillRect/>
          </a:stretch>
        </p:blipFill>
        <p:spPr bwMode="auto">
          <a:xfrm>
            <a:off x="512529" y="990600"/>
            <a:ext cx="7862888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0438"/>
            <a:ext cx="409575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500438"/>
            <a:ext cx="409575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0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925" y="1981200"/>
            <a:ext cx="4105275" cy="23082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171450" indent="-171450"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200" dirty="0">
                <a:latin typeface="Bookman Old Style" pitchFamily="18" charset="0"/>
              </a:rPr>
              <a:t>Информатизация муниципальных        </a:t>
            </a:r>
          </a:p>
          <a:p>
            <a:pPr algn="just">
              <a:defRPr/>
            </a:pPr>
            <a:r>
              <a:rPr lang="ru-RU" sz="1200" dirty="0">
                <a:latin typeface="Bookman Old Style" pitchFamily="18" charset="0"/>
              </a:rPr>
              <a:t>библиотек, в том числе комплектование книжных фондов (включая приобретение электронных версий книг и приобретение  (подписку) периодических изданий), приобретение компьютерного оборудования и лицензионного программного обеспечения,  подключение муниципальных библиотек к сети «Интернет» и развитие системы библиотечного дела с учетом задачи расширения информационных технологий и оцифровки за счет средств областного бюджета- 215 000,00 </a:t>
            </a:r>
            <a:r>
              <a:rPr lang="ru-RU" sz="1200" dirty="0" smtClean="0">
                <a:latin typeface="Bookman Old Style" pitchFamily="18" charset="0"/>
              </a:rPr>
              <a:t>рублей</a:t>
            </a:r>
            <a:endParaRPr lang="ru-RU" sz="1200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38638" y="5263020"/>
            <a:ext cx="4511675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71450" indent="-171450"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200" dirty="0">
                <a:latin typeface="Bookman Old Style" pitchFamily="18" charset="0"/>
              </a:rPr>
              <a:t>Создание и обеспечение деятельности молодежных «</a:t>
            </a:r>
            <a:r>
              <a:rPr lang="ru-RU" sz="1200" dirty="0" err="1">
                <a:latin typeface="Bookman Old Style" pitchFamily="18" charset="0"/>
              </a:rPr>
              <a:t>коворкинг</a:t>
            </a:r>
            <a:r>
              <a:rPr lang="ru-RU" sz="1200" dirty="0">
                <a:latin typeface="Bookman Old Style" pitchFamily="18" charset="0"/>
              </a:rPr>
              <a:t> - центров» - </a:t>
            </a:r>
            <a:r>
              <a:rPr lang="ru-RU" sz="1200" dirty="0" smtClean="0">
                <a:latin typeface="Bookman Old Style" pitchFamily="18" charset="0"/>
              </a:rPr>
              <a:t>300 </a:t>
            </a:r>
            <a:r>
              <a:rPr lang="ru-RU" sz="1200" dirty="0">
                <a:latin typeface="Bookman Old Style" pitchFamily="18" charset="0"/>
              </a:rPr>
              <a:t>000,00 </a:t>
            </a:r>
            <a:r>
              <a:rPr lang="ru-RU" sz="1200" dirty="0" smtClean="0">
                <a:latin typeface="Bookman Old Style" pitchFamily="18" charset="0"/>
              </a:rPr>
              <a:t>рублей</a:t>
            </a:r>
            <a:endParaRPr lang="ru-RU" sz="1200" dirty="0">
              <a:latin typeface="Bookman Old Style" pitchFamily="18" charset="0"/>
            </a:endParaRPr>
          </a:p>
        </p:txBody>
      </p:sp>
      <p:pic>
        <p:nvPicPr>
          <p:cNvPr id="113668" name="Picture 43" descr="http://syl.ru/misc/i/ai/199564/8804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956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0" y="152400"/>
            <a:ext cx="5486400" cy="1477962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200" dirty="0" smtClean="0">
                <a:solidFill>
                  <a:srgbClr val="00421E"/>
                </a:solidFill>
                <a:latin typeface="Bookman Old Style" pitchFamily="18" charset="0"/>
              </a:rPr>
              <a:t>Муниципальная программа</a:t>
            </a:r>
            <a:r>
              <a:rPr lang="ru-RU" sz="22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 </a:t>
            </a:r>
            <a:r>
              <a:rPr lang="ru-RU" sz="2200" dirty="0">
                <a:solidFill>
                  <a:srgbClr val="00421E"/>
                </a:solidFill>
                <a:effectLst/>
                <a:latin typeface="Bookman Old Style" pitchFamily="18" charset="0"/>
              </a:rPr>
              <a:t/>
            </a:r>
            <a:br>
              <a:rPr lang="ru-RU" sz="22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200" dirty="0">
                <a:solidFill>
                  <a:srgbClr val="00421E"/>
                </a:solidFill>
                <a:effectLst/>
                <a:latin typeface="Bookman Old Style" pitchFamily="18" charset="0"/>
              </a:rPr>
              <a:t>«Развитие культуры в городском округе  Нижняя Салда </a:t>
            </a:r>
            <a:r>
              <a:rPr lang="ru-RU" sz="22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/>
            </a:r>
            <a:br>
              <a:rPr lang="ru-RU" sz="22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2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до 2024 </a:t>
            </a:r>
            <a:r>
              <a:rPr lang="ru-RU" sz="2200" dirty="0">
                <a:solidFill>
                  <a:srgbClr val="00421E"/>
                </a:solidFill>
                <a:effectLst/>
                <a:latin typeface="Bookman Old Style" pitchFamily="18" charset="0"/>
              </a:rPr>
              <a:t>года»</a:t>
            </a:r>
          </a:p>
        </p:txBody>
      </p:sp>
      <p:sp>
        <p:nvSpPr>
          <p:cNvPr id="113670" name="AutoShape 4" descr="http://saferharlow.info/wp-content/uploads/2018/10/photo_2017_07_06_15_30_09.jpg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z="2000" smtClean="0">
              <a:solidFill>
                <a:prstClr val="black"/>
              </a:solidFill>
            </a:endParaRPr>
          </a:p>
        </p:txBody>
      </p:sp>
      <p:sp>
        <p:nvSpPr>
          <p:cNvPr id="113671" name="AutoShape 6" descr="http://saferharlow.info/wp-content/uploads/2018/10/photo_2017_07_06_15_30_09.jpg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z="2000" smtClean="0">
              <a:solidFill>
                <a:prstClr val="black"/>
              </a:solidFill>
            </a:endParaRPr>
          </a:p>
        </p:txBody>
      </p:sp>
      <p:pic>
        <p:nvPicPr>
          <p:cNvPr id="113672" name="Picture 10" descr="http://vsevkurse.com/wp-content/uploads/2016/04/%D0%BA%D0%BD%D0%B8%D0%B3%D0%B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2362200"/>
            <a:ext cx="43608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8" t="17143" r="16483"/>
          <a:stretch>
            <a:fillRect/>
          </a:stretch>
        </p:blipFill>
        <p:spPr bwMode="auto">
          <a:xfrm>
            <a:off x="266700" y="4648200"/>
            <a:ext cx="3997325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54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097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Прямоугольник 8"/>
          <p:cNvSpPr>
            <a:spLocks noChangeArrowheads="1"/>
          </p:cNvSpPr>
          <p:nvPr/>
        </p:nvSpPr>
        <p:spPr bwMode="auto">
          <a:xfrm>
            <a:off x="1600200" y="0"/>
            <a:ext cx="7391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sz="20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Средства Резервного фонда Правительства Свердловской области, выделенные по ходатайству депутата Законодательного Собрания </a:t>
            </a:r>
          </a:p>
          <a:p>
            <a:pPr algn="ctr" eaLnBrk="0" hangingPunct="0"/>
            <a:r>
              <a:rPr lang="ru-RU" sz="2000" b="1" dirty="0" err="1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Рощупкина</a:t>
            </a:r>
            <a:r>
              <a:rPr lang="ru-RU" sz="20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Владимира Николаевича</a:t>
            </a:r>
          </a:p>
          <a:p>
            <a:pPr algn="ctr" eaLnBrk="0" hangingPunct="0"/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76" name="TextBox 9"/>
          <p:cNvSpPr txBox="1">
            <a:spLocks noChangeArrowheads="1"/>
          </p:cNvSpPr>
          <p:nvPr/>
        </p:nvSpPr>
        <p:spPr bwMode="auto">
          <a:xfrm>
            <a:off x="6019800" y="2286000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63" y="2500313"/>
            <a:ext cx="3429000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139 998,00 рублей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Муниципальным учреждением «Городской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Дворец Культуры им. В.И. Ленина» приобретено </a:t>
            </a: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кондиционера для малого зала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562600" y="4495800"/>
            <a:ext cx="3200400" cy="14779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110 002,00 рублей МБУК «Центральная городская библиотека» замена оконных блоков в здании Центральной городской библиотеки</a:t>
            </a:r>
          </a:p>
        </p:txBody>
      </p:sp>
      <p:pic>
        <p:nvPicPr>
          <p:cNvPr id="54279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27" b="39166"/>
          <a:stretch>
            <a:fillRect/>
          </a:stretch>
        </p:blipFill>
        <p:spPr bwMode="auto">
          <a:xfrm>
            <a:off x="4419600" y="1447800"/>
            <a:ext cx="37798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C:\Users\ZAMECON\Desktop\ФИНУПР\БЮДЖЕТ\ФОТО для ОТЧЕТОВ по бюджету\2019\уральская и новая\20200517_1231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0" b="9977"/>
          <a:stretch/>
        </p:blipFill>
        <p:spPr bwMode="auto">
          <a:xfrm>
            <a:off x="432679" y="4191000"/>
            <a:ext cx="474892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05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304800" y="457200"/>
            <a:ext cx="8839200" cy="2000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421E"/>
                </a:solidFill>
                <a:latin typeface="Bookman Old Style" pitchFamily="18" charset="0"/>
              </a:rPr>
              <a:t>Расходы на одного жителя в сфере культуры,</a:t>
            </a:r>
            <a:r>
              <a:rPr lang="ru-RU" sz="3200" b="1" dirty="0">
                <a:solidFill>
                  <a:srgbClr val="00421E"/>
                </a:solidFill>
                <a:latin typeface="Bookman Old Style" pitchFamily="18" charset="0"/>
              </a:rPr>
              <a:t> в рублях</a:t>
            </a:r>
          </a:p>
          <a:p>
            <a:pPr algn="ctr">
              <a:defRPr/>
            </a:pPr>
            <a:endParaRPr lang="ru-RU" sz="3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                                   </a:t>
            </a: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8917" name="Rectangle 4"/>
          <p:cNvSpPr>
            <a:spLocks noChangeArrowheads="1"/>
          </p:cNvSpPr>
          <p:nvPr/>
        </p:nvSpPr>
        <p:spPr bwMode="auto">
          <a:xfrm>
            <a:off x="685800" y="5943600"/>
            <a:ext cx="7086600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  <a:defRPr/>
            </a:pPr>
            <a:r>
              <a:rPr lang="ru-RU" sz="2000" b="1" dirty="0">
                <a:latin typeface="Times New Roman" pitchFamily="18" charset="0"/>
              </a:rPr>
              <a:t>Темп роста расходов на одного жителя составил </a:t>
            </a:r>
            <a:r>
              <a:rPr lang="ru-RU" sz="2000" b="1" dirty="0" smtClean="0">
                <a:latin typeface="Times New Roman" pitchFamily="18" charset="0"/>
              </a:rPr>
              <a:t>139,23%</a:t>
            </a:r>
            <a:endParaRPr lang="ru-RU" sz="2000" b="1" dirty="0">
              <a:latin typeface="Times New Roman" pitchFamily="18" charset="0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418426"/>
              </p:ext>
            </p:extLst>
          </p:nvPr>
        </p:nvGraphicFramePr>
        <p:xfrm>
          <a:off x="228600" y="1457325"/>
          <a:ext cx="8610600" cy="372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762000" y="5184675"/>
            <a:ext cx="74590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latin typeface="Bookman Old Style" pitchFamily="18" charset="0"/>
              </a:rPr>
              <a:t>2014 год   </a:t>
            </a:r>
            <a:r>
              <a:rPr lang="ru-RU" sz="1400" b="1" dirty="0" smtClean="0">
                <a:latin typeface="Bookman Old Style" pitchFamily="18" charset="0"/>
              </a:rPr>
              <a:t>    </a:t>
            </a:r>
            <a:r>
              <a:rPr lang="ru-RU" sz="1400" b="1" dirty="0">
                <a:latin typeface="Bookman Old Style" pitchFamily="18" charset="0"/>
              </a:rPr>
              <a:t>2015 год        </a:t>
            </a:r>
            <a:r>
              <a:rPr lang="ru-RU" sz="1400" b="1" dirty="0" smtClean="0">
                <a:latin typeface="Bookman Old Style" pitchFamily="18" charset="0"/>
              </a:rPr>
              <a:t>2016 </a:t>
            </a:r>
            <a:r>
              <a:rPr lang="ru-RU" sz="1400" b="1" dirty="0">
                <a:latin typeface="Bookman Old Style" pitchFamily="18" charset="0"/>
              </a:rPr>
              <a:t>год      </a:t>
            </a:r>
            <a:r>
              <a:rPr lang="ru-RU" sz="1400" b="1" dirty="0" smtClean="0">
                <a:latin typeface="Bookman Old Style" pitchFamily="18" charset="0"/>
              </a:rPr>
              <a:t> 2017 </a:t>
            </a:r>
            <a:r>
              <a:rPr lang="ru-RU" sz="1400" b="1" dirty="0">
                <a:latin typeface="Bookman Old Style" pitchFamily="18" charset="0"/>
              </a:rPr>
              <a:t>год      </a:t>
            </a:r>
            <a:r>
              <a:rPr lang="ru-RU" sz="1400" b="1" dirty="0" smtClean="0">
                <a:latin typeface="Bookman Old Style" pitchFamily="18" charset="0"/>
              </a:rPr>
              <a:t>2018 год   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itchFamily="18" charset="0"/>
              </a:rPr>
              <a:t>2019 год</a:t>
            </a:r>
            <a:endParaRPr lang="ru-RU" sz="14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4600" y="304800"/>
            <a:ext cx="6629400" cy="9144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700" dirty="0">
                <a:solidFill>
                  <a:srgbClr val="00421E"/>
                </a:solidFill>
                <a:effectLst/>
                <a:latin typeface="Bookman Old Style" pitchFamily="18" charset="0"/>
              </a:rPr>
              <a:t>Расходы по разделу </a:t>
            </a:r>
            <a:r>
              <a:rPr lang="ru-RU" sz="27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1000</a:t>
            </a:r>
            <a:br>
              <a:rPr lang="ru-RU" sz="27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7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«</a:t>
            </a:r>
            <a:r>
              <a:rPr lang="ru-RU" sz="2700" dirty="0">
                <a:solidFill>
                  <a:srgbClr val="00421E"/>
                </a:solidFill>
                <a:effectLst/>
                <a:latin typeface="Bookman Old Style" pitchFamily="18" charset="0"/>
              </a:rPr>
              <a:t>Социальная политика»</a:t>
            </a:r>
            <a:br>
              <a:rPr lang="ru-RU" sz="27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700" dirty="0">
                <a:solidFill>
                  <a:srgbClr val="00421E"/>
                </a:solidFill>
                <a:effectLst/>
                <a:latin typeface="Bookman Old Style" pitchFamily="18" charset="0"/>
              </a:rPr>
              <a:t> в </a:t>
            </a:r>
            <a:r>
              <a:rPr lang="ru-RU" sz="27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тыс. рублей </a:t>
            </a: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/>
            </a:r>
            <a:b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400" dirty="0">
                <a:effectLst/>
                <a:latin typeface="Bookman Old Style" pitchFamily="18" charset="0"/>
              </a:rPr>
              <a:t/>
            </a:r>
            <a:br>
              <a:rPr lang="ru-RU" sz="2400" dirty="0">
                <a:effectLst/>
                <a:latin typeface="Bookman Old Style" pitchFamily="18" charset="0"/>
              </a:rPr>
            </a:br>
            <a:endParaRPr lang="ru-RU" sz="2400" dirty="0">
              <a:effectLst/>
              <a:latin typeface="Bookman Old Style" pitchFamily="18" charset="0"/>
            </a:endParaRPr>
          </a:p>
        </p:txBody>
      </p:sp>
      <p:sp>
        <p:nvSpPr>
          <p:cNvPr id="101379" name="Rectangle 6"/>
          <p:cNvSpPr>
            <a:spLocks noChangeArrowheads="1"/>
          </p:cNvSpPr>
          <p:nvPr/>
        </p:nvSpPr>
        <p:spPr bwMode="auto">
          <a:xfrm>
            <a:off x="381000" y="5791200"/>
            <a:ext cx="87630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endParaRPr lang="ru-RU" altLang="ru-RU">
              <a:latin typeface="Tahoma" pitchFamily="34" charset="0"/>
            </a:endParaRPr>
          </a:p>
        </p:txBody>
      </p:sp>
      <p:sp>
        <p:nvSpPr>
          <p:cNvPr id="41989" name="Rectangle 10"/>
          <p:cNvSpPr>
            <a:spLocks noChangeArrowheads="1"/>
          </p:cNvSpPr>
          <p:nvPr/>
        </p:nvSpPr>
        <p:spPr bwMode="auto">
          <a:xfrm>
            <a:off x="152400" y="6172200"/>
            <a:ext cx="8991600" cy="33855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latin typeface="Bookman Old Style" pitchFamily="18" charset="0"/>
              </a:rPr>
              <a:t>Удельный вес расходов на социальную политику в бюджете составляет </a:t>
            </a:r>
            <a:r>
              <a:rPr lang="ru-RU" sz="1600" b="1" dirty="0" smtClean="0">
                <a:latin typeface="Bookman Old Style" pitchFamily="18" charset="0"/>
              </a:rPr>
              <a:t>4 </a:t>
            </a:r>
            <a:r>
              <a:rPr lang="ru-RU" sz="1600" b="1" dirty="0">
                <a:latin typeface="Bookman Old Style" pitchFamily="18" charset="0"/>
              </a:rPr>
              <a:t>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59506" y="5255418"/>
            <a:ext cx="9318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Факт</a:t>
            </a:r>
          </a:p>
        </p:txBody>
      </p:sp>
      <p:pic>
        <p:nvPicPr>
          <p:cNvPr id="101382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5103813"/>
            <a:ext cx="27432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9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3048000" y="1752600"/>
            <a:ext cx="563880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ru-RU" b="1" dirty="0">
                <a:latin typeface="Bookman Old Style" pitchFamily="18" charset="0"/>
              </a:rPr>
              <a:t>Исполнение за </a:t>
            </a:r>
            <a:r>
              <a:rPr lang="ru-RU" b="1" dirty="0" smtClean="0">
                <a:latin typeface="Bookman Old Style" pitchFamily="18" charset="0"/>
              </a:rPr>
              <a:t>2019 </a:t>
            </a:r>
            <a:r>
              <a:rPr lang="ru-RU" b="1" dirty="0">
                <a:latin typeface="Bookman Old Style" pitchFamily="18" charset="0"/>
              </a:rPr>
              <a:t>год составило </a:t>
            </a:r>
            <a:r>
              <a:rPr lang="ru-RU" b="1" dirty="0" smtClean="0">
                <a:latin typeface="Bookman Old Style" pitchFamily="18" charset="0"/>
              </a:rPr>
              <a:t>98,16%</a:t>
            </a:r>
            <a:endParaRPr lang="ru-RU" b="1" dirty="0">
              <a:latin typeface="Bookman Old Style" pitchFamily="18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2182902"/>
              </p:ext>
            </p:extLst>
          </p:nvPr>
        </p:nvGraphicFramePr>
        <p:xfrm>
          <a:off x="1143000" y="2514600"/>
          <a:ext cx="6705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7"/>
            <a:ext cx="2878137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8600"/>
            <a:ext cx="8915400" cy="8382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Исполнение по направлениям  расходов по разделу </a:t>
            </a:r>
            <a:b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«Социальная  политика» за </a:t>
            </a: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2019 год</a:t>
            </a:r>
            <a:r>
              <a:rPr lang="ru-RU" sz="2400" dirty="0">
                <a:solidFill>
                  <a:srgbClr val="007E39"/>
                </a:solidFill>
                <a:effectLst/>
                <a:latin typeface="Bookman Old Style" pitchFamily="18" charset="0"/>
              </a:rPr>
              <a:t/>
            </a:r>
            <a:br>
              <a:rPr lang="ru-RU" sz="2400" dirty="0">
                <a:solidFill>
                  <a:srgbClr val="007E39"/>
                </a:solidFill>
                <a:effectLst/>
                <a:latin typeface="Bookman Old Style" pitchFamily="18" charset="0"/>
              </a:rPr>
            </a:br>
            <a:endParaRPr lang="ru-RU" sz="1400" dirty="0">
              <a:solidFill>
                <a:srgbClr val="007E39"/>
              </a:solidFill>
              <a:effectLst/>
              <a:latin typeface="Bookman Old Style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456323"/>
              </p:ext>
            </p:extLst>
          </p:nvPr>
        </p:nvGraphicFramePr>
        <p:xfrm>
          <a:off x="304800" y="990600"/>
          <a:ext cx="8610600" cy="5763676"/>
        </p:xfrm>
        <a:graphic>
          <a:graphicData uri="http://schemas.openxmlformats.org/drawingml/2006/table">
            <a:tbl>
              <a:tblPr/>
              <a:tblGrid>
                <a:gridCol w="4027795"/>
                <a:gridCol w="1807751"/>
                <a:gridCol w="1490601"/>
                <a:gridCol w="1284453"/>
              </a:tblGrid>
              <a:tr h="262836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Направление расходов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Утверждено, тыс. руб.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Исполнено, тыс. руб.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Исполнено, %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32218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0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Поддержка общественных организаций и отдельных категорий граждан городского округа Нижняя Салда до 2021 года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1 887,2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1 846,6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97,85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7169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0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Осуществление государственного полномочия Свердловской области по предоставлению гражданам субсидий на оплату жилого помещения и коммунальных услуг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2 398,5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2 165,6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90,29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60009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0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Осуществление государственного полномочия Свердловской области по предоставлению отдельным категориям граждан компенсаций расходов на оплату жилого помещения и коммунальных услуг 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17 495,9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17 477,6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99,90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60009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0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Осуществление государственного полномочия Российской Федерации по предоставлению отдельным категориям граждан компенсаций расходов на оплату жилого помещения и коммунальных услуг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8 140,2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7 849,7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96,43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30805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0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Субвенции бюджетам городских округов на компенсацию отдельным категориям граждан оплаты взноса на капитальный ремонт общего имущества в многоквартирном доме</a:t>
                      </a:r>
                    </a:p>
                  </a:txBody>
                  <a:tcPr marL="3801" marR="3801" marT="38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63,7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63,7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100,00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825449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0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Предоставление компенсации Почетным гражданам городского округа Нижняя Салда ко Дню города и Новому </a:t>
                      </a:r>
                      <a:r>
                        <a:rPr lang="ru-RU" sz="10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году. Предоставление </a:t>
                      </a:r>
                      <a:r>
                        <a:rPr lang="ru-RU" sz="10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единовременной компенсации на погребение в случае смерти Почетного гражданина городского округа Нижняя Салда</a:t>
                      </a:r>
                    </a:p>
                  </a:txBody>
                  <a:tcPr marL="3801" marR="3801" marT="380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145,0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145,0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100,00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7682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0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«Предоставление молодым семьям, проживающим на территории городского округа Нижняя Салда региональной поддержки на улучшение жилищных условий до 2024 года» </a:t>
                      </a:r>
                    </a:p>
                  </a:txBody>
                  <a:tcPr marL="3801" marR="3801" marT="380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234,0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234,0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100,00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38765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0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Другие вопросы в области социальной политики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1 572,6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1 568,4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99,73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27791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0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Всего расходов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31 937,1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31 350,6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98,16</a:t>
                      </a:r>
                    </a:p>
                  </a:txBody>
                  <a:tcPr marL="3801" marR="3801" marT="38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" y="228600"/>
            <a:ext cx="8915400" cy="8382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Исполнение </a:t>
            </a: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по </a:t>
            </a: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разделу </a:t>
            </a: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1000</a:t>
            </a: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/>
            </a:r>
            <a:b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«Социальная  политика» за </a:t>
            </a: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2019 </a:t>
            </a: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год </a:t>
            </a:r>
            <a:r>
              <a:rPr lang="ru-RU" sz="24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ru-RU" sz="24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1400" dirty="0">
              <a:solidFill>
                <a:srgbClr val="00421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3428" name="Rectangle 68"/>
          <p:cNvSpPr>
            <a:spLocks noChangeArrowheads="1"/>
          </p:cNvSpPr>
          <p:nvPr/>
        </p:nvSpPr>
        <p:spPr bwMode="auto">
          <a:xfrm>
            <a:off x="190500" y="2882128"/>
            <a:ext cx="2474259" cy="20313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Обеспечение жильем молодых семей (3 семьи)– 1 871,590 тыс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рублей.</a:t>
            </a:r>
            <a:endParaRPr lang="ru-RU" alt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Предоставление </a:t>
            </a: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региональной поддержки молодым семьям на улучшение жилищных условий (1 семья) –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0" hangingPunct="0">
              <a:buClr>
                <a:srgbClr val="C00000"/>
              </a:buClr>
              <a:defRPr/>
            </a:pP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233, 957 тыс</a:t>
            </a: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рублей.</a:t>
            </a:r>
            <a:endParaRPr lang="ru-RU" alt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429" name="Rectangle 69"/>
          <p:cNvSpPr>
            <a:spLocks noChangeArrowheads="1"/>
          </p:cNvSpPr>
          <p:nvPr/>
        </p:nvSpPr>
        <p:spPr bwMode="auto">
          <a:xfrm>
            <a:off x="7069208" y="4247890"/>
            <a:ext cx="2007676" cy="16004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Предоставление компенсации Почетным гражданам городского округа Нижняя Салда – </a:t>
            </a:r>
          </a:p>
          <a:p>
            <a:pPr eaLnBrk="0" hangingPunct="0">
              <a:buClr>
                <a:srgbClr val="C00000"/>
              </a:buClr>
              <a:defRPr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120,0 тыс. рублей.</a:t>
            </a:r>
            <a:endParaRPr lang="ru-RU" alt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430" name="Rectangle 70"/>
          <p:cNvSpPr>
            <a:spLocks noChangeArrowheads="1"/>
          </p:cNvSpPr>
          <p:nvPr/>
        </p:nvSpPr>
        <p:spPr bwMode="auto">
          <a:xfrm>
            <a:off x="2820924" y="2944276"/>
            <a:ext cx="2649250" cy="20313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Предоставление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гражданам субсидий </a:t>
            </a: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оплату ЖКУ –</a:t>
            </a:r>
          </a:p>
          <a:p>
            <a:pPr eaLnBrk="0" hangingPunct="0">
              <a:buClr>
                <a:srgbClr val="C00000"/>
              </a:buClr>
              <a:defRPr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2 </a:t>
            </a: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165,588 тыс.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Предоставление отдельным категориям граждан компенсаций расходов на оплату жилого помещения и коммунальных услуг- </a:t>
            </a:r>
          </a:p>
          <a:p>
            <a:pPr eaLnBrk="0" hangingPunct="0">
              <a:buClr>
                <a:srgbClr val="C00000"/>
              </a:buClr>
              <a:defRPr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25 </a:t>
            </a: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391,074 тыс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рублей.</a:t>
            </a:r>
            <a:endParaRPr lang="ru-RU" alt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431" name="Rectangle 95"/>
          <p:cNvSpPr>
            <a:spLocks noChangeArrowheads="1"/>
          </p:cNvSpPr>
          <p:nvPr/>
        </p:nvSpPr>
        <p:spPr bwMode="auto">
          <a:xfrm>
            <a:off x="226359" y="5140442"/>
            <a:ext cx="2819400" cy="14157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altLang="ru-RU" sz="1200" b="1" dirty="0">
                <a:solidFill>
                  <a:srgbClr val="002060"/>
                </a:solidFill>
                <a:latin typeface="Bookman Old Style" pitchFamily="18" charset="0"/>
              </a:rPr>
              <a:t>Муниципальная программа «О дополнительных мерах по ограничению распространения ВИЧ-инфекции и туберкулеза на территории городского округа Нижняя Салда до </a:t>
            </a:r>
            <a:r>
              <a:rPr lang="ru-RU" altLang="ru-RU" sz="1200" b="1" dirty="0" smtClean="0">
                <a:solidFill>
                  <a:srgbClr val="002060"/>
                </a:solidFill>
                <a:latin typeface="Bookman Old Style" pitchFamily="18" charset="0"/>
              </a:rPr>
              <a:t>2022 </a:t>
            </a:r>
            <a:r>
              <a:rPr lang="ru-RU" altLang="ru-RU" sz="1200" b="1" dirty="0">
                <a:solidFill>
                  <a:srgbClr val="002060"/>
                </a:solidFill>
                <a:latin typeface="Bookman Old Style" pitchFamily="18" charset="0"/>
              </a:rPr>
              <a:t>года»- </a:t>
            </a:r>
            <a:r>
              <a:rPr lang="ru-RU" altLang="ru-RU" sz="1200" b="1" dirty="0">
                <a:solidFill>
                  <a:srgbClr val="FF0000"/>
                </a:solidFill>
                <a:latin typeface="Bookman Old Style" pitchFamily="18" charset="0"/>
              </a:rPr>
              <a:t>80,0 </a:t>
            </a:r>
            <a:r>
              <a:rPr lang="ru-RU" alt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тыс. рублей.</a:t>
            </a:r>
            <a:endParaRPr lang="ru-RU" altLang="ru-RU" sz="12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03433" name="Rectangle 116"/>
          <p:cNvSpPr>
            <a:spLocks noChangeArrowheads="1"/>
          </p:cNvSpPr>
          <p:nvPr/>
        </p:nvSpPr>
        <p:spPr bwMode="auto">
          <a:xfrm>
            <a:off x="6158753" y="2865178"/>
            <a:ext cx="2667000" cy="738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Проведение мероприятий для ветеранов и инвалидов-</a:t>
            </a:r>
          </a:p>
          <a:p>
            <a:pPr eaLnBrk="0" hangingPunct="0">
              <a:buClr>
                <a:srgbClr val="C00000"/>
              </a:buClr>
              <a:defRPr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190,82 тыс. рублей.</a:t>
            </a:r>
            <a:endParaRPr lang="ru-RU" alt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442" name="TextBox 22"/>
          <p:cNvSpPr txBox="1">
            <a:spLocks noChangeArrowheads="1"/>
          </p:cNvSpPr>
          <p:nvPr/>
        </p:nvSpPr>
        <p:spPr bwMode="auto">
          <a:xfrm>
            <a:off x="3124200" y="5525271"/>
            <a:ext cx="2499402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200" b="1" dirty="0">
                <a:solidFill>
                  <a:srgbClr val="002060"/>
                </a:solidFill>
                <a:latin typeface="Bookman Old Style" pitchFamily="18" charset="0"/>
              </a:rPr>
              <a:t>Другие вопросы в области </a:t>
            </a:r>
          </a:p>
          <a:p>
            <a:r>
              <a:rPr lang="ru-RU" altLang="ru-RU" sz="1200" b="1" dirty="0">
                <a:solidFill>
                  <a:srgbClr val="002060"/>
                </a:solidFill>
                <a:latin typeface="Bookman Old Style" pitchFamily="18" charset="0"/>
              </a:rPr>
              <a:t>социальной политики – </a:t>
            </a:r>
          </a:p>
          <a:p>
            <a:r>
              <a:rPr lang="ru-RU" alt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1 297,612 тыс</a:t>
            </a:r>
            <a:r>
              <a:rPr lang="ru-RU" altLang="ru-RU" sz="1200" b="1" dirty="0">
                <a:solidFill>
                  <a:srgbClr val="FF0000"/>
                </a:solidFill>
                <a:latin typeface="Bookman Old Style" pitchFamily="18" charset="0"/>
              </a:rPr>
              <a:t>. </a:t>
            </a:r>
            <a:r>
              <a:rPr lang="ru-RU" alt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рублей.</a:t>
            </a:r>
            <a:endParaRPr lang="ru-RU" altLang="ru-RU" sz="12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59" y="1229518"/>
            <a:ext cx="2438400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s://xn----7sbapucamgwpycfeq1th.xn--p1ai/images/ris/pchetniy-grazdan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08" y="4114800"/>
            <a:ext cx="1330900" cy="226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11478" y="1198142"/>
            <a:ext cx="1493460" cy="15948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" t="26327" r="3958" b="17203"/>
          <a:stretch/>
        </p:blipFill>
        <p:spPr>
          <a:xfrm>
            <a:off x="4648200" y="1272502"/>
            <a:ext cx="4334982" cy="1508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228600" y="381000"/>
            <a:ext cx="8610600" cy="1938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421E"/>
                </a:solidFill>
                <a:latin typeface="Bookman Old Style" pitchFamily="18" charset="0"/>
              </a:rPr>
              <a:t>Расходы на одного жителя в сфере 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00421E"/>
                </a:solidFill>
                <a:latin typeface="Bookman Old Style" pitchFamily="18" charset="0"/>
              </a:rPr>
              <a:t>социальной политики,</a:t>
            </a:r>
            <a:r>
              <a:rPr lang="ru-RU" sz="3200" b="1" dirty="0">
                <a:solidFill>
                  <a:srgbClr val="00421E"/>
                </a:solidFill>
                <a:latin typeface="Bookman Old Style" pitchFamily="18" charset="0"/>
              </a:rPr>
              <a:t> в рублях</a:t>
            </a:r>
          </a:p>
          <a:p>
            <a:pPr algn="ctr">
              <a:defRPr/>
            </a:pPr>
            <a:endParaRPr lang="ru-RU" sz="3200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  <a:p>
            <a:pPr algn="ctr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                                         </a:t>
            </a: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304800" y="5824538"/>
            <a:ext cx="6858000" cy="39687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spcBef>
                <a:spcPct val="30000"/>
              </a:spcBef>
              <a:defRPr/>
            </a:pPr>
            <a:r>
              <a:rPr lang="ru-RU" sz="2000" b="1" dirty="0">
                <a:latin typeface="Times New Roman" pitchFamily="18" charset="0"/>
              </a:rPr>
              <a:t>Темп роста расходов на одного жителя составил </a:t>
            </a:r>
            <a:r>
              <a:rPr lang="ru-RU" sz="2000" b="1" dirty="0" smtClean="0">
                <a:latin typeface="Times New Roman" pitchFamily="18" charset="0"/>
              </a:rPr>
              <a:t>102,87 </a:t>
            </a:r>
            <a:r>
              <a:rPr lang="ru-RU" sz="2000" b="1" dirty="0">
                <a:latin typeface="Times New Roman" pitchFamily="18" charset="0"/>
              </a:rPr>
              <a:t>%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2986879"/>
              </p:ext>
            </p:extLst>
          </p:nvPr>
        </p:nvGraphicFramePr>
        <p:xfrm>
          <a:off x="228600" y="2209800"/>
          <a:ext cx="89154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914400" y="4876898"/>
            <a:ext cx="74590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latin typeface="Bookman Old Style" pitchFamily="18" charset="0"/>
              </a:rPr>
              <a:t>2014 год   </a:t>
            </a:r>
            <a:r>
              <a:rPr lang="ru-RU" sz="1400" b="1" dirty="0" smtClean="0">
                <a:latin typeface="Bookman Old Style" pitchFamily="18" charset="0"/>
              </a:rPr>
              <a:t>    </a:t>
            </a:r>
            <a:r>
              <a:rPr lang="ru-RU" sz="1400" b="1" dirty="0">
                <a:latin typeface="Bookman Old Style" pitchFamily="18" charset="0"/>
              </a:rPr>
              <a:t>2015 год        </a:t>
            </a:r>
            <a:r>
              <a:rPr lang="ru-RU" sz="1400" b="1" dirty="0" smtClean="0">
                <a:latin typeface="Bookman Old Style" pitchFamily="18" charset="0"/>
              </a:rPr>
              <a:t>2016 </a:t>
            </a:r>
            <a:r>
              <a:rPr lang="ru-RU" sz="1400" b="1" dirty="0">
                <a:latin typeface="Bookman Old Style" pitchFamily="18" charset="0"/>
              </a:rPr>
              <a:t>год      </a:t>
            </a:r>
            <a:r>
              <a:rPr lang="ru-RU" sz="1400" b="1" dirty="0" smtClean="0">
                <a:latin typeface="Bookman Old Style" pitchFamily="18" charset="0"/>
              </a:rPr>
              <a:t> 2017 </a:t>
            </a:r>
            <a:r>
              <a:rPr lang="ru-RU" sz="1400" b="1" dirty="0">
                <a:latin typeface="Bookman Old Style" pitchFamily="18" charset="0"/>
              </a:rPr>
              <a:t>год      </a:t>
            </a:r>
            <a:r>
              <a:rPr lang="ru-RU" sz="1400" b="1" dirty="0" smtClean="0">
                <a:latin typeface="Bookman Old Style" pitchFamily="18" charset="0"/>
              </a:rPr>
              <a:t>2018 год   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itchFamily="18" charset="0"/>
              </a:rPr>
              <a:t>2019 год</a:t>
            </a:r>
            <a:endParaRPr lang="ru-RU" sz="14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4345960-365D-4A4B-9FA9-3F04007E8EA0}" type="slidenum">
              <a:rPr lang="ru-RU" altLang="ru-RU" smtClean="0"/>
              <a:pPr/>
              <a:t>7</a:t>
            </a:fld>
            <a:endParaRPr lang="ru-RU" altLang="ru-RU" smtClean="0"/>
          </a:p>
        </p:txBody>
      </p:sp>
      <p:sp>
        <p:nvSpPr>
          <p:cNvPr id="34819" name="Rectangle 166"/>
          <p:cNvSpPr>
            <a:spLocks noChangeArrowheads="1"/>
          </p:cNvSpPr>
          <p:nvPr/>
        </p:nvSpPr>
        <p:spPr bwMode="auto">
          <a:xfrm>
            <a:off x="728663" y="381000"/>
            <a:ext cx="76882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00421E"/>
                </a:solidFill>
                <a:latin typeface="Bookman Old Style" pitchFamily="18" charset="0"/>
              </a:rPr>
              <a:t>Доходы  бюджета городского округа </a:t>
            </a:r>
            <a:br>
              <a:rPr lang="ru-RU" altLang="ru-RU" sz="2800" b="1" dirty="0">
                <a:solidFill>
                  <a:srgbClr val="00421E"/>
                </a:solidFill>
                <a:latin typeface="Bookman Old Style" pitchFamily="18" charset="0"/>
              </a:rPr>
            </a:br>
            <a:r>
              <a:rPr lang="ru-RU" altLang="ru-RU" sz="2800" b="1" dirty="0">
                <a:solidFill>
                  <a:srgbClr val="00421E"/>
                </a:solidFill>
                <a:latin typeface="Bookman Old Style" pitchFamily="18" charset="0"/>
              </a:rPr>
              <a:t>Нижняя Салда  за </a:t>
            </a:r>
            <a:r>
              <a:rPr lang="ru-RU" altLang="ru-RU" sz="2800" b="1" dirty="0" smtClean="0">
                <a:solidFill>
                  <a:srgbClr val="00421E"/>
                </a:solidFill>
                <a:latin typeface="Bookman Old Style" pitchFamily="18" charset="0"/>
              </a:rPr>
              <a:t>2019  </a:t>
            </a:r>
            <a:r>
              <a:rPr lang="ru-RU" altLang="ru-RU" sz="2800" b="1" dirty="0">
                <a:solidFill>
                  <a:srgbClr val="00421E"/>
                </a:solidFill>
                <a:latin typeface="Bookman Old Style" pitchFamily="18" charset="0"/>
              </a:rPr>
              <a:t>год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409635"/>
              </p:ext>
            </p:extLst>
          </p:nvPr>
        </p:nvGraphicFramePr>
        <p:xfrm>
          <a:off x="304800" y="1524000"/>
          <a:ext cx="8458200" cy="4876800"/>
        </p:xfrm>
        <a:graphic>
          <a:graphicData uri="http://schemas.openxmlformats.org/drawingml/2006/table">
            <a:tbl>
              <a:tblPr/>
              <a:tblGrid>
                <a:gridCol w="2209800"/>
                <a:gridCol w="1524000"/>
                <a:gridCol w="1676400"/>
                <a:gridCol w="1524000"/>
                <a:gridCol w="1524000"/>
              </a:tblGrid>
              <a:tr h="1066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Доходы бюджета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Уточненные назначения, тыс.руб.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Исполнение, тыс.руб.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Исполнение, %</a:t>
                      </a:r>
                      <a:endParaRPr lang="ru-RU" sz="1600" b="1" i="0" u="none" strike="noStrike" dirty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Отклонение, тыс. руб.  (+/-)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</a:t>
                      </a:r>
                      <a:r>
                        <a:rPr lang="ru-RU" sz="16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алоговые </a:t>
                      </a:r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доходы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209 914,0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205 696,7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97,99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-4 217,3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</a:t>
                      </a:r>
                      <a:r>
                        <a:rPr lang="ru-RU" sz="16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еналоговые </a:t>
                      </a:r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доходы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11 333,0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14 525,9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128,17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3 192,9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Б</a:t>
                      </a:r>
                      <a:r>
                        <a:rPr lang="ru-RU" sz="16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езвозмездные </a:t>
                      </a:r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поступления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672 608,5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592 264,5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88,05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-80 344,0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</a:t>
                      </a:r>
                      <a:r>
                        <a:rPr lang="ru-RU" sz="16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озврат </a:t>
                      </a:r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остатков межбюджетных </a:t>
                      </a:r>
                      <a:r>
                        <a:rPr lang="ru-RU" sz="16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трансфертов (МБТ)</a:t>
                      </a:r>
                      <a:endParaRPr lang="ru-RU" sz="1600" b="1" i="0" u="none" strike="noStrike" kern="1200" dirty="0">
                        <a:solidFill>
                          <a:srgbClr val="00421E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-5 759,0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-5 759,0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3055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Д</a:t>
                      </a:r>
                      <a:r>
                        <a:rPr lang="ru-RU" sz="16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оходы </a:t>
                      </a:r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бюджета от возврата МБТ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48,9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48,9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ИТОГО ДОХОДОВ</a:t>
                      </a:r>
                      <a:endParaRPr lang="ru-RU" sz="2000" b="1" i="0" u="none" strike="noStrike" dirty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893 855,5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806 777,0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90,26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-87 078,5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62200" y="304800"/>
            <a:ext cx="6781800" cy="8382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7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Расходы по разделу 1100 </a:t>
            </a:r>
            <a:br>
              <a:rPr lang="ru-RU" sz="27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7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«Физическая культура и спорт» </a:t>
            </a:r>
            <a:br>
              <a:rPr lang="ru-RU" sz="27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7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в тыс.рублей  </a:t>
            </a:r>
            <a:r>
              <a:rPr lang="ru-RU" sz="2700" dirty="0">
                <a:solidFill>
                  <a:srgbClr val="00421E"/>
                </a:solidFill>
                <a:effectLst/>
                <a:latin typeface="Bookman Old Style" pitchFamily="18" charset="0"/>
              </a:rPr>
              <a:t/>
            </a:r>
            <a:br>
              <a:rPr lang="ru-RU" sz="27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/>
            </a:r>
            <a:b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endParaRPr lang="ru-RU" sz="2400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5475" name="Rectangle 3"/>
          <p:cNvSpPr>
            <a:spLocks noChangeArrowheads="1"/>
          </p:cNvSpPr>
          <p:nvPr/>
        </p:nvSpPr>
        <p:spPr bwMode="auto">
          <a:xfrm>
            <a:off x="6477000" y="5181600"/>
            <a:ext cx="249237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30000"/>
              </a:spcBef>
            </a:pPr>
            <a:endParaRPr lang="ru-RU" altLang="ru-RU" sz="1200"/>
          </a:p>
        </p:txBody>
      </p:sp>
      <p:sp>
        <p:nvSpPr>
          <p:cNvPr id="47110" name="Rectangle 488"/>
          <p:cNvSpPr>
            <a:spLocks noChangeArrowheads="1"/>
          </p:cNvSpPr>
          <p:nvPr/>
        </p:nvSpPr>
        <p:spPr bwMode="auto">
          <a:xfrm>
            <a:off x="0" y="6172200"/>
            <a:ext cx="9156700" cy="40005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Удельный вес расходов на физкультуру и спорт в бюджете составляет 2 %</a:t>
            </a:r>
          </a:p>
        </p:txBody>
      </p:sp>
      <p:pic>
        <p:nvPicPr>
          <p:cNvPr id="105477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5987" y="4858543"/>
            <a:ext cx="11223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4791869"/>
            <a:ext cx="27432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9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3048000" y="1600200"/>
            <a:ext cx="563880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ru-RU" b="1" dirty="0">
                <a:latin typeface="Bookman Old Style" pitchFamily="18" charset="0"/>
              </a:rPr>
              <a:t>Исполнение за </a:t>
            </a:r>
            <a:r>
              <a:rPr lang="ru-RU" b="1" dirty="0" smtClean="0">
                <a:latin typeface="Bookman Old Style" pitchFamily="18" charset="0"/>
              </a:rPr>
              <a:t>2019 </a:t>
            </a:r>
            <a:r>
              <a:rPr lang="ru-RU" b="1" dirty="0">
                <a:latin typeface="Bookman Old Style" pitchFamily="18" charset="0"/>
              </a:rPr>
              <a:t>год составило </a:t>
            </a:r>
            <a:r>
              <a:rPr lang="ru-RU" b="1" dirty="0" smtClean="0">
                <a:latin typeface="Bookman Old Style" pitchFamily="18" charset="0"/>
              </a:rPr>
              <a:t>99,97%</a:t>
            </a:r>
            <a:endParaRPr lang="ru-RU" b="1" dirty="0">
              <a:latin typeface="Bookman Old Style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5089156"/>
              </p:ext>
            </p:extLst>
          </p:nvPr>
        </p:nvGraphicFramePr>
        <p:xfrm>
          <a:off x="-628650" y="2286000"/>
          <a:ext cx="68961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" y="31376"/>
            <a:ext cx="2725737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895" y="2209800"/>
            <a:ext cx="2720975" cy="190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894" y="4267200"/>
            <a:ext cx="2720975" cy="1812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915400" cy="9906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>
                <a:solidFill>
                  <a:srgbClr val="007E3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dirty="0">
                <a:solidFill>
                  <a:srgbClr val="00421E"/>
                </a:solidFill>
                <a:effectLst/>
                <a:latin typeface="Bookman Old Style" pitchFamily="18" charset="0"/>
              </a:rPr>
              <a:t>Исполнение расходов по муниципальной программе </a:t>
            </a:r>
            <a:r>
              <a:rPr lang="ru-RU" sz="20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«Развитие </a:t>
            </a:r>
            <a:r>
              <a:rPr lang="ru-RU" sz="2000" dirty="0">
                <a:solidFill>
                  <a:srgbClr val="00421E"/>
                </a:solidFill>
                <a:effectLst/>
                <a:latin typeface="Bookman Old Style" pitchFamily="18" charset="0"/>
              </a:rPr>
              <a:t>физической культуры, спорта и молодежной политики в городском округе Нижняя Салда до </a:t>
            </a:r>
            <a:r>
              <a:rPr lang="ru-RU" sz="20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2024 года»</a:t>
            </a:r>
            <a:r>
              <a:rPr lang="ru-RU" sz="20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 </a:t>
            </a:r>
            <a:r>
              <a:rPr lang="ru-RU" sz="2400" dirty="0" smtClean="0">
                <a:solidFill>
                  <a:srgbClr val="007E3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                                                                   </a:t>
            </a:r>
            <a:r>
              <a:rPr lang="ru-RU" sz="2400" dirty="0">
                <a:solidFill>
                  <a:srgbClr val="007E3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/>
            </a:r>
            <a:br>
              <a:rPr lang="ru-RU" sz="2400" dirty="0">
                <a:solidFill>
                  <a:srgbClr val="007E3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endParaRPr lang="ru-RU" sz="2400" dirty="0">
              <a:solidFill>
                <a:srgbClr val="007E3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6499" name="Rectangle 42"/>
          <p:cNvSpPr>
            <a:spLocks noChangeArrowheads="1"/>
          </p:cNvSpPr>
          <p:nvPr/>
        </p:nvSpPr>
        <p:spPr bwMode="auto">
          <a:xfrm>
            <a:off x="228600" y="1219200"/>
            <a:ext cx="184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06500" name="Rectangle 235"/>
          <p:cNvSpPr>
            <a:spLocks noChangeArrowheads="1"/>
          </p:cNvSpPr>
          <p:nvPr/>
        </p:nvSpPr>
        <p:spPr bwMode="auto">
          <a:xfrm>
            <a:off x="228600" y="6477000"/>
            <a:ext cx="86868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 sz="1400" b="1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873250"/>
              </p:ext>
            </p:extLst>
          </p:nvPr>
        </p:nvGraphicFramePr>
        <p:xfrm>
          <a:off x="304800" y="1219200"/>
          <a:ext cx="8382001" cy="5059461"/>
        </p:xfrm>
        <a:graphic>
          <a:graphicData uri="http://schemas.openxmlformats.org/drawingml/2006/table">
            <a:tbl>
              <a:tblPr/>
              <a:tblGrid>
                <a:gridCol w="3869360"/>
                <a:gridCol w="1552581"/>
                <a:gridCol w="1392970"/>
                <a:gridCol w="1567090"/>
              </a:tblGrid>
              <a:tr h="8382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Направление расходов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Утверждено, </a:t>
                      </a:r>
                      <a:endParaRPr lang="ru-RU" sz="1400" b="1" i="0" u="none" strike="noStrike" dirty="0" smtClean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тыс</a:t>
                      </a:r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. руб.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Исполнено, </a:t>
                      </a:r>
                      <a:endParaRPr lang="ru-RU" sz="1400" b="1" i="0" u="none" strike="noStrike" dirty="0" smtClean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тыс</a:t>
                      </a:r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. руб.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Исполнено, </a:t>
                      </a:r>
                      <a:endParaRPr lang="ru-RU" sz="1400" b="1" i="0" u="none" strike="noStrike" dirty="0" smtClean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8118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Bookman Old Style" pitchFamily="18" charset="0"/>
                        </a:rPr>
                        <a:t>Развитие физической культуры, спорта в городском округе Нижняя Салда</a:t>
                      </a:r>
                    </a:p>
                  </a:txBody>
                  <a:tcPr marL="8952" marR="8952" marT="89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Bookman Old Style" pitchFamily="18" charset="0"/>
                        </a:rPr>
                        <a:t>8 470,7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Bookman Old Style" pitchFamily="18" charset="0"/>
                        </a:rPr>
                        <a:t>8 467,3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effectLst/>
                          <a:latin typeface="Bookman Old Style" pitchFamily="18" charset="0"/>
                        </a:rPr>
                        <a:t>99,96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22465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Bookman Old Style" pitchFamily="18" charset="0"/>
                        </a:rPr>
                        <a:t>Развитие инфраструктуры спортивных сооружений городского округа Нижняя Салда</a:t>
                      </a:r>
                    </a:p>
                  </a:txBody>
                  <a:tcPr marL="8952" marR="8952" marT="89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Bookman Old Style" pitchFamily="18" charset="0"/>
                        </a:rPr>
                        <a:t>30 365,9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Bookman Old Style" pitchFamily="18" charset="0"/>
                        </a:rPr>
                        <a:t>7 436,6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effectLst/>
                          <a:latin typeface="Bookman Old Style" pitchFamily="18" charset="0"/>
                        </a:rPr>
                        <a:t>24,49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0182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latin typeface="Bookman Old Style" pitchFamily="18" charset="0"/>
                        </a:rPr>
                        <a:t>Развитие образования в сфере физической культуры и спорта в городском округе Нижняя Салда</a:t>
                      </a:r>
                    </a:p>
                  </a:txBody>
                  <a:tcPr marL="8952" marR="8952" marT="89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Bookman Old Style" pitchFamily="18" charset="0"/>
                        </a:rPr>
                        <a:t>8 948,9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effectLst/>
                          <a:latin typeface="Bookman Old Style" pitchFamily="18" charset="0"/>
                        </a:rPr>
                        <a:t>8 947,2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Bookman Old Style" pitchFamily="18" charset="0"/>
                        </a:rPr>
                        <a:t>99,98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0572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latin typeface="Bookman Old Style" pitchFamily="18" charset="0"/>
                        </a:rPr>
                        <a:t> Развитие потенциала молодежи в городском округе Нижняя Салда</a:t>
                      </a:r>
                    </a:p>
                  </a:txBody>
                  <a:tcPr marL="8952" marR="8952" marT="89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Bookman Old Style" pitchFamily="18" charset="0"/>
                        </a:rPr>
                        <a:t>54,0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Bookman Old Style" pitchFamily="18" charset="0"/>
                        </a:rPr>
                        <a:t>54,0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Bookman Old Style" pitchFamily="18" charset="0"/>
                        </a:rPr>
                        <a:t>100,00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3989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latin typeface="Bookman Old Style" pitchFamily="18" charset="0"/>
                        </a:rPr>
                        <a:t>Патриотическое воспитание граждан в городском округе Нижняя Салда</a:t>
                      </a:r>
                    </a:p>
                  </a:txBody>
                  <a:tcPr marL="8952" marR="8952" marT="89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effectLst/>
                          <a:latin typeface="Bookman Old Style" pitchFamily="18" charset="0"/>
                        </a:rPr>
                        <a:t>54,0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Bookman Old Style" pitchFamily="18" charset="0"/>
                        </a:rPr>
                        <a:t>54,0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Bookman Old Style" pitchFamily="18" charset="0"/>
                        </a:rPr>
                        <a:t>100,00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08935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latin typeface="Bookman Old Style" pitchFamily="18" charset="0"/>
                        </a:rPr>
                        <a:t>Обеспечение реализации муниципальной программы</a:t>
                      </a:r>
                    </a:p>
                  </a:txBody>
                  <a:tcPr marL="8952" marR="8952" marT="89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effectLst/>
                          <a:latin typeface="Bookman Old Style" pitchFamily="18" charset="0"/>
                        </a:rPr>
                        <a:t>2 427,1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Bookman Old Style" pitchFamily="18" charset="0"/>
                        </a:rPr>
                        <a:t>2 426,5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effectLst/>
                          <a:latin typeface="Bookman Old Style" pitchFamily="18" charset="0"/>
                        </a:rPr>
                        <a:t>99,98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23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latin typeface="Bookman Old Style" pitchFamily="18" charset="0"/>
                        </a:rPr>
                        <a:t>Всего расходов</a:t>
                      </a:r>
                    </a:p>
                  </a:txBody>
                  <a:tcPr marL="8952" marR="8952" marT="89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effectLst/>
                          <a:latin typeface="Bookman Old Style" pitchFamily="18" charset="0"/>
                        </a:rPr>
                        <a:t>50 320,6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effectLst/>
                          <a:latin typeface="Bookman Old Style" pitchFamily="18" charset="0"/>
                        </a:rPr>
                        <a:t>27 385,6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effectLst/>
                          <a:latin typeface="Bookman Old Style" pitchFamily="18" charset="0"/>
                        </a:rPr>
                        <a:t>54,42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000" dirty="0">
                <a:solidFill>
                  <a:srgbClr val="00421E"/>
                </a:solidFill>
                <a:effectLst/>
                <a:latin typeface="Bookman Old Style" pitchFamily="18" charset="0"/>
              </a:rPr>
              <a:t>Исполнение расходов по муниципальной программе </a:t>
            </a:r>
            <a:r>
              <a:rPr lang="ru-RU" sz="20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«Развитие </a:t>
            </a:r>
            <a:r>
              <a:rPr lang="ru-RU" sz="2000" dirty="0">
                <a:solidFill>
                  <a:srgbClr val="00421E"/>
                </a:solidFill>
                <a:effectLst/>
                <a:latin typeface="Bookman Old Style" pitchFamily="18" charset="0"/>
              </a:rPr>
              <a:t>физической культуры, спорта и молодежной политики в городском округе Нижняя Салда до </a:t>
            </a:r>
            <a:r>
              <a:rPr lang="ru-RU" sz="20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2024 года»</a:t>
            </a:r>
            <a:r>
              <a:rPr lang="ru-RU" sz="2000" dirty="0">
                <a:solidFill>
                  <a:srgbClr val="007E3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/>
            </a:r>
            <a:br>
              <a:rPr lang="ru-RU" sz="2000" dirty="0">
                <a:solidFill>
                  <a:srgbClr val="007E3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endParaRPr lang="ru-RU" sz="2000" dirty="0">
              <a:solidFill>
                <a:srgbClr val="007E3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5299" name="Rectangle 42"/>
          <p:cNvSpPr>
            <a:spLocks noChangeArrowheads="1"/>
          </p:cNvSpPr>
          <p:nvPr/>
        </p:nvSpPr>
        <p:spPr bwMode="auto">
          <a:xfrm>
            <a:off x="0" y="12652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55300" name="Rectangle 235"/>
          <p:cNvSpPr>
            <a:spLocks noChangeArrowheads="1"/>
          </p:cNvSpPr>
          <p:nvPr/>
        </p:nvSpPr>
        <p:spPr bwMode="auto">
          <a:xfrm>
            <a:off x="228600" y="6477000"/>
            <a:ext cx="868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altLang="ru-RU" sz="1400" b="1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1547355"/>
            <a:ext cx="3886200" cy="20313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 fontAlgn="t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prstClr val="black"/>
                </a:solidFill>
                <a:latin typeface="Bookman Old Style" pitchFamily="18" charset="0"/>
              </a:rPr>
              <a:t>Выполнены </a:t>
            </a:r>
            <a:r>
              <a:rPr lang="ru-RU" dirty="0">
                <a:solidFill>
                  <a:prstClr val="black"/>
                </a:solidFill>
                <a:latin typeface="Bookman Old Style" pitchFamily="18" charset="0"/>
              </a:rPr>
              <a:t>работы по замене бортов на хоккейном корте – 1 550 000,00 </a:t>
            </a:r>
            <a:r>
              <a:rPr lang="ru-RU" dirty="0" smtClean="0">
                <a:solidFill>
                  <a:prstClr val="black"/>
                </a:solidFill>
                <a:latin typeface="Bookman Old Style" pitchFamily="18" charset="0"/>
              </a:rPr>
              <a:t>рублей</a:t>
            </a:r>
            <a:endParaRPr lang="ru-RU" dirty="0">
              <a:solidFill>
                <a:prstClr val="black"/>
              </a:solidFill>
              <a:latin typeface="Bookman Old Style" pitchFamily="18" charset="0"/>
            </a:endParaRPr>
          </a:p>
          <a:p>
            <a:pPr marL="285750" indent="-285750" fontAlgn="t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dirty="0">
                <a:solidFill>
                  <a:prstClr val="black"/>
                </a:solidFill>
                <a:latin typeface="Bookman Old Style" pitchFamily="18" charset="0"/>
              </a:rPr>
              <a:t>Создание спортивной площадки (оснащение спортивным оборудованием) – 500 000,00 </a:t>
            </a:r>
            <a:r>
              <a:rPr lang="ru-RU" dirty="0" smtClean="0">
                <a:solidFill>
                  <a:prstClr val="black"/>
                </a:solidFill>
                <a:latin typeface="Bookman Old Style" pitchFamily="18" charset="0"/>
              </a:rPr>
              <a:t>рублей</a:t>
            </a:r>
          </a:p>
        </p:txBody>
      </p:sp>
      <p:pic>
        <p:nvPicPr>
          <p:cNvPr id="5530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" t="16280" b="30232"/>
          <a:stretch>
            <a:fillRect/>
          </a:stretch>
        </p:blipFill>
        <p:spPr bwMode="auto">
          <a:xfrm>
            <a:off x="3249705" y="4114800"/>
            <a:ext cx="5580499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5" y="1143000"/>
            <a:ext cx="3786187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93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304800" y="152400"/>
            <a:ext cx="8610600" cy="1016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421E"/>
                </a:solidFill>
                <a:latin typeface="Bookman Old Style" pitchFamily="18" charset="0"/>
              </a:rPr>
              <a:t>Расходы на одного жителя в сфере 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00421E"/>
                </a:solidFill>
                <a:latin typeface="Bookman Old Style" pitchFamily="18" charset="0"/>
              </a:rPr>
              <a:t>физической культуры и спорта,</a:t>
            </a:r>
            <a:r>
              <a:rPr lang="ru-RU" sz="3200" b="1" dirty="0">
                <a:solidFill>
                  <a:srgbClr val="00421E"/>
                </a:solidFill>
                <a:latin typeface="Times New Roman" pitchFamily="18" charset="0"/>
              </a:rPr>
              <a:t> </a:t>
            </a:r>
            <a:r>
              <a:rPr lang="ru-RU" sz="2800" b="1" dirty="0">
                <a:solidFill>
                  <a:srgbClr val="00421E"/>
                </a:solidFill>
                <a:latin typeface="Bookman Old Style" panose="02050604050505020204" pitchFamily="18" charset="0"/>
              </a:rPr>
              <a:t>в рублях</a:t>
            </a:r>
            <a:r>
              <a:rPr lang="ru-RU" sz="28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                                                </a:t>
            </a:r>
          </a:p>
        </p:txBody>
      </p:sp>
      <p:sp>
        <p:nvSpPr>
          <p:cNvPr id="48132" name="Rectangle 3"/>
          <p:cNvSpPr>
            <a:spLocks noChangeArrowheads="1"/>
          </p:cNvSpPr>
          <p:nvPr/>
        </p:nvSpPr>
        <p:spPr bwMode="auto">
          <a:xfrm>
            <a:off x="1219200" y="5867400"/>
            <a:ext cx="7391400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</a:rPr>
              <a:t>Темп роста расходов на одного жителя составил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</a:rPr>
              <a:t>100,65 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</a:rPr>
              <a:t>%</a:t>
            </a: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880553" y="5039849"/>
            <a:ext cx="75809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latin typeface="Bookman Old Style" pitchFamily="18" charset="0"/>
              </a:rPr>
              <a:t>2014 год   </a:t>
            </a:r>
            <a:r>
              <a:rPr lang="ru-RU" sz="1400" b="1" dirty="0" smtClean="0">
                <a:latin typeface="Bookman Old Style" pitchFamily="18" charset="0"/>
              </a:rPr>
              <a:t>    </a:t>
            </a:r>
            <a:r>
              <a:rPr lang="ru-RU" sz="1400" b="1" dirty="0">
                <a:latin typeface="Bookman Old Style" pitchFamily="18" charset="0"/>
              </a:rPr>
              <a:t>2015 год        </a:t>
            </a:r>
            <a:r>
              <a:rPr lang="ru-RU" sz="1400" b="1" dirty="0" smtClean="0">
                <a:latin typeface="Bookman Old Style" pitchFamily="18" charset="0"/>
              </a:rPr>
              <a:t>2016 </a:t>
            </a:r>
            <a:r>
              <a:rPr lang="ru-RU" sz="1400" b="1" dirty="0">
                <a:latin typeface="Bookman Old Style" pitchFamily="18" charset="0"/>
              </a:rPr>
              <a:t>год      </a:t>
            </a:r>
            <a:r>
              <a:rPr lang="ru-RU" sz="1400" b="1" dirty="0" smtClean="0">
                <a:latin typeface="Bookman Old Style" pitchFamily="18" charset="0"/>
              </a:rPr>
              <a:t> 2017 </a:t>
            </a:r>
            <a:r>
              <a:rPr lang="ru-RU" sz="1400" b="1" dirty="0">
                <a:latin typeface="Bookman Old Style" pitchFamily="18" charset="0"/>
              </a:rPr>
              <a:t>год     </a:t>
            </a:r>
            <a:r>
              <a:rPr lang="ru-RU" sz="1400" b="1" dirty="0" smtClean="0">
                <a:latin typeface="Bookman Old Style" pitchFamily="18" charset="0"/>
              </a:rPr>
              <a:t>  2018 год     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itchFamily="18" charset="0"/>
              </a:rPr>
              <a:t>2019 год</a:t>
            </a:r>
            <a:endParaRPr lang="ru-RU" sz="14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4038974"/>
              </p:ext>
            </p:extLst>
          </p:nvPr>
        </p:nvGraphicFramePr>
        <p:xfrm>
          <a:off x="-381000" y="2057400"/>
          <a:ext cx="99822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19400" y="0"/>
            <a:ext cx="60960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Расходы по разделу 1200 «Средства массовой информации», в тыс.рублей </a:t>
            </a:r>
          </a:p>
        </p:txBody>
      </p:sp>
      <p:sp>
        <p:nvSpPr>
          <p:cNvPr id="109572" name="TextBox 2"/>
          <p:cNvSpPr txBox="1">
            <a:spLocks noChangeArrowheads="1"/>
          </p:cNvSpPr>
          <p:nvPr/>
        </p:nvSpPr>
        <p:spPr bwMode="auto">
          <a:xfrm>
            <a:off x="685800" y="4648200"/>
            <a:ext cx="5089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8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План, год                Факт, год</a:t>
            </a:r>
          </a:p>
        </p:txBody>
      </p:sp>
      <p:sp>
        <p:nvSpPr>
          <p:cNvPr id="6" name="Rectangle 9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3048000" y="1600200"/>
            <a:ext cx="5638800" cy="36988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ru-RU" b="1" dirty="0">
                <a:latin typeface="Bookman Old Style" pitchFamily="18" charset="0"/>
              </a:rPr>
              <a:t>Исполнение за </a:t>
            </a:r>
            <a:r>
              <a:rPr lang="ru-RU" b="1" dirty="0" smtClean="0">
                <a:latin typeface="Bookman Old Style" pitchFamily="18" charset="0"/>
              </a:rPr>
              <a:t>2019 </a:t>
            </a:r>
            <a:r>
              <a:rPr lang="ru-RU" b="1" dirty="0">
                <a:latin typeface="Bookman Old Style" pitchFamily="18" charset="0"/>
              </a:rPr>
              <a:t>год составило 100 %</a:t>
            </a: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2655842"/>
              </p:ext>
            </p:extLst>
          </p:nvPr>
        </p:nvGraphicFramePr>
        <p:xfrm>
          <a:off x="-609600" y="1970088"/>
          <a:ext cx="84582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1"/>
            <a:ext cx="2798763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876800"/>
            <a:ext cx="3090863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/>
            </a:r>
            <a:br>
              <a:rPr lang="ru-R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Доля расходов, направленных </a:t>
            </a:r>
            <a:b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на реализацию муниципальных программ</a:t>
            </a:r>
          </a:p>
        </p:txBody>
      </p:sp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609600" y="5715000"/>
            <a:ext cx="7651750" cy="7016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30000"/>
              </a:spcBef>
              <a:defRPr/>
            </a:pPr>
            <a:r>
              <a:rPr lang="ru-RU" sz="2000" dirty="0">
                <a:solidFill>
                  <a:srgbClr val="00421E"/>
                </a:solidFill>
                <a:latin typeface="Times New Roman" pitchFamily="18" charset="0"/>
              </a:rPr>
              <a:t>В </a:t>
            </a: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</a:rPr>
              <a:t>2019 </a:t>
            </a:r>
            <a:r>
              <a:rPr lang="ru-RU" sz="2000" dirty="0">
                <a:solidFill>
                  <a:srgbClr val="00421E"/>
                </a:solidFill>
                <a:latin typeface="Times New Roman" pitchFamily="18" charset="0"/>
              </a:rPr>
              <a:t>году проводилось финансирование за счет средств бюджета городского округа по 18 муниципальным программам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546580992"/>
              </p:ext>
            </p:extLst>
          </p:nvPr>
        </p:nvGraphicFramePr>
        <p:xfrm>
          <a:off x="609600" y="1524000"/>
          <a:ext cx="80772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067800" cy="114300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</a:rPr>
              <a:t>Итоги исполнения муниципальных программ в 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2019 </a:t>
            </a: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</a:rPr>
              <a:t>году</a:t>
            </a:r>
          </a:p>
        </p:txBody>
      </p:sp>
      <p:sp>
        <p:nvSpPr>
          <p:cNvPr id="111619" name="Rectangle 145"/>
          <p:cNvSpPr>
            <a:spLocks noChangeArrowheads="1"/>
          </p:cNvSpPr>
          <p:nvPr/>
        </p:nvSpPr>
        <p:spPr bwMode="auto">
          <a:xfrm>
            <a:off x="0" y="5380038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629330"/>
              </p:ext>
            </p:extLst>
          </p:nvPr>
        </p:nvGraphicFramePr>
        <p:xfrm>
          <a:off x="457200" y="1600200"/>
          <a:ext cx="8458200" cy="3782860"/>
        </p:xfrm>
        <a:graphic>
          <a:graphicData uri="http://schemas.openxmlformats.org/drawingml/2006/table">
            <a:tbl>
              <a:tblPr/>
              <a:tblGrid>
                <a:gridCol w="3259123"/>
                <a:gridCol w="2017552"/>
                <a:gridCol w="1733725"/>
                <a:gridCol w="1447800"/>
              </a:tblGrid>
              <a:tr h="6858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Направление расходов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Утверждено, </a:t>
                      </a:r>
                      <a:endParaRPr lang="ru-RU" sz="1800" b="1" i="0" u="none" strike="noStrike" dirty="0" smtClean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тыс</a:t>
                      </a:r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. руб.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Исполнено, </a:t>
                      </a:r>
                      <a:endParaRPr lang="ru-RU" sz="1800" b="1" i="0" u="none" strike="noStrike" dirty="0" smtClean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тыс</a:t>
                      </a:r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. руб.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Исполнено, </a:t>
                      </a:r>
                      <a:endParaRPr lang="ru-RU" sz="1800" b="1" i="0" u="none" strike="noStrike" dirty="0" smtClean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%</a:t>
                      </a:r>
                      <a:endParaRPr lang="ru-RU" sz="1800" b="1" i="0" u="none" strike="noStrike" dirty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 в рамках муниципальных программ</a:t>
                      </a:r>
                    </a:p>
                  </a:txBody>
                  <a:tcPr marL="9350" marR="9350" marT="9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869 946,2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645 996,4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74,26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53649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 бюджета, всего</a:t>
                      </a:r>
                    </a:p>
                  </a:txBody>
                  <a:tcPr marL="9350" marR="9350" marT="9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977 295,4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735 815,8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75,29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971811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Доля программного финансирования, %</a:t>
                      </a:r>
                    </a:p>
                  </a:txBody>
                  <a:tcPr marL="9350" marR="9350" marT="9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х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901E248-08E9-4F4F-9AB0-53DEE1EBD8B3}" type="slidenum">
              <a:rPr lang="ru-RU" altLang="ru-RU" smtClean="0"/>
              <a:pPr/>
              <a:t>77</a:t>
            </a:fld>
            <a:endParaRPr lang="ru-RU" altLang="ru-RU" smtClean="0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839200" cy="1249362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Данные о муниципальном долге городского округа Нижняя Салда за </a:t>
            </a: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2019 </a:t>
            </a: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год</a:t>
            </a:r>
          </a:p>
        </p:txBody>
      </p:sp>
      <p:sp>
        <p:nvSpPr>
          <p:cNvPr id="112644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8839200" cy="4525963"/>
          </a:xfrm>
        </p:spPr>
        <p:txBody>
          <a:bodyPr/>
          <a:lstStyle/>
          <a:p>
            <a:pPr algn="just">
              <a:spcAft>
                <a:spcPct val="0"/>
              </a:spcAft>
              <a:buFont typeface="Wingdings" pitchFamily="2" charset="2"/>
              <a:buChar char="q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Муниципальный долг городского округа Нижняя Салда по состоянию на 01.01.2020 года составил  </a:t>
            </a:r>
            <a:r>
              <a:rPr lang="ru-RU" sz="24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4 973 786,95 рублей</a:t>
            </a:r>
            <a:r>
              <a:rPr lang="ru-RU" sz="24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по бюджетным кредитам из областного бюджета.</a:t>
            </a:r>
          </a:p>
          <a:p>
            <a:pPr algn="just">
              <a:spcAft>
                <a:spcPct val="0"/>
              </a:spcAft>
              <a:buFont typeface="Wingdings" pitchFamily="2" charset="2"/>
              <a:buChar char="q"/>
            </a:pPr>
            <a:r>
              <a:rPr lang="ru-RU" sz="24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В течение отчетного периода </a:t>
            </a:r>
            <a:r>
              <a:rPr lang="ru-RU" sz="24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на погашение муниципального долга</a:t>
            </a:r>
            <a:r>
              <a:rPr lang="ru-RU" sz="2400" b="1" i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по бюджетным кредитам </a:t>
            </a:r>
            <a:r>
              <a:rPr lang="ru-RU" sz="24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направлено</a:t>
            </a:r>
            <a:r>
              <a:rPr lang="ru-RU" sz="24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1 243 446,75 </a:t>
            </a:r>
            <a:r>
              <a:rPr lang="ru-RU" sz="24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рублей, </a:t>
            </a:r>
            <a:r>
              <a:rPr lang="ru-RU" sz="24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произведено погашение муниципального долга по предоставленной </a:t>
            </a:r>
            <a:r>
              <a:rPr lang="ru-RU" sz="24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гарантии в размере 23 780 000,00 рублей. </a:t>
            </a:r>
          </a:p>
          <a:p>
            <a:pPr algn="just">
              <a:spcAft>
                <a:spcPct val="0"/>
              </a:spcAft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На обслуживание</a:t>
            </a:r>
            <a:r>
              <a:rPr lang="ru-RU" sz="24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муниципального долга</a:t>
            </a:r>
            <a:r>
              <a:rPr lang="ru-RU" sz="24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по бюджетным кредитам направлено </a:t>
            </a:r>
            <a:r>
              <a:rPr lang="ru-RU" sz="24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24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098,86 </a:t>
            </a:r>
            <a:r>
              <a:rPr lang="ru-RU" sz="24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рублей.</a:t>
            </a:r>
            <a:r>
              <a:rPr lang="ru-RU" sz="24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spcAft>
                <a:spcPct val="0"/>
              </a:spcAft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В течение отчетного периода </a:t>
            </a:r>
            <a:r>
              <a:rPr lang="ru-RU" sz="24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кредиты в бюджет не привлекались</a:t>
            </a:r>
            <a:r>
              <a:rPr lang="ru-RU" sz="24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6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228600"/>
            <a:ext cx="8534400" cy="3351213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информация: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  <a:defRPr/>
            </a:pP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городского округа Нижняя Салда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  <a:defRPr/>
            </a:pP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Адрес:  Нижняя Салда, ул.Фрунзе,2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  <a:defRPr/>
            </a:pPr>
            <a:r>
              <a:rPr lang="ru-RU" sz="20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Начальник  Финансового управления </a:t>
            </a:r>
            <a:r>
              <a:rPr lang="ru-RU" sz="2000" dirty="0" err="1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Полятыкина</a:t>
            </a:r>
            <a:r>
              <a:rPr lang="ru-RU" sz="20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Ольга Павловна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  <a:defRPr/>
            </a:pP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Телефон, факс  (34345)30390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  <a:defRPr/>
            </a:pP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Адрес электронной почты: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finans_ns@mail.ru</a:t>
            </a:r>
            <a:endParaRPr lang="en-US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  <a:defRPr/>
            </a:pP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Режим работы  с 8-00 до 12-00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                         с 13-00 до 17-00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Выходные дни : суббота, воскресенье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697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845820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5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3"/>
          <p:cNvSpPr txBox="1">
            <a:spLocks noChangeArrowheads="1"/>
          </p:cNvSpPr>
          <p:nvPr/>
        </p:nvSpPr>
        <p:spPr bwMode="auto">
          <a:xfrm>
            <a:off x="0" y="233363"/>
            <a:ext cx="90376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8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ea typeface="+mj-ea"/>
                <a:cs typeface="+mj-cs"/>
              </a:rPr>
              <a:t>Доходы бюджета город</a:t>
            </a:r>
            <a:r>
              <a:rPr lang="ru-RU" altLang="ru-RU" sz="26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ea typeface="+mj-ea"/>
                <a:cs typeface="+mj-cs"/>
              </a:rPr>
              <a:t>ского округа, </a:t>
            </a:r>
          </a:p>
          <a:p>
            <a:pPr algn="ctr" eaLnBrk="0" hangingPunct="0"/>
            <a:r>
              <a:rPr lang="ru-RU" altLang="ru-RU" sz="26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ea typeface="+mj-ea"/>
                <a:cs typeface="+mj-cs"/>
              </a:rPr>
              <a:t>тыс. руб.</a:t>
            </a:r>
          </a:p>
        </p:txBody>
      </p:sp>
      <p:sp>
        <p:nvSpPr>
          <p:cNvPr id="36867" name="TextBox 1"/>
          <p:cNvSpPr txBox="1">
            <a:spLocks noChangeArrowheads="1"/>
          </p:cNvSpPr>
          <p:nvPr/>
        </p:nvSpPr>
        <p:spPr bwMode="auto">
          <a:xfrm>
            <a:off x="457200" y="5943599"/>
            <a:ext cx="75713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2015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2016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2017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2018              2019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9888570"/>
              </p:ext>
            </p:extLst>
          </p:nvPr>
        </p:nvGraphicFramePr>
        <p:xfrm>
          <a:off x="-381000" y="914400"/>
          <a:ext cx="9753600" cy="4952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17463"/>
            <a:ext cx="6781800" cy="1143000"/>
          </a:xfrm>
        </p:spPr>
        <p:txBody>
          <a:bodyPr>
            <a:noAutofit/>
          </a:bodyPr>
          <a:lstStyle/>
          <a:p>
            <a:pPr marL="0" indent="0" algn="ctr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altLang="ru-RU" sz="28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Структура исполнения </a:t>
            </a:r>
            <a:r>
              <a:rPr lang="ru-RU" altLang="ru-RU" sz="28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/>
            </a:r>
            <a:br>
              <a:rPr lang="ru-RU" altLang="ru-RU" sz="28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r>
              <a:rPr lang="ru-RU" altLang="ru-RU" sz="28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налоговых доходов за 2019  </a:t>
            </a:r>
            <a:r>
              <a:rPr lang="ru-RU" altLang="ru-RU" sz="28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год, </a:t>
            </a:r>
            <a:r>
              <a:rPr lang="ru-RU" altLang="ru-RU" sz="28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/>
            </a:r>
            <a:br>
              <a:rPr lang="ru-RU" altLang="ru-RU" sz="28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r>
              <a:rPr lang="ru-RU" altLang="ru-RU" sz="28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в </a:t>
            </a:r>
            <a:r>
              <a:rPr lang="ru-RU" altLang="ru-RU" sz="28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процентах</a:t>
            </a:r>
          </a:p>
        </p:txBody>
      </p:sp>
      <p:graphicFrame>
        <p:nvGraphicFramePr>
          <p:cNvPr id="1026" name="Диаграмма 9"/>
          <p:cNvGraphicFramePr>
            <a:graphicFrameLocks/>
          </p:cNvGraphicFramePr>
          <p:nvPr/>
        </p:nvGraphicFramePr>
        <p:xfrm>
          <a:off x="-355600" y="101600"/>
          <a:ext cx="2997200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" r:id="rId4" imgW="2993395" imgH="1347333" progId="Excel.Sheet.8">
                  <p:embed/>
                </p:oleObj>
              </mc:Choice>
              <mc:Fallback>
                <p:oleObj r:id="rId4" imgW="2993395" imgH="1347333" progId="Excel.Sheet.8">
                  <p:embed/>
                  <p:pic>
                    <p:nvPicPr>
                      <p:cNvPr id="0" name="Picture 68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55600" y="101600"/>
                        <a:ext cx="2997200" cy="1349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Диаграмма 11"/>
          <p:cNvGraphicFramePr>
            <a:graphicFrameLocks/>
          </p:cNvGraphicFramePr>
          <p:nvPr/>
        </p:nvGraphicFramePr>
        <p:xfrm>
          <a:off x="-279400" y="-203200"/>
          <a:ext cx="2768600" cy="162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" r:id="rId6" imgW="2767824" imgH="1621677" progId="Excel.Sheet.8">
                  <p:embed/>
                </p:oleObj>
              </mc:Choice>
              <mc:Fallback>
                <p:oleObj r:id="rId6" imgW="2767824" imgH="1621677" progId="Excel.Sheet.8">
                  <p:embed/>
                  <p:pic>
                    <p:nvPicPr>
                      <p:cNvPr id="0" name="Picture 69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79400" y="-203200"/>
                        <a:ext cx="2768600" cy="162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304800" y="1752600"/>
          <a:ext cx="86868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13081</TotalTime>
  <Words>4594</Words>
  <Application>Microsoft Office PowerPoint</Application>
  <PresentationFormat>Экран (4:3)</PresentationFormat>
  <Paragraphs>1073</Paragraphs>
  <Slides>78</Slides>
  <Notes>25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94" baseType="lpstr">
      <vt:lpstr>Arial</vt:lpstr>
      <vt:lpstr>Bookman Old Style</vt:lpstr>
      <vt:lpstr>Calibri</vt:lpstr>
      <vt:lpstr>Georgia</vt:lpstr>
      <vt:lpstr>Tahoma</vt:lpstr>
      <vt:lpstr>Times New Roman</vt:lpstr>
      <vt:lpstr>Trebuchet MS</vt:lpstr>
      <vt:lpstr>Wingdings</vt:lpstr>
      <vt:lpstr>Воздушный поток</vt:lpstr>
      <vt:lpstr>7_Воздушный поток</vt:lpstr>
      <vt:lpstr>11_Воздушный поток</vt:lpstr>
      <vt:lpstr>2_Воздушный поток</vt:lpstr>
      <vt:lpstr>1_Воздушный поток</vt:lpstr>
      <vt:lpstr>4_Воздушный поток</vt:lpstr>
      <vt:lpstr>5_Воздушный поток</vt:lpstr>
      <vt:lpstr>Лист Microsoft Excel 97-2003</vt:lpstr>
      <vt:lpstr>Отчет для граждан  об исполнении бюджета городского округа  Нижняя Салда  за 2019 год </vt:lpstr>
      <vt:lpstr>Презентация PowerPoint</vt:lpstr>
      <vt:lpstr>Презентация PowerPoint</vt:lpstr>
      <vt:lpstr>Презентация PowerPoint</vt:lpstr>
      <vt:lpstr>Основные параметры бюджета городского округа Нижняя Салда   за 2019 год</vt:lpstr>
      <vt:lpstr>Презентация PowerPoint</vt:lpstr>
      <vt:lpstr>Презентация PowerPoint</vt:lpstr>
      <vt:lpstr>Презентация PowerPoint</vt:lpstr>
      <vt:lpstr>Структура исполнения  налоговых доходов за 2019  год,  в процентах</vt:lpstr>
      <vt:lpstr>Исполнение налоговых доходов бюджета городского округа Нижняя Салда  за 2019 год</vt:lpstr>
      <vt:lpstr>Презентация PowerPoint</vt:lpstr>
      <vt:lpstr>Презентация PowerPoint</vt:lpstr>
      <vt:lpstr>Структура исполнения  неналоговых доходов за 2019  год, в процентах</vt:lpstr>
      <vt:lpstr>Исполнение неналоговых доходов за 2019 год </vt:lpstr>
      <vt:lpstr>Структура безвозмездных поступлений от других бюджетов бюджетной системы РФ в 2019 году, в процентах</vt:lpstr>
      <vt:lpstr>Презентация PowerPoint</vt:lpstr>
      <vt:lpstr>Безвозмездные поступления от других бюджетов бюджетной системы РФ в 2019 году</vt:lpstr>
      <vt:lpstr>Презентация PowerPoint</vt:lpstr>
      <vt:lpstr>Структура расходов бюджета за 2019 год,  в тыс. рублей и процентах</vt:lpstr>
      <vt:lpstr>Исполнение по расходам бюджета городского округа Нижняя Салда за 2019 год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Расходы по разделу 0600                       «Охрана  окружающей среды»                                            Денежные средства предусмотрены по подразделу 0605 «Другие вопросы в области охраны окружающей среды» в рамках муниципальной программы «Обеспечение рационального и безопасного природопользования на территории городского округа Нижняя Салда до 2024 года» по подпрограмме «Экологическая безопасность городского округа Нижняя Салда»  и направлены на ликвидацию ТКО, обустройство контейнерных площадок и проведение массовых экологических  акций.    </vt:lpstr>
      <vt:lpstr> Расходы по разделу 0700 «Образование» </vt:lpstr>
      <vt:lpstr>Презентация PowerPoint</vt:lpstr>
      <vt:lpstr>Муниципальная программа «Развитие системы образования  в городском округе Нижняя Салда  до 2025 года» </vt:lpstr>
      <vt:lpstr>Презентация PowerPoint</vt:lpstr>
      <vt:lpstr>МДОУДСКВ «Радуга» </vt:lpstr>
      <vt:lpstr>МДОУДСКВ «Радуга» </vt:lpstr>
      <vt:lpstr>МАОУ «ЦО №7» Структурное подразделение детский сад «Калинка»   </vt:lpstr>
      <vt:lpstr>МАОУ «ЦО №7»  </vt:lpstr>
      <vt:lpstr>МАОУ «ЦО №7»  </vt:lpstr>
      <vt:lpstr>МОУ «Гимназия»</vt:lpstr>
      <vt:lpstr>Презентация PowerPoint</vt:lpstr>
      <vt:lpstr>Презентация PowerPoint</vt:lpstr>
      <vt:lpstr>Презентация PowerPoint</vt:lpstr>
      <vt:lpstr>МБУ ДО «ДШИ»</vt:lpstr>
      <vt:lpstr>МБУ ДО ДЮСШ                                                        </vt:lpstr>
      <vt:lpstr>Летняя кампания и временное трудоустройство несовершеннолетних граждан  Летняя оздоровительная кампания - оздоровлено 1672 ребенка,                             расходы 11 773 337,00 рублей. Временное трудоустройство несовершеннолетних граждан – 175 человек, расходы 1 750 000,00 рублей.   </vt:lpstr>
      <vt:lpstr>Презентация PowerPoint</vt:lpstr>
      <vt:lpstr>Презентация PowerPoint</vt:lpstr>
      <vt:lpstr>Расходы по разделу 0800  «Культура, кинематография»,  в тыс. рублей</vt:lpstr>
      <vt:lpstr>Исполнение расходов по муниципальной программе  «Развитие культуры в городском округе  Нижняя Салда  до 2024 года»</vt:lpstr>
      <vt:lpstr>Муниципальная программа  «Развитие культуры в городском округе  Нижняя Салда  до 2024 года»</vt:lpstr>
      <vt:lpstr>Муниципальная программа  «Развитие культуры в городском округе  Нижняя Салда  до 2024 года»</vt:lpstr>
      <vt:lpstr>Презентация PowerPoint</vt:lpstr>
      <vt:lpstr>Презентация PowerPoint</vt:lpstr>
      <vt:lpstr>Расходы по разделу 1000 «Социальная политика»  в тыс. рублей   </vt:lpstr>
      <vt:lpstr>Исполнение по направлениям  расходов по разделу  «Социальная  политика» за 2019 год </vt:lpstr>
      <vt:lpstr>Исполнение по разделу 1000 «Социальная  политика» за 2019 год   </vt:lpstr>
      <vt:lpstr>Презентация PowerPoint</vt:lpstr>
      <vt:lpstr>Расходы по разделу 1100  «Физическая культура и спорт»  в тыс.рублей    </vt:lpstr>
      <vt:lpstr> Исполнение расходов по муниципальной программе «Развитие физической культуры, спорта и молодежной политики в городском округе Нижняя Салда до 2024 года»                                                                       </vt:lpstr>
      <vt:lpstr>Исполнение расходов по муниципальной программе «Развитие физической культуры, спорта и молодежной политики в городском округе Нижняя Салда до 2024 года» </vt:lpstr>
      <vt:lpstr>Презентация PowerPoint</vt:lpstr>
      <vt:lpstr>Презентация PowerPoint</vt:lpstr>
      <vt:lpstr> Доля расходов, направленных  на реализацию муниципальных программ</vt:lpstr>
      <vt:lpstr>Итоги исполнения муниципальных программ в 2019 году</vt:lpstr>
      <vt:lpstr>Данные о муниципальном долге городского округа Нижняя Салда за 2019 год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User</cp:lastModifiedBy>
  <cp:revision>704</cp:revision>
  <cp:lastPrinted>2020-08-14T10:26:56Z</cp:lastPrinted>
  <dcterms:created xsi:type="dcterms:W3CDTF">1601-01-01T00:00:00Z</dcterms:created>
  <dcterms:modified xsi:type="dcterms:W3CDTF">2020-08-21T05:17:20Z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