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2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7"/>
  </p:notesMasterIdLst>
  <p:sldIdLst>
    <p:sldId id="256" r:id="rId2"/>
    <p:sldId id="267" r:id="rId3"/>
    <p:sldId id="268" r:id="rId4"/>
    <p:sldId id="269" r:id="rId5"/>
    <p:sldId id="266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38" autoAdjust="0"/>
    <p:restoredTop sz="81946" autoAdjust="0"/>
  </p:normalViewPr>
  <p:slideViewPr>
    <p:cSldViewPr>
      <p:cViewPr varScale="1">
        <p:scale>
          <a:sx n="75" d="100"/>
          <a:sy n="75" d="100"/>
        </p:scale>
        <p:origin x="-118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7213184"/>
        <c:axId val="67214720"/>
        <c:axId val="0"/>
      </c:bar3DChart>
      <c:catAx>
        <c:axId val="672131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67214720"/>
        <c:crosses val="autoZero"/>
        <c:auto val="1"/>
        <c:lblAlgn val="ctr"/>
        <c:lblOffset val="100"/>
        <c:noMultiLvlLbl val="0"/>
      </c:catAx>
      <c:valAx>
        <c:axId val="67214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72131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325312"/>
        <c:axId val="83326848"/>
        <c:axId val="0"/>
      </c:bar3DChart>
      <c:catAx>
        <c:axId val="833253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326848"/>
        <c:crosses val="autoZero"/>
        <c:auto val="1"/>
        <c:lblAlgn val="ctr"/>
        <c:lblOffset val="100"/>
        <c:noMultiLvlLbl val="0"/>
      </c:catAx>
      <c:valAx>
        <c:axId val="833268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3253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5525634253"/>
          <c:y val="2.4936723255542391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375232"/>
        <c:axId val="83376768"/>
        <c:axId val="0"/>
      </c:bar3DChart>
      <c:catAx>
        <c:axId val="833752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376768"/>
        <c:crosses val="autoZero"/>
        <c:auto val="1"/>
        <c:lblAlgn val="ctr"/>
        <c:lblOffset val="100"/>
        <c:noMultiLvlLbl val="0"/>
      </c:catAx>
      <c:valAx>
        <c:axId val="83376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3752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148890886083874"/>
          <c:y val="0.25026312009506274"/>
          <c:w val="9.2168104199922163E-2"/>
          <c:h val="0.1279978062443687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117376"/>
        <c:axId val="84118912"/>
        <c:axId val="0"/>
      </c:bar3DChart>
      <c:catAx>
        <c:axId val="841173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4118912"/>
        <c:crosses val="autoZero"/>
        <c:auto val="1"/>
        <c:lblAlgn val="ctr"/>
        <c:lblOffset val="100"/>
        <c:noMultiLvlLbl val="0"/>
      </c:catAx>
      <c:valAx>
        <c:axId val="84118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1173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86"/>
          <c:y val="2.4935689009023213E-3"/>
          <c:w val="0.66914628857082992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1360640"/>
        <c:axId val="91374720"/>
        <c:axId val="0"/>
      </c:bar3DChart>
      <c:catAx>
        <c:axId val="913606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1374720"/>
        <c:crosses val="autoZero"/>
        <c:auto val="1"/>
        <c:lblAlgn val="ctr"/>
        <c:lblOffset val="100"/>
        <c:noMultiLvlLbl val="0"/>
      </c:catAx>
      <c:valAx>
        <c:axId val="91374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13606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1525504"/>
        <c:axId val="91527040"/>
        <c:axId val="0"/>
      </c:bar3DChart>
      <c:catAx>
        <c:axId val="91525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1527040"/>
        <c:crosses val="autoZero"/>
        <c:auto val="1"/>
        <c:lblAlgn val="ctr"/>
        <c:lblOffset val="100"/>
        <c:noMultiLvlLbl val="0"/>
      </c:catAx>
      <c:valAx>
        <c:axId val="915270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15255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1423872"/>
        <c:axId val="91425408"/>
        <c:axId val="0"/>
      </c:bar3DChart>
      <c:catAx>
        <c:axId val="91423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1425408"/>
        <c:crosses val="autoZero"/>
        <c:auto val="1"/>
        <c:lblAlgn val="ctr"/>
        <c:lblOffset val="100"/>
        <c:noMultiLvlLbl val="0"/>
      </c:catAx>
      <c:valAx>
        <c:axId val="91425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14238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7728384"/>
        <c:axId val="97729920"/>
        <c:axId val="0"/>
      </c:bar3DChart>
      <c:catAx>
        <c:axId val="977283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7729920"/>
        <c:crosses val="autoZero"/>
        <c:auto val="1"/>
        <c:lblAlgn val="ctr"/>
        <c:lblOffset val="100"/>
        <c:noMultiLvlLbl val="0"/>
      </c:catAx>
      <c:valAx>
        <c:axId val="97729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77283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8104448"/>
        <c:axId val="98105984"/>
        <c:axId val="0"/>
      </c:bar3DChart>
      <c:catAx>
        <c:axId val="981044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8105984"/>
        <c:crosses val="autoZero"/>
        <c:auto val="1"/>
        <c:lblAlgn val="ctr"/>
        <c:lblOffset val="100"/>
        <c:noMultiLvlLbl val="0"/>
      </c:catAx>
      <c:valAx>
        <c:axId val="981059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81044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944578057449933"/>
          <c:y val="0"/>
          <c:w val="0.66914628857082836"/>
          <c:h val="0.99750643109909765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'доходы на 01.02.21'!$B$3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8143100511073263E-3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7.2498029944838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8143100511073263E-3"/>
                  <c:y val="-7.8802206461780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7.2498029944838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5428733674048923E-3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01.02.21'!$A$4:$A$8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'доходы на 01.02.21'!$B$4:$B$8</c:f>
              <c:numCache>
                <c:formatCode>General</c:formatCode>
                <c:ptCount val="5"/>
                <c:pt idx="0">
                  <c:v>660</c:v>
                </c:pt>
                <c:pt idx="1">
                  <c:v>1830</c:v>
                </c:pt>
                <c:pt idx="2">
                  <c:v>1420</c:v>
                </c:pt>
                <c:pt idx="3">
                  <c:v>777</c:v>
                </c:pt>
                <c:pt idx="4">
                  <c:v>1531</c:v>
                </c:pt>
              </c:numCache>
            </c:numRef>
          </c:val>
        </c:ser>
        <c:ser>
          <c:idx val="1"/>
          <c:order val="1"/>
          <c:tx>
            <c:strRef>
              <c:f>'доходы на 01.02.21'!$C$3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261805434456992E-2"/>
                  <c:y val="-7.1020767794096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201393267068259E-2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014241192593691E-2"/>
                  <c:y val="-8.8258471237194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5428733674048923E-3"/>
                  <c:y val="-7.5650118203309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7.2498029944838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01.02.21'!$A$4:$A$8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'доходы на 01.02.21'!$C$4:$C$8</c:f>
              <c:numCache>
                <c:formatCode>General</c:formatCode>
                <c:ptCount val="5"/>
                <c:pt idx="0">
                  <c:v>-57</c:v>
                </c:pt>
                <c:pt idx="1">
                  <c:v>78</c:v>
                </c:pt>
                <c:pt idx="2">
                  <c:v>95</c:v>
                </c:pt>
                <c:pt idx="3">
                  <c:v>47</c:v>
                </c:pt>
                <c:pt idx="4">
                  <c:v>104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7079040"/>
        <c:axId val="27080576"/>
        <c:axId val="0"/>
      </c:bar3DChart>
      <c:catAx>
        <c:axId val="270790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27080576"/>
        <c:crosses val="autoZero"/>
        <c:auto val="1"/>
        <c:lblAlgn val="ctr"/>
        <c:lblOffset val="100"/>
        <c:noMultiLvlLbl val="0"/>
      </c:catAx>
      <c:valAx>
        <c:axId val="27080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0790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8469760"/>
        <c:axId val="98478336"/>
        <c:axId val="0"/>
      </c:bar3DChart>
      <c:catAx>
        <c:axId val="98469760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98478336"/>
        <c:crosses val="autoZero"/>
        <c:auto val="1"/>
        <c:lblAlgn val="ctr"/>
        <c:lblOffset val="100"/>
        <c:noMultiLvlLbl val="1"/>
      </c:catAx>
      <c:valAx>
        <c:axId val="98478336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984697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0019712"/>
        <c:axId val="67228032"/>
        <c:axId val="0"/>
      </c:bar3DChart>
      <c:catAx>
        <c:axId val="700197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67228032"/>
        <c:crosses val="autoZero"/>
        <c:auto val="1"/>
        <c:lblAlgn val="ctr"/>
        <c:lblOffset val="100"/>
        <c:noMultiLvlLbl val="0"/>
      </c:catAx>
      <c:valAx>
        <c:axId val="672280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00197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9026432"/>
        <c:axId val="99027968"/>
        <c:axId val="0"/>
      </c:bar3DChart>
      <c:catAx>
        <c:axId val="990264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99027968"/>
        <c:crosses val="autoZero"/>
        <c:auto val="1"/>
        <c:lblAlgn val="ctr"/>
        <c:lblOffset val="100"/>
        <c:noMultiLvlLbl val="0"/>
      </c:catAx>
      <c:valAx>
        <c:axId val="990279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990264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8855168"/>
        <c:axId val="98865152"/>
        <c:axId val="0"/>
      </c:bar3DChart>
      <c:catAx>
        <c:axId val="988551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98865152"/>
        <c:crosses val="autoZero"/>
        <c:auto val="1"/>
        <c:lblAlgn val="ctr"/>
        <c:lblOffset val="100"/>
        <c:noMultiLvlLbl val="0"/>
      </c:catAx>
      <c:valAx>
        <c:axId val="988651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988551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9215616"/>
        <c:axId val="99217408"/>
        <c:axId val="0"/>
      </c:bar3DChart>
      <c:catAx>
        <c:axId val="99215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99217408"/>
        <c:crosses val="autoZero"/>
        <c:auto val="1"/>
        <c:lblAlgn val="ctr"/>
        <c:lblOffset val="100"/>
        <c:noMultiLvlLbl val="0"/>
      </c:catAx>
      <c:valAx>
        <c:axId val="99217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92156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9209088"/>
        <c:axId val="99439360"/>
        <c:axId val="0"/>
      </c:bar3DChart>
      <c:catAx>
        <c:axId val="692090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99439360"/>
        <c:crosses val="autoZero"/>
        <c:auto val="1"/>
        <c:lblAlgn val="ctr"/>
        <c:lblOffset val="100"/>
        <c:noMultiLvlLbl val="0"/>
      </c:catAx>
      <c:valAx>
        <c:axId val="994393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692090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9733504"/>
        <c:axId val="99735040"/>
        <c:axId val="0"/>
      </c:bar3DChart>
      <c:catAx>
        <c:axId val="997335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9735040"/>
        <c:crosses val="autoZero"/>
        <c:auto val="1"/>
        <c:lblAlgn val="ctr"/>
        <c:lblOffset val="100"/>
        <c:noMultiLvlLbl val="0"/>
      </c:catAx>
      <c:valAx>
        <c:axId val="997350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997335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8775808"/>
        <c:axId val="98777344"/>
        <c:axId val="0"/>
      </c:bar3DChart>
      <c:catAx>
        <c:axId val="98775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98777344"/>
        <c:crosses val="autoZero"/>
        <c:auto val="1"/>
        <c:lblAlgn val="ctr"/>
        <c:lblOffset val="100"/>
        <c:noMultiLvlLbl val="0"/>
      </c:catAx>
      <c:valAx>
        <c:axId val="987773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987758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893"/>
          <c:y val="7.0284317908537322E-3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8797056"/>
        <c:axId val="98798592"/>
        <c:axId val="0"/>
      </c:bar3DChart>
      <c:catAx>
        <c:axId val="987970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98798592"/>
        <c:crosses val="autoZero"/>
        <c:auto val="1"/>
        <c:lblAlgn val="ctr"/>
        <c:lblOffset val="100"/>
        <c:noMultiLvlLbl val="0"/>
      </c:catAx>
      <c:valAx>
        <c:axId val="987985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987970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915"/>
          <c:y val="7.028431790853734E-3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8810112"/>
        <c:axId val="98820096"/>
        <c:axId val="0"/>
      </c:bar3DChart>
      <c:catAx>
        <c:axId val="988101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8820096"/>
        <c:crosses val="autoZero"/>
        <c:auto val="1"/>
        <c:lblAlgn val="ctr"/>
        <c:lblOffset val="100"/>
        <c:noMultiLvlLbl val="0"/>
      </c:catAx>
      <c:valAx>
        <c:axId val="9882009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988101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8827264"/>
        <c:axId val="100549376"/>
        <c:axId val="0"/>
      </c:bar3DChart>
      <c:catAx>
        <c:axId val="988272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0549376"/>
        <c:crosses val="autoZero"/>
        <c:auto val="1"/>
        <c:lblAlgn val="ctr"/>
        <c:lblOffset val="100"/>
        <c:noMultiLvlLbl val="0"/>
      </c:catAx>
      <c:valAx>
        <c:axId val="1005493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988272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274176"/>
        <c:axId val="100275712"/>
        <c:axId val="0"/>
      </c:bar3DChart>
      <c:catAx>
        <c:axId val="1002741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0275712"/>
        <c:crosses val="autoZero"/>
        <c:auto val="1"/>
        <c:lblAlgn val="ctr"/>
        <c:lblOffset val="100"/>
        <c:noMultiLvlLbl val="0"/>
      </c:catAx>
      <c:valAx>
        <c:axId val="10027571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02741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0011520"/>
        <c:axId val="70418816"/>
        <c:axId val="0"/>
      </c:bar3DChart>
      <c:catAx>
        <c:axId val="70011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70418816"/>
        <c:crosses val="autoZero"/>
        <c:auto val="1"/>
        <c:lblAlgn val="ctr"/>
        <c:lblOffset val="100"/>
        <c:noMultiLvlLbl val="0"/>
      </c:catAx>
      <c:valAx>
        <c:axId val="7041881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700115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67"/>
          <c:h val="0.914440434529020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811520"/>
        <c:axId val="100813056"/>
        <c:axId val="0"/>
      </c:bar3DChart>
      <c:catAx>
        <c:axId val="100811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0813056"/>
        <c:crosses val="autoZero"/>
        <c:auto val="1"/>
        <c:lblAlgn val="ctr"/>
        <c:lblOffset val="100"/>
        <c:noMultiLvlLbl val="0"/>
      </c:catAx>
      <c:valAx>
        <c:axId val="1008130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08115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416192"/>
        <c:axId val="105417728"/>
        <c:axId val="0"/>
      </c:bar3DChart>
      <c:catAx>
        <c:axId val="1054161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5417728"/>
        <c:crosses val="autoZero"/>
        <c:auto val="1"/>
        <c:lblAlgn val="ctr"/>
        <c:lblOffset val="100"/>
        <c:noMultiLvlLbl val="0"/>
      </c:catAx>
      <c:valAx>
        <c:axId val="10541772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54161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731136"/>
        <c:axId val="100745216"/>
        <c:axId val="0"/>
      </c:bar3DChart>
      <c:catAx>
        <c:axId val="1007311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0745216"/>
        <c:crosses val="autoZero"/>
        <c:auto val="1"/>
        <c:lblAlgn val="ctr"/>
        <c:lblOffset val="100"/>
        <c:noMultiLvlLbl val="0"/>
      </c:catAx>
      <c:valAx>
        <c:axId val="10074521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07311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769984"/>
        <c:axId val="106128128"/>
        <c:axId val="0"/>
      </c:bar3DChart>
      <c:catAx>
        <c:axId val="1057699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6128128"/>
        <c:crosses val="autoZero"/>
        <c:auto val="1"/>
        <c:lblAlgn val="ctr"/>
        <c:lblOffset val="100"/>
        <c:noMultiLvlLbl val="0"/>
      </c:catAx>
      <c:valAx>
        <c:axId val="10612812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57699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557440"/>
        <c:axId val="106558976"/>
        <c:axId val="0"/>
      </c:bar3DChart>
      <c:catAx>
        <c:axId val="106557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6558976"/>
        <c:crosses val="autoZero"/>
        <c:auto val="1"/>
        <c:lblAlgn val="ctr"/>
        <c:lblOffset val="100"/>
        <c:noMultiLvlLbl val="0"/>
      </c:catAx>
      <c:valAx>
        <c:axId val="1065589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65574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906368"/>
        <c:axId val="106907904"/>
        <c:axId val="0"/>
      </c:bar3DChart>
      <c:catAx>
        <c:axId val="1069063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6907904"/>
        <c:crosses val="autoZero"/>
        <c:auto val="1"/>
        <c:lblAlgn val="ctr"/>
        <c:lblOffset val="100"/>
        <c:noMultiLvlLbl val="0"/>
      </c:catAx>
      <c:valAx>
        <c:axId val="106907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69063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331584"/>
        <c:axId val="107333120"/>
        <c:axId val="0"/>
      </c:bar3DChart>
      <c:catAx>
        <c:axId val="1073315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7333120"/>
        <c:crosses val="autoZero"/>
        <c:auto val="1"/>
        <c:lblAlgn val="ctr"/>
        <c:lblOffset val="100"/>
        <c:noMultiLvlLbl val="0"/>
      </c:catAx>
      <c:valAx>
        <c:axId val="1073331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73315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17"/>
          <c:h val="0.91444043452901969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'доходы на 1 чел  01.02.19'!$B$3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7777777777778017E-3"/>
                  <c:y val="-8.3333333333333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777777777778017E-3"/>
                  <c:y val="-6.4814814814815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1 чел  01.02.19'!$A$4:$A$8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 город Алапаевск</c:v>
                </c:pt>
              </c:strCache>
            </c:strRef>
          </c:cat>
          <c:val>
            <c:numRef>
              <c:f>'доходы на 1 чел  01.02.19'!$B$4:$B$8</c:f>
              <c:numCache>
                <c:formatCode>0.0</c:formatCode>
                <c:ptCount val="5"/>
                <c:pt idx="0">
                  <c:v>37.489349616586196</c:v>
                </c:pt>
                <c:pt idx="1">
                  <c:v>45.353159851301115</c:v>
                </c:pt>
                <c:pt idx="2">
                  <c:v>32.202467343976778</c:v>
                </c:pt>
                <c:pt idx="3">
                  <c:v>64.67454636257699</c:v>
                </c:pt>
                <c:pt idx="4">
                  <c:v>35.744303324617107</c:v>
                </c:pt>
              </c:numCache>
            </c:numRef>
          </c:val>
        </c:ser>
        <c:ser>
          <c:idx val="1"/>
          <c:order val="1"/>
          <c:tx>
            <c:strRef>
              <c:f>'доходы на 1 чел  01.02.19'!$C$3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5031004590561641E-2"/>
                  <c:y val="-7.5080451900034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7184594953519258E-2"/>
                  <c:y val="-6.5821351135455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5655174577281426E-2"/>
                  <c:y val="-7.8703640305831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3364285639593854E-2"/>
                  <c:y val="-5.1932272052949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1 чел  01.02.19'!$A$4:$A$8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 город Алапаевск</c:v>
                </c:pt>
              </c:strCache>
            </c:strRef>
          </c:cat>
          <c:val>
            <c:numRef>
              <c:f>'доходы на 1 чел  01.02.19'!$C$4:$C$8</c:f>
              <c:numCache>
                <c:formatCode>0.0</c:formatCode>
                <c:ptCount val="5"/>
                <c:pt idx="0">
                  <c:v>-3.2377165577960803</c:v>
                </c:pt>
                <c:pt idx="1">
                  <c:v>1.9330855018587361</c:v>
                </c:pt>
                <c:pt idx="2">
                  <c:v>2.1543904208998548</c:v>
                </c:pt>
                <c:pt idx="3">
                  <c:v>3.9121025470284665</c:v>
                </c:pt>
                <c:pt idx="4">
                  <c:v>2.4280911468061261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7916928"/>
        <c:axId val="67918464"/>
        <c:axId val="0"/>
      </c:bar3DChart>
      <c:catAx>
        <c:axId val="679169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67918464"/>
        <c:crosses val="autoZero"/>
        <c:auto val="1"/>
        <c:lblAlgn val="ctr"/>
        <c:lblOffset val="100"/>
        <c:noMultiLvlLbl val="0"/>
      </c:catAx>
      <c:valAx>
        <c:axId val="679184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679169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189"/>
          <c:y val="3.3172511261026056E-3"/>
          <c:w val="0.46346628893086356"/>
          <c:h val="0.8818471391538607"/>
        </c:manualLayout>
      </c:layout>
      <c:bar3DChart>
        <c:barDir val="bar"/>
        <c:grouping val="cluster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843520"/>
        <c:axId val="106849408"/>
        <c:axId val="0"/>
      </c:bar3DChart>
      <c:catAx>
        <c:axId val="106843520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06849408"/>
        <c:crosses val="autoZero"/>
        <c:auto val="1"/>
        <c:lblAlgn val="ctr"/>
        <c:lblOffset val="100"/>
        <c:noMultiLvlLbl val="1"/>
      </c:catAx>
      <c:valAx>
        <c:axId val="106849408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extTo"/>
        <c:crossAx val="1068435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5"/>
          <c:y val="3.3172511261026056E-3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873216"/>
        <c:axId val="106874752"/>
        <c:axId val="0"/>
      </c:bar3DChart>
      <c:catAx>
        <c:axId val="1068732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6874752"/>
        <c:crosses val="autoZero"/>
        <c:auto val="1"/>
        <c:lblAlgn val="ctr"/>
        <c:lblOffset val="100"/>
        <c:noMultiLvlLbl val="0"/>
      </c:catAx>
      <c:valAx>
        <c:axId val="106874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68732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0720896"/>
        <c:axId val="70739072"/>
        <c:axId val="0"/>
      </c:bar3DChart>
      <c:catAx>
        <c:axId val="707208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70739072"/>
        <c:crosses val="autoZero"/>
        <c:auto val="1"/>
        <c:lblAlgn val="ctr"/>
        <c:lblOffset val="100"/>
        <c:noMultiLvlLbl val="0"/>
      </c:catAx>
      <c:valAx>
        <c:axId val="707390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07208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959424"/>
        <c:axId val="107960960"/>
        <c:axId val="0"/>
      </c:bar3DChart>
      <c:catAx>
        <c:axId val="107959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7960960"/>
        <c:crosses val="autoZero"/>
        <c:auto val="1"/>
        <c:lblAlgn val="ctr"/>
        <c:lblOffset val="100"/>
        <c:noMultiLvlLbl val="0"/>
      </c:catAx>
      <c:valAx>
        <c:axId val="107960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79594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373888"/>
        <c:axId val="108375424"/>
        <c:axId val="0"/>
      </c:bar3DChart>
      <c:catAx>
        <c:axId val="1083738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8375424"/>
        <c:crosses val="autoZero"/>
        <c:auto val="1"/>
        <c:lblAlgn val="ctr"/>
        <c:lblOffset val="100"/>
        <c:noMultiLvlLbl val="0"/>
      </c:catAx>
      <c:valAx>
        <c:axId val="1083754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83738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386944"/>
        <c:axId val="108265856"/>
        <c:axId val="0"/>
      </c:bar3DChart>
      <c:catAx>
        <c:axId val="1083869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8265856"/>
        <c:crosses val="autoZero"/>
        <c:auto val="1"/>
        <c:lblAlgn val="ctr"/>
        <c:lblOffset val="100"/>
        <c:noMultiLvlLbl val="0"/>
      </c:catAx>
      <c:valAx>
        <c:axId val="1082658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83869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948864"/>
        <c:axId val="108958848"/>
        <c:axId val="0"/>
      </c:bar3DChart>
      <c:catAx>
        <c:axId val="1089488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8958848"/>
        <c:crosses val="autoZero"/>
        <c:auto val="1"/>
        <c:lblAlgn val="ctr"/>
        <c:lblOffset val="100"/>
        <c:noMultiLvlLbl val="0"/>
      </c:catAx>
      <c:valAx>
        <c:axId val="1089588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89488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855680"/>
        <c:axId val="108857216"/>
        <c:axId val="0"/>
      </c:bar3DChart>
      <c:catAx>
        <c:axId val="1088556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8857216"/>
        <c:crosses val="autoZero"/>
        <c:auto val="1"/>
        <c:lblAlgn val="ctr"/>
        <c:lblOffset val="100"/>
        <c:noMultiLvlLbl val="0"/>
      </c:catAx>
      <c:valAx>
        <c:axId val="108857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88556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868736"/>
        <c:axId val="108870272"/>
        <c:axId val="0"/>
      </c:bar3DChart>
      <c:catAx>
        <c:axId val="1088687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8870272"/>
        <c:crosses val="autoZero"/>
        <c:auto val="1"/>
        <c:lblAlgn val="ctr"/>
        <c:lblOffset val="100"/>
        <c:noMultiLvlLbl val="0"/>
      </c:catAx>
      <c:valAx>
        <c:axId val="108870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88687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877696"/>
        <c:axId val="108879232"/>
        <c:axId val="0"/>
      </c:bar3DChart>
      <c:catAx>
        <c:axId val="1088776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8879232"/>
        <c:crosses val="autoZero"/>
        <c:auto val="1"/>
        <c:lblAlgn val="ctr"/>
        <c:lblOffset val="100"/>
        <c:noMultiLvlLbl val="0"/>
      </c:catAx>
      <c:valAx>
        <c:axId val="108879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88776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439616"/>
        <c:axId val="109314432"/>
        <c:axId val="0"/>
      </c:bar3DChart>
      <c:catAx>
        <c:axId val="109439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9314432"/>
        <c:crosses val="autoZero"/>
        <c:auto val="1"/>
        <c:lblAlgn val="ctr"/>
        <c:lblOffset val="100"/>
        <c:noMultiLvlLbl val="0"/>
      </c:catAx>
      <c:valAx>
        <c:axId val="109314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4396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"/>
          <c:y val="3.3172511261026056E-3"/>
          <c:w val="0.46346628893086278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796736"/>
        <c:axId val="109798528"/>
        <c:axId val="0"/>
      </c:bar3DChart>
      <c:catAx>
        <c:axId val="109796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9798528"/>
        <c:crosses val="autoZero"/>
        <c:auto val="1"/>
        <c:lblAlgn val="ctr"/>
        <c:lblOffset val="100"/>
        <c:noMultiLvlLbl val="0"/>
      </c:catAx>
      <c:valAx>
        <c:axId val="109798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7967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23"/>
          <c:y val="3.3172511261026056E-3"/>
          <c:w val="0.463466288930863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158208"/>
        <c:axId val="110159744"/>
        <c:axId val="0"/>
      </c:bar3DChart>
      <c:catAx>
        <c:axId val="1101582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0159744"/>
        <c:crosses val="autoZero"/>
        <c:auto val="1"/>
        <c:lblAlgn val="ctr"/>
        <c:lblOffset val="100"/>
        <c:noMultiLvlLbl val="0"/>
      </c:catAx>
      <c:valAx>
        <c:axId val="110159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01582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3126272"/>
        <c:axId val="73127808"/>
        <c:axId val="0"/>
      </c:bar3DChart>
      <c:catAx>
        <c:axId val="731262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3127808"/>
        <c:crosses val="autoZero"/>
        <c:auto val="1"/>
        <c:lblAlgn val="ctr"/>
        <c:lblOffset val="100"/>
        <c:noMultiLvlLbl val="0"/>
      </c:catAx>
      <c:valAx>
        <c:axId val="73127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31262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4978364603987819"/>
          <c:y val="0.11466635193084805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712512"/>
        <c:axId val="109714048"/>
        <c:axId val="0"/>
      </c:bar3DChart>
      <c:catAx>
        <c:axId val="1097125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9714048"/>
        <c:crosses val="autoZero"/>
        <c:auto val="1"/>
        <c:lblAlgn val="ctr"/>
        <c:lblOffset val="100"/>
        <c:noMultiLvlLbl val="0"/>
      </c:catAx>
      <c:valAx>
        <c:axId val="109714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7125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856064"/>
        <c:axId val="110857600"/>
        <c:axId val="0"/>
      </c:bar3DChart>
      <c:catAx>
        <c:axId val="110856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0857600"/>
        <c:crosses val="autoZero"/>
        <c:auto val="1"/>
        <c:lblAlgn val="ctr"/>
        <c:lblOffset val="100"/>
        <c:noMultiLvlLbl val="0"/>
      </c:catAx>
      <c:valAx>
        <c:axId val="1108576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08560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213184"/>
        <c:axId val="110772608"/>
        <c:axId val="0"/>
      </c:bar3DChart>
      <c:catAx>
        <c:axId val="1112131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0772608"/>
        <c:crosses val="autoZero"/>
        <c:auto val="1"/>
        <c:lblAlgn val="ctr"/>
        <c:lblOffset val="100"/>
        <c:noMultiLvlLbl val="0"/>
      </c:catAx>
      <c:valAx>
        <c:axId val="1107726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12131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597440"/>
        <c:axId val="111598976"/>
        <c:axId val="0"/>
      </c:bar3DChart>
      <c:catAx>
        <c:axId val="111597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1598976"/>
        <c:crosses val="autoZero"/>
        <c:auto val="1"/>
        <c:lblAlgn val="ctr"/>
        <c:lblOffset val="100"/>
        <c:noMultiLvlLbl val="0"/>
      </c:catAx>
      <c:valAx>
        <c:axId val="111598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15974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01"/>
          <c:y val="3.3172511261026056E-3"/>
          <c:w val="0.46346628893086189"/>
          <c:h val="0.881847139153860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'расходы 01.02.21 '!$B$2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01.02.21 '!$A$3:$A$7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'расходы 01.02.21 '!$B$3:$B$7</c:f>
              <c:numCache>
                <c:formatCode>General</c:formatCode>
                <c:ptCount val="5"/>
                <c:pt idx="0">
                  <c:v>724</c:v>
                </c:pt>
                <c:pt idx="1">
                  <c:v>1989</c:v>
                </c:pt>
                <c:pt idx="2">
                  <c:v>1459</c:v>
                </c:pt>
                <c:pt idx="3">
                  <c:v>782</c:v>
                </c:pt>
                <c:pt idx="4">
                  <c:v>1543</c:v>
                </c:pt>
              </c:numCache>
            </c:numRef>
          </c:val>
        </c:ser>
        <c:ser>
          <c:idx val="1"/>
          <c:order val="1"/>
          <c:tx>
            <c:strRef>
              <c:f>'расходы 01.02.21 '!$C$2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8.3333333333333367E-3"/>
                  <c:y val="-3.03893637226970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01.02.21 '!$A$3:$A$7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'расходы 01.02.21 '!$C$3:$C$7</c:f>
              <c:numCache>
                <c:formatCode>General</c:formatCode>
                <c:ptCount val="5"/>
                <c:pt idx="0">
                  <c:v>31</c:v>
                </c:pt>
                <c:pt idx="1">
                  <c:v>72</c:v>
                </c:pt>
                <c:pt idx="2">
                  <c:v>44</c:v>
                </c:pt>
                <c:pt idx="3">
                  <c:v>29</c:v>
                </c:pt>
                <c:pt idx="4">
                  <c:v>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9328768"/>
        <c:axId val="119330304"/>
        <c:axId val="0"/>
      </c:bar3DChart>
      <c:catAx>
        <c:axId val="119328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9330304"/>
        <c:crosses val="autoZero"/>
        <c:auto val="1"/>
        <c:lblAlgn val="ctr"/>
        <c:lblOffset val="100"/>
        <c:noMultiLvlLbl val="0"/>
      </c:catAx>
      <c:valAx>
        <c:axId val="119330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93287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87"/>
          <c:y val="4.5753104391362872E-3"/>
          <c:w val="0.48742470750478489"/>
          <c:h val="0.96001915637322832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522176"/>
        <c:axId val="111523712"/>
        <c:axId val="0"/>
      </c:bar3DChart>
      <c:catAx>
        <c:axId val="111522176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11523712"/>
        <c:crosses val="autoZero"/>
        <c:auto val="1"/>
        <c:lblAlgn val="ctr"/>
        <c:lblOffset val="100"/>
        <c:noMultiLvlLbl val="1"/>
      </c:catAx>
      <c:valAx>
        <c:axId val="111523712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115221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53"/>
          <c:y val="4.5753104391362872E-3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460928"/>
        <c:axId val="112462464"/>
        <c:axId val="0"/>
      </c:bar3DChart>
      <c:catAx>
        <c:axId val="1124609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2462464"/>
        <c:crosses val="autoZero"/>
        <c:auto val="1"/>
        <c:lblAlgn val="ctr"/>
        <c:lblOffset val="100"/>
        <c:noMultiLvlLbl val="0"/>
      </c:catAx>
      <c:valAx>
        <c:axId val="1124624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24609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199552"/>
        <c:axId val="112201088"/>
        <c:axId val="0"/>
      </c:bar3DChart>
      <c:catAx>
        <c:axId val="1121995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2201088"/>
        <c:crosses val="autoZero"/>
        <c:auto val="1"/>
        <c:lblAlgn val="ctr"/>
        <c:lblOffset val="100"/>
        <c:noMultiLvlLbl val="0"/>
      </c:catAx>
      <c:valAx>
        <c:axId val="1122010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21995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601728"/>
        <c:axId val="112644480"/>
        <c:axId val="0"/>
      </c:bar3DChart>
      <c:catAx>
        <c:axId val="112601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2644480"/>
        <c:crosses val="autoZero"/>
        <c:auto val="1"/>
        <c:lblAlgn val="ctr"/>
        <c:lblOffset val="100"/>
        <c:noMultiLvlLbl val="0"/>
      </c:catAx>
      <c:valAx>
        <c:axId val="1126444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26017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651648"/>
        <c:axId val="112538752"/>
        <c:axId val="0"/>
      </c:bar3DChart>
      <c:catAx>
        <c:axId val="1126516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2538752"/>
        <c:crosses val="autoZero"/>
        <c:auto val="1"/>
        <c:lblAlgn val="ctr"/>
        <c:lblOffset val="100"/>
        <c:noMultiLvlLbl val="0"/>
      </c:catAx>
      <c:valAx>
        <c:axId val="1125387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26516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0677632"/>
        <c:axId val="70679168"/>
        <c:axId val="0"/>
      </c:bar3DChart>
      <c:catAx>
        <c:axId val="706776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0679168"/>
        <c:crosses val="autoZero"/>
        <c:auto val="1"/>
        <c:lblAlgn val="ctr"/>
        <c:lblOffset val="100"/>
        <c:noMultiLvlLbl val="0"/>
      </c:catAx>
      <c:valAx>
        <c:axId val="706791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706776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890240"/>
        <c:axId val="112891776"/>
        <c:axId val="0"/>
      </c:bar3DChart>
      <c:catAx>
        <c:axId val="112890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2891776"/>
        <c:crosses val="autoZero"/>
        <c:auto val="1"/>
        <c:lblAlgn val="ctr"/>
        <c:lblOffset val="100"/>
        <c:noMultiLvlLbl val="0"/>
      </c:catAx>
      <c:valAx>
        <c:axId val="1128917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28902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177728"/>
        <c:axId val="113179264"/>
        <c:axId val="0"/>
      </c:bar3DChart>
      <c:catAx>
        <c:axId val="113177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3179264"/>
        <c:crosses val="autoZero"/>
        <c:auto val="1"/>
        <c:lblAlgn val="ctr"/>
        <c:lblOffset val="100"/>
        <c:noMultiLvlLbl val="0"/>
      </c:catAx>
      <c:valAx>
        <c:axId val="1131792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1777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448832"/>
        <c:axId val="113450368"/>
        <c:axId val="0"/>
      </c:bar3DChart>
      <c:catAx>
        <c:axId val="1134488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3450368"/>
        <c:crosses val="autoZero"/>
        <c:auto val="1"/>
        <c:lblAlgn val="ctr"/>
        <c:lblOffset val="100"/>
        <c:noMultiLvlLbl val="0"/>
      </c:catAx>
      <c:valAx>
        <c:axId val="1134503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4488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461888"/>
        <c:axId val="113467776"/>
        <c:axId val="0"/>
      </c:bar3DChart>
      <c:catAx>
        <c:axId val="1134618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3467776"/>
        <c:crosses val="autoZero"/>
        <c:auto val="1"/>
        <c:lblAlgn val="ctr"/>
        <c:lblOffset val="100"/>
        <c:noMultiLvlLbl val="0"/>
      </c:catAx>
      <c:valAx>
        <c:axId val="1134677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4618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479040"/>
        <c:axId val="113534080"/>
        <c:axId val="0"/>
      </c:bar3DChart>
      <c:catAx>
        <c:axId val="1134790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3534080"/>
        <c:crosses val="autoZero"/>
        <c:auto val="1"/>
        <c:lblAlgn val="ctr"/>
        <c:lblOffset val="100"/>
        <c:noMultiLvlLbl val="0"/>
      </c:catAx>
      <c:valAx>
        <c:axId val="113534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34790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72"/>
          <c:y val="7.3764476122949374E-3"/>
          <c:w val="0.487424707504784"/>
          <c:h val="0.9600191563732275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951104"/>
        <c:axId val="113952640"/>
        <c:axId val="0"/>
      </c:bar3DChart>
      <c:catAx>
        <c:axId val="1139511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3952640"/>
        <c:crosses val="autoZero"/>
        <c:auto val="1"/>
        <c:lblAlgn val="ctr"/>
        <c:lblOffset val="100"/>
        <c:noMultiLvlLbl val="0"/>
      </c:catAx>
      <c:valAx>
        <c:axId val="1139526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9511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42"/>
          <c:y val="4.5753104391362872E-3"/>
          <c:w val="0.48742470750478423"/>
          <c:h val="0.96001915637322777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332800"/>
        <c:axId val="114334336"/>
        <c:axId val="0"/>
      </c:bar3DChart>
      <c:catAx>
        <c:axId val="1143328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4334336"/>
        <c:crosses val="autoZero"/>
        <c:auto val="1"/>
        <c:lblAlgn val="ctr"/>
        <c:lblOffset val="100"/>
        <c:noMultiLvlLbl val="0"/>
      </c:catAx>
      <c:valAx>
        <c:axId val="1143343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43328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125752102769332"/>
          <c:y val="2.7318749335437549E-2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653056"/>
        <c:axId val="114654592"/>
        <c:axId val="0"/>
      </c:bar3DChart>
      <c:catAx>
        <c:axId val="1146530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4654592"/>
        <c:crosses val="autoZero"/>
        <c:auto val="1"/>
        <c:lblAlgn val="ctr"/>
        <c:lblOffset val="100"/>
        <c:noMultiLvlLbl val="0"/>
      </c:catAx>
      <c:valAx>
        <c:axId val="1146545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46530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666112"/>
        <c:axId val="115077504"/>
        <c:axId val="0"/>
      </c:bar3DChart>
      <c:catAx>
        <c:axId val="1146661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5077504"/>
        <c:crosses val="autoZero"/>
        <c:auto val="1"/>
        <c:lblAlgn val="ctr"/>
        <c:lblOffset val="100"/>
        <c:noMultiLvlLbl val="0"/>
      </c:catAx>
      <c:valAx>
        <c:axId val="1150775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46661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395968"/>
        <c:axId val="114971776"/>
        <c:axId val="0"/>
      </c:bar3DChart>
      <c:catAx>
        <c:axId val="1153959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4971776"/>
        <c:crosses val="autoZero"/>
        <c:auto val="1"/>
        <c:lblAlgn val="ctr"/>
        <c:lblOffset val="100"/>
        <c:noMultiLvlLbl val="0"/>
      </c:catAx>
      <c:valAx>
        <c:axId val="1149717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53959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0694784"/>
        <c:axId val="70696320"/>
        <c:axId val="0"/>
      </c:bar3DChart>
      <c:catAx>
        <c:axId val="706947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70696320"/>
        <c:crosses val="autoZero"/>
        <c:auto val="1"/>
        <c:lblAlgn val="ctr"/>
        <c:lblOffset val="100"/>
        <c:noMultiLvlLbl val="0"/>
      </c:catAx>
      <c:valAx>
        <c:axId val="706963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06947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705344"/>
        <c:axId val="115718400"/>
        <c:axId val="0"/>
      </c:bar3DChart>
      <c:catAx>
        <c:axId val="1157053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5718400"/>
        <c:crosses val="autoZero"/>
        <c:auto val="1"/>
        <c:lblAlgn val="ctr"/>
        <c:lblOffset val="100"/>
        <c:noMultiLvlLbl val="0"/>
      </c:catAx>
      <c:valAx>
        <c:axId val="1157184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57053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28"/>
          <c:y val="7.3764476122949191E-3"/>
          <c:w val="0.48742470750478301"/>
          <c:h val="0.96001915637322666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'расходы на 1 чел 01.02.21'!$B$2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5.7706909643128322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624169986719787E-2"/>
                  <c:y val="-5.4669703872437359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9681274900398405E-3"/>
                  <c:y val="-6.074411541381923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624169986719787E-2"/>
                  <c:y val="-5.7706909643128322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0624169986719837E-2"/>
                  <c:y val="-5.1632498101746402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'расходы на 1 чел 01.02.21'!$A$3:$A$8</c:f>
              <c:strCache>
                <c:ptCount val="6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5">
                  <c:v>МО город Алапаевск</c:v>
                </c:pt>
              </c:strCache>
            </c:strRef>
          </c:cat>
          <c:val>
            <c:numRef>
              <c:f>'расходы на 1 чел 01.02.21'!$B$3:$B$8</c:f>
              <c:numCache>
                <c:formatCode>0.0</c:formatCode>
                <c:ptCount val="6"/>
                <c:pt idx="0">
                  <c:v>41.124680488497589</c:v>
                </c:pt>
                <c:pt idx="1">
                  <c:v>49.293680297397771</c:v>
                </c:pt>
                <c:pt idx="2">
                  <c:v>33.086901306240932</c:v>
                </c:pt>
                <c:pt idx="3">
                  <c:v>65.090727484601302</c:v>
                </c:pt>
                <c:pt idx="5">
                  <c:v>36.024467687710121</c:v>
                </c:pt>
              </c:numCache>
            </c:numRef>
          </c:val>
        </c:ser>
        <c:ser>
          <c:idx val="1"/>
          <c:order val="1"/>
          <c:tx>
            <c:strRef>
              <c:f>'расходы на 1 чел 01.02.21'!$C$2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3745019920318724E-2"/>
                  <c:y val="-1.2148823082763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9681274900398405E-3"/>
                  <c:y val="-6.0744115413819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1713147410358571E-2"/>
                  <c:y val="-6.07441154138192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702523240371846E-2"/>
                  <c:y val="3.03720577069096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233731739707835E-2"/>
                  <c:y val="-2.391500606843279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на 1 чел 01.02.21'!$A$3:$A$8</c:f>
              <c:strCache>
                <c:ptCount val="6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5">
                  <c:v>МО город Алапаевск</c:v>
                </c:pt>
              </c:strCache>
            </c:strRef>
          </c:cat>
          <c:val>
            <c:numRef>
              <c:f>'расходы на 1 чел 01.02.21'!$C$3:$C$8</c:f>
              <c:numCache>
                <c:formatCode>0.0</c:formatCode>
                <c:ptCount val="6"/>
                <c:pt idx="0">
                  <c:v>1.760863391082079</c:v>
                </c:pt>
                <c:pt idx="1">
                  <c:v>1.7843866171003717</c:v>
                </c:pt>
                <c:pt idx="2">
                  <c:v>0.99782293178519599</c:v>
                </c:pt>
                <c:pt idx="3">
                  <c:v>2.4138505077409689</c:v>
                </c:pt>
                <c:pt idx="5">
                  <c:v>2.0078446021666045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9307648"/>
        <c:axId val="120398976"/>
        <c:axId val="0"/>
      </c:bar3DChart>
      <c:catAx>
        <c:axId val="1193076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0398976"/>
        <c:crosses val="autoZero"/>
        <c:auto val="1"/>
        <c:lblAlgn val="ctr"/>
        <c:lblOffset val="100"/>
        <c:noMultiLvlLbl val="0"/>
      </c:catAx>
      <c:valAx>
        <c:axId val="1203989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93076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0707840"/>
        <c:axId val="83296640"/>
        <c:axId val="0"/>
      </c:bar3DChart>
      <c:catAx>
        <c:axId val="70707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296640"/>
        <c:crosses val="autoZero"/>
        <c:auto val="1"/>
        <c:lblAlgn val="ctr"/>
        <c:lblOffset val="100"/>
        <c:noMultiLvlLbl val="0"/>
      </c:catAx>
      <c:valAx>
        <c:axId val="83296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07078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303808"/>
        <c:axId val="83309696"/>
        <c:axId val="0"/>
      </c:bar3DChart>
      <c:catAx>
        <c:axId val="83303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309696"/>
        <c:crosses val="autoZero"/>
        <c:auto val="1"/>
        <c:lblAlgn val="ctr"/>
        <c:lblOffset val="100"/>
        <c:noMultiLvlLbl val="0"/>
      </c:catAx>
      <c:valAx>
        <c:axId val="833096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3038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438DF-0FFC-4406-8CBF-611273DFCC4B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F6B97-3E87-44BE-968D-259069D8A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1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chart" Target="../charts/chart11.xml"/><Relationship Id="rId18" Type="http://schemas.openxmlformats.org/officeDocument/2006/relationships/chart" Target="../charts/chart1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12" Type="http://schemas.openxmlformats.org/officeDocument/2006/relationships/chart" Target="../charts/chart10.xml"/><Relationship Id="rId17" Type="http://schemas.openxmlformats.org/officeDocument/2006/relationships/chart" Target="../charts/chart15.xml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14.xml"/><Relationship Id="rId20" Type="http://schemas.openxmlformats.org/officeDocument/2006/relationships/chart" Target="../charts/chart1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11" Type="http://schemas.openxmlformats.org/officeDocument/2006/relationships/chart" Target="../charts/chart9.xml"/><Relationship Id="rId5" Type="http://schemas.openxmlformats.org/officeDocument/2006/relationships/chart" Target="../charts/chart3.xml"/><Relationship Id="rId15" Type="http://schemas.openxmlformats.org/officeDocument/2006/relationships/chart" Target="../charts/chart13.xml"/><Relationship Id="rId10" Type="http://schemas.openxmlformats.org/officeDocument/2006/relationships/chart" Target="../charts/chart8.xml"/><Relationship Id="rId19" Type="http://schemas.openxmlformats.org/officeDocument/2006/relationships/chart" Target="../charts/chart17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Relationship Id="rId14" Type="http://schemas.openxmlformats.org/officeDocument/2006/relationships/chart" Target="../charts/char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4.xml"/><Relationship Id="rId13" Type="http://schemas.openxmlformats.org/officeDocument/2006/relationships/chart" Target="../charts/chart29.xml"/><Relationship Id="rId18" Type="http://schemas.openxmlformats.org/officeDocument/2006/relationships/chart" Target="../charts/chart34.xml"/><Relationship Id="rId3" Type="http://schemas.openxmlformats.org/officeDocument/2006/relationships/chart" Target="../charts/chart19.xml"/><Relationship Id="rId21" Type="http://schemas.openxmlformats.org/officeDocument/2006/relationships/chart" Target="../charts/chart37.xml"/><Relationship Id="rId7" Type="http://schemas.openxmlformats.org/officeDocument/2006/relationships/chart" Target="../charts/chart23.xml"/><Relationship Id="rId12" Type="http://schemas.openxmlformats.org/officeDocument/2006/relationships/chart" Target="../charts/chart28.xml"/><Relationship Id="rId17" Type="http://schemas.openxmlformats.org/officeDocument/2006/relationships/chart" Target="../charts/chart33.xml"/><Relationship Id="rId2" Type="http://schemas.openxmlformats.org/officeDocument/2006/relationships/notesSlide" Target="../notesSlides/notesSlide2.xml"/><Relationship Id="rId16" Type="http://schemas.openxmlformats.org/officeDocument/2006/relationships/chart" Target="../charts/chart32.xml"/><Relationship Id="rId20" Type="http://schemas.openxmlformats.org/officeDocument/2006/relationships/chart" Target="../charts/chart3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2.xml"/><Relationship Id="rId11" Type="http://schemas.openxmlformats.org/officeDocument/2006/relationships/chart" Target="../charts/chart27.xml"/><Relationship Id="rId5" Type="http://schemas.openxmlformats.org/officeDocument/2006/relationships/chart" Target="../charts/chart21.xml"/><Relationship Id="rId15" Type="http://schemas.openxmlformats.org/officeDocument/2006/relationships/chart" Target="../charts/chart31.xml"/><Relationship Id="rId10" Type="http://schemas.openxmlformats.org/officeDocument/2006/relationships/chart" Target="../charts/chart26.xml"/><Relationship Id="rId19" Type="http://schemas.openxmlformats.org/officeDocument/2006/relationships/chart" Target="../charts/chart35.xml"/><Relationship Id="rId4" Type="http://schemas.openxmlformats.org/officeDocument/2006/relationships/chart" Target="../charts/chart20.xml"/><Relationship Id="rId9" Type="http://schemas.openxmlformats.org/officeDocument/2006/relationships/chart" Target="../charts/chart25.xml"/><Relationship Id="rId14" Type="http://schemas.openxmlformats.org/officeDocument/2006/relationships/chart" Target="../charts/char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4.xml"/><Relationship Id="rId13" Type="http://schemas.openxmlformats.org/officeDocument/2006/relationships/chart" Target="../charts/chart49.xml"/><Relationship Id="rId18" Type="http://schemas.openxmlformats.org/officeDocument/2006/relationships/chart" Target="../charts/chart54.xml"/><Relationship Id="rId3" Type="http://schemas.openxmlformats.org/officeDocument/2006/relationships/chart" Target="../charts/chart39.xml"/><Relationship Id="rId7" Type="http://schemas.openxmlformats.org/officeDocument/2006/relationships/chart" Target="../charts/chart43.xml"/><Relationship Id="rId12" Type="http://schemas.openxmlformats.org/officeDocument/2006/relationships/chart" Target="../charts/chart48.xml"/><Relationship Id="rId17" Type="http://schemas.openxmlformats.org/officeDocument/2006/relationships/chart" Target="../charts/chart53.xml"/><Relationship Id="rId2" Type="http://schemas.openxmlformats.org/officeDocument/2006/relationships/chart" Target="../charts/chart38.xml"/><Relationship Id="rId16" Type="http://schemas.openxmlformats.org/officeDocument/2006/relationships/chart" Target="../charts/chart5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2.xml"/><Relationship Id="rId11" Type="http://schemas.openxmlformats.org/officeDocument/2006/relationships/chart" Target="../charts/chart47.xml"/><Relationship Id="rId5" Type="http://schemas.openxmlformats.org/officeDocument/2006/relationships/chart" Target="../charts/chart41.xml"/><Relationship Id="rId15" Type="http://schemas.openxmlformats.org/officeDocument/2006/relationships/chart" Target="../charts/chart51.xml"/><Relationship Id="rId10" Type="http://schemas.openxmlformats.org/officeDocument/2006/relationships/chart" Target="../charts/chart46.xml"/><Relationship Id="rId4" Type="http://schemas.openxmlformats.org/officeDocument/2006/relationships/chart" Target="../charts/chart40.xml"/><Relationship Id="rId9" Type="http://schemas.openxmlformats.org/officeDocument/2006/relationships/chart" Target="../charts/chart45.xml"/><Relationship Id="rId14" Type="http://schemas.openxmlformats.org/officeDocument/2006/relationships/chart" Target="../charts/chart5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1.xml"/><Relationship Id="rId13" Type="http://schemas.openxmlformats.org/officeDocument/2006/relationships/chart" Target="../charts/chart66.xml"/><Relationship Id="rId18" Type="http://schemas.openxmlformats.org/officeDocument/2006/relationships/chart" Target="../charts/chart71.xml"/><Relationship Id="rId3" Type="http://schemas.openxmlformats.org/officeDocument/2006/relationships/chart" Target="../charts/chart56.xml"/><Relationship Id="rId7" Type="http://schemas.openxmlformats.org/officeDocument/2006/relationships/chart" Target="../charts/chart60.xml"/><Relationship Id="rId12" Type="http://schemas.openxmlformats.org/officeDocument/2006/relationships/chart" Target="../charts/chart65.xml"/><Relationship Id="rId17" Type="http://schemas.openxmlformats.org/officeDocument/2006/relationships/chart" Target="../charts/chart70.xml"/><Relationship Id="rId2" Type="http://schemas.openxmlformats.org/officeDocument/2006/relationships/chart" Target="../charts/chart55.xml"/><Relationship Id="rId16" Type="http://schemas.openxmlformats.org/officeDocument/2006/relationships/chart" Target="../charts/chart6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9.xml"/><Relationship Id="rId11" Type="http://schemas.openxmlformats.org/officeDocument/2006/relationships/chart" Target="../charts/chart64.xml"/><Relationship Id="rId5" Type="http://schemas.openxmlformats.org/officeDocument/2006/relationships/chart" Target="../charts/chart58.xml"/><Relationship Id="rId15" Type="http://schemas.openxmlformats.org/officeDocument/2006/relationships/chart" Target="../charts/chart68.xml"/><Relationship Id="rId10" Type="http://schemas.openxmlformats.org/officeDocument/2006/relationships/chart" Target="../charts/chart63.xml"/><Relationship Id="rId4" Type="http://schemas.openxmlformats.org/officeDocument/2006/relationships/chart" Target="../charts/chart57.xml"/><Relationship Id="rId9" Type="http://schemas.openxmlformats.org/officeDocument/2006/relationships/chart" Target="../charts/chart62.xml"/><Relationship Id="rId14" Type="http://schemas.openxmlformats.org/officeDocument/2006/relationships/chart" Target="../charts/char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071546"/>
            <a:ext cx="7358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Сопоставление основных параметров бюджета городского округа Нижняя Салда с основными параметрами бюджетов</a:t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отдельных муниципальных образований Свердловской области на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01.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02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.20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21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 года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571481"/>
            <a:ext cx="5429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доходам  на 01.</a:t>
            </a:r>
            <a:r>
              <a:rPr lang="en-US" sz="2400" b="1" dirty="0" smtClean="0"/>
              <a:t>02.2021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072198" y="1571612"/>
            <a:ext cx="1675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b="1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689263"/>
              </p:ext>
            </p:extLst>
          </p:nvPr>
        </p:nvGraphicFramePr>
        <p:xfrm>
          <a:off x="1690687" y="1404937"/>
          <a:ext cx="5762625" cy="4048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9534836"/>
              </p:ext>
            </p:extLst>
          </p:nvPr>
        </p:nvGraphicFramePr>
        <p:xfrm>
          <a:off x="1619250" y="1490662"/>
          <a:ext cx="5905500" cy="387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9797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9405052"/>
              </p:ext>
            </p:extLst>
          </p:nvPr>
        </p:nvGraphicFramePr>
        <p:xfrm>
          <a:off x="1857356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0784176"/>
              </p:ext>
            </p:extLst>
          </p:nvPr>
        </p:nvGraphicFramePr>
        <p:xfrm>
          <a:off x="1763688" y="1940944"/>
          <a:ext cx="6417155" cy="4222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005065"/>
              </p:ext>
            </p:extLst>
          </p:nvPr>
        </p:nvGraphicFramePr>
        <p:xfrm>
          <a:off x="1475656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6449323"/>
              </p:ext>
            </p:extLst>
          </p:nvPr>
        </p:nvGraphicFramePr>
        <p:xfrm>
          <a:off x="1547664" y="2060848"/>
          <a:ext cx="6980987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577967"/>
              </p:ext>
            </p:extLst>
          </p:nvPr>
        </p:nvGraphicFramePr>
        <p:xfrm>
          <a:off x="1638300" y="1690687"/>
          <a:ext cx="5867400" cy="347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321720"/>
              </p:ext>
            </p:extLst>
          </p:nvPr>
        </p:nvGraphicFramePr>
        <p:xfrm>
          <a:off x="2156773" y="1959200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59413"/>
              </p:ext>
            </p:extLst>
          </p:nvPr>
        </p:nvGraphicFramePr>
        <p:xfrm>
          <a:off x="2156773" y="1974232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97031"/>
              </p:ext>
            </p:extLst>
          </p:nvPr>
        </p:nvGraphicFramePr>
        <p:xfrm>
          <a:off x="1843912" y="1895622"/>
          <a:ext cx="6828036" cy="4362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736380"/>
              </p:ext>
            </p:extLst>
          </p:nvPr>
        </p:nvGraphicFramePr>
        <p:xfrm>
          <a:off x="1619250" y="1466850"/>
          <a:ext cx="59055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008467"/>
              </p:ext>
            </p:extLst>
          </p:nvPr>
        </p:nvGraphicFramePr>
        <p:xfrm>
          <a:off x="1259632" y="1948708"/>
          <a:ext cx="741682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275847"/>
              </p:ext>
            </p:extLst>
          </p:nvPr>
        </p:nvGraphicFramePr>
        <p:xfrm>
          <a:off x="1776412" y="1940820"/>
          <a:ext cx="6179964" cy="3936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044770"/>
              </p:ext>
            </p:extLst>
          </p:nvPr>
        </p:nvGraphicFramePr>
        <p:xfrm>
          <a:off x="1842448" y="2204864"/>
          <a:ext cx="59055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79400"/>
              </p:ext>
            </p:extLst>
          </p:nvPr>
        </p:nvGraphicFramePr>
        <p:xfrm>
          <a:off x="1857356" y="1940944"/>
          <a:ext cx="6531068" cy="4296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4406146"/>
              </p:ext>
            </p:extLst>
          </p:nvPr>
        </p:nvGraphicFramePr>
        <p:xfrm>
          <a:off x="1776412" y="15144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3955006"/>
              </p:ext>
            </p:extLst>
          </p:nvPr>
        </p:nvGraphicFramePr>
        <p:xfrm>
          <a:off x="1547664" y="1752657"/>
          <a:ext cx="6829425" cy="4848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1670" y="428605"/>
            <a:ext cx="542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Доходы бюджетов</a:t>
            </a:r>
          </a:p>
          <a:p>
            <a:pPr algn="ctr"/>
            <a:r>
              <a:rPr lang="ru-RU" sz="2400" b="1" dirty="0" smtClean="0"/>
              <a:t> в расчете на одного человека на 01.</a:t>
            </a:r>
            <a:r>
              <a:rPr lang="en-US" sz="2400" b="1" dirty="0" smtClean="0"/>
              <a:t>02.2021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9388" y="1571612"/>
            <a:ext cx="1596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599119"/>
              </p:ext>
            </p:extLst>
          </p:nvPr>
        </p:nvGraphicFramePr>
        <p:xfrm>
          <a:off x="1990726" y="2060848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099451"/>
              </p:ext>
            </p:extLst>
          </p:nvPr>
        </p:nvGraphicFramePr>
        <p:xfrm>
          <a:off x="1785938" y="2276872"/>
          <a:ext cx="6386461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5731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64517"/>
              </p:ext>
            </p:extLst>
          </p:nvPr>
        </p:nvGraphicFramePr>
        <p:xfrm>
          <a:off x="2267744" y="227687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489664"/>
              </p:ext>
            </p:extLst>
          </p:nvPr>
        </p:nvGraphicFramePr>
        <p:xfrm>
          <a:off x="1724025" y="19621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758433"/>
              </p:ext>
            </p:extLst>
          </p:nvPr>
        </p:nvGraphicFramePr>
        <p:xfrm>
          <a:off x="1403648" y="2114550"/>
          <a:ext cx="6840760" cy="347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136987"/>
              </p:ext>
            </p:extLst>
          </p:nvPr>
        </p:nvGraphicFramePr>
        <p:xfrm>
          <a:off x="1403648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486393"/>
              </p:ext>
            </p:extLst>
          </p:nvPr>
        </p:nvGraphicFramePr>
        <p:xfrm>
          <a:off x="1403648" y="1940944"/>
          <a:ext cx="6400800" cy="341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885210"/>
              </p:ext>
            </p:extLst>
          </p:nvPr>
        </p:nvGraphicFramePr>
        <p:xfrm>
          <a:off x="1763688" y="1940944"/>
          <a:ext cx="6400800" cy="3949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031219"/>
              </p:ext>
            </p:extLst>
          </p:nvPr>
        </p:nvGraphicFramePr>
        <p:xfrm>
          <a:off x="2370094" y="2204864"/>
          <a:ext cx="4857750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144436"/>
              </p:ext>
            </p:extLst>
          </p:nvPr>
        </p:nvGraphicFramePr>
        <p:xfrm>
          <a:off x="1475656" y="2060848"/>
          <a:ext cx="6324600" cy="40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221556"/>
              </p:ext>
            </p:extLst>
          </p:nvPr>
        </p:nvGraphicFramePr>
        <p:xfrm>
          <a:off x="1528808" y="2132856"/>
          <a:ext cx="6000750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49942"/>
              </p:ext>
            </p:extLst>
          </p:nvPr>
        </p:nvGraphicFramePr>
        <p:xfrm>
          <a:off x="1691680" y="2564904"/>
          <a:ext cx="6000750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682056"/>
              </p:ext>
            </p:extLst>
          </p:nvPr>
        </p:nvGraphicFramePr>
        <p:xfrm>
          <a:off x="1876425" y="21145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5410903"/>
              </p:ext>
            </p:extLst>
          </p:nvPr>
        </p:nvGraphicFramePr>
        <p:xfrm>
          <a:off x="1259632" y="1940944"/>
          <a:ext cx="6527057" cy="355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322944"/>
              </p:ext>
            </p:extLst>
          </p:nvPr>
        </p:nvGraphicFramePr>
        <p:xfrm>
          <a:off x="2028825" y="22669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403723"/>
              </p:ext>
            </p:extLst>
          </p:nvPr>
        </p:nvGraphicFramePr>
        <p:xfrm>
          <a:off x="1763688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9454963"/>
              </p:ext>
            </p:extLst>
          </p:nvPr>
        </p:nvGraphicFramePr>
        <p:xfrm>
          <a:off x="683568" y="1940944"/>
          <a:ext cx="7498407" cy="371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/>
        </p:nvGraphicFramePr>
        <p:xfrm>
          <a:off x="1590675" y="1285875"/>
          <a:ext cx="596265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428605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расходам на 01.</a:t>
            </a:r>
            <a:r>
              <a:rPr lang="en-US" sz="2400" b="1" dirty="0" smtClean="0"/>
              <a:t>02.2021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215074" y="1357298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330542"/>
              </p:ext>
            </p:extLst>
          </p:nvPr>
        </p:nvGraphicFramePr>
        <p:xfrm>
          <a:off x="1857356" y="192880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350060"/>
              </p:ext>
            </p:extLst>
          </p:nvPr>
        </p:nvGraphicFramePr>
        <p:xfrm>
          <a:off x="1835696" y="1916832"/>
          <a:ext cx="5935365" cy="4027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1564"/>
              </p:ext>
            </p:extLst>
          </p:nvPr>
        </p:nvGraphicFramePr>
        <p:xfrm>
          <a:off x="1804987" y="16335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846841"/>
              </p:ext>
            </p:extLst>
          </p:nvPr>
        </p:nvGraphicFramePr>
        <p:xfrm>
          <a:off x="1957387" y="17859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422096"/>
              </p:ext>
            </p:extLst>
          </p:nvPr>
        </p:nvGraphicFramePr>
        <p:xfrm>
          <a:off x="1691680" y="1916832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8072258"/>
              </p:ext>
            </p:extLst>
          </p:nvPr>
        </p:nvGraphicFramePr>
        <p:xfrm>
          <a:off x="1356395" y="2204864"/>
          <a:ext cx="6671989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3289381"/>
              </p:ext>
            </p:extLst>
          </p:nvPr>
        </p:nvGraphicFramePr>
        <p:xfrm>
          <a:off x="1619672" y="1916832"/>
          <a:ext cx="6613004" cy="3958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485854"/>
              </p:ext>
            </p:extLst>
          </p:nvPr>
        </p:nvGraphicFramePr>
        <p:xfrm>
          <a:off x="2109787" y="19383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6908723"/>
              </p:ext>
            </p:extLst>
          </p:nvPr>
        </p:nvGraphicFramePr>
        <p:xfrm>
          <a:off x="2262187" y="20907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974164"/>
              </p:ext>
            </p:extLst>
          </p:nvPr>
        </p:nvGraphicFramePr>
        <p:xfrm>
          <a:off x="2414587" y="22431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879372"/>
              </p:ext>
            </p:extLst>
          </p:nvPr>
        </p:nvGraphicFramePr>
        <p:xfrm>
          <a:off x="1547665" y="1916833"/>
          <a:ext cx="6553348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942169"/>
              </p:ext>
            </p:extLst>
          </p:nvPr>
        </p:nvGraphicFramePr>
        <p:xfrm>
          <a:off x="1804987" y="2564904"/>
          <a:ext cx="5534025" cy="303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382317"/>
              </p:ext>
            </p:extLst>
          </p:nvPr>
        </p:nvGraphicFramePr>
        <p:xfrm>
          <a:off x="1475656" y="1726630"/>
          <a:ext cx="6543675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5700954"/>
              </p:ext>
            </p:extLst>
          </p:nvPr>
        </p:nvGraphicFramePr>
        <p:xfrm>
          <a:off x="1804987" y="1790700"/>
          <a:ext cx="6151389" cy="437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282775"/>
              </p:ext>
            </p:extLst>
          </p:nvPr>
        </p:nvGraphicFramePr>
        <p:xfrm>
          <a:off x="1547664" y="1726630"/>
          <a:ext cx="640871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275631"/>
              </p:ext>
            </p:extLst>
          </p:nvPr>
        </p:nvGraphicFramePr>
        <p:xfrm>
          <a:off x="1500187" y="1726630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/>
        </p:nvGraphicFramePr>
        <p:xfrm>
          <a:off x="2566987" y="23955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285729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Расходы бюджетов в расчете на одного человека на 01.</a:t>
            </a:r>
            <a:r>
              <a:rPr lang="en-US" sz="2400" b="1" dirty="0" smtClean="0"/>
              <a:t>02.2021</a:t>
            </a:r>
            <a:endParaRPr lang="ru-RU" sz="24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715008" y="1142984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871646"/>
              </p:ext>
            </p:extLst>
          </p:nvPr>
        </p:nvGraphicFramePr>
        <p:xfrm>
          <a:off x="1357290" y="1643050"/>
          <a:ext cx="6786610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471816"/>
              </p:ext>
            </p:extLst>
          </p:nvPr>
        </p:nvGraphicFramePr>
        <p:xfrm>
          <a:off x="1685925" y="1116727"/>
          <a:ext cx="7062539" cy="4688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753616"/>
              </p:ext>
            </p:extLst>
          </p:nvPr>
        </p:nvGraphicFramePr>
        <p:xfrm>
          <a:off x="1685925" y="1076325"/>
          <a:ext cx="5772150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72640"/>
              </p:ext>
            </p:extLst>
          </p:nvPr>
        </p:nvGraphicFramePr>
        <p:xfrm>
          <a:off x="1357333" y="1116726"/>
          <a:ext cx="6858005" cy="4832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721316"/>
              </p:ext>
            </p:extLst>
          </p:nvPr>
        </p:nvGraphicFramePr>
        <p:xfrm>
          <a:off x="862038" y="1700808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1910970"/>
              </p:ext>
            </p:extLst>
          </p:nvPr>
        </p:nvGraphicFramePr>
        <p:xfrm>
          <a:off x="1266824" y="1657350"/>
          <a:ext cx="7193607" cy="4147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442345"/>
              </p:ext>
            </p:extLst>
          </p:nvPr>
        </p:nvGraphicFramePr>
        <p:xfrm>
          <a:off x="1338263" y="1628800"/>
          <a:ext cx="661035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7134233"/>
              </p:ext>
            </p:extLst>
          </p:nvPr>
        </p:nvGraphicFramePr>
        <p:xfrm>
          <a:off x="1338263" y="1512316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579428"/>
              </p:ext>
            </p:extLst>
          </p:nvPr>
        </p:nvGraphicFramePr>
        <p:xfrm>
          <a:off x="2123728" y="1512316"/>
          <a:ext cx="6091610" cy="458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8177891"/>
              </p:ext>
            </p:extLst>
          </p:nvPr>
        </p:nvGraphicFramePr>
        <p:xfrm>
          <a:off x="1283381" y="1628800"/>
          <a:ext cx="6720114" cy="4392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5557150"/>
              </p:ext>
            </p:extLst>
          </p:nvPr>
        </p:nvGraphicFramePr>
        <p:xfrm>
          <a:off x="1547813" y="1512316"/>
          <a:ext cx="6191250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468478"/>
              </p:ext>
            </p:extLst>
          </p:nvPr>
        </p:nvGraphicFramePr>
        <p:xfrm>
          <a:off x="1619672" y="1772816"/>
          <a:ext cx="6492230" cy="4076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502066"/>
              </p:ext>
            </p:extLst>
          </p:nvPr>
        </p:nvGraphicFramePr>
        <p:xfrm>
          <a:off x="1728808" y="1512316"/>
          <a:ext cx="6486530" cy="4724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044385"/>
              </p:ext>
            </p:extLst>
          </p:nvPr>
        </p:nvGraphicFramePr>
        <p:xfrm>
          <a:off x="1979712" y="1700808"/>
          <a:ext cx="5772150" cy="425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924899"/>
              </p:ext>
            </p:extLst>
          </p:nvPr>
        </p:nvGraphicFramePr>
        <p:xfrm>
          <a:off x="1163315" y="1512301"/>
          <a:ext cx="7297117" cy="4364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553850"/>
              </p:ext>
            </p:extLst>
          </p:nvPr>
        </p:nvGraphicFramePr>
        <p:xfrm>
          <a:off x="1067098" y="1772816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/>
        </p:nvGraphicFramePr>
        <p:xfrm>
          <a:off x="2181225" y="1338262"/>
          <a:ext cx="4781550" cy="418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1173</TotalTime>
  <Words>86</Words>
  <Application>Microsoft Office PowerPoint</Application>
  <PresentationFormat>Экран (4:3)</PresentationFormat>
  <Paragraphs>43</Paragraphs>
  <Slides>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OEM</cp:lastModifiedBy>
  <cp:revision>134</cp:revision>
  <dcterms:created xsi:type="dcterms:W3CDTF">2017-02-16T11:20:46Z</dcterms:created>
  <dcterms:modified xsi:type="dcterms:W3CDTF">2021-03-10T10:59:51Z</dcterms:modified>
</cp:coreProperties>
</file>