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7"/>
  </p:notesMasterIdLst>
  <p:sldIdLst>
    <p:sldId id="256" r:id="rId2"/>
    <p:sldId id="267" r:id="rId3"/>
    <p:sldId id="268" r:id="rId4"/>
    <p:sldId id="269" r:id="rId5"/>
    <p:sldId id="26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585" autoAdjust="0"/>
    <p:restoredTop sz="81946" autoAdjust="0"/>
  </p:normalViewPr>
  <p:slideViewPr>
    <p:cSldViewPr>
      <p:cViewPr varScale="1">
        <p:scale>
          <a:sx n="116" d="100"/>
          <a:sy n="116" d="100"/>
        </p:scale>
        <p:origin x="-149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54;&#1048;%20&#1044;&#1054;&#1050;&#1059;&#1052;&#1045;&#1053;&#1058;&#1067;\&#1041;&#1070;&#1044;&#1046;&#1045;&#1058;&#1053;&#1067;&#1045;%20&#1044;&#1040;&#1053;&#1053;&#1067;&#1045;%20&#1053;&#1040;%20&#1057;&#1040;&#1049;&#1058;%20&#1043;&#1054;\&#1089;&#1088;&#1072;&#1074;&#1085;&#1080;%20&#1073;&#1102;&#1076;&#1078;&#1077;&#1090;&#1099;%202019&#1075;&#1086;&#1076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54;&#1048;%20&#1044;&#1054;&#1050;&#1059;&#1052;&#1045;&#1053;&#1058;&#1067;\&#1041;&#1070;&#1044;&#1046;&#1045;&#1058;&#1053;&#1067;&#1045;%20&#1044;&#1040;&#1053;&#1053;&#1067;&#1045;%20&#1053;&#1040;%20&#1057;&#1040;&#1049;&#1058;%20&#1043;&#1054;\&#1089;&#1088;&#1072;&#1074;&#1085;&#1080;%20&#1073;&#1102;&#1076;&#1078;&#1077;&#1090;&#1099;%202019&#1075;&#1086;&#1076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54;&#1048;%20&#1044;&#1054;&#1050;&#1059;&#1052;&#1045;&#1053;&#1058;&#1067;\&#1041;&#1070;&#1044;&#1046;&#1045;&#1058;&#1053;&#1067;&#1045;%20&#1044;&#1040;&#1053;&#1053;&#1067;&#1045;%20&#1053;&#1040;%20&#1057;&#1040;&#1049;&#1058;%20&#1043;&#1054;\&#1089;&#1088;&#1072;&#1074;&#1085;&#1080;%20&#1073;&#1102;&#1076;&#1078;&#1077;&#1090;&#1099;%202019&#1075;&#1086;&#1076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54;&#1048;%20&#1044;&#1054;&#1050;&#1059;&#1052;&#1045;&#1053;&#1058;&#1067;\&#1041;&#1070;&#1044;&#1046;&#1045;&#1058;&#1053;&#1067;&#1045;%20&#1044;&#1040;&#1053;&#1053;&#1067;&#1045;%20&#1053;&#1040;%20&#1057;&#1040;&#1049;&#1058;%20&#1043;&#1054;\&#1089;&#1088;&#1072;&#1074;&#1085;&#1080;%20&#1073;&#1102;&#1076;&#1078;&#1077;&#1090;&#1099;%202019&#1075;&#1086;&#1076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floor>
      <c:spPr>
        <a:noFill/>
        <a:ln w="2540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33085371142917286"/>
          <c:y val="2.4935689009023213E-3"/>
          <c:w val="0.66914628857082992"/>
          <c:h val="0.99750643109909753"/>
        </c:manualLayout>
      </c:layout>
      <c:bar3DChart>
        <c:barDir val="bar"/>
        <c:grouping val="stacked"/>
        <c:ser>
          <c:idx val="0"/>
          <c:order val="0"/>
          <c:tx>
            <c:strRef>
              <c:f>'доходы на 01.08.19'!$B$3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-6.8143100511073263E-3"/>
                  <c:y val="-6.6193853427895979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7.2498029944839143E-2"/>
                </c:manualLayout>
              </c:layout>
              <c:showVal val="1"/>
            </c:dLbl>
            <c:dLbl>
              <c:idx val="2"/>
              <c:layout>
                <c:manualLayout>
                  <c:x val="6.8143100511073263E-3"/>
                  <c:y val="-7.8802206461780933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7.2498029944839185E-2"/>
                </c:manualLayout>
              </c:layout>
              <c:showVal val="1"/>
            </c:dLbl>
            <c:dLbl>
              <c:idx val="4"/>
              <c:layout>
                <c:manualLayout>
                  <c:x val="-4.5428733674048923E-3"/>
                  <c:y val="-6.619385342789597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'доходы на 01.08.19'!$A$4:$A$8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Верхний Тагил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'доходы на 01.08.19'!$B$4:$B$8</c:f>
              <c:numCache>
                <c:formatCode>General</c:formatCode>
                <c:ptCount val="5"/>
                <c:pt idx="0">
                  <c:v>921</c:v>
                </c:pt>
                <c:pt idx="1">
                  <c:v>1879</c:v>
                </c:pt>
                <c:pt idx="2">
                  <c:v>1418</c:v>
                </c:pt>
                <c:pt idx="3">
                  <c:v>501</c:v>
                </c:pt>
                <c:pt idx="4">
                  <c:v>1402</c:v>
                </c:pt>
              </c:numCache>
            </c:numRef>
          </c:val>
        </c:ser>
        <c:ser>
          <c:idx val="1"/>
          <c:order val="1"/>
          <c:tx>
            <c:strRef>
              <c:f>'доходы на 01.08.19'!$C$3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2.4261805434456992E-2"/>
                  <c:y val="-7.1020767794096662E-2"/>
                </c:manualLayout>
              </c:layout>
              <c:showVal val="1"/>
            </c:dLbl>
            <c:dLbl>
              <c:idx val="1"/>
              <c:layout>
                <c:manualLayout>
                  <c:x val="1.7201393267068293E-2"/>
                  <c:y val="-6.6193853427895979E-2"/>
                </c:manualLayout>
              </c:layout>
              <c:showVal val="1"/>
            </c:dLbl>
            <c:dLbl>
              <c:idx val="2"/>
              <c:layout>
                <c:manualLayout>
                  <c:x val="2.5014241192593691E-2"/>
                  <c:y val="-8.8258471237194727E-2"/>
                </c:manualLayout>
              </c:layout>
              <c:showVal val="1"/>
            </c:dLbl>
            <c:dLbl>
              <c:idx val="3"/>
              <c:layout>
                <c:manualLayout>
                  <c:x val="4.5428733674048923E-3"/>
                  <c:y val="-7.5650118203309719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7.2498029944839157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'доходы на 01.08.19'!$A$4:$A$8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Верхний Тагил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'доходы на 01.08.19'!$C$4:$C$8</c:f>
              <c:numCache>
                <c:formatCode>General</c:formatCode>
                <c:ptCount val="5"/>
                <c:pt idx="0">
                  <c:v>357</c:v>
                </c:pt>
                <c:pt idx="1">
                  <c:v>813</c:v>
                </c:pt>
                <c:pt idx="2">
                  <c:v>814</c:v>
                </c:pt>
                <c:pt idx="3">
                  <c:v>293</c:v>
                </c:pt>
                <c:pt idx="4">
                  <c:v>864</c:v>
                </c:pt>
              </c:numCache>
            </c:numRef>
          </c:val>
        </c:ser>
        <c:shape val="cylinder"/>
        <c:axId val="75500928"/>
        <c:axId val="75551872"/>
        <c:axId val="0"/>
      </c:bar3DChart>
      <c:catAx>
        <c:axId val="7550092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75551872"/>
        <c:crosses val="autoZero"/>
        <c:auto val="1"/>
        <c:lblAlgn val="ctr"/>
        <c:lblOffset val="100"/>
      </c:catAx>
      <c:valAx>
        <c:axId val="75551872"/>
        <c:scaling>
          <c:orientation val="minMax"/>
        </c:scaling>
        <c:delete val="1"/>
        <c:axPos val="b"/>
        <c:numFmt formatCode="General" sourceLinked="1"/>
        <c:tickLblPos val="nextTo"/>
        <c:crossAx val="7550092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floor>
      <c:spPr>
        <a:noFill/>
        <a:ln w="2540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32631083806176703"/>
          <c:y val="0"/>
          <c:w val="0.66914628857082992"/>
          <c:h val="0.99750643109909753"/>
        </c:manualLayout>
      </c:layout>
      <c:bar3DChart>
        <c:barDir val="bar"/>
        <c:grouping val="stacked"/>
        <c:ser>
          <c:idx val="0"/>
          <c:order val="0"/>
          <c:tx>
            <c:strRef>
              <c:f>'доходы на 01.08.19'!$B$3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-6.8143100511073263E-3"/>
                  <c:y val="-6.6193853427895979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7.2498029944839143E-2"/>
                </c:manualLayout>
              </c:layout>
              <c:showVal val="1"/>
            </c:dLbl>
            <c:dLbl>
              <c:idx val="2"/>
              <c:layout>
                <c:manualLayout>
                  <c:x val="6.8143100511073263E-3"/>
                  <c:y val="-7.8802206461780933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7.2498029944839185E-2"/>
                </c:manualLayout>
              </c:layout>
              <c:showVal val="1"/>
            </c:dLbl>
            <c:dLbl>
              <c:idx val="4"/>
              <c:layout>
                <c:manualLayout>
                  <c:x val="-4.5428733674048923E-3"/>
                  <c:y val="-6.619385342789597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'доходы на 01.08.19'!$A$4:$A$8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Верхний Тагил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'доходы на 01.08.19'!$B$4:$B$8</c:f>
              <c:numCache>
                <c:formatCode>General</c:formatCode>
                <c:ptCount val="5"/>
                <c:pt idx="0">
                  <c:v>921</c:v>
                </c:pt>
                <c:pt idx="1">
                  <c:v>1879</c:v>
                </c:pt>
                <c:pt idx="2">
                  <c:v>1418</c:v>
                </c:pt>
                <c:pt idx="3">
                  <c:v>501</c:v>
                </c:pt>
                <c:pt idx="4">
                  <c:v>1402</c:v>
                </c:pt>
              </c:numCache>
            </c:numRef>
          </c:val>
        </c:ser>
        <c:ser>
          <c:idx val="1"/>
          <c:order val="1"/>
          <c:tx>
            <c:strRef>
              <c:f>'доходы на 01.08.19'!$C$3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2.4261805434456992E-2"/>
                  <c:y val="-7.1020767794096662E-2"/>
                </c:manualLayout>
              </c:layout>
              <c:showVal val="1"/>
            </c:dLbl>
            <c:dLbl>
              <c:idx val="1"/>
              <c:layout>
                <c:manualLayout>
                  <c:x val="1.7201393267068293E-2"/>
                  <c:y val="-6.6193853427895979E-2"/>
                </c:manualLayout>
              </c:layout>
              <c:showVal val="1"/>
            </c:dLbl>
            <c:dLbl>
              <c:idx val="2"/>
              <c:layout>
                <c:manualLayout>
                  <c:x val="2.5014241192593691E-2"/>
                  <c:y val="-8.8258471237194727E-2"/>
                </c:manualLayout>
              </c:layout>
              <c:showVal val="1"/>
            </c:dLbl>
            <c:dLbl>
              <c:idx val="3"/>
              <c:layout>
                <c:manualLayout>
                  <c:x val="4.5428733674048923E-3"/>
                  <c:y val="-7.5650118203309719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7.2498029944839157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'доходы на 01.08.19'!$A$4:$A$8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Верхний Тагил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'доходы на 01.08.19'!$C$4:$C$8</c:f>
              <c:numCache>
                <c:formatCode>General</c:formatCode>
                <c:ptCount val="5"/>
                <c:pt idx="0">
                  <c:v>357</c:v>
                </c:pt>
                <c:pt idx="1">
                  <c:v>813</c:v>
                </c:pt>
                <c:pt idx="2">
                  <c:v>814</c:v>
                </c:pt>
                <c:pt idx="3">
                  <c:v>293</c:v>
                </c:pt>
                <c:pt idx="4">
                  <c:v>864</c:v>
                </c:pt>
              </c:numCache>
            </c:numRef>
          </c:val>
        </c:ser>
        <c:shape val="cylinder"/>
        <c:axId val="69347200"/>
        <c:axId val="69349376"/>
        <c:axId val="0"/>
      </c:bar3DChart>
      <c:catAx>
        <c:axId val="6934720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69349376"/>
        <c:crosses val="autoZero"/>
        <c:auto val="1"/>
        <c:lblAlgn val="ctr"/>
        <c:lblOffset val="100"/>
      </c:catAx>
      <c:valAx>
        <c:axId val="69349376"/>
        <c:scaling>
          <c:orientation val="minMax"/>
        </c:scaling>
        <c:delete val="1"/>
        <c:axPos val="b"/>
        <c:numFmt formatCode="General" sourceLinked="1"/>
        <c:tickLblPos val="nextTo"/>
        <c:crossAx val="6934720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0.39155948879884123"/>
          <c:y val="3.3172511261026056E-3"/>
          <c:w val="0.463466288930863"/>
          <c:h val="0.8818471391538607"/>
        </c:manualLayout>
      </c:layout>
      <c:bar3DChart>
        <c:barDir val="bar"/>
        <c:grouping val="clustered"/>
        <c:ser>
          <c:idx val="0"/>
          <c:order val="0"/>
          <c:tx>
            <c:strRef>
              <c:f>'расходы 01.08.19  '!$B$2</c:f>
              <c:strCache>
                <c:ptCount val="1"/>
                <c:pt idx="0">
                  <c:v>план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strRef>
              <c:f>'расходы 01.08.19  '!$A$3:$A$7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Верхний Тагил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'расходы 01.08.19  '!$B$3:$B$7</c:f>
              <c:numCache>
                <c:formatCode>General</c:formatCode>
                <c:ptCount val="5"/>
                <c:pt idx="0">
                  <c:v>1005</c:v>
                </c:pt>
                <c:pt idx="1">
                  <c:v>2075</c:v>
                </c:pt>
                <c:pt idx="2">
                  <c:v>1419</c:v>
                </c:pt>
                <c:pt idx="3">
                  <c:v>576</c:v>
                </c:pt>
                <c:pt idx="4">
                  <c:v>1447</c:v>
                </c:pt>
              </c:numCache>
            </c:numRef>
          </c:val>
        </c:ser>
        <c:ser>
          <c:idx val="1"/>
          <c:order val="1"/>
          <c:tx>
            <c:strRef>
              <c:f>'расходы 01.08.19  '!$C$2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4"/>
              <c:layout>
                <c:manualLayout>
                  <c:x val="8.3333333333333367E-3"/>
                  <c:y val="-3.038936372269709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strRef>
              <c:f>'расходы 01.08.19  '!$A$3:$A$7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Верхний Тагил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'расходы 01.08.19  '!$C$3:$C$7</c:f>
              <c:numCache>
                <c:formatCode>General</c:formatCode>
                <c:ptCount val="5"/>
                <c:pt idx="0">
                  <c:v>333</c:v>
                </c:pt>
                <c:pt idx="1">
                  <c:v>951</c:v>
                </c:pt>
                <c:pt idx="2">
                  <c:v>763</c:v>
                </c:pt>
                <c:pt idx="3">
                  <c:v>257</c:v>
                </c:pt>
                <c:pt idx="4">
                  <c:v>816</c:v>
                </c:pt>
              </c:numCache>
            </c:numRef>
          </c:val>
        </c:ser>
        <c:shape val="cylinder"/>
        <c:axId val="70631808"/>
        <c:axId val="70633728"/>
        <c:axId val="0"/>
      </c:bar3DChart>
      <c:catAx>
        <c:axId val="7063180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70633728"/>
        <c:crosses val="autoZero"/>
        <c:auto val="1"/>
        <c:lblAlgn val="ctr"/>
        <c:lblOffset val="100"/>
      </c:catAx>
      <c:valAx>
        <c:axId val="70633728"/>
        <c:scaling>
          <c:orientation val="minMax"/>
        </c:scaling>
        <c:delete val="1"/>
        <c:axPos val="b"/>
        <c:numFmt formatCode="General" sourceLinked="1"/>
        <c:tickLblPos val="nextTo"/>
        <c:crossAx val="7063180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46198861296184129"/>
          <c:y val="3.3072439820825396E-2"/>
          <c:w val="0.48742470750478423"/>
          <c:h val="0.96001915637322777"/>
        </c:manualLayout>
      </c:layout>
      <c:bar3DChart>
        <c:barDir val="bar"/>
        <c:grouping val="stacked"/>
        <c:ser>
          <c:idx val="0"/>
          <c:order val="0"/>
          <c:tx>
            <c:strRef>
              <c:f>'расходы на 1 чел 01.08.19 '!$B$2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5.7706909643128537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1.0624169986719801E-2"/>
                  <c:y val="-5.4669703872437414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7.9681274900398578E-3"/>
                  <c:y val="-6.0744115413819216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1.0624169986719801E-2"/>
                  <c:y val="-5.7706909643128537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5"/>
              <c:layout>
                <c:manualLayout>
                  <c:x val="1.0624169986719847E-2"/>
                  <c:y val="-5.163249810174652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elete val="1"/>
          </c:dLbls>
          <c:cat>
            <c:strRef>
              <c:f>'расходы на 1 чел 01.08.19 '!$A$3:$A$8</c:f>
              <c:strCache>
                <c:ptCount val="6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Верхний Тагил</c:v>
                </c:pt>
                <c:pt idx="5">
                  <c:v>МО город Алапаевск</c:v>
                </c:pt>
              </c:strCache>
            </c:strRef>
          </c:cat>
          <c:val>
            <c:numRef>
              <c:f>'расходы на 1 чел 01.08.19 '!$B$3:$B$8</c:f>
              <c:numCache>
                <c:formatCode>0.0</c:formatCode>
                <c:ptCount val="6"/>
                <c:pt idx="0">
                  <c:v>56.898601596557775</c:v>
                </c:pt>
                <c:pt idx="1">
                  <c:v>50.399553083481088</c:v>
                </c:pt>
                <c:pt idx="2">
                  <c:v>31.45086218360743</c:v>
                </c:pt>
                <c:pt idx="3">
                  <c:v>45.958669113540253</c:v>
                </c:pt>
                <c:pt idx="5">
                  <c:v>33.357154383457434</c:v>
                </c:pt>
              </c:numCache>
            </c:numRef>
          </c:val>
        </c:ser>
        <c:ser>
          <c:idx val="1"/>
          <c:order val="1"/>
          <c:tx>
            <c:strRef>
              <c:f>'расходы на 1 чел 01.08.19 '!$C$2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6.3745019920318724E-2"/>
                  <c:y val="-1.2148823082763861E-2"/>
                </c:manualLayout>
              </c:layout>
              <c:showVal val="1"/>
            </c:dLbl>
            <c:dLbl>
              <c:idx val="1"/>
              <c:layout>
                <c:manualLayout>
                  <c:x val="7.9681274900398578E-3"/>
                  <c:y val="-6.0744115413819286E-2"/>
                </c:manualLayout>
              </c:layout>
              <c:showVal val="1"/>
            </c:dLbl>
            <c:dLbl>
              <c:idx val="2"/>
              <c:layout>
                <c:manualLayout>
                  <c:x val="7.1713147410358571E-2"/>
                  <c:y val="-6.0744115413819289E-3"/>
                </c:manualLayout>
              </c:layout>
              <c:showVal val="1"/>
            </c:dLbl>
            <c:dLbl>
              <c:idx val="3"/>
              <c:layout>
                <c:manualLayout>
                  <c:x val="7.7025232403718474E-2"/>
                  <c:y val="3.0372057706909697E-3"/>
                </c:manualLayout>
              </c:layout>
              <c:showVal val="1"/>
            </c:dLbl>
            <c:dLbl>
              <c:idx val="5"/>
              <c:layout>
                <c:manualLayout>
                  <c:x val="8.2337317397078363E-2"/>
                  <c:y val="-2.39150060684328E-7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'расходы на 1 чел 01.08.19 '!$A$3:$A$8</c:f>
              <c:strCache>
                <c:ptCount val="6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Верхний Тагил</c:v>
                </c:pt>
                <c:pt idx="5">
                  <c:v>МО город Алапаевск</c:v>
                </c:pt>
              </c:strCache>
            </c:strRef>
          </c:cat>
          <c:val>
            <c:numRef>
              <c:f>'расходы на 1 чел 01.08.19 '!$C$3:$C$8</c:f>
              <c:numCache>
                <c:formatCode>0.0</c:formatCode>
                <c:ptCount val="6"/>
                <c:pt idx="0">
                  <c:v>18.852969484232577</c:v>
                </c:pt>
                <c:pt idx="1">
                  <c:v>23.098783124043624</c:v>
                </c:pt>
                <c:pt idx="2">
                  <c:v>16.911210603306884</c:v>
                </c:pt>
                <c:pt idx="3">
                  <c:v>20.505864517673341</c:v>
                </c:pt>
                <c:pt idx="5">
                  <c:v>18.810945388321539</c:v>
                </c:pt>
              </c:numCache>
            </c:numRef>
          </c:val>
        </c:ser>
        <c:shape val="cylinder"/>
        <c:axId val="69482752"/>
        <c:axId val="69500928"/>
        <c:axId val="0"/>
      </c:bar3DChart>
      <c:catAx>
        <c:axId val="6948275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9500928"/>
        <c:crosses val="autoZero"/>
        <c:auto val="1"/>
        <c:lblAlgn val="ctr"/>
        <c:lblOffset val="100"/>
      </c:catAx>
      <c:valAx>
        <c:axId val="69500928"/>
        <c:scaling>
          <c:orientation val="minMax"/>
        </c:scaling>
        <c:delete val="1"/>
        <c:axPos val="b"/>
        <c:numFmt formatCode="0.0" sourceLinked="1"/>
        <c:tickLblPos val="nextTo"/>
        <c:crossAx val="6948275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438DF-0FFC-4406-8CBF-611273DFCC4B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F6B97-3E87-44BE-968D-259069D8A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F6B97-3E87-44BE-968D-259069D8ACC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F6B97-3E87-44BE-968D-259069D8ACC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071546"/>
            <a:ext cx="73581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Сопоставление основных параметров бюджета городского округа Нижняя Салда с основными параметрами бюджетов</a:t>
            </a:r>
            <a:b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отдельных муниципальных образований Свердловской области на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cs typeface="Aharoni" pitchFamily="2" charset="-79"/>
              </a:rPr>
              <a:t>01.08.2019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cs typeface="Aharoni" pitchFamily="2" charset="-79"/>
              </a:rPr>
              <a:t>года</a:t>
            </a:r>
            <a:endParaRPr lang="ru-RU" sz="3600" b="1" dirty="0">
              <a:solidFill>
                <a:schemeClr val="bg2">
                  <a:lumMod val="25000"/>
                </a:schemeClr>
              </a:solidFill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571481"/>
            <a:ext cx="54292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Исполнение бюджетов по доходам  на </a:t>
            </a:r>
            <a:r>
              <a:rPr lang="ru-RU" sz="2400" b="1" dirty="0" smtClean="0"/>
              <a:t>01.08.2019   </a:t>
            </a:r>
            <a:endParaRPr lang="ru-RU" sz="2400" b="1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6072198" y="1571612"/>
            <a:ext cx="16757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млн.рублей</a:t>
            </a:r>
            <a:endParaRPr lang="ru-RU" b="1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1785918" y="2071678"/>
          <a:ext cx="5591175" cy="3829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71670" y="428605"/>
            <a:ext cx="54292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Доходы бюджетов</a:t>
            </a:r>
          </a:p>
          <a:p>
            <a:pPr algn="ctr"/>
            <a:r>
              <a:rPr lang="ru-RU" sz="2400" b="1" dirty="0" smtClean="0"/>
              <a:t> в расчете на одного человека на </a:t>
            </a:r>
            <a:r>
              <a:rPr lang="ru-RU" sz="2400" b="1" dirty="0" smtClean="0"/>
              <a:t>01.08.2019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388" y="1571612"/>
            <a:ext cx="1596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тыс.рублей</a:t>
            </a:r>
            <a:endParaRPr lang="ru-RU" b="1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2071670" y="2214554"/>
          <a:ext cx="5591175" cy="3829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428605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Исполнение бюджетов по расходам на </a:t>
            </a:r>
            <a:r>
              <a:rPr lang="ru-RU" sz="2400" b="1" dirty="0" smtClean="0"/>
              <a:t>01.08.2019</a:t>
            </a:r>
            <a:endParaRPr lang="ru-RU" sz="2400" b="1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6215074" y="1357298"/>
            <a:ext cx="1928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млн.рублей</a:t>
            </a:r>
            <a:endParaRPr lang="ru-RU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1857356" y="1928802"/>
          <a:ext cx="5534025" cy="359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1538" y="285729"/>
            <a:ext cx="71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Расходы бюджетов в расчете на одного человека на </a:t>
            </a:r>
            <a:r>
              <a:rPr lang="ru-RU" sz="2400" b="1" dirty="0" smtClean="0"/>
              <a:t>01.08.2019</a:t>
            </a:r>
            <a:endParaRPr lang="ru-RU" sz="2400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715008" y="1142984"/>
            <a:ext cx="1785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тыс.рублей</a:t>
            </a:r>
            <a:endParaRPr lang="ru-RU" b="1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1142976" y="1428736"/>
          <a:ext cx="7000924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1091</TotalTime>
  <Words>80</Words>
  <PresentationFormat>Экран (4:3)</PresentationFormat>
  <Paragraphs>43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106</cp:revision>
  <dcterms:created xsi:type="dcterms:W3CDTF">2017-02-16T11:20:46Z</dcterms:created>
  <dcterms:modified xsi:type="dcterms:W3CDTF">2019-08-20T05:06:53Z</dcterms:modified>
</cp:coreProperties>
</file>