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charts/chart33.xml" ContentType="application/vnd.openxmlformats-officedocument.drawingml.chart+xml"/>
  <Override PartName="/ppt/notesSlides/notesSlide2.xml" ContentType="application/vnd.openxmlformats-officedocument.presentationml.notesSlide+xml"/>
  <Override PartName="/ppt/charts/chart34.xml" ContentType="application/vnd.openxmlformats-officedocument.drawingml.chart+xml"/>
  <Override PartName="/ppt/charts/chart35.xml" ContentType="application/vnd.openxmlformats-officedocument.drawingml.chart+xml"/>
  <Override PartName="/ppt/charts/chart36.xml" ContentType="application/vnd.openxmlformats-officedocument.drawingml.chart+xml"/>
  <Override PartName="/ppt/charts/chart37.xml" ContentType="application/vnd.openxmlformats-officedocument.drawingml.chart+xml"/>
  <Override PartName="/ppt/charts/chart38.xml" ContentType="application/vnd.openxmlformats-officedocument.drawingml.chart+xml"/>
  <Override PartName="/ppt/charts/chart39.xml" ContentType="application/vnd.openxmlformats-officedocument.drawingml.chart+xml"/>
  <Override PartName="/ppt/charts/chart40.xml" ContentType="application/vnd.openxmlformats-officedocument.drawingml.chart+xml"/>
  <Override PartName="/ppt/charts/chart41.xml" ContentType="application/vnd.openxmlformats-officedocument.drawingml.chart+xml"/>
  <Override PartName="/ppt/charts/chart42.xml" ContentType="application/vnd.openxmlformats-officedocument.drawingml.chart+xml"/>
  <Override PartName="/ppt/charts/chart43.xml" ContentType="application/vnd.openxmlformats-officedocument.drawingml.chart+xml"/>
  <Override PartName="/ppt/charts/chart44.xml" ContentType="application/vnd.openxmlformats-officedocument.drawingml.chart+xml"/>
  <Override PartName="/ppt/charts/chart45.xml" ContentType="application/vnd.openxmlformats-officedocument.drawingml.chart+xml"/>
  <Override PartName="/ppt/charts/chart46.xml" ContentType="application/vnd.openxmlformats-officedocument.drawingml.chart+xml"/>
  <Override PartName="/ppt/charts/chart47.xml" ContentType="application/vnd.openxmlformats-officedocument.drawingml.chart+xml"/>
  <Override PartName="/ppt/charts/chart48.xml" ContentType="application/vnd.openxmlformats-officedocument.drawingml.chart+xml"/>
  <Override PartName="/ppt/charts/chart49.xml" ContentType="application/vnd.openxmlformats-officedocument.drawingml.chart+xml"/>
  <Override PartName="/ppt/charts/chart50.xml" ContentType="application/vnd.openxmlformats-officedocument.drawingml.chart+xml"/>
  <Override PartName="/ppt/charts/chart51.xml" ContentType="application/vnd.openxmlformats-officedocument.drawingml.chart+xml"/>
  <Override PartName="/ppt/charts/chart52.xml" ContentType="application/vnd.openxmlformats-officedocument.drawingml.chart+xml"/>
  <Override PartName="/ppt/charts/chart53.xml" ContentType="application/vnd.openxmlformats-officedocument.drawingml.chart+xml"/>
  <Override PartName="/ppt/charts/chart54.xml" ContentType="application/vnd.openxmlformats-officedocument.drawingml.chart+xml"/>
  <Override PartName="/ppt/charts/chart55.xml" ContentType="application/vnd.openxmlformats-officedocument.drawingml.chart+xml"/>
  <Override PartName="/ppt/charts/chart56.xml" ContentType="application/vnd.openxmlformats-officedocument.drawingml.chart+xml"/>
  <Override PartName="/ppt/charts/chart57.xml" ContentType="application/vnd.openxmlformats-officedocument.drawingml.chart+xml"/>
  <Override PartName="/ppt/charts/chart58.xml" ContentType="application/vnd.openxmlformats-officedocument.drawingml.chart+xml"/>
  <Override PartName="/ppt/charts/chart59.xml" ContentType="application/vnd.openxmlformats-officedocument.drawingml.chart+xml"/>
  <Override PartName="/ppt/charts/chart60.xml" ContentType="application/vnd.openxmlformats-officedocument.drawingml.chart+xml"/>
  <Override PartName="/ppt/charts/chart61.xml" ContentType="application/vnd.openxmlformats-officedocument.drawingml.chart+xml"/>
  <Override PartName="/ppt/charts/chart62.xml" ContentType="application/vnd.openxmlformats-officedocument.drawingml.chart+xml"/>
  <Override PartName="/ppt/charts/chart63.xml" ContentType="application/vnd.openxmlformats-officedocument.drawingml.chart+xml"/>
  <Override PartName="/ppt/charts/chart64.xml" ContentType="application/vnd.openxmlformats-officedocument.drawingml.chart+xml"/>
  <Override PartName="/ppt/charts/chart65.xml" ContentType="application/vnd.openxmlformats-officedocument.drawingml.chart+xml"/>
  <Override PartName="/ppt/charts/chart66.xml" ContentType="application/vnd.openxmlformats-officedocument.drawingml.chart+xml"/>
  <Override PartName="/ppt/charts/chart67.xml" ContentType="application/vnd.openxmlformats-officedocument.drawingml.chart+xml"/>
  <Override PartName="/ppt/charts/chart68.xml" ContentType="application/vnd.openxmlformats-officedocument.drawingml.chart+xml"/>
  <Override PartName="/ppt/charts/chart69.xml" ContentType="application/vnd.openxmlformats-officedocument.drawingml.chart+xml"/>
  <Override PartName="/ppt/charts/chart70.xml" ContentType="application/vnd.openxmlformats-officedocument.drawingml.chart+xml"/>
  <Override PartName="/ppt/charts/chart71.xml" ContentType="application/vnd.openxmlformats-officedocument.drawingml.chart+xml"/>
  <Override PartName="/ppt/charts/chart72.xml" ContentType="application/vnd.openxmlformats-officedocument.drawingml.chart+xml"/>
  <Override PartName="/ppt/charts/chart73.xml" ContentType="application/vnd.openxmlformats-officedocument.drawingml.chart+xml"/>
  <Override PartName="/ppt/charts/chart74.xml" ContentType="application/vnd.openxmlformats-officedocument.drawingml.chart+xml"/>
  <Override PartName="/ppt/charts/chart75.xml" ContentType="application/vnd.openxmlformats-officedocument.drawingml.chart+xml"/>
  <Override PartName="/ppt/charts/chart76.xml" ContentType="application/vnd.openxmlformats-officedocument.drawingml.chart+xml"/>
  <Override PartName="/ppt/charts/chart77.xml" ContentType="application/vnd.openxmlformats-officedocument.drawingml.chart+xml"/>
  <Override PartName="/ppt/charts/chart78.xml" ContentType="application/vnd.openxmlformats-officedocument.drawingml.chart+xml"/>
  <Override PartName="/ppt/charts/chart79.xml" ContentType="application/vnd.openxmlformats-officedocument.drawingml.chart+xml"/>
  <Override PartName="/ppt/charts/chart80.xml" ContentType="application/vnd.openxmlformats-officedocument.drawingml.chart+xml"/>
  <Override PartName="/ppt/charts/chart81.xml" ContentType="application/vnd.openxmlformats-officedocument.drawingml.chart+xml"/>
  <Override PartName="/ppt/charts/chart82.xml" ContentType="application/vnd.openxmlformats-officedocument.drawingml.chart+xml"/>
  <Override PartName="/ppt/charts/chart83.xml" ContentType="application/vnd.openxmlformats-officedocument.drawingml.chart+xml"/>
  <Override PartName="/ppt/charts/chart84.xml" ContentType="application/vnd.openxmlformats-officedocument.drawingml.chart+xml"/>
  <Override PartName="/ppt/charts/chart85.xml" ContentType="application/vnd.openxmlformats-officedocument.drawingml.chart+xml"/>
  <Override PartName="/ppt/charts/chart86.xml" ContentType="application/vnd.openxmlformats-officedocument.drawingml.chart+xml"/>
  <Override PartName="/ppt/charts/chart87.xml" ContentType="application/vnd.openxmlformats-officedocument.drawingml.chart+xml"/>
  <Override PartName="/ppt/charts/chart88.xml" ContentType="application/vnd.openxmlformats-officedocument.drawingml.chart+xml"/>
  <Override PartName="/ppt/charts/chart89.xml" ContentType="application/vnd.openxmlformats-officedocument.drawingml.chart+xml"/>
  <Override PartName="/ppt/charts/chart90.xml" ContentType="application/vnd.openxmlformats-officedocument.drawingml.chart+xml"/>
  <Override PartName="/ppt/charts/chart91.xml" ContentType="application/vnd.openxmlformats-officedocument.drawingml.chart+xml"/>
  <Override PartName="/ppt/charts/chart92.xml" ContentType="application/vnd.openxmlformats-officedocument.drawingml.chart+xml"/>
  <Override PartName="/ppt/charts/chart93.xml" ContentType="application/vnd.openxmlformats-officedocument.drawingml.chart+xml"/>
  <Override PartName="/ppt/charts/chart94.xml" ContentType="application/vnd.openxmlformats-officedocument.drawingml.chart+xml"/>
  <Override PartName="/ppt/charts/chart95.xml" ContentType="application/vnd.openxmlformats-officedocument.drawingml.chart+xml"/>
  <Override PartName="/ppt/charts/chart96.xml" ContentType="application/vnd.openxmlformats-officedocument.drawingml.chart+xml"/>
  <Override PartName="/ppt/charts/chart97.xml" ContentType="application/vnd.openxmlformats-officedocument.drawingml.chart+xml"/>
  <Override PartName="/ppt/charts/chart98.xml" ContentType="application/vnd.openxmlformats-officedocument.drawingml.chart+xml"/>
  <Override PartName="/ppt/charts/chart99.xml" ContentType="application/vnd.openxmlformats-officedocument.drawingml.chart+xml"/>
  <Override PartName="/ppt/charts/chart100.xml" ContentType="application/vnd.openxmlformats-officedocument.drawingml.chart+xml"/>
  <Override PartName="/ppt/charts/chart101.xml" ContentType="application/vnd.openxmlformats-officedocument.drawingml.chart+xml"/>
  <Override PartName="/ppt/charts/chart102.xml" ContentType="application/vnd.openxmlformats-officedocument.drawingml.chart+xml"/>
  <Override PartName="/ppt/charts/chart103.xml" ContentType="application/vnd.openxmlformats-officedocument.drawingml.chart+xml"/>
  <Override PartName="/ppt/charts/chart104.xml" ContentType="application/vnd.openxmlformats-officedocument.drawingml.chart+xml"/>
  <Override PartName="/ppt/charts/chart105.xml" ContentType="application/vnd.openxmlformats-officedocument.drawingml.chart+xml"/>
  <Override PartName="/ppt/charts/chart106.xml" ContentType="application/vnd.openxmlformats-officedocument.drawingml.chart+xml"/>
  <Override PartName="/ppt/charts/chart107.xml" ContentType="application/vnd.openxmlformats-officedocument.drawingml.chart+xml"/>
  <Override PartName="/ppt/charts/chart108.xml" ContentType="application/vnd.openxmlformats-officedocument.drawingml.chart+xml"/>
  <Override PartName="/ppt/charts/chart109.xml" ContentType="application/vnd.openxmlformats-officedocument.drawingml.chart+xml"/>
  <Override PartName="/ppt/charts/chart110.xml" ContentType="application/vnd.openxmlformats-officedocument.drawingml.chart+xml"/>
  <Override PartName="/ppt/charts/chart111.xml" ContentType="application/vnd.openxmlformats-officedocument.drawingml.chart+xml"/>
  <Override PartName="/ppt/charts/chart112.xml" ContentType="application/vnd.openxmlformats-officedocument.drawingml.chart+xml"/>
  <Override PartName="/ppt/charts/chart113.xml" ContentType="application/vnd.openxmlformats-officedocument.drawingml.chart+xml"/>
  <Override PartName="/ppt/charts/chart114.xml" ContentType="application/vnd.openxmlformats-officedocument.drawingml.chart+xml"/>
  <Override PartName="/ppt/charts/chart115.xml" ContentType="application/vnd.openxmlformats-officedocument.drawingml.chart+xml"/>
  <Override PartName="/ppt/charts/chart116.xml" ContentType="application/vnd.openxmlformats-officedocument.drawingml.chart+xml"/>
  <Override PartName="/ppt/charts/chart117.xml" ContentType="application/vnd.openxmlformats-officedocument.drawingml.chart+xml"/>
  <Override PartName="/ppt/charts/chart118.xml" ContentType="application/vnd.openxmlformats-officedocument.drawingml.chart+xml"/>
  <Override PartName="/ppt/charts/chart119.xml" ContentType="application/vnd.openxmlformats-officedocument.drawingml.chart+xml"/>
  <Override PartName="/ppt/charts/chart120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notesMasterIdLst>
    <p:notesMasterId r:id="rId7"/>
  </p:notesMasterIdLst>
  <p:handoutMasterIdLst>
    <p:handoutMasterId r:id="rId8"/>
  </p:handoutMasterIdLst>
  <p:sldIdLst>
    <p:sldId id="256" r:id="rId2"/>
    <p:sldId id="267" r:id="rId3"/>
    <p:sldId id="268" r:id="rId4"/>
    <p:sldId id="269" r:id="rId5"/>
    <p:sldId id="266" r:id="rId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26" autoAdjust="0"/>
    <p:restoredTop sz="81946" autoAdjust="0"/>
  </p:normalViewPr>
  <p:slideViewPr>
    <p:cSldViewPr>
      <p:cViewPr varScale="1">
        <p:scale>
          <a:sx n="72" d="100"/>
          <a:sy n="72" d="100"/>
        </p:scale>
        <p:origin x="1248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7" d="100"/>
          <a:sy n="57" d="100"/>
        </p:scale>
        <p:origin x="-2862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100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10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4.xlsx"/></Relationships>
</file>

<file path=ppt/charts/_rels/chart10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5.xlsx"/></Relationships>
</file>

<file path=ppt/charts/_rels/chart10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6.xlsx"/></Relationships>
</file>

<file path=ppt/charts/_rels/chart10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7.xlsx"/></Relationships>
</file>

<file path=ppt/charts/_rels/chart10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8.xlsx"/></Relationships>
</file>

<file path=ppt/charts/_rels/chart10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9.xlsx"/></Relationships>
</file>

<file path=ppt/charts/_rels/chart10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0.xlsx"/></Relationships>
</file>

<file path=ppt/charts/_rels/chart10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1.xlsx"/></Relationships>
</file>

<file path=ppt/charts/_rels/chart10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2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1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3.xlsx"/></Relationships>
</file>

<file path=ppt/charts/_rels/chart1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4.xlsx"/></Relationships>
</file>

<file path=ppt/charts/_rels/chart1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5.xlsx"/></Relationships>
</file>

<file path=ppt/charts/_rels/chart1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6.xlsx"/></Relationships>
</file>

<file path=ppt/charts/_rels/chart1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7.xlsx"/></Relationships>
</file>

<file path=ppt/charts/_rels/chart1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8.xlsx"/></Relationships>
</file>

<file path=ppt/charts/_rels/chart1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9.xlsx"/></Relationships>
</file>

<file path=ppt/charts/_rels/chart1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0.xlsx"/></Relationships>
</file>

<file path=ppt/charts/_rels/chart1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1.xlsx"/></Relationships>
</file>

<file path=ppt/charts/_rels/chart1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2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1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3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4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5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6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7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8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9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0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1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2.xlsx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4.xlsx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5.xlsx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6.xlsx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7.xlsx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8.xlsx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9.xlsx"/></Relationships>
</file>

<file path=ppt/charts/_rels/chart4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0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1.xlsx"/></Relationships>
</file>

<file path=ppt/charts/_rels/chart5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2.xlsx"/></Relationships>
</file>

<file path=ppt/charts/_rels/chart5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3.xlsx"/></Relationships>
</file>

<file path=ppt/charts/_rels/chart5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4.xlsx"/></Relationships>
</file>

<file path=ppt/charts/_rels/chart5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5.xlsx"/></Relationships>
</file>

<file path=ppt/charts/_rels/chart5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6.xlsx"/></Relationships>
</file>

<file path=ppt/charts/_rels/chart5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7.xlsx"/></Relationships>
</file>

<file path=ppt/charts/_rels/chart5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8.xlsx"/></Relationships>
</file>

<file path=ppt/charts/_rels/chart5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9.xlsx"/></Relationships>
</file>

<file path=ppt/charts/_rels/chart5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0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6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1.xlsx"/></Relationships>
</file>

<file path=ppt/charts/_rels/chart6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2.xlsx"/></Relationships>
</file>

<file path=ppt/charts/_rels/chart6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3.xlsx"/></Relationships>
</file>

<file path=ppt/charts/_rels/chart6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4.xlsx"/></Relationships>
</file>

<file path=ppt/charts/_rels/chart64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6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5.xlsx"/></Relationships>
</file>

<file path=ppt/charts/_rels/chart6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6.xlsx"/></Relationships>
</file>

<file path=ppt/charts/_rels/chart6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7.xlsx"/></Relationships>
</file>

<file path=ppt/charts/_rels/chart6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8.xlsx"/></Relationships>
</file>

<file path=ppt/charts/_rels/chart69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70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71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7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9.xlsx"/></Relationships>
</file>

<file path=ppt/charts/_rels/chart7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0.xlsx"/></Relationships>
</file>

<file path=ppt/charts/_rels/chart7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1.xlsx"/></Relationships>
</file>

<file path=ppt/charts/_rels/chart7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2.xlsx"/></Relationships>
</file>

<file path=ppt/charts/_rels/chart7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3.xlsx"/></Relationships>
</file>

<file path=ppt/charts/_rels/chart7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4.xlsx"/></Relationships>
</file>

<file path=ppt/charts/_rels/chart7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5.xlsx"/></Relationships>
</file>

<file path=ppt/charts/_rels/chart7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8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7.xlsx"/></Relationships>
</file>

<file path=ppt/charts/_rels/chart8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8.xlsx"/></Relationships>
</file>

<file path=ppt/charts/_rels/chart8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9.xlsx"/></Relationships>
</file>

<file path=ppt/charts/_rels/chart8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0.xlsx"/></Relationships>
</file>

<file path=ppt/charts/_rels/chart8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1.xlsx"/></Relationships>
</file>

<file path=ppt/charts/_rels/chart8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2.xlsx"/></Relationships>
</file>

<file path=ppt/charts/_rels/chart8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3.xlsx"/></Relationships>
</file>

<file path=ppt/charts/_rels/chart8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4.xlsx"/></Relationships>
</file>

<file path=ppt/charts/_rels/chart8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5.xlsx"/></Relationships>
</file>

<file path=ppt/charts/_rels/chart8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6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9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7.xlsx"/></Relationships>
</file>

<file path=ppt/charts/_rels/chart9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8.xlsx"/></Relationships>
</file>

<file path=ppt/charts/_rels/chart9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9.xlsx"/></Relationships>
</file>

<file path=ppt/charts/_rels/chart93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9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0.xlsx"/></Relationships>
</file>

<file path=ppt/charts/_rels/chart9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1.xlsx"/></Relationships>
</file>

<file path=ppt/charts/_rels/chart9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2.xlsx"/></Relationships>
</file>

<file path=ppt/charts/_rels/chart9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3.xlsx"/></Relationships>
</file>

<file path=ppt/charts/_rels/chart98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99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97"/>
          <c:y val="2.4935689009023222E-3"/>
          <c:w val="0.66914628857083014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5523200"/>
        <c:axId val="75524736"/>
        <c:axId val="0"/>
      </c:bar3DChart>
      <c:catAx>
        <c:axId val="7552320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75524736"/>
        <c:crosses val="autoZero"/>
        <c:auto val="1"/>
        <c:lblAlgn val="ctr"/>
        <c:lblOffset val="100"/>
        <c:noMultiLvlLbl val="0"/>
      </c:catAx>
      <c:valAx>
        <c:axId val="755247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552320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36"/>
          <c:y val="2.4935689009023183E-3"/>
          <c:w val="0.66914628857082903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4601600"/>
        <c:axId val="94603136"/>
        <c:axId val="0"/>
      </c:bar3DChart>
      <c:catAx>
        <c:axId val="9460160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94603136"/>
        <c:crosses val="autoZero"/>
        <c:auto val="1"/>
        <c:lblAlgn val="ctr"/>
        <c:lblOffset val="100"/>
        <c:noMultiLvlLbl val="0"/>
      </c:catAx>
      <c:valAx>
        <c:axId val="946031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460160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0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61"/>
          <c:y val="7.376447612294933E-3"/>
          <c:w val="0.48742470750478373"/>
          <c:h val="0.96001915637322732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9438464"/>
        <c:axId val="129440000"/>
        <c:axId val="0"/>
      </c:bar3DChart>
      <c:catAx>
        <c:axId val="1294384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9440000"/>
        <c:crosses val="autoZero"/>
        <c:auto val="1"/>
        <c:lblAlgn val="ctr"/>
        <c:lblOffset val="100"/>
        <c:noMultiLvlLbl val="0"/>
      </c:catAx>
      <c:valAx>
        <c:axId val="12944000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943846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0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5"/>
          <c:y val="7.3764476122949287E-3"/>
          <c:w val="0.48742470750478351"/>
          <c:h val="0.960019156373227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9451520"/>
        <c:axId val="129453056"/>
        <c:axId val="0"/>
      </c:bar3DChart>
      <c:catAx>
        <c:axId val="1294515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9453056"/>
        <c:crosses val="autoZero"/>
        <c:auto val="1"/>
        <c:lblAlgn val="ctr"/>
        <c:lblOffset val="100"/>
        <c:noMultiLvlLbl val="0"/>
      </c:catAx>
      <c:valAx>
        <c:axId val="12945305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945152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0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61"/>
          <c:y val="7.376447612294933E-3"/>
          <c:w val="0.48742470750478373"/>
          <c:h val="0.96001915637322732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9911040"/>
        <c:axId val="129912832"/>
        <c:axId val="0"/>
      </c:bar3DChart>
      <c:catAx>
        <c:axId val="1299110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9912832"/>
        <c:crosses val="autoZero"/>
        <c:auto val="1"/>
        <c:lblAlgn val="ctr"/>
        <c:lblOffset val="100"/>
        <c:noMultiLvlLbl val="0"/>
      </c:catAx>
      <c:valAx>
        <c:axId val="1299128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991104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0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72"/>
          <c:y val="7.3764476122949374E-3"/>
          <c:w val="0.487424707504784"/>
          <c:h val="0.96001915637322754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9924096"/>
        <c:axId val="129905408"/>
        <c:axId val="0"/>
      </c:bar3DChart>
      <c:catAx>
        <c:axId val="12992409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9905408"/>
        <c:crosses val="autoZero"/>
        <c:auto val="1"/>
        <c:lblAlgn val="ctr"/>
        <c:lblOffset val="100"/>
        <c:noMultiLvlLbl val="0"/>
      </c:catAx>
      <c:valAx>
        <c:axId val="12990540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992409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0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2711681809004642"/>
          <c:y val="4.5753104391362872E-3"/>
          <c:w val="0.48742470750478423"/>
          <c:h val="0.96001915637322777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0289664"/>
        <c:axId val="130291200"/>
        <c:axId val="0"/>
      </c:bar3DChart>
      <c:catAx>
        <c:axId val="1302896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30291200"/>
        <c:crosses val="autoZero"/>
        <c:auto val="1"/>
        <c:lblAlgn val="ctr"/>
        <c:lblOffset val="100"/>
        <c:noMultiLvlLbl val="0"/>
      </c:catAx>
      <c:valAx>
        <c:axId val="13029120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3028966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0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5125752102769332"/>
          <c:y val="2.7318749335437549E-2"/>
          <c:w val="0.4874247075047845"/>
          <c:h val="0.96001915637322799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1093248"/>
        <c:axId val="131094784"/>
        <c:axId val="0"/>
      </c:bar3DChart>
      <c:catAx>
        <c:axId val="13109324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31094784"/>
        <c:crosses val="autoZero"/>
        <c:auto val="1"/>
        <c:lblAlgn val="ctr"/>
        <c:lblOffset val="100"/>
        <c:noMultiLvlLbl val="0"/>
      </c:catAx>
      <c:valAx>
        <c:axId val="13109478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3109324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0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2711681809004676"/>
          <c:y val="4.5753104391362872E-3"/>
          <c:w val="0.48742470750478473"/>
          <c:h val="0.9600191563732282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1450368"/>
        <c:axId val="131451904"/>
        <c:axId val="0"/>
      </c:bar3DChart>
      <c:catAx>
        <c:axId val="1314503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31451904"/>
        <c:crosses val="autoZero"/>
        <c:auto val="1"/>
        <c:lblAlgn val="ctr"/>
        <c:lblOffset val="100"/>
        <c:noMultiLvlLbl val="0"/>
      </c:catAx>
      <c:valAx>
        <c:axId val="13145190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3145036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0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6232027927202168"/>
          <c:y val="1.8761622408534964E-3"/>
          <c:w val="0.53582963020711516"/>
          <c:h val="0.99542486876640424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1012864"/>
        <c:axId val="131014656"/>
        <c:axId val="0"/>
      </c:bar3DChart>
      <c:catAx>
        <c:axId val="1310128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31014656"/>
        <c:crosses val="autoZero"/>
        <c:auto val="1"/>
        <c:lblAlgn val="ctr"/>
        <c:lblOffset val="100"/>
        <c:noMultiLvlLbl val="0"/>
      </c:catAx>
      <c:valAx>
        <c:axId val="13101465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3101286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0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6325952349878918"/>
          <c:y val="4.5750619200768915E-3"/>
          <c:w val="0.5358296302071156"/>
          <c:h val="0.9954248687664040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1021824"/>
        <c:axId val="132158208"/>
        <c:axId val="0"/>
      </c:bar3DChart>
      <c:catAx>
        <c:axId val="1310218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32158208"/>
        <c:crosses val="autoZero"/>
        <c:auto val="1"/>
        <c:lblAlgn val="ctr"/>
        <c:lblOffset val="100"/>
        <c:noMultiLvlLbl val="0"/>
      </c:catAx>
      <c:valAx>
        <c:axId val="13215820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3102182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0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28"/>
          <c:y val="7.3764476122949191E-3"/>
          <c:w val="0.48742470750478301"/>
          <c:h val="0.96001915637322666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2501504"/>
        <c:axId val="132503040"/>
        <c:axId val="0"/>
      </c:bar3DChart>
      <c:catAx>
        <c:axId val="1325015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32503040"/>
        <c:crosses val="autoZero"/>
        <c:auto val="1"/>
        <c:lblAlgn val="ctr"/>
        <c:lblOffset val="100"/>
        <c:noMultiLvlLbl val="0"/>
      </c:catAx>
      <c:valAx>
        <c:axId val="13250304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3250150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5525634253"/>
          <c:y val="2.4936723255542391E-3"/>
          <c:w val="0.66914628857082925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1397632"/>
        <c:axId val="101399168"/>
        <c:axId val="0"/>
      </c:bar3DChart>
      <c:catAx>
        <c:axId val="10139763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01399168"/>
        <c:crosses val="autoZero"/>
        <c:auto val="1"/>
        <c:lblAlgn val="ctr"/>
        <c:lblOffset val="100"/>
        <c:noMultiLvlLbl val="0"/>
      </c:catAx>
      <c:valAx>
        <c:axId val="1013991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139763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87148890886083874"/>
          <c:y val="0.25026312009506274"/>
          <c:w val="9.2168104199922163E-2"/>
          <c:h val="0.12799780624436874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39"/>
          <c:y val="7.3764476122949235E-3"/>
          <c:w val="0.48742470750478323"/>
          <c:h val="0.96001915637322688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2870912"/>
        <c:axId val="132872448"/>
        <c:axId val="0"/>
      </c:bar3DChart>
      <c:catAx>
        <c:axId val="13287091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32872448"/>
        <c:crosses val="autoZero"/>
        <c:auto val="1"/>
        <c:lblAlgn val="ctr"/>
        <c:lblOffset val="100"/>
        <c:noMultiLvlLbl val="0"/>
      </c:catAx>
      <c:valAx>
        <c:axId val="13287244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3287091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5"/>
          <c:y val="7.3764476122949287E-3"/>
          <c:w val="0.48742470750478351"/>
          <c:h val="0.960019156373227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2863488"/>
        <c:axId val="132865024"/>
        <c:axId val="0"/>
      </c:bar3DChart>
      <c:catAx>
        <c:axId val="13286348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32865024"/>
        <c:crosses val="autoZero"/>
        <c:auto val="1"/>
        <c:lblAlgn val="ctr"/>
        <c:lblOffset val="100"/>
        <c:noMultiLvlLbl val="0"/>
      </c:catAx>
      <c:valAx>
        <c:axId val="13286502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3286348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61"/>
          <c:y val="7.376447612294933E-3"/>
          <c:w val="0.48742470750478373"/>
          <c:h val="0.96001915637322732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3224704"/>
        <c:axId val="132788224"/>
        <c:axId val="0"/>
      </c:bar3DChart>
      <c:catAx>
        <c:axId val="1332247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32788224"/>
        <c:crosses val="autoZero"/>
        <c:auto val="1"/>
        <c:lblAlgn val="ctr"/>
        <c:lblOffset val="100"/>
        <c:noMultiLvlLbl val="0"/>
      </c:catAx>
      <c:valAx>
        <c:axId val="13278822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3322470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5"/>
          <c:y val="7.3764476122949287E-3"/>
          <c:w val="0.48742470750478351"/>
          <c:h val="0.960019156373227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3913600"/>
        <c:axId val="133919488"/>
        <c:axId val="0"/>
      </c:bar3DChart>
      <c:catAx>
        <c:axId val="13391360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33919488"/>
        <c:crosses val="autoZero"/>
        <c:auto val="1"/>
        <c:lblAlgn val="ctr"/>
        <c:lblOffset val="100"/>
        <c:noMultiLvlLbl val="0"/>
      </c:catAx>
      <c:valAx>
        <c:axId val="13391948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3391360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61"/>
          <c:y val="7.376447612294933E-3"/>
          <c:w val="0.48742470750478373"/>
          <c:h val="0.96001915637322732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4270976"/>
        <c:axId val="134272512"/>
        <c:axId val="0"/>
      </c:bar3DChart>
      <c:catAx>
        <c:axId val="13427097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34272512"/>
        <c:crosses val="autoZero"/>
        <c:auto val="1"/>
        <c:lblAlgn val="ctr"/>
        <c:lblOffset val="100"/>
        <c:noMultiLvlLbl val="0"/>
      </c:catAx>
      <c:valAx>
        <c:axId val="1342725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427097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72"/>
          <c:y val="7.3764476122949374E-3"/>
          <c:w val="0.487424707504784"/>
          <c:h val="0.96001915637322754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4628096"/>
        <c:axId val="134629632"/>
        <c:axId val="0"/>
      </c:bar3DChart>
      <c:catAx>
        <c:axId val="13462809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34629632"/>
        <c:crosses val="autoZero"/>
        <c:auto val="1"/>
        <c:lblAlgn val="ctr"/>
        <c:lblOffset val="100"/>
        <c:noMultiLvlLbl val="0"/>
      </c:catAx>
      <c:valAx>
        <c:axId val="13462963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3462809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2711681809004676"/>
          <c:y val="4.5753104391362872E-3"/>
          <c:w val="0.48742470750478473"/>
          <c:h val="0.9600191563732282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5050752"/>
        <c:axId val="135052288"/>
        <c:axId val="0"/>
      </c:bar3DChart>
      <c:catAx>
        <c:axId val="1350507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35052288"/>
        <c:crosses val="autoZero"/>
        <c:auto val="1"/>
        <c:lblAlgn val="ctr"/>
        <c:lblOffset val="100"/>
        <c:noMultiLvlLbl val="0"/>
      </c:catAx>
      <c:valAx>
        <c:axId val="13505228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3505075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2711681809004653"/>
          <c:y val="4.5753104391362872E-3"/>
          <c:w val="0.4874247075047845"/>
          <c:h val="0.96001915637322799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4547712"/>
        <c:axId val="134553600"/>
        <c:axId val="0"/>
      </c:bar3DChart>
      <c:catAx>
        <c:axId val="13454771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34553600"/>
        <c:crosses val="autoZero"/>
        <c:auto val="1"/>
        <c:lblAlgn val="ctr"/>
        <c:lblOffset val="100"/>
        <c:noMultiLvlLbl val="0"/>
      </c:catAx>
      <c:valAx>
        <c:axId val="13455360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3454771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173"/>
          <c:y val="3.3172511261026056E-3"/>
          <c:w val="0.46346628893086345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5748608"/>
        <c:axId val="135750400"/>
        <c:axId val="0"/>
      </c:bar3DChart>
      <c:catAx>
        <c:axId val="13574860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35750400"/>
        <c:crosses val="autoZero"/>
        <c:auto val="1"/>
        <c:lblAlgn val="ctr"/>
        <c:lblOffset val="100"/>
        <c:noMultiLvlLbl val="0"/>
      </c:catAx>
      <c:valAx>
        <c:axId val="13575040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574860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6232027927202168"/>
          <c:y val="1.8761622408534964E-3"/>
          <c:w val="0.53582963020711516"/>
          <c:h val="0.99542486876640424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6105984"/>
        <c:axId val="136107520"/>
        <c:axId val="0"/>
      </c:bar3DChart>
      <c:catAx>
        <c:axId val="13610598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36107520"/>
        <c:crosses val="autoZero"/>
        <c:auto val="1"/>
        <c:lblAlgn val="ctr"/>
        <c:lblOffset val="100"/>
        <c:noMultiLvlLbl val="0"/>
      </c:catAx>
      <c:valAx>
        <c:axId val="13610752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3610598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64"/>
          <c:y val="2.4935689009023205E-3"/>
          <c:w val="0.66914628857082958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1562240"/>
        <c:axId val="101563776"/>
        <c:axId val="0"/>
      </c:bar3DChart>
      <c:catAx>
        <c:axId val="1015622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01563776"/>
        <c:crosses val="autoZero"/>
        <c:auto val="1"/>
        <c:lblAlgn val="ctr"/>
        <c:lblOffset val="100"/>
        <c:noMultiLvlLbl val="0"/>
      </c:catAx>
      <c:valAx>
        <c:axId val="1015637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156224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5"/>
          <c:y val="7.3764476122949287E-3"/>
          <c:w val="0.48742470750478351"/>
          <c:h val="0.9600191563732271"/>
        </c:manualLayout>
      </c:layout>
      <c:bar3DChart>
        <c:barDir val="bar"/>
        <c:grouping val="stacked"/>
        <c:varyColors val="0"/>
        <c:ser>
          <c:idx val="0"/>
          <c:order val="0"/>
          <c:tx>
            <c:strRef>
              <c:f>'расходы на 1 чел 01.06.22 '!$B$2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-5.7706909643128412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9EC-46A8-9B2E-A35A2AEDF69E}"/>
                </c:ext>
              </c:extLst>
            </c:dLbl>
            <c:dLbl>
              <c:idx val="1"/>
              <c:layout>
                <c:manualLayout>
                  <c:x val="1.0624169986719795E-2"/>
                  <c:y val="-5.46697038724374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9EC-46A8-9B2E-A35A2AEDF69E}"/>
                </c:ext>
              </c:extLst>
            </c:dLbl>
            <c:dLbl>
              <c:idx val="2"/>
              <c:layout>
                <c:manualLayout>
                  <c:x val="7.9681274900398474E-3"/>
                  <c:y val="-6.0744115413819216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9EC-46A8-9B2E-A35A2AEDF69E}"/>
                </c:ext>
              </c:extLst>
            </c:dLbl>
            <c:dLbl>
              <c:idx val="3"/>
              <c:layout>
                <c:manualLayout>
                  <c:x val="1.0624169986719795E-2"/>
                  <c:y val="-5.7706909643128412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9EC-46A8-9B2E-A35A2AEDF69E}"/>
                </c:ext>
              </c:extLst>
            </c:dLbl>
            <c:dLbl>
              <c:idx val="5"/>
              <c:layout>
                <c:manualLayout>
                  <c:x val="1.0624169986719846E-2"/>
                  <c:y val="-5.163249810174645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9EC-46A8-9B2E-A35A2AEDF69E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'расходы на 1 чел 01.06.22 '!$A$3:$A$8</c:f>
              <c:strCache>
                <c:ptCount val="6"/>
                <c:pt idx="0">
                  <c:v>городской округ Нижняя Салда</c:v>
                </c:pt>
                <c:pt idx="1">
                  <c:v>Невьянский городской округ</c:v>
                </c:pt>
                <c:pt idx="2">
                  <c:v>Верхнесалдинский городской округ</c:v>
                </c:pt>
                <c:pt idx="3">
                  <c:v>городской округ Верхний Тагил</c:v>
                </c:pt>
                <c:pt idx="5">
                  <c:v>МО город Алапаевск</c:v>
                </c:pt>
              </c:strCache>
            </c:strRef>
          </c:cat>
          <c:val>
            <c:numRef>
              <c:f>'расходы на 1 чел 01.06.22 '!$B$3:$B$8</c:f>
              <c:numCache>
                <c:formatCode>0.0</c:formatCode>
                <c:ptCount val="6"/>
                <c:pt idx="0">
                  <c:v>43.986054619407319</c:v>
                </c:pt>
                <c:pt idx="1">
                  <c:v>61.909179809934557</c:v>
                </c:pt>
                <c:pt idx="2">
                  <c:v>39.771544847041412</c:v>
                </c:pt>
                <c:pt idx="3">
                  <c:v>67.641525568667689</c:v>
                </c:pt>
                <c:pt idx="5">
                  <c:v>44.125887187149793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9EC-46A8-9B2E-A35A2AEDF69E}"/>
            </c:ext>
          </c:extLst>
        </c:ser>
        <c:ser>
          <c:idx val="1"/>
          <c:order val="1"/>
          <c:tx>
            <c:strRef>
              <c:f>'расходы на 1 чел 01.06.22 '!$C$2</c:f>
              <c:strCache>
                <c:ptCount val="1"/>
                <c:pt idx="0">
                  <c:v>факт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6.3745019920318724E-2"/>
                  <c:y val="-1.21488230827638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9EC-46A8-9B2E-A35A2AEDF69E}"/>
                </c:ext>
              </c:extLst>
            </c:dLbl>
            <c:dLbl>
              <c:idx val="1"/>
              <c:layout>
                <c:manualLayout>
                  <c:x val="7.9681274900398474E-3"/>
                  <c:y val="-6.07441154138192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9EC-46A8-9B2E-A35A2AEDF69E}"/>
                </c:ext>
              </c:extLst>
            </c:dLbl>
            <c:dLbl>
              <c:idx val="2"/>
              <c:layout>
                <c:manualLayout>
                  <c:x val="7.1713147410358571E-2"/>
                  <c:y val="-6.074411541381928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9EC-46A8-9B2E-A35A2AEDF69E}"/>
                </c:ext>
              </c:extLst>
            </c:dLbl>
            <c:dLbl>
              <c:idx val="3"/>
              <c:layout>
                <c:manualLayout>
                  <c:x val="7.7025232403718474E-2"/>
                  <c:y val="3.03720577069096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9EC-46A8-9B2E-A35A2AEDF69E}"/>
                </c:ext>
              </c:extLst>
            </c:dLbl>
            <c:dLbl>
              <c:idx val="5"/>
              <c:layout>
                <c:manualLayout>
                  <c:x val="8.2337317397078363E-2"/>
                  <c:y val="-2.39150060684328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9EC-46A8-9B2E-A35A2AEDF69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'расходы на 1 чел 01.06.22 '!$A$3:$A$8</c:f>
              <c:strCache>
                <c:ptCount val="6"/>
                <c:pt idx="0">
                  <c:v>городской округ Нижняя Салда</c:v>
                </c:pt>
                <c:pt idx="1">
                  <c:v>Невьянский городской округ</c:v>
                </c:pt>
                <c:pt idx="2">
                  <c:v>Верхнесалдинский городской округ</c:v>
                </c:pt>
                <c:pt idx="3">
                  <c:v>городской округ Верхний Тагил</c:v>
                </c:pt>
                <c:pt idx="5">
                  <c:v>МО город Алапаевск</c:v>
                </c:pt>
              </c:strCache>
            </c:strRef>
          </c:cat>
          <c:val>
            <c:numRef>
              <c:f>'расходы на 1 чел 01.06.22 '!$C$3:$C$8</c:f>
              <c:numCache>
                <c:formatCode>0.0</c:formatCode>
                <c:ptCount val="6"/>
                <c:pt idx="0">
                  <c:v>15.804764671702499</c:v>
                </c:pt>
                <c:pt idx="1">
                  <c:v>23.695494094932425</c:v>
                </c:pt>
                <c:pt idx="2">
                  <c:v>14.105024625985617</c:v>
                </c:pt>
                <c:pt idx="3">
                  <c:v>29.331280998802804</c:v>
                </c:pt>
                <c:pt idx="5">
                  <c:v>15.96936869630183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F9EC-46A8-9B2E-A35A2AEDF6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5028864"/>
        <c:axId val="25165824"/>
        <c:axId val="0"/>
      </c:bar3DChart>
      <c:catAx>
        <c:axId val="250288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25165824"/>
        <c:crosses val="autoZero"/>
        <c:auto val="1"/>
        <c:lblAlgn val="ctr"/>
        <c:lblOffset val="100"/>
        <c:noMultiLvlLbl val="0"/>
      </c:catAx>
      <c:valAx>
        <c:axId val="2516582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2502886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86"/>
          <c:y val="2.4935689009023213E-3"/>
          <c:w val="0.66914628857082992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1468800"/>
        <c:axId val="101478784"/>
        <c:axId val="0"/>
      </c:bar3DChart>
      <c:catAx>
        <c:axId val="10146880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01478784"/>
        <c:crosses val="autoZero"/>
        <c:auto val="1"/>
        <c:lblAlgn val="ctr"/>
        <c:lblOffset val="100"/>
        <c:noMultiLvlLbl val="0"/>
      </c:catAx>
      <c:valAx>
        <c:axId val="1014787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146880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97"/>
          <c:y val="2.4935689009023222E-3"/>
          <c:w val="0.66914628857083014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2276480"/>
        <c:axId val="101450880"/>
        <c:axId val="0"/>
      </c:bar3DChart>
      <c:catAx>
        <c:axId val="10227648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01450880"/>
        <c:crosses val="autoZero"/>
        <c:auto val="1"/>
        <c:lblAlgn val="ctr"/>
        <c:lblOffset val="100"/>
        <c:noMultiLvlLbl val="0"/>
      </c:catAx>
      <c:valAx>
        <c:axId val="1014508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227648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14"/>
          <c:y val="2.4935689009023231E-3"/>
          <c:w val="0.66914628857083036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2683008"/>
        <c:axId val="102684544"/>
        <c:axId val="0"/>
      </c:bar3DChart>
      <c:catAx>
        <c:axId val="10268300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02684544"/>
        <c:crosses val="autoZero"/>
        <c:auto val="1"/>
        <c:lblAlgn val="ctr"/>
        <c:lblOffset val="100"/>
        <c:noMultiLvlLbl val="0"/>
      </c:catAx>
      <c:valAx>
        <c:axId val="1026845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268300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36"/>
          <c:y val="2.4935689009023239E-3"/>
          <c:w val="0.66914628857083081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2577280"/>
        <c:axId val="102578816"/>
        <c:axId val="0"/>
      </c:bar3DChart>
      <c:catAx>
        <c:axId val="10257728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02578816"/>
        <c:crosses val="autoZero"/>
        <c:auto val="1"/>
        <c:lblAlgn val="ctr"/>
        <c:lblOffset val="100"/>
        <c:noMultiLvlLbl val="0"/>
      </c:catAx>
      <c:valAx>
        <c:axId val="1025788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257728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47"/>
          <c:y val="2.4935689009023248E-3"/>
          <c:w val="0.66914628857083103"/>
          <c:h val="0.99750634476475564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3384960"/>
        <c:axId val="103386496"/>
        <c:axId val="0"/>
      </c:bar3DChart>
      <c:catAx>
        <c:axId val="10338496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03386496"/>
        <c:crosses val="autoZero"/>
        <c:auto val="1"/>
        <c:lblAlgn val="ctr"/>
        <c:lblOffset val="100"/>
        <c:noMultiLvlLbl val="0"/>
      </c:catAx>
      <c:valAx>
        <c:axId val="1033864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338496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7944578057449933"/>
          <c:y val="0"/>
          <c:w val="0.66914628857082836"/>
          <c:h val="0.99750643109909765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3737984"/>
        <c:axId val="103289216"/>
        <c:axId val="0"/>
      </c:bar3DChart>
      <c:catAx>
        <c:axId val="10373798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03289216"/>
        <c:crosses val="autoZero"/>
        <c:auto val="1"/>
        <c:lblAlgn val="ctr"/>
        <c:lblOffset val="100"/>
        <c:noMultiLvlLbl val="0"/>
      </c:catAx>
      <c:valAx>
        <c:axId val="1032892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373798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14"/>
          <c:y val="2.4935689009023165E-3"/>
          <c:w val="0.66914628857082881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3300480"/>
        <c:axId val="104100992"/>
        <c:axId val="0"/>
      </c:bar3DChart>
      <c:catAx>
        <c:axId val="10330048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04100992"/>
        <c:crosses val="autoZero"/>
        <c:auto val="1"/>
        <c:lblAlgn val="ctr"/>
        <c:lblOffset val="100"/>
        <c:noMultiLvlLbl val="0"/>
      </c:catAx>
      <c:valAx>
        <c:axId val="1041009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330048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14"/>
          <c:y val="2.4935689009023231E-3"/>
          <c:w val="0.66914628857083036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5597696"/>
        <c:axId val="75599232"/>
        <c:axId val="0"/>
      </c:bar3DChart>
      <c:catAx>
        <c:axId val="7559769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75599232"/>
        <c:crosses val="autoZero"/>
        <c:auto val="1"/>
        <c:lblAlgn val="ctr"/>
        <c:lblOffset val="100"/>
        <c:noMultiLvlLbl val="0"/>
      </c:catAx>
      <c:valAx>
        <c:axId val="755992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559769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0010566861"/>
          <c:y val="2.4936931427260913E-3"/>
          <c:w val="0.66914628857082903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4460672"/>
        <c:axId val="104462208"/>
        <c:axId val="0"/>
      </c:bar3DChart>
      <c:catAx>
        <c:axId val="10446067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04462208"/>
        <c:crosses val="autoZero"/>
        <c:auto val="1"/>
        <c:lblAlgn val="ctr"/>
        <c:lblOffset val="100"/>
        <c:noMultiLvlLbl val="0"/>
      </c:catAx>
      <c:valAx>
        <c:axId val="1044622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446067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186"/>
          <c:y val="2.4935689009023126E-3"/>
          <c:w val="0.66914628857082925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4445056"/>
        <c:axId val="104446592"/>
        <c:axId val="0"/>
      </c:bar3DChart>
      <c:catAx>
        <c:axId val="1044450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04446592"/>
        <c:crosses val="autoZero"/>
        <c:auto val="1"/>
        <c:lblAlgn val="ctr"/>
        <c:lblOffset val="100"/>
        <c:noMultiLvlLbl val="0"/>
      </c:catAx>
      <c:valAx>
        <c:axId val="1044465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444505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186"/>
          <c:y val="2.4935689009023126E-3"/>
          <c:w val="0.66914628857082925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5158528"/>
        <c:axId val="105160064"/>
        <c:axId val="0"/>
      </c:bar3DChart>
      <c:catAx>
        <c:axId val="1051585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05160064"/>
        <c:crosses val="autoZero"/>
        <c:auto val="1"/>
        <c:lblAlgn val="ctr"/>
        <c:lblOffset val="100"/>
        <c:noMultiLvlLbl val="0"/>
      </c:catAx>
      <c:valAx>
        <c:axId val="1051600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515852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36"/>
          <c:y val="2.4935689009023183E-3"/>
          <c:w val="0.66914628857082903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5507456"/>
        <c:axId val="105509248"/>
        <c:axId val="0"/>
      </c:bar3DChart>
      <c:catAx>
        <c:axId val="1055074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05509248"/>
        <c:crosses val="autoZero"/>
        <c:auto val="1"/>
        <c:lblAlgn val="ctr"/>
        <c:lblOffset val="100"/>
        <c:noMultiLvlLbl val="0"/>
      </c:catAx>
      <c:valAx>
        <c:axId val="1055092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550745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2858227474546947"/>
          <c:y val="2.4935689009023126E-3"/>
          <c:w val="0.66914628857082925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4738176"/>
        <c:axId val="105862272"/>
        <c:axId val="0"/>
      </c:bar3DChart>
      <c:catAx>
        <c:axId val="10473817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05862272"/>
        <c:crosses val="autoZero"/>
        <c:auto val="1"/>
        <c:lblAlgn val="ctr"/>
        <c:lblOffset val="100"/>
        <c:noMultiLvlLbl val="0"/>
      </c:catAx>
      <c:valAx>
        <c:axId val="1058622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473817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87148890886083874"/>
          <c:y val="0.25026312009506274"/>
          <c:w val="9.2168104199922163E-2"/>
          <c:h val="0.12799780624436874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64"/>
          <c:y val="2.4935689009023205E-3"/>
          <c:w val="0.66914628857082958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6221952"/>
        <c:axId val="106223488"/>
        <c:axId val="0"/>
      </c:bar3DChart>
      <c:catAx>
        <c:axId val="10622195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6223488"/>
        <c:crosses val="autoZero"/>
        <c:auto val="1"/>
        <c:lblAlgn val="ctr"/>
        <c:lblOffset val="100"/>
        <c:noMultiLvlLbl val="0"/>
      </c:catAx>
      <c:valAx>
        <c:axId val="1062234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622195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64"/>
          <c:y val="2.4935689009023205E-3"/>
          <c:w val="0.66914628857082958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5784448"/>
        <c:axId val="105785984"/>
        <c:axId val="0"/>
      </c:bar3DChart>
      <c:catAx>
        <c:axId val="10578444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5785984"/>
        <c:crosses val="autoZero"/>
        <c:auto val="1"/>
        <c:lblAlgn val="ctr"/>
        <c:lblOffset val="100"/>
        <c:noMultiLvlLbl val="0"/>
      </c:catAx>
      <c:valAx>
        <c:axId val="1057859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578444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53808423947006623"/>
          <c:y val="5.5545975747444978E-2"/>
          <c:w val="0.39116579177602984"/>
          <c:h val="0.9144404345290209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6919808"/>
        <c:axId val="106921344"/>
        <c:axId val="0"/>
      </c:bar3DChart>
      <c:catAx>
        <c:axId val="10691980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6921344"/>
        <c:crosses val="autoZero"/>
        <c:auto val="1"/>
        <c:lblAlgn val="ctr"/>
        <c:lblOffset val="100"/>
        <c:noMultiLvlLbl val="0"/>
      </c:catAx>
      <c:valAx>
        <c:axId val="10692134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691980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2865717979651232"/>
          <c:y val="2.4936376623808099E-3"/>
          <c:w val="0.66914628857082992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6932864"/>
        <c:axId val="106828160"/>
        <c:axId val="0"/>
      </c:bar3DChart>
      <c:catAx>
        <c:axId val="1069328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06828160"/>
        <c:crosses val="autoZero"/>
        <c:auto val="1"/>
        <c:lblAlgn val="ctr"/>
        <c:lblOffset val="100"/>
        <c:noMultiLvlLbl val="0"/>
      </c:catAx>
      <c:valAx>
        <c:axId val="1068281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693286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97"/>
          <c:y val="2.4935689009023222E-3"/>
          <c:w val="0.66914628857083014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7634048"/>
        <c:axId val="107644032"/>
        <c:axId val="0"/>
      </c:bar3DChart>
      <c:catAx>
        <c:axId val="10763404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07644032"/>
        <c:crosses val="autoZero"/>
        <c:auto val="1"/>
        <c:lblAlgn val="ctr"/>
        <c:lblOffset val="100"/>
        <c:noMultiLvlLbl val="0"/>
      </c:catAx>
      <c:valAx>
        <c:axId val="1076440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763404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7459217597800274"/>
          <c:y val="1.497143739385518E-2"/>
          <c:w val="0.39116579177603017"/>
          <c:h val="0.91444043452902168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5569792"/>
        <c:axId val="75932032"/>
        <c:axId val="0"/>
      </c:bar3DChart>
      <c:catAx>
        <c:axId val="7556979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75932032"/>
        <c:crosses val="autoZero"/>
        <c:auto val="1"/>
        <c:lblAlgn val="ctr"/>
        <c:lblOffset val="100"/>
        <c:noMultiLvlLbl val="0"/>
      </c:catAx>
      <c:valAx>
        <c:axId val="7593203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7556979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14"/>
          <c:y val="2.4935689009023231E-3"/>
          <c:w val="0.66914628857083036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7544960"/>
        <c:axId val="107546496"/>
        <c:axId val="0"/>
      </c:bar3DChart>
      <c:catAx>
        <c:axId val="10754496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07546496"/>
        <c:crosses val="autoZero"/>
        <c:auto val="1"/>
        <c:lblAlgn val="ctr"/>
        <c:lblOffset val="100"/>
        <c:noMultiLvlLbl val="0"/>
      </c:catAx>
      <c:valAx>
        <c:axId val="1075464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754496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36"/>
          <c:y val="2.4935689009023239E-3"/>
          <c:w val="0.66914628857083081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8352640"/>
        <c:axId val="108354176"/>
        <c:axId val="0"/>
      </c:bar3DChart>
      <c:catAx>
        <c:axId val="1083526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08354176"/>
        <c:crosses val="autoZero"/>
        <c:auto val="1"/>
        <c:lblAlgn val="ctr"/>
        <c:lblOffset val="100"/>
        <c:noMultiLvlLbl val="0"/>
      </c:catAx>
      <c:valAx>
        <c:axId val="1083541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835264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36"/>
          <c:y val="2.4935689009023239E-3"/>
          <c:w val="0.66914628857083081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8705664"/>
        <c:axId val="108707200"/>
        <c:axId val="0"/>
      </c:bar3DChart>
      <c:catAx>
        <c:axId val="1087056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08707200"/>
        <c:crosses val="autoZero"/>
        <c:auto val="1"/>
        <c:lblAlgn val="ctr"/>
        <c:lblOffset val="100"/>
        <c:noMultiLvlLbl val="0"/>
      </c:catAx>
      <c:valAx>
        <c:axId val="10870720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870566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36"/>
          <c:y val="2.4935689009023183E-3"/>
          <c:w val="0.66914628857082903"/>
          <c:h val="0.99750643109909753"/>
        </c:manualLayout>
      </c:layout>
      <c:bar3DChart>
        <c:barDir val="bar"/>
        <c:grouping val="stacked"/>
        <c:varyColors val="0"/>
        <c:ser>
          <c:idx val="0"/>
          <c:order val="0"/>
          <c:tx>
            <c:strRef>
              <c:f>'доходы на 01.06.22'!$B$3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6.8143100511073263E-3"/>
                  <c:y val="-6.61938534278959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4E4-418F-A619-CBB84A5B92D1}"/>
                </c:ext>
              </c:extLst>
            </c:dLbl>
            <c:dLbl>
              <c:idx val="1"/>
              <c:layout>
                <c:manualLayout>
                  <c:x val="0"/>
                  <c:y val="-7.24980299448390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4E4-418F-A619-CBB84A5B92D1}"/>
                </c:ext>
              </c:extLst>
            </c:dLbl>
            <c:dLbl>
              <c:idx val="2"/>
              <c:layout>
                <c:manualLayout>
                  <c:x val="6.8143100511073263E-3"/>
                  <c:y val="-7.88022064617809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4E4-418F-A619-CBB84A5B92D1}"/>
                </c:ext>
              </c:extLst>
            </c:dLbl>
            <c:dLbl>
              <c:idx val="3"/>
              <c:layout>
                <c:manualLayout>
                  <c:x val="0"/>
                  <c:y val="-7.24980299448390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4E4-418F-A619-CBB84A5B92D1}"/>
                </c:ext>
              </c:extLst>
            </c:dLbl>
            <c:dLbl>
              <c:idx val="4"/>
              <c:layout>
                <c:manualLayout>
                  <c:x val="-4.5428733674048923E-3"/>
                  <c:y val="-6.61938534278959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4E4-418F-A619-CBB84A5B92D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'доходы на 01.06.22'!$A$4:$A$8</c:f>
              <c:strCache>
                <c:ptCount val="5"/>
                <c:pt idx="0">
                  <c:v>городской округ Нижняя Салда</c:v>
                </c:pt>
                <c:pt idx="1">
                  <c:v>Невьянский городской округ</c:v>
                </c:pt>
                <c:pt idx="2">
                  <c:v>Верхнесалдинский городской округ</c:v>
                </c:pt>
                <c:pt idx="3">
                  <c:v>городской округ Верхний Тагил</c:v>
                </c:pt>
                <c:pt idx="4">
                  <c:v>МО  город Алапаевск</c:v>
                </c:pt>
              </c:strCache>
            </c:strRef>
          </c:cat>
          <c:val>
            <c:numRef>
              <c:f>'доходы на 01.06.22'!$B$4:$B$8</c:f>
              <c:numCache>
                <c:formatCode>General</c:formatCode>
                <c:ptCount val="5"/>
                <c:pt idx="0">
                  <c:v>660</c:v>
                </c:pt>
                <c:pt idx="1">
                  <c:v>2382</c:v>
                </c:pt>
                <c:pt idx="2">
                  <c:v>1655</c:v>
                </c:pt>
                <c:pt idx="3">
                  <c:v>697</c:v>
                </c:pt>
                <c:pt idx="4">
                  <c:v>1892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4E4-418F-A619-CBB84A5B92D1}"/>
            </c:ext>
          </c:extLst>
        </c:ser>
        <c:ser>
          <c:idx val="1"/>
          <c:order val="1"/>
          <c:tx>
            <c:strRef>
              <c:f>'доходы на 01.06.22'!$C$3</c:f>
              <c:strCache>
                <c:ptCount val="1"/>
                <c:pt idx="0">
                  <c:v>факт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4261805434456992E-2"/>
                  <c:y val="-7.10207677940966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4E4-418F-A619-CBB84A5B92D1}"/>
                </c:ext>
              </c:extLst>
            </c:dLbl>
            <c:dLbl>
              <c:idx val="1"/>
              <c:layout>
                <c:manualLayout>
                  <c:x val="1.7201393267068273E-2"/>
                  <c:y val="-6.61938534278959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4E4-418F-A619-CBB84A5B92D1}"/>
                </c:ext>
              </c:extLst>
            </c:dLbl>
            <c:dLbl>
              <c:idx val="2"/>
              <c:layout>
                <c:manualLayout>
                  <c:x val="2.5014241192593691E-2"/>
                  <c:y val="-8.82584712371947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4E4-418F-A619-CBB84A5B92D1}"/>
                </c:ext>
              </c:extLst>
            </c:dLbl>
            <c:dLbl>
              <c:idx val="3"/>
              <c:layout>
                <c:manualLayout>
                  <c:x val="4.5428733674048923E-3"/>
                  <c:y val="-7.56501182033097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4E4-418F-A619-CBB84A5B92D1}"/>
                </c:ext>
              </c:extLst>
            </c:dLbl>
            <c:dLbl>
              <c:idx val="4"/>
              <c:layout>
                <c:manualLayout>
                  <c:x val="0"/>
                  <c:y val="-7.24980299448390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4E4-418F-A619-CBB84A5B92D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'доходы на 01.06.22'!$A$4:$A$8</c:f>
              <c:strCache>
                <c:ptCount val="5"/>
                <c:pt idx="0">
                  <c:v>городской округ Нижняя Салда</c:v>
                </c:pt>
                <c:pt idx="1">
                  <c:v>Невьянский городской округ</c:v>
                </c:pt>
                <c:pt idx="2">
                  <c:v>Верхнесалдинский городской округ</c:v>
                </c:pt>
                <c:pt idx="3">
                  <c:v>городской округ Верхний Тагил</c:v>
                </c:pt>
                <c:pt idx="4">
                  <c:v>МО  город Алапаевск</c:v>
                </c:pt>
              </c:strCache>
            </c:strRef>
          </c:cat>
          <c:val>
            <c:numRef>
              <c:f>'доходы на 01.06.22'!$C$4:$C$8</c:f>
              <c:numCache>
                <c:formatCode>General</c:formatCode>
                <c:ptCount val="5"/>
                <c:pt idx="0">
                  <c:v>276</c:v>
                </c:pt>
                <c:pt idx="1">
                  <c:v>864</c:v>
                </c:pt>
                <c:pt idx="2">
                  <c:v>702</c:v>
                </c:pt>
                <c:pt idx="3">
                  <c:v>328</c:v>
                </c:pt>
                <c:pt idx="4">
                  <c:v>688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14E4-418F-A619-CBB84A5B92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4134016"/>
        <c:axId val="24135552"/>
        <c:axId val="0"/>
      </c:bar3DChart>
      <c:catAx>
        <c:axId val="241340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24135552"/>
        <c:crosses val="autoZero"/>
        <c:auto val="1"/>
        <c:lblAlgn val="ctr"/>
        <c:lblOffset val="100"/>
        <c:noMultiLvlLbl val="0"/>
      </c:catAx>
      <c:valAx>
        <c:axId val="241355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413401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89193183901416073"/>
          <c:y val="0.24694637050965643"/>
          <c:w val="9.2168104199922163E-2"/>
          <c:h val="0.12799780624436871"/>
        </c:manualLayout>
      </c:layout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ru-RU"/>
  <c:roundedCorners val="1"/>
  <c:style val="2"/>
  <c:chart>
    <c:autoTitleDeleted val="1"/>
    <c:view3D>
      <c:rotX val="0"/>
      <c:rotY val="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3006"/>
          <c:h val="0.91444043452902135"/>
        </c:manualLayout>
      </c:layout>
      <c:bar3DChart>
        <c:barDir val="bar"/>
        <c:grouping val="stacked"/>
        <c:varyColors val="1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5256960"/>
        <c:axId val="75258496"/>
        <c:axId val="0"/>
      </c:bar3DChart>
      <c:catAx>
        <c:axId val="75256960"/>
        <c:scaling>
          <c:orientation val="minMax"/>
        </c:scaling>
        <c:delete val="1"/>
        <c:axPos val="l"/>
        <c:numFmt formatCode="General" sourceLinked="1"/>
        <c:majorTickMark val="cross"/>
        <c:minorTickMark val="cross"/>
        <c:tickLblPos val="nextTo"/>
        <c:crossAx val="75258496"/>
        <c:crosses val="autoZero"/>
        <c:auto val="1"/>
        <c:lblAlgn val="ctr"/>
        <c:lblOffset val="100"/>
        <c:noMultiLvlLbl val="1"/>
      </c:catAx>
      <c:valAx>
        <c:axId val="75258496"/>
        <c:scaling>
          <c:orientation val="minMax"/>
        </c:scaling>
        <c:delete val="1"/>
        <c:axPos val="b"/>
        <c:numFmt formatCode="0.0" sourceLinked="1"/>
        <c:majorTickMark val="cross"/>
        <c:minorTickMark val="cross"/>
        <c:tickLblPos val="nextTo"/>
        <c:crossAx val="7525696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1"/>
  </c:chart>
  <c:externalData r:id="rId1">
    <c:autoUpdate val="1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95"/>
          <c:h val="0.9144404345290211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5278208"/>
        <c:axId val="75279744"/>
        <c:axId val="0"/>
      </c:bar3DChart>
      <c:catAx>
        <c:axId val="7527820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75279744"/>
        <c:crosses val="autoZero"/>
        <c:auto val="1"/>
        <c:lblAlgn val="ctr"/>
        <c:lblOffset val="100"/>
        <c:noMultiLvlLbl val="0"/>
      </c:catAx>
      <c:valAx>
        <c:axId val="7527974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7527820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3006"/>
          <c:h val="0.91444043452902135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5291264"/>
        <c:axId val="75444608"/>
        <c:axId val="0"/>
      </c:bar3DChart>
      <c:catAx>
        <c:axId val="752912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75444608"/>
        <c:crosses val="autoZero"/>
        <c:auto val="1"/>
        <c:lblAlgn val="ctr"/>
        <c:lblOffset val="100"/>
        <c:noMultiLvlLbl val="0"/>
      </c:catAx>
      <c:valAx>
        <c:axId val="7544460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7529126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2"/>
          <c:y val="3.3172511261026056E-3"/>
          <c:w val="0.46346628893086367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9874560"/>
        <c:axId val="109876352"/>
        <c:axId val="0"/>
      </c:bar3DChart>
      <c:catAx>
        <c:axId val="10987456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09876352"/>
        <c:crosses val="autoZero"/>
        <c:auto val="1"/>
        <c:lblAlgn val="ctr"/>
        <c:lblOffset val="100"/>
        <c:noMultiLvlLbl val="0"/>
      </c:catAx>
      <c:valAx>
        <c:axId val="1098763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987456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7459217597800274"/>
          <c:y val="1.497143739385518E-2"/>
          <c:w val="0.39116579177603017"/>
          <c:h val="0.91444043452902168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0223744"/>
        <c:axId val="110225280"/>
        <c:axId val="0"/>
      </c:bar3DChart>
      <c:catAx>
        <c:axId val="11022374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10225280"/>
        <c:crosses val="autoZero"/>
        <c:auto val="1"/>
        <c:lblAlgn val="ctr"/>
        <c:lblOffset val="100"/>
        <c:noMultiLvlLbl val="0"/>
      </c:catAx>
      <c:valAx>
        <c:axId val="11022528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022374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7035937174519854"/>
          <c:y val="1.8893006021306159E-2"/>
          <c:w val="0.39116579177603028"/>
          <c:h val="0.9144404345290219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0523520"/>
        <c:axId val="110525056"/>
        <c:axId val="0"/>
      </c:bar3DChart>
      <c:catAx>
        <c:axId val="11052352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10525056"/>
        <c:crosses val="autoZero"/>
        <c:auto val="1"/>
        <c:lblAlgn val="ctr"/>
        <c:lblOffset val="100"/>
        <c:noMultiLvlLbl val="0"/>
      </c:catAx>
      <c:valAx>
        <c:axId val="11052505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052352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36"/>
          <c:y val="2.4935689009023239E-3"/>
          <c:w val="0.66914628857083081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3946880"/>
        <c:axId val="81364096"/>
        <c:axId val="0"/>
      </c:bar3DChart>
      <c:catAx>
        <c:axId val="8394688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81364096"/>
        <c:crosses val="autoZero"/>
        <c:auto val="1"/>
        <c:lblAlgn val="ctr"/>
        <c:lblOffset val="100"/>
        <c:noMultiLvlLbl val="0"/>
      </c:catAx>
      <c:valAx>
        <c:axId val="813640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394688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34"/>
          <c:h val="0.9144404345290199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0516096"/>
        <c:axId val="110517632"/>
        <c:axId val="0"/>
      </c:bar3DChart>
      <c:catAx>
        <c:axId val="11051609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10517632"/>
        <c:crosses val="autoZero"/>
        <c:auto val="1"/>
        <c:lblAlgn val="ctr"/>
        <c:lblOffset val="100"/>
        <c:noMultiLvlLbl val="0"/>
      </c:catAx>
      <c:valAx>
        <c:axId val="11051763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051609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52472440944881893"/>
          <c:y val="7.0284317908537322E-3"/>
          <c:w val="0.39116579177602945"/>
          <c:h val="0.9144404345290201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0434944"/>
        <c:axId val="110436736"/>
        <c:axId val="0"/>
      </c:bar3DChart>
      <c:catAx>
        <c:axId val="11043494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10436736"/>
        <c:crosses val="autoZero"/>
        <c:auto val="1"/>
        <c:lblAlgn val="ctr"/>
        <c:lblOffset val="100"/>
        <c:noMultiLvlLbl val="0"/>
      </c:catAx>
      <c:valAx>
        <c:axId val="11043673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043494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52472440944881915"/>
          <c:y val="7.028431790853734E-3"/>
          <c:w val="0.39116579177602956"/>
          <c:h val="0.91444043452902035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0443904"/>
        <c:axId val="110457984"/>
        <c:axId val="0"/>
      </c:bar3DChart>
      <c:catAx>
        <c:axId val="11044390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10457984"/>
        <c:crosses val="autoZero"/>
        <c:auto val="1"/>
        <c:lblAlgn val="ctr"/>
        <c:lblOffset val="100"/>
        <c:noMultiLvlLbl val="0"/>
      </c:catAx>
      <c:valAx>
        <c:axId val="11045798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044390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45"/>
          <c:h val="0.9144404345290201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0477696"/>
        <c:axId val="110479232"/>
        <c:axId val="0"/>
      </c:bar3DChart>
      <c:catAx>
        <c:axId val="11047769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10479232"/>
        <c:crosses val="autoZero"/>
        <c:auto val="1"/>
        <c:lblAlgn val="ctr"/>
        <c:lblOffset val="100"/>
        <c:noMultiLvlLbl val="0"/>
      </c:catAx>
      <c:valAx>
        <c:axId val="11047923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047769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56"/>
          <c:h val="0.91444043452902035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1109248"/>
        <c:axId val="111110784"/>
        <c:axId val="0"/>
      </c:bar3DChart>
      <c:catAx>
        <c:axId val="11110924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11110784"/>
        <c:crosses val="autoZero"/>
        <c:auto val="1"/>
        <c:lblAlgn val="ctr"/>
        <c:lblOffset val="100"/>
        <c:noMultiLvlLbl val="0"/>
      </c:catAx>
      <c:valAx>
        <c:axId val="11111078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110924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67"/>
          <c:h val="0.91444043452902068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1585152"/>
        <c:axId val="111586688"/>
        <c:axId val="0"/>
      </c:bar3DChart>
      <c:catAx>
        <c:axId val="1115851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11586688"/>
        <c:crosses val="autoZero"/>
        <c:auto val="1"/>
        <c:lblAlgn val="ctr"/>
        <c:lblOffset val="100"/>
        <c:noMultiLvlLbl val="0"/>
      </c:catAx>
      <c:valAx>
        <c:axId val="11158668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158515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84"/>
          <c:h val="0.9144404345290209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1491712"/>
        <c:axId val="111497600"/>
        <c:axId val="0"/>
      </c:bar3DChart>
      <c:catAx>
        <c:axId val="11149171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11497600"/>
        <c:crosses val="autoZero"/>
        <c:auto val="1"/>
        <c:lblAlgn val="ctr"/>
        <c:lblOffset val="100"/>
        <c:noMultiLvlLbl val="0"/>
      </c:catAx>
      <c:valAx>
        <c:axId val="11149760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149171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95"/>
          <c:h val="0.9144404345290211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1504768"/>
        <c:axId val="113230976"/>
        <c:axId val="0"/>
      </c:bar3DChart>
      <c:catAx>
        <c:axId val="1115047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13230976"/>
        <c:crosses val="autoZero"/>
        <c:auto val="1"/>
        <c:lblAlgn val="ctr"/>
        <c:lblOffset val="100"/>
        <c:noMultiLvlLbl val="0"/>
      </c:catAx>
      <c:valAx>
        <c:axId val="11323097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150476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3006"/>
          <c:h val="0.91444043452902135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3217920"/>
        <c:axId val="113219456"/>
        <c:axId val="0"/>
      </c:bar3DChart>
      <c:catAx>
        <c:axId val="1132179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13219456"/>
        <c:crosses val="autoZero"/>
        <c:auto val="1"/>
        <c:lblAlgn val="ctr"/>
        <c:lblOffset val="100"/>
        <c:noMultiLvlLbl val="0"/>
      </c:catAx>
      <c:valAx>
        <c:axId val="11321945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321792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7459217597800274"/>
          <c:y val="1.497143739385518E-2"/>
          <c:w val="0.39116579177603017"/>
          <c:h val="0.91444043452902168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3931392"/>
        <c:axId val="113932928"/>
        <c:axId val="0"/>
      </c:bar3DChart>
      <c:catAx>
        <c:axId val="11393139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13932928"/>
        <c:crosses val="autoZero"/>
        <c:auto val="1"/>
        <c:lblAlgn val="ctr"/>
        <c:lblOffset val="100"/>
        <c:noMultiLvlLbl val="0"/>
      </c:catAx>
      <c:valAx>
        <c:axId val="11393292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393139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47"/>
          <c:y val="2.4935689009023248E-3"/>
          <c:w val="0.66914628857083103"/>
          <c:h val="0.99750634476475564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4028160"/>
        <c:axId val="94029696"/>
        <c:axId val="0"/>
      </c:bar3DChart>
      <c:catAx>
        <c:axId val="9402816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94029696"/>
        <c:crosses val="autoZero"/>
        <c:auto val="1"/>
        <c:lblAlgn val="ctr"/>
        <c:lblOffset val="100"/>
        <c:noMultiLvlLbl val="0"/>
      </c:catAx>
      <c:valAx>
        <c:axId val="940296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402816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47"/>
          <c:y val="2.4935689009023248E-3"/>
          <c:w val="0.66914628857083103"/>
          <c:h val="0.99750634476475564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8489600"/>
        <c:axId val="28491136"/>
        <c:axId val="0"/>
      </c:bar3DChart>
      <c:catAx>
        <c:axId val="2848960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28491136"/>
        <c:crosses val="autoZero"/>
        <c:auto val="1"/>
        <c:lblAlgn val="ctr"/>
        <c:lblOffset val="100"/>
        <c:noMultiLvlLbl val="0"/>
      </c:catAx>
      <c:valAx>
        <c:axId val="284911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848960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7035937174519854"/>
          <c:y val="1.8893006021306159E-2"/>
          <c:w val="0.39116579177603028"/>
          <c:h val="0.9144404345290219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8387968"/>
        <c:axId val="28397952"/>
        <c:axId val="0"/>
      </c:bar3DChart>
      <c:catAx>
        <c:axId val="2838796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8397952"/>
        <c:crosses val="autoZero"/>
        <c:auto val="1"/>
        <c:lblAlgn val="ctr"/>
        <c:lblOffset val="100"/>
        <c:noMultiLvlLbl val="0"/>
      </c:catAx>
      <c:valAx>
        <c:axId val="2839795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2838796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17"/>
          <c:h val="0.91444043452901969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8405120"/>
        <c:axId val="29205632"/>
        <c:axId val="0"/>
      </c:bar3DChart>
      <c:catAx>
        <c:axId val="284051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29205632"/>
        <c:crosses val="autoZero"/>
        <c:auto val="1"/>
        <c:lblAlgn val="ctr"/>
        <c:lblOffset val="100"/>
        <c:noMultiLvlLbl val="0"/>
      </c:catAx>
      <c:valAx>
        <c:axId val="2920563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2840512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34"/>
          <c:h val="0.9144404345290199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9098368"/>
        <c:axId val="29099904"/>
        <c:axId val="0"/>
      </c:bar3DChart>
      <c:catAx>
        <c:axId val="290983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29099904"/>
        <c:crosses val="autoZero"/>
        <c:auto val="1"/>
        <c:lblAlgn val="ctr"/>
        <c:lblOffset val="100"/>
        <c:noMultiLvlLbl val="0"/>
      </c:catAx>
      <c:valAx>
        <c:axId val="2909990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2909836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55051806024246974"/>
          <c:y val="6.6141732283464566E-2"/>
          <c:w val="0.39116579177602945"/>
          <c:h val="0.9144404345290201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4381952"/>
        <c:axId val="114383488"/>
        <c:axId val="0"/>
      </c:bar3DChart>
      <c:catAx>
        <c:axId val="11438195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14383488"/>
        <c:crosses val="autoZero"/>
        <c:auto val="1"/>
        <c:lblAlgn val="ctr"/>
        <c:lblOffset val="100"/>
        <c:noMultiLvlLbl val="0"/>
      </c:catAx>
      <c:valAx>
        <c:axId val="11438348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438195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52472440944881915"/>
          <c:y val="7.028431790853734E-3"/>
          <c:w val="0.39116579177602956"/>
          <c:h val="0.91444043452902035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4751360"/>
        <c:axId val="114752896"/>
        <c:axId val="0"/>
      </c:bar3DChart>
      <c:catAx>
        <c:axId val="11475136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14752896"/>
        <c:crosses val="autoZero"/>
        <c:auto val="1"/>
        <c:lblAlgn val="ctr"/>
        <c:lblOffset val="100"/>
        <c:noMultiLvlLbl val="0"/>
      </c:catAx>
      <c:valAx>
        <c:axId val="11475289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475136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45"/>
          <c:h val="0.9144404345290201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4301568"/>
        <c:axId val="115097984"/>
        <c:axId val="0"/>
      </c:bar3DChart>
      <c:catAx>
        <c:axId val="1143015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15097984"/>
        <c:crosses val="autoZero"/>
        <c:auto val="1"/>
        <c:lblAlgn val="ctr"/>
        <c:lblOffset val="100"/>
        <c:noMultiLvlLbl val="0"/>
      </c:catAx>
      <c:valAx>
        <c:axId val="11509798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430156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56"/>
          <c:h val="0.91444043452902035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5441024"/>
        <c:axId val="115446912"/>
        <c:axId val="0"/>
      </c:bar3DChart>
      <c:catAx>
        <c:axId val="11544102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15446912"/>
        <c:crosses val="autoZero"/>
        <c:auto val="1"/>
        <c:lblAlgn val="ctr"/>
        <c:lblOffset val="100"/>
        <c:noMultiLvlLbl val="0"/>
      </c:catAx>
      <c:valAx>
        <c:axId val="11544691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544102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67"/>
          <c:h val="0.91444043452902068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5016064"/>
        <c:axId val="115017600"/>
        <c:axId val="0"/>
      </c:bar3DChart>
      <c:catAx>
        <c:axId val="11501606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15017600"/>
        <c:crosses val="autoZero"/>
        <c:auto val="1"/>
        <c:lblAlgn val="ctr"/>
        <c:lblOffset val="100"/>
        <c:noMultiLvlLbl val="0"/>
      </c:catAx>
      <c:valAx>
        <c:axId val="11501760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501606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53808423947006623"/>
          <c:y val="5.5545975747444978E-2"/>
          <c:w val="0.39116579177602984"/>
          <c:h val="0.9144404345290209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6159616"/>
        <c:axId val="116161152"/>
        <c:axId val="0"/>
      </c:bar3DChart>
      <c:catAx>
        <c:axId val="1161596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16161152"/>
        <c:crosses val="autoZero"/>
        <c:auto val="1"/>
        <c:lblAlgn val="ctr"/>
        <c:lblOffset val="100"/>
        <c:noMultiLvlLbl val="0"/>
      </c:catAx>
      <c:valAx>
        <c:axId val="11616115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615961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34"/>
          <c:h val="0.9144404345290199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3922432"/>
        <c:axId val="93923968"/>
        <c:axId val="0"/>
      </c:bar3DChart>
      <c:catAx>
        <c:axId val="939224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93923968"/>
        <c:crosses val="autoZero"/>
        <c:auto val="1"/>
        <c:lblAlgn val="ctr"/>
        <c:lblOffset val="100"/>
        <c:noMultiLvlLbl val="0"/>
      </c:catAx>
      <c:valAx>
        <c:axId val="9392396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9392243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95"/>
          <c:h val="0.9144404345290211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6090752"/>
        <c:axId val="116092288"/>
        <c:axId val="0"/>
      </c:bar3DChart>
      <c:catAx>
        <c:axId val="11609075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16092288"/>
        <c:crosses val="autoZero"/>
        <c:auto val="1"/>
        <c:lblAlgn val="ctr"/>
        <c:lblOffset val="100"/>
        <c:noMultiLvlLbl val="0"/>
      </c:catAx>
      <c:valAx>
        <c:axId val="11609228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609075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3006"/>
          <c:h val="0.91444043452902135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6890240"/>
        <c:axId val="116896128"/>
        <c:axId val="0"/>
      </c:bar3DChart>
      <c:catAx>
        <c:axId val="1168902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16896128"/>
        <c:crosses val="autoZero"/>
        <c:auto val="1"/>
        <c:lblAlgn val="ctr"/>
        <c:lblOffset val="100"/>
        <c:noMultiLvlLbl val="0"/>
      </c:catAx>
      <c:valAx>
        <c:axId val="11689612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689024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7459217597800274"/>
          <c:y val="1.497143739385518E-2"/>
          <c:w val="0.39116579177603017"/>
          <c:h val="0.91444043452902168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6788608"/>
        <c:axId val="116794496"/>
        <c:axId val="0"/>
      </c:bar3DChart>
      <c:catAx>
        <c:axId val="11678860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16794496"/>
        <c:crosses val="autoZero"/>
        <c:auto val="1"/>
        <c:lblAlgn val="ctr"/>
        <c:lblOffset val="100"/>
        <c:noMultiLvlLbl val="0"/>
      </c:catAx>
      <c:valAx>
        <c:axId val="11679449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678860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45"/>
          <c:h val="0.91444043452902013"/>
        </c:manualLayout>
      </c:layout>
      <c:bar3DChart>
        <c:barDir val="bar"/>
        <c:grouping val="stacked"/>
        <c:varyColors val="0"/>
        <c:ser>
          <c:idx val="0"/>
          <c:order val="0"/>
          <c:tx>
            <c:strRef>
              <c:f>'доходы на 1 чел  01.06.22  '!$B$3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2.7777777777778065E-3"/>
                  <c:y val="-8.33333333333333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95C-48C1-83B2-9D22201C3A51}"/>
                </c:ext>
              </c:extLst>
            </c:dLbl>
            <c:dLbl>
              <c:idx val="1"/>
              <c:layout>
                <c:manualLayout>
                  <c:x val="-2.7777777777778065E-3"/>
                  <c:y val="-6.48148148148152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95C-48C1-83B2-9D22201C3A51}"/>
                </c:ext>
              </c:extLst>
            </c:dLbl>
            <c:dLbl>
              <c:idx val="2"/>
              <c:layout>
                <c:manualLayout>
                  <c:x val="0"/>
                  <c:y val="-6.94444444444445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95C-48C1-83B2-9D22201C3A51}"/>
                </c:ext>
              </c:extLst>
            </c:dLbl>
            <c:dLbl>
              <c:idx val="3"/>
              <c:layout>
                <c:manualLayout>
                  <c:x val="0"/>
                  <c:y val="-6.01851851851851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95C-48C1-83B2-9D22201C3A51}"/>
                </c:ext>
              </c:extLst>
            </c:dLbl>
            <c:dLbl>
              <c:idx val="4"/>
              <c:layout>
                <c:manualLayout>
                  <c:x val="0"/>
                  <c:y val="-6.01851851851851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95C-48C1-83B2-9D22201C3A5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'доходы на 1 чел  01.06.22  '!$A$4:$A$8</c:f>
              <c:strCache>
                <c:ptCount val="5"/>
                <c:pt idx="0">
                  <c:v>городской округ Нижняя Салда</c:v>
                </c:pt>
                <c:pt idx="1">
                  <c:v>Невьянский городской округ</c:v>
                </c:pt>
                <c:pt idx="2">
                  <c:v>Верхнесалдинский городской округ</c:v>
                </c:pt>
                <c:pt idx="3">
                  <c:v>городской округ Верхний Тагил</c:v>
                </c:pt>
                <c:pt idx="4">
                  <c:v>МО  город Алапаевск</c:v>
                </c:pt>
              </c:strCache>
            </c:strRef>
          </c:cat>
          <c:val>
            <c:numRef>
              <c:f>'доходы на 1 чел  01.06.22  '!$B$4:$B$8</c:f>
              <c:numCache>
                <c:formatCode>0.0</c:formatCode>
                <c:ptCount val="5"/>
                <c:pt idx="0">
                  <c:v>38.349796629866361</c:v>
                </c:pt>
                <c:pt idx="1">
                  <c:v>59.727689877385224</c:v>
                </c:pt>
                <c:pt idx="2">
                  <c:v>38.268550419682285</c:v>
                </c:pt>
                <c:pt idx="3">
                  <c:v>59.603215324097825</c:v>
                </c:pt>
                <c:pt idx="4">
                  <c:v>44.172581247665299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95C-48C1-83B2-9D22201C3A51}"/>
            </c:ext>
          </c:extLst>
        </c:ser>
        <c:ser>
          <c:idx val="1"/>
          <c:order val="1"/>
          <c:tx>
            <c:strRef>
              <c:f>'доходы на 1 чел  01.06.22  '!$C$3</c:f>
              <c:strCache>
                <c:ptCount val="1"/>
                <c:pt idx="0">
                  <c:v>факт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4.5031004590561675E-2"/>
                  <c:y val="-7.50804519000343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95C-48C1-83B2-9D22201C3A51}"/>
                </c:ext>
              </c:extLst>
            </c:dLbl>
            <c:dLbl>
              <c:idx val="1"/>
              <c:layout>
                <c:manualLayout>
                  <c:x val="3.7184594953519258E-2"/>
                  <c:y val="-6.58213511354558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95C-48C1-83B2-9D22201C3A51}"/>
                </c:ext>
              </c:extLst>
            </c:dLbl>
            <c:dLbl>
              <c:idx val="2"/>
              <c:layout>
                <c:manualLayout>
                  <c:x val="5.5655174577281405E-2"/>
                  <c:y val="-7.87036403058314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95C-48C1-83B2-9D22201C3A51}"/>
                </c:ext>
              </c:extLst>
            </c:dLbl>
            <c:dLbl>
              <c:idx val="3"/>
              <c:layout>
                <c:manualLayout>
                  <c:x val="5.3364285639593889E-2"/>
                  <c:y val="-5.19322720529499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95C-48C1-83B2-9D22201C3A51}"/>
                </c:ext>
              </c:extLst>
            </c:dLbl>
            <c:dLbl>
              <c:idx val="4"/>
              <c:layout>
                <c:manualLayout>
                  <c:x val="0"/>
                  <c:y val="-6.94444444444445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95C-48C1-83B2-9D22201C3A5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'доходы на 1 чел  01.06.22  '!$A$4:$A$8</c:f>
              <c:strCache>
                <c:ptCount val="5"/>
                <c:pt idx="0">
                  <c:v>городской округ Нижняя Салда</c:v>
                </c:pt>
                <c:pt idx="1">
                  <c:v>Невьянский городской округ</c:v>
                </c:pt>
                <c:pt idx="2">
                  <c:v>Верхнесалдинский городской округ</c:v>
                </c:pt>
                <c:pt idx="3">
                  <c:v>городской округ Верхний Тагил</c:v>
                </c:pt>
                <c:pt idx="4">
                  <c:v>МО  город Алапаевск</c:v>
                </c:pt>
              </c:strCache>
            </c:strRef>
          </c:cat>
          <c:val>
            <c:numRef>
              <c:f>'доходы на 1 чел  01.06.22  '!$C$4:$C$8</c:f>
              <c:numCache>
                <c:formatCode>0.0</c:formatCode>
                <c:ptCount val="5"/>
                <c:pt idx="0">
                  <c:v>16.037187681580477</c:v>
                </c:pt>
                <c:pt idx="1">
                  <c:v>21.664451743938219</c:v>
                </c:pt>
                <c:pt idx="2">
                  <c:v>16.232339815478529</c:v>
                </c:pt>
                <c:pt idx="3">
                  <c:v>28.048571917222507</c:v>
                </c:pt>
                <c:pt idx="4">
                  <c:v>16.062756817332833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B95C-48C1-83B2-9D22201C3A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8526208"/>
        <c:axId val="148565376"/>
        <c:axId val="0"/>
      </c:bar3DChart>
      <c:catAx>
        <c:axId val="14852620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48565376"/>
        <c:crosses val="autoZero"/>
        <c:auto val="1"/>
        <c:lblAlgn val="ctr"/>
        <c:lblOffset val="100"/>
        <c:noMultiLvlLbl val="0"/>
      </c:catAx>
      <c:valAx>
        <c:axId val="14856537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4852620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ru-RU"/>
  <c:roundedCorners val="1"/>
  <c:style val="2"/>
  <c:chart>
    <c:autoTitleDeleted val="1"/>
    <c:view3D>
      <c:rotX val="0"/>
      <c:rotY val="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9155948879884189"/>
          <c:y val="3.3172511261026056E-3"/>
          <c:w val="0.46346628893086356"/>
          <c:h val="0.8818471391538607"/>
        </c:manualLayout>
      </c:layout>
      <c:bar3DChart>
        <c:barDir val="bar"/>
        <c:grouping val="clustered"/>
        <c:varyColors val="1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7615616"/>
        <c:axId val="117633792"/>
        <c:axId val="0"/>
      </c:bar3DChart>
      <c:catAx>
        <c:axId val="117615616"/>
        <c:scaling>
          <c:orientation val="minMax"/>
        </c:scaling>
        <c:delete val="1"/>
        <c:axPos val="l"/>
        <c:numFmt formatCode="General" sourceLinked="1"/>
        <c:majorTickMark val="cross"/>
        <c:minorTickMark val="cross"/>
        <c:tickLblPos val="nextTo"/>
        <c:crossAx val="117633792"/>
        <c:crosses val="autoZero"/>
        <c:auto val="1"/>
        <c:lblAlgn val="ctr"/>
        <c:lblOffset val="100"/>
        <c:noMultiLvlLbl val="1"/>
      </c:catAx>
      <c:valAx>
        <c:axId val="117633792"/>
        <c:scaling>
          <c:orientation val="minMax"/>
        </c:scaling>
        <c:delete val="1"/>
        <c:axPos val="b"/>
        <c:numFmt formatCode="General" sourceLinked="1"/>
        <c:majorTickMark val="cross"/>
        <c:minorTickMark val="cross"/>
        <c:tickLblPos val="nextTo"/>
        <c:crossAx val="11761561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1"/>
  </c:chart>
  <c:externalData r:id="rId1">
    <c:autoUpdate val="1"/>
  </c:externalData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15"/>
          <c:y val="3.3172511261026056E-3"/>
          <c:w val="0.46346628893086322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7522432"/>
        <c:axId val="117523968"/>
        <c:axId val="0"/>
      </c:bar3DChart>
      <c:catAx>
        <c:axId val="1175224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17523968"/>
        <c:crosses val="autoZero"/>
        <c:auto val="1"/>
        <c:lblAlgn val="ctr"/>
        <c:lblOffset val="100"/>
        <c:noMultiLvlLbl val="0"/>
      </c:catAx>
      <c:valAx>
        <c:axId val="1175239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752243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173"/>
          <c:y val="3.3172511261026056E-3"/>
          <c:w val="0.46346628893086345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0173312"/>
        <c:axId val="120174848"/>
        <c:axId val="0"/>
      </c:bar3DChart>
      <c:catAx>
        <c:axId val="12017331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20174848"/>
        <c:crosses val="autoZero"/>
        <c:auto val="1"/>
        <c:lblAlgn val="ctr"/>
        <c:lblOffset val="100"/>
        <c:noMultiLvlLbl val="0"/>
      </c:catAx>
      <c:valAx>
        <c:axId val="1201748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017331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2"/>
          <c:y val="3.3172511261026056E-3"/>
          <c:w val="0.46346628893086367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0063488"/>
        <c:axId val="120065024"/>
        <c:axId val="0"/>
      </c:bar3DChart>
      <c:catAx>
        <c:axId val="12006348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20065024"/>
        <c:crosses val="autoZero"/>
        <c:auto val="1"/>
        <c:lblAlgn val="ctr"/>
        <c:lblOffset val="100"/>
        <c:noMultiLvlLbl val="0"/>
      </c:catAx>
      <c:valAx>
        <c:axId val="1200650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006348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43057268443854158"/>
          <c:y val="0.11815284362664216"/>
          <c:w val="0.46346628893086389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0744192"/>
        <c:axId val="120750080"/>
        <c:axId val="0"/>
      </c:bar3DChart>
      <c:catAx>
        <c:axId val="12074419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20750080"/>
        <c:crosses val="autoZero"/>
        <c:auto val="1"/>
        <c:lblAlgn val="ctr"/>
        <c:lblOffset val="100"/>
        <c:noMultiLvlLbl val="0"/>
      </c:catAx>
      <c:valAx>
        <c:axId val="1207500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074419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23"/>
          <c:y val="3.3172511261026056E-3"/>
          <c:w val="0.46346628893086211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0765440"/>
        <c:axId val="121041664"/>
        <c:axId val="0"/>
      </c:bar3DChart>
      <c:catAx>
        <c:axId val="1207654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21041664"/>
        <c:crosses val="autoZero"/>
        <c:auto val="1"/>
        <c:lblAlgn val="ctr"/>
        <c:lblOffset val="100"/>
        <c:noMultiLvlLbl val="0"/>
      </c:catAx>
      <c:valAx>
        <c:axId val="1210416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076544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14"/>
          <c:y val="2.4935689009023165E-3"/>
          <c:w val="0.66914628857082881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3943680"/>
        <c:axId val="93945216"/>
        <c:axId val="0"/>
      </c:bar3DChart>
      <c:catAx>
        <c:axId val="9394368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93945216"/>
        <c:crosses val="autoZero"/>
        <c:auto val="1"/>
        <c:lblAlgn val="ctr"/>
        <c:lblOffset val="100"/>
        <c:noMultiLvlLbl val="0"/>
      </c:catAx>
      <c:valAx>
        <c:axId val="939452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394368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5"/>
          <c:y val="3.3172511261026056E-3"/>
          <c:w val="0.46346628893086234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0655872"/>
        <c:axId val="120657408"/>
        <c:axId val="0"/>
      </c:bar3DChart>
      <c:catAx>
        <c:axId val="12065587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20657408"/>
        <c:crosses val="autoZero"/>
        <c:auto val="1"/>
        <c:lblAlgn val="ctr"/>
        <c:lblOffset val="100"/>
        <c:noMultiLvlLbl val="0"/>
      </c:catAx>
      <c:valAx>
        <c:axId val="1206574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065587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73"/>
          <c:y val="3.3172511261026056E-3"/>
          <c:w val="0.46346628893086256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0701696"/>
        <c:axId val="120703232"/>
        <c:axId val="0"/>
      </c:bar3DChart>
      <c:catAx>
        <c:axId val="12070169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20703232"/>
        <c:crosses val="autoZero"/>
        <c:auto val="1"/>
        <c:lblAlgn val="ctr"/>
        <c:lblOffset val="100"/>
        <c:noMultiLvlLbl val="0"/>
      </c:catAx>
      <c:valAx>
        <c:axId val="1207032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070169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5"/>
          <c:y val="3.3172511261026056E-3"/>
          <c:w val="0.46346628893086234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1001472"/>
        <c:axId val="121003008"/>
        <c:axId val="0"/>
      </c:bar3DChart>
      <c:catAx>
        <c:axId val="12100147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21003008"/>
        <c:crosses val="autoZero"/>
        <c:auto val="1"/>
        <c:lblAlgn val="ctr"/>
        <c:lblOffset val="100"/>
        <c:noMultiLvlLbl val="0"/>
      </c:catAx>
      <c:valAx>
        <c:axId val="1210030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100147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73"/>
          <c:y val="3.3172511261026056E-3"/>
          <c:w val="0.46346628893086256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1014528"/>
        <c:axId val="121331712"/>
        <c:axId val="0"/>
      </c:bar3DChart>
      <c:catAx>
        <c:axId val="1210145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21331712"/>
        <c:crosses val="autoZero"/>
        <c:auto val="1"/>
        <c:lblAlgn val="ctr"/>
        <c:lblOffset val="100"/>
        <c:noMultiLvlLbl val="0"/>
      </c:catAx>
      <c:valAx>
        <c:axId val="1213317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101452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1"/>
          <c:y val="3.3172511261026056E-3"/>
          <c:w val="0.46346628893086278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1822208"/>
        <c:axId val="121824000"/>
        <c:axId val="0"/>
      </c:bar3DChart>
      <c:catAx>
        <c:axId val="12182220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21824000"/>
        <c:crosses val="autoZero"/>
        <c:auto val="1"/>
        <c:lblAlgn val="ctr"/>
        <c:lblOffset val="100"/>
        <c:noMultiLvlLbl val="0"/>
      </c:catAx>
      <c:valAx>
        <c:axId val="12182400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182220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123"/>
          <c:y val="3.3172511261026056E-3"/>
          <c:w val="0.463466288930863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1815040"/>
        <c:axId val="121816576"/>
        <c:axId val="0"/>
      </c:bar3DChart>
      <c:catAx>
        <c:axId val="1218150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21816576"/>
        <c:crosses val="autoZero"/>
        <c:auto val="1"/>
        <c:lblAlgn val="ctr"/>
        <c:lblOffset val="100"/>
        <c:noMultiLvlLbl val="0"/>
      </c:catAx>
      <c:valAx>
        <c:axId val="1218165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181504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44978364603987819"/>
          <c:y val="0.11466635193084805"/>
          <c:w val="0.46346628893086322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2585856"/>
        <c:axId val="122587392"/>
        <c:axId val="0"/>
      </c:bar3DChart>
      <c:catAx>
        <c:axId val="1225858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22587392"/>
        <c:crosses val="autoZero"/>
        <c:auto val="1"/>
        <c:lblAlgn val="ctr"/>
        <c:lblOffset val="100"/>
        <c:noMultiLvlLbl val="0"/>
      </c:catAx>
      <c:valAx>
        <c:axId val="1225873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258585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173"/>
          <c:y val="3.3172511261026056E-3"/>
          <c:w val="0.46346628893086345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2938880"/>
        <c:axId val="122940416"/>
        <c:axId val="0"/>
      </c:bar3DChart>
      <c:catAx>
        <c:axId val="12293888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22940416"/>
        <c:crosses val="autoZero"/>
        <c:auto val="1"/>
        <c:lblAlgn val="ctr"/>
        <c:lblOffset val="100"/>
        <c:noMultiLvlLbl val="0"/>
      </c:catAx>
      <c:valAx>
        <c:axId val="1229404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293888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2"/>
          <c:y val="3.3172511261026056E-3"/>
          <c:w val="0.46346628893086367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3259136"/>
        <c:axId val="122507264"/>
        <c:axId val="0"/>
      </c:bar3DChart>
      <c:catAx>
        <c:axId val="1232591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22507264"/>
        <c:crosses val="autoZero"/>
        <c:auto val="1"/>
        <c:lblAlgn val="ctr"/>
        <c:lblOffset val="100"/>
        <c:noMultiLvlLbl val="0"/>
      </c:catAx>
      <c:valAx>
        <c:axId val="1225072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325913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43057268443854158"/>
          <c:y val="0.11815284362664216"/>
          <c:w val="0.46346628893086389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3571200"/>
        <c:axId val="123572992"/>
        <c:axId val="0"/>
      </c:bar3DChart>
      <c:catAx>
        <c:axId val="12357120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23572992"/>
        <c:crosses val="autoZero"/>
        <c:auto val="1"/>
        <c:lblAlgn val="ctr"/>
        <c:lblOffset val="100"/>
        <c:noMultiLvlLbl val="0"/>
      </c:catAx>
      <c:valAx>
        <c:axId val="1235729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357120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36"/>
          <c:y val="2.4935689009023183E-3"/>
          <c:w val="0.66914628857082903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3956736"/>
        <c:axId val="93970816"/>
        <c:axId val="0"/>
      </c:bar3DChart>
      <c:catAx>
        <c:axId val="939567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93970816"/>
        <c:crosses val="autoZero"/>
        <c:auto val="1"/>
        <c:lblAlgn val="ctr"/>
        <c:lblOffset val="100"/>
        <c:noMultiLvlLbl val="0"/>
      </c:catAx>
      <c:valAx>
        <c:axId val="939708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395673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01"/>
          <c:y val="3.3172511261026056E-3"/>
          <c:w val="0.46346628893086189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3990016"/>
        <c:axId val="123991552"/>
        <c:axId val="0"/>
      </c:bar3DChart>
      <c:catAx>
        <c:axId val="1239900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23991552"/>
        <c:crosses val="autoZero"/>
        <c:auto val="1"/>
        <c:lblAlgn val="ctr"/>
        <c:lblOffset val="100"/>
        <c:noMultiLvlLbl val="0"/>
      </c:catAx>
      <c:valAx>
        <c:axId val="1239915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399001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23"/>
          <c:y val="3.3172511261026056E-3"/>
          <c:w val="0.46346628893086211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4277504"/>
        <c:axId val="124279040"/>
        <c:axId val="0"/>
      </c:bar3DChart>
      <c:catAx>
        <c:axId val="1242775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24279040"/>
        <c:crosses val="autoZero"/>
        <c:auto val="1"/>
        <c:lblAlgn val="ctr"/>
        <c:lblOffset val="100"/>
        <c:noMultiLvlLbl val="0"/>
      </c:catAx>
      <c:valAx>
        <c:axId val="1242790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427750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915594887988405"/>
          <c:y val="3.3172511261026056E-3"/>
          <c:w val="0.46346628893086234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4675584"/>
        <c:axId val="124677120"/>
        <c:axId val="0"/>
      </c:bar3DChart>
      <c:catAx>
        <c:axId val="12467558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24677120"/>
        <c:crosses val="autoZero"/>
        <c:auto val="1"/>
        <c:lblAlgn val="ctr"/>
        <c:lblOffset val="100"/>
        <c:noMultiLvlLbl val="0"/>
      </c:catAx>
      <c:valAx>
        <c:axId val="1246771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467558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73"/>
          <c:y val="3.3172511261026056E-3"/>
          <c:w val="0.46346628893086256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4672256"/>
        <c:axId val="125018112"/>
        <c:axId val="0"/>
      </c:bar3DChart>
      <c:catAx>
        <c:axId val="1246722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25018112"/>
        <c:crosses val="autoZero"/>
        <c:auto val="1"/>
        <c:lblAlgn val="ctr"/>
        <c:lblOffset val="100"/>
        <c:noMultiLvlLbl val="0"/>
      </c:catAx>
      <c:valAx>
        <c:axId val="1250181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467225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5"/>
          <c:y val="3.3172511261026056E-3"/>
          <c:w val="0.46346628893086234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5025280"/>
        <c:axId val="124596992"/>
        <c:axId val="0"/>
      </c:bar3DChart>
      <c:catAx>
        <c:axId val="12502528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24596992"/>
        <c:crosses val="autoZero"/>
        <c:auto val="1"/>
        <c:lblAlgn val="ctr"/>
        <c:lblOffset val="100"/>
        <c:noMultiLvlLbl val="0"/>
      </c:catAx>
      <c:valAx>
        <c:axId val="1245969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502528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73"/>
          <c:y val="3.3172511261026056E-3"/>
          <c:w val="0.46346628893086256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5722624"/>
        <c:axId val="125724160"/>
        <c:axId val="0"/>
      </c:bar3DChart>
      <c:catAx>
        <c:axId val="12572262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25724160"/>
        <c:crosses val="autoZero"/>
        <c:auto val="1"/>
        <c:lblAlgn val="ctr"/>
        <c:lblOffset val="100"/>
        <c:noMultiLvlLbl val="0"/>
      </c:catAx>
      <c:valAx>
        <c:axId val="1257241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572262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1"/>
          <c:y val="3.3172511261026056E-3"/>
          <c:w val="0.46346628893086278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6087936"/>
        <c:axId val="126089472"/>
        <c:axId val="0"/>
      </c:bar3DChart>
      <c:catAx>
        <c:axId val="1260879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26089472"/>
        <c:crosses val="autoZero"/>
        <c:auto val="1"/>
        <c:lblAlgn val="ctr"/>
        <c:lblOffset val="100"/>
        <c:noMultiLvlLbl val="0"/>
      </c:catAx>
      <c:valAx>
        <c:axId val="1260894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608793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123"/>
          <c:y val="3.3172511261026056E-3"/>
          <c:w val="0.463466288930863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6449152"/>
        <c:axId val="126450688"/>
        <c:axId val="0"/>
      </c:bar3DChart>
      <c:catAx>
        <c:axId val="1264491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26450688"/>
        <c:crosses val="autoZero"/>
        <c:auto val="1"/>
        <c:lblAlgn val="ctr"/>
        <c:lblOffset val="100"/>
        <c:noMultiLvlLbl val="0"/>
      </c:catAx>
      <c:valAx>
        <c:axId val="1264506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644915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8961867757796653"/>
          <c:y val="4.6221203077666684E-4"/>
          <c:w val="0.46346628893086322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6793984"/>
        <c:axId val="126799872"/>
        <c:axId val="0"/>
      </c:bar3DChart>
      <c:catAx>
        <c:axId val="12679398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26799872"/>
        <c:crosses val="autoZero"/>
        <c:auto val="1"/>
        <c:lblAlgn val="ctr"/>
        <c:lblOffset val="100"/>
        <c:noMultiLvlLbl val="0"/>
      </c:catAx>
      <c:valAx>
        <c:axId val="1267998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679398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173"/>
          <c:y val="3.3172511261026056E-3"/>
          <c:w val="0.46346628893086345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6807040"/>
        <c:axId val="127083264"/>
        <c:axId val="0"/>
      </c:bar3DChart>
      <c:catAx>
        <c:axId val="1268070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27083264"/>
        <c:crosses val="autoZero"/>
        <c:auto val="1"/>
        <c:lblAlgn val="ctr"/>
        <c:lblOffset val="100"/>
        <c:noMultiLvlLbl val="0"/>
      </c:catAx>
      <c:valAx>
        <c:axId val="1270832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680704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186"/>
          <c:y val="2.4935689009023126E-3"/>
          <c:w val="0.66914628857082925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4571904"/>
        <c:axId val="94577792"/>
        <c:axId val="0"/>
      </c:bar3DChart>
      <c:catAx>
        <c:axId val="945719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94577792"/>
        <c:crosses val="autoZero"/>
        <c:auto val="1"/>
        <c:lblAlgn val="ctr"/>
        <c:lblOffset val="100"/>
        <c:noMultiLvlLbl val="0"/>
      </c:catAx>
      <c:valAx>
        <c:axId val="945777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457190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9155948879884173"/>
          <c:y val="3.3172511261026056E-3"/>
          <c:w val="0.46346628893086345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7578112"/>
        <c:axId val="127579648"/>
        <c:axId val="0"/>
      </c:bar3DChart>
      <c:catAx>
        <c:axId val="12757811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27579648"/>
        <c:crosses val="autoZero"/>
        <c:auto val="1"/>
        <c:lblAlgn val="ctr"/>
        <c:lblOffset val="100"/>
        <c:noMultiLvlLbl val="0"/>
      </c:catAx>
      <c:valAx>
        <c:axId val="1275796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757811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2"/>
          <c:y val="3.3172511261026056E-3"/>
          <c:w val="0.46346628893086367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7922944"/>
        <c:axId val="127924480"/>
        <c:axId val="0"/>
      </c:bar3DChart>
      <c:catAx>
        <c:axId val="12792294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27924480"/>
        <c:crosses val="autoZero"/>
        <c:auto val="1"/>
        <c:lblAlgn val="ctr"/>
        <c:lblOffset val="100"/>
        <c:noMultiLvlLbl val="0"/>
      </c:catAx>
      <c:valAx>
        <c:axId val="1279244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792294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5"/>
          <c:y val="3.3172511261026056E-3"/>
          <c:w val="0.46346628893086234"/>
          <c:h val="0.8818471391538607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'расходы 01.06.22  '!$B$2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'расходы 01.06.22  '!$A$3:$A$7</c:f>
              <c:strCache>
                <c:ptCount val="5"/>
                <c:pt idx="0">
                  <c:v>городской округ Нижняя Салда</c:v>
                </c:pt>
                <c:pt idx="1">
                  <c:v>Невьянский городской округ</c:v>
                </c:pt>
                <c:pt idx="2">
                  <c:v>Верхнесалдинский городской округ</c:v>
                </c:pt>
                <c:pt idx="3">
                  <c:v>городской округ Верхний Тагил</c:v>
                </c:pt>
                <c:pt idx="4">
                  <c:v>МО  город Алапаевск</c:v>
                </c:pt>
              </c:strCache>
            </c:strRef>
          </c:cat>
          <c:val>
            <c:numRef>
              <c:f>'расходы 01.06.22  '!$B$3:$B$7</c:f>
              <c:numCache>
                <c:formatCode>General</c:formatCode>
                <c:ptCount val="5"/>
                <c:pt idx="0">
                  <c:v>757</c:v>
                </c:pt>
                <c:pt idx="1">
                  <c:v>2469</c:v>
                </c:pt>
                <c:pt idx="2">
                  <c:v>1720</c:v>
                </c:pt>
                <c:pt idx="3">
                  <c:v>791</c:v>
                </c:pt>
                <c:pt idx="4">
                  <c:v>1980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F4-4741-9B7A-7F3D50B9282F}"/>
            </c:ext>
          </c:extLst>
        </c:ser>
        <c:ser>
          <c:idx val="1"/>
          <c:order val="1"/>
          <c:tx>
            <c:strRef>
              <c:f>'расходы 01.06.22  '!$C$2</c:f>
              <c:strCache>
                <c:ptCount val="1"/>
                <c:pt idx="0">
                  <c:v>факт</c:v>
                </c:pt>
              </c:strCache>
            </c:strRef>
          </c:tx>
          <c:invertIfNegative val="0"/>
          <c:dLbls>
            <c:dLbl>
              <c:idx val="4"/>
              <c:layout>
                <c:manualLayout>
                  <c:x val="8.3333333333333367E-3"/>
                  <c:y val="-3.03893637226970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EF4-4741-9B7A-7F3D50B9282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'расходы 01.06.22  '!$A$3:$A$7</c:f>
              <c:strCache>
                <c:ptCount val="5"/>
                <c:pt idx="0">
                  <c:v>городской округ Нижняя Салда</c:v>
                </c:pt>
                <c:pt idx="1">
                  <c:v>Невьянский городской округ</c:v>
                </c:pt>
                <c:pt idx="2">
                  <c:v>Верхнесалдинский городской округ</c:v>
                </c:pt>
                <c:pt idx="3">
                  <c:v>городской округ Верхний Тагил</c:v>
                </c:pt>
                <c:pt idx="4">
                  <c:v>МО  город Алапаевск</c:v>
                </c:pt>
              </c:strCache>
            </c:strRef>
          </c:cat>
          <c:val>
            <c:numRef>
              <c:f>'расходы 01.06.22  '!$C$3:$C$7</c:f>
              <c:numCache>
                <c:formatCode>General</c:formatCode>
                <c:ptCount val="5"/>
                <c:pt idx="0">
                  <c:v>272</c:v>
                </c:pt>
                <c:pt idx="1">
                  <c:v>945</c:v>
                </c:pt>
                <c:pt idx="2">
                  <c:v>610</c:v>
                </c:pt>
                <c:pt idx="3">
                  <c:v>343</c:v>
                </c:pt>
                <c:pt idx="4">
                  <c:v>684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EF4-4741-9B7A-7F3D50B928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9913600"/>
        <c:axId val="149916672"/>
        <c:axId val="0"/>
      </c:bar3DChart>
      <c:catAx>
        <c:axId val="14991360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49916672"/>
        <c:crosses val="autoZero"/>
        <c:auto val="1"/>
        <c:lblAlgn val="ctr"/>
        <c:lblOffset val="100"/>
        <c:noMultiLvlLbl val="0"/>
      </c:catAx>
      <c:valAx>
        <c:axId val="1499166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4991360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ru-RU"/>
  <c:roundedCorners val="1"/>
  <c:style val="2"/>
  <c:chart>
    <c:autoTitleDeleted val="1"/>
    <c:view3D>
      <c:rotX val="0"/>
      <c:rotY val="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2711681809004687"/>
          <c:y val="4.5753104391362872E-3"/>
          <c:w val="0.48742470750478489"/>
          <c:h val="0.96001915637322832"/>
        </c:manualLayout>
      </c:layout>
      <c:bar3DChart>
        <c:barDir val="bar"/>
        <c:grouping val="stacked"/>
        <c:varyColors val="1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8273408"/>
        <c:axId val="128287488"/>
        <c:axId val="0"/>
      </c:bar3DChart>
      <c:catAx>
        <c:axId val="128273408"/>
        <c:scaling>
          <c:orientation val="minMax"/>
        </c:scaling>
        <c:delete val="1"/>
        <c:axPos val="l"/>
        <c:numFmt formatCode="General" sourceLinked="1"/>
        <c:majorTickMark val="cross"/>
        <c:minorTickMark val="cross"/>
        <c:tickLblPos val="nextTo"/>
        <c:crossAx val="128287488"/>
        <c:crosses val="autoZero"/>
        <c:auto val="1"/>
        <c:lblAlgn val="ctr"/>
        <c:lblOffset val="100"/>
        <c:noMultiLvlLbl val="1"/>
      </c:catAx>
      <c:valAx>
        <c:axId val="128287488"/>
        <c:scaling>
          <c:orientation val="minMax"/>
        </c:scaling>
        <c:delete val="1"/>
        <c:axPos val="b"/>
        <c:numFmt formatCode="0.0" sourceLinked="1"/>
        <c:majorTickMark val="cross"/>
        <c:minorTickMark val="cross"/>
        <c:tickLblPos val="nextTo"/>
        <c:crossAx val="12827340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1"/>
  </c:chart>
  <c:externalData r:id="rId1">
    <c:autoUpdate val="1"/>
  </c:externalData>
</c:chartSpace>
</file>

<file path=ppt/charts/chart9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2711681809004653"/>
          <c:y val="4.5753104391362872E-3"/>
          <c:w val="0.4874247075047845"/>
          <c:h val="0.96001915637322799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8303104"/>
        <c:axId val="128304640"/>
        <c:axId val="0"/>
      </c:bar3DChart>
      <c:catAx>
        <c:axId val="1283031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8304640"/>
        <c:crosses val="autoZero"/>
        <c:auto val="1"/>
        <c:lblAlgn val="ctr"/>
        <c:lblOffset val="100"/>
        <c:noMultiLvlLbl val="0"/>
      </c:catAx>
      <c:valAx>
        <c:axId val="12830464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830310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2711681809004676"/>
          <c:y val="4.5753104391362872E-3"/>
          <c:w val="0.48742470750478473"/>
          <c:h val="0.9600191563732282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8201472"/>
        <c:axId val="128203008"/>
        <c:axId val="0"/>
      </c:bar3DChart>
      <c:catAx>
        <c:axId val="12820147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8203008"/>
        <c:crosses val="autoZero"/>
        <c:auto val="1"/>
        <c:lblAlgn val="ctr"/>
        <c:lblOffset val="100"/>
        <c:noMultiLvlLbl val="0"/>
      </c:catAx>
      <c:valAx>
        <c:axId val="12820300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820147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6232027927202168"/>
          <c:y val="1.8761622408534964E-3"/>
          <c:w val="0.53582963020711516"/>
          <c:h val="0.99542486876640424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8955904"/>
        <c:axId val="128957440"/>
        <c:axId val="0"/>
      </c:bar3DChart>
      <c:catAx>
        <c:axId val="1289559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8957440"/>
        <c:crosses val="autoZero"/>
        <c:auto val="1"/>
        <c:lblAlgn val="ctr"/>
        <c:lblOffset val="100"/>
        <c:noMultiLvlLbl val="0"/>
      </c:catAx>
      <c:valAx>
        <c:axId val="12895744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895590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6325952349878918"/>
          <c:y val="4.5750619200768915E-3"/>
          <c:w val="0.5358296302071156"/>
          <c:h val="0.9954248687664040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9231104"/>
        <c:axId val="128856064"/>
        <c:axId val="0"/>
      </c:bar3DChart>
      <c:catAx>
        <c:axId val="1292311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8856064"/>
        <c:crosses val="autoZero"/>
        <c:auto val="1"/>
        <c:lblAlgn val="ctr"/>
        <c:lblOffset val="100"/>
        <c:noMultiLvlLbl val="0"/>
      </c:catAx>
      <c:valAx>
        <c:axId val="12885606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923110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39"/>
          <c:y val="7.3764476122949235E-3"/>
          <c:w val="0.48742470750478323"/>
          <c:h val="0.96001915637322688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9534976"/>
        <c:axId val="129536768"/>
        <c:axId val="0"/>
      </c:bar3DChart>
      <c:catAx>
        <c:axId val="12953497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9536768"/>
        <c:crosses val="autoZero"/>
        <c:auto val="1"/>
        <c:lblAlgn val="ctr"/>
        <c:lblOffset val="100"/>
        <c:noMultiLvlLbl val="0"/>
      </c:catAx>
      <c:valAx>
        <c:axId val="12953676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953497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5"/>
          <c:y val="7.3764476122949287E-3"/>
          <c:w val="0.48742470750478351"/>
          <c:h val="0.960019156373227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9548288"/>
        <c:axId val="129549824"/>
        <c:axId val="0"/>
      </c:bar3DChart>
      <c:catAx>
        <c:axId val="12954828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9549824"/>
        <c:crosses val="autoZero"/>
        <c:auto val="1"/>
        <c:lblAlgn val="ctr"/>
        <c:lblOffset val="100"/>
        <c:noMultiLvlLbl val="0"/>
      </c:catAx>
      <c:valAx>
        <c:axId val="12954982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954828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0A54BE-A03F-4EB4-BD13-2731EA371F1A}" type="datetimeFigureOut">
              <a:rPr lang="ru-RU" smtClean="0"/>
              <a:t>19.07.2022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52D70D-7393-4EB0-B0B0-B57235149F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5847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4438DF-0FFC-4406-8CBF-611273DFCC4B}" type="datetimeFigureOut">
              <a:rPr lang="ru-RU" smtClean="0"/>
              <a:pPr/>
              <a:t>19.07.2022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BF6B97-3E87-44BE-968D-259069D8AC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312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F6B97-3E87-44BE-968D-259069D8ACCC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F6B97-3E87-44BE-968D-259069D8ACCC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19.07.2022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19.07.2022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19.07.2022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19.07.2022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19.07.2022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19.07.2022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19.07.2022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13" Type="http://schemas.openxmlformats.org/officeDocument/2006/relationships/chart" Target="../charts/chart11.xml"/><Relationship Id="rId18" Type="http://schemas.openxmlformats.org/officeDocument/2006/relationships/chart" Target="../charts/chart16.xml"/><Relationship Id="rId26" Type="http://schemas.openxmlformats.org/officeDocument/2006/relationships/chart" Target="../charts/chart24.xml"/><Relationship Id="rId3" Type="http://schemas.openxmlformats.org/officeDocument/2006/relationships/chart" Target="../charts/chart1.xml"/><Relationship Id="rId21" Type="http://schemas.openxmlformats.org/officeDocument/2006/relationships/chart" Target="../charts/chart19.xml"/><Relationship Id="rId34" Type="http://schemas.openxmlformats.org/officeDocument/2006/relationships/chart" Target="../charts/chart32.xml"/><Relationship Id="rId7" Type="http://schemas.openxmlformats.org/officeDocument/2006/relationships/chart" Target="../charts/chart5.xml"/><Relationship Id="rId12" Type="http://schemas.openxmlformats.org/officeDocument/2006/relationships/chart" Target="../charts/chart10.xml"/><Relationship Id="rId17" Type="http://schemas.openxmlformats.org/officeDocument/2006/relationships/chart" Target="../charts/chart15.xml"/><Relationship Id="rId25" Type="http://schemas.openxmlformats.org/officeDocument/2006/relationships/chart" Target="../charts/chart23.xml"/><Relationship Id="rId33" Type="http://schemas.openxmlformats.org/officeDocument/2006/relationships/chart" Target="../charts/chart31.xml"/><Relationship Id="rId2" Type="http://schemas.openxmlformats.org/officeDocument/2006/relationships/notesSlide" Target="../notesSlides/notesSlide1.xml"/><Relationship Id="rId16" Type="http://schemas.openxmlformats.org/officeDocument/2006/relationships/chart" Target="../charts/chart14.xml"/><Relationship Id="rId20" Type="http://schemas.openxmlformats.org/officeDocument/2006/relationships/chart" Target="../charts/chart18.xml"/><Relationship Id="rId29" Type="http://schemas.openxmlformats.org/officeDocument/2006/relationships/chart" Target="../charts/chart27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4.xml"/><Relationship Id="rId11" Type="http://schemas.openxmlformats.org/officeDocument/2006/relationships/chart" Target="../charts/chart9.xml"/><Relationship Id="rId24" Type="http://schemas.openxmlformats.org/officeDocument/2006/relationships/chart" Target="../charts/chart22.xml"/><Relationship Id="rId32" Type="http://schemas.openxmlformats.org/officeDocument/2006/relationships/chart" Target="../charts/chart30.xml"/><Relationship Id="rId5" Type="http://schemas.openxmlformats.org/officeDocument/2006/relationships/chart" Target="../charts/chart3.xml"/><Relationship Id="rId15" Type="http://schemas.openxmlformats.org/officeDocument/2006/relationships/chart" Target="../charts/chart13.xml"/><Relationship Id="rId23" Type="http://schemas.openxmlformats.org/officeDocument/2006/relationships/chart" Target="../charts/chart21.xml"/><Relationship Id="rId28" Type="http://schemas.openxmlformats.org/officeDocument/2006/relationships/chart" Target="../charts/chart26.xml"/><Relationship Id="rId10" Type="http://schemas.openxmlformats.org/officeDocument/2006/relationships/chart" Target="../charts/chart8.xml"/><Relationship Id="rId19" Type="http://schemas.openxmlformats.org/officeDocument/2006/relationships/chart" Target="../charts/chart17.xml"/><Relationship Id="rId31" Type="http://schemas.openxmlformats.org/officeDocument/2006/relationships/chart" Target="../charts/chart29.xml"/><Relationship Id="rId4" Type="http://schemas.openxmlformats.org/officeDocument/2006/relationships/chart" Target="../charts/chart2.xml"/><Relationship Id="rId9" Type="http://schemas.openxmlformats.org/officeDocument/2006/relationships/chart" Target="../charts/chart7.xml"/><Relationship Id="rId14" Type="http://schemas.openxmlformats.org/officeDocument/2006/relationships/chart" Target="../charts/chart12.xml"/><Relationship Id="rId22" Type="http://schemas.openxmlformats.org/officeDocument/2006/relationships/chart" Target="../charts/chart20.xml"/><Relationship Id="rId27" Type="http://schemas.openxmlformats.org/officeDocument/2006/relationships/chart" Target="../charts/chart25.xml"/><Relationship Id="rId30" Type="http://schemas.openxmlformats.org/officeDocument/2006/relationships/chart" Target="../charts/chart28.xml"/><Relationship Id="rId35" Type="http://schemas.openxmlformats.org/officeDocument/2006/relationships/chart" Target="../charts/chart3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9.xml"/><Relationship Id="rId13" Type="http://schemas.openxmlformats.org/officeDocument/2006/relationships/chart" Target="../charts/chart44.xml"/><Relationship Id="rId18" Type="http://schemas.openxmlformats.org/officeDocument/2006/relationships/chart" Target="../charts/chart49.xml"/><Relationship Id="rId26" Type="http://schemas.openxmlformats.org/officeDocument/2006/relationships/chart" Target="../charts/chart57.xml"/><Relationship Id="rId3" Type="http://schemas.openxmlformats.org/officeDocument/2006/relationships/chart" Target="../charts/chart34.xml"/><Relationship Id="rId21" Type="http://schemas.openxmlformats.org/officeDocument/2006/relationships/chart" Target="../charts/chart52.xml"/><Relationship Id="rId7" Type="http://schemas.openxmlformats.org/officeDocument/2006/relationships/chart" Target="../charts/chart38.xml"/><Relationship Id="rId12" Type="http://schemas.openxmlformats.org/officeDocument/2006/relationships/chart" Target="../charts/chart43.xml"/><Relationship Id="rId17" Type="http://schemas.openxmlformats.org/officeDocument/2006/relationships/chart" Target="../charts/chart48.xml"/><Relationship Id="rId25" Type="http://schemas.openxmlformats.org/officeDocument/2006/relationships/chart" Target="../charts/chart56.xml"/><Relationship Id="rId2" Type="http://schemas.openxmlformats.org/officeDocument/2006/relationships/notesSlide" Target="../notesSlides/notesSlide2.xml"/><Relationship Id="rId16" Type="http://schemas.openxmlformats.org/officeDocument/2006/relationships/chart" Target="../charts/chart47.xml"/><Relationship Id="rId20" Type="http://schemas.openxmlformats.org/officeDocument/2006/relationships/chart" Target="../charts/chart51.xml"/><Relationship Id="rId29" Type="http://schemas.openxmlformats.org/officeDocument/2006/relationships/chart" Target="../charts/chart60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37.xml"/><Relationship Id="rId11" Type="http://schemas.openxmlformats.org/officeDocument/2006/relationships/chart" Target="../charts/chart42.xml"/><Relationship Id="rId24" Type="http://schemas.openxmlformats.org/officeDocument/2006/relationships/chart" Target="../charts/chart55.xml"/><Relationship Id="rId32" Type="http://schemas.openxmlformats.org/officeDocument/2006/relationships/chart" Target="../charts/chart63.xml"/><Relationship Id="rId5" Type="http://schemas.openxmlformats.org/officeDocument/2006/relationships/chart" Target="../charts/chart36.xml"/><Relationship Id="rId15" Type="http://schemas.openxmlformats.org/officeDocument/2006/relationships/chart" Target="../charts/chart46.xml"/><Relationship Id="rId23" Type="http://schemas.openxmlformats.org/officeDocument/2006/relationships/chart" Target="../charts/chart54.xml"/><Relationship Id="rId28" Type="http://schemas.openxmlformats.org/officeDocument/2006/relationships/chart" Target="../charts/chart59.xml"/><Relationship Id="rId10" Type="http://schemas.openxmlformats.org/officeDocument/2006/relationships/chart" Target="../charts/chart41.xml"/><Relationship Id="rId19" Type="http://schemas.openxmlformats.org/officeDocument/2006/relationships/chart" Target="../charts/chart50.xml"/><Relationship Id="rId31" Type="http://schemas.openxmlformats.org/officeDocument/2006/relationships/chart" Target="../charts/chart62.xml"/><Relationship Id="rId4" Type="http://schemas.openxmlformats.org/officeDocument/2006/relationships/chart" Target="../charts/chart35.xml"/><Relationship Id="rId9" Type="http://schemas.openxmlformats.org/officeDocument/2006/relationships/chart" Target="../charts/chart40.xml"/><Relationship Id="rId14" Type="http://schemas.openxmlformats.org/officeDocument/2006/relationships/chart" Target="../charts/chart45.xml"/><Relationship Id="rId22" Type="http://schemas.openxmlformats.org/officeDocument/2006/relationships/chart" Target="../charts/chart53.xml"/><Relationship Id="rId27" Type="http://schemas.openxmlformats.org/officeDocument/2006/relationships/chart" Target="../charts/chart58.xml"/><Relationship Id="rId30" Type="http://schemas.openxmlformats.org/officeDocument/2006/relationships/chart" Target="../charts/chart6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70.xml"/><Relationship Id="rId13" Type="http://schemas.openxmlformats.org/officeDocument/2006/relationships/chart" Target="../charts/chart75.xml"/><Relationship Id="rId18" Type="http://schemas.openxmlformats.org/officeDocument/2006/relationships/chart" Target="../charts/chart80.xml"/><Relationship Id="rId26" Type="http://schemas.openxmlformats.org/officeDocument/2006/relationships/chart" Target="../charts/chart88.xml"/><Relationship Id="rId3" Type="http://schemas.openxmlformats.org/officeDocument/2006/relationships/chart" Target="../charts/chart65.xml"/><Relationship Id="rId21" Type="http://schemas.openxmlformats.org/officeDocument/2006/relationships/chart" Target="../charts/chart83.xml"/><Relationship Id="rId7" Type="http://schemas.openxmlformats.org/officeDocument/2006/relationships/chart" Target="../charts/chart69.xml"/><Relationship Id="rId12" Type="http://schemas.openxmlformats.org/officeDocument/2006/relationships/chart" Target="../charts/chart74.xml"/><Relationship Id="rId17" Type="http://schemas.openxmlformats.org/officeDocument/2006/relationships/chart" Target="../charts/chart79.xml"/><Relationship Id="rId25" Type="http://schemas.openxmlformats.org/officeDocument/2006/relationships/chart" Target="../charts/chart87.xml"/><Relationship Id="rId2" Type="http://schemas.openxmlformats.org/officeDocument/2006/relationships/chart" Target="../charts/chart64.xml"/><Relationship Id="rId16" Type="http://schemas.openxmlformats.org/officeDocument/2006/relationships/chart" Target="../charts/chart78.xml"/><Relationship Id="rId20" Type="http://schemas.openxmlformats.org/officeDocument/2006/relationships/chart" Target="../charts/chart82.xml"/><Relationship Id="rId29" Type="http://schemas.openxmlformats.org/officeDocument/2006/relationships/chart" Target="../charts/chart91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68.xml"/><Relationship Id="rId11" Type="http://schemas.openxmlformats.org/officeDocument/2006/relationships/chart" Target="../charts/chart73.xml"/><Relationship Id="rId24" Type="http://schemas.openxmlformats.org/officeDocument/2006/relationships/chart" Target="../charts/chart86.xml"/><Relationship Id="rId5" Type="http://schemas.openxmlformats.org/officeDocument/2006/relationships/chart" Target="../charts/chart67.xml"/><Relationship Id="rId15" Type="http://schemas.openxmlformats.org/officeDocument/2006/relationships/chart" Target="../charts/chart77.xml"/><Relationship Id="rId23" Type="http://schemas.openxmlformats.org/officeDocument/2006/relationships/chart" Target="../charts/chart85.xml"/><Relationship Id="rId28" Type="http://schemas.openxmlformats.org/officeDocument/2006/relationships/chart" Target="../charts/chart90.xml"/><Relationship Id="rId10" Type="http://schemas.openxmlformats.org/officeDocument/2006/relationships/chart" Target="../charts/chart72.xml"/><Relationship Id="rId19" Type="http://schemas.openxmlformats.org/officeDocument/2006/relationships/chart" Target="../charts/chart81.xml"/><Relationship Id="rId4" Type="http://schemas.openxmlformats.org/officeDocument/2006/relationships/chart" Target="../charts/chart66.xml"/><Relationship Id="rId9" Type="http://schemas.openxmlformats.org/officeDocument/2006/relationships/chart" Target="../charts/chart71.xml"/><Relationship Id="rId14" Type="http://schemas.openxmlformats.org/officeDocument/2006/relationships/chart" Target="../charts/chart76.xml"/><Relationship Id="rId22" Type="http://schemas.openxmlformats.org/officeDocument/2006/relationships/chart" Target="../charts/chart84.xml"/><Relationship Id="rId27" Type="http://schemas.openxmlformats.org/officeDocument/2006/relationships/chart" Target="../charts/chart89.xml"/><Relationship Id="rId30" Type="http://schemas.openxmlformats.org/officeDocument/2006/relationships/chart" Target="../charts/chart9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99.xml"/><Relationship Id="rId13" Type="http://schemas.openxmlformats.org/officeDocument/2006/relationships/chart" Target="../charts/chart104.xml"/><Relationship Id="rId18" Type="http://schemas.openxmlformats.org/officeDocument/2006/relationships/chart" Target="../charts/chart109.xml"/><Relationship Id="rId26" Type="http://schemas.openxmlformats.org/officeDocument/2006/relationships/chart" Target="../charts/chart117.xml"/><Relationship Id="rId3" Type="http://schemas.openxmlformats.org/officeDocument/2006/relationships/chart" Target="../charts/chart94.xml"/><Relationship Id="rId21" Type="http://schemas.openxmlformats.org/officeDocument/2006/relationships/chart" Target="../charts/chart112.xml"/><Relationship Id="rId7" Type="http://schemas.openxmlformats.org/officeDocument/2006/relationships/chart" Target="../charts/chart98.xml"/><Relationship Id="rId12" Type="http://schemas.openxmlformats.org/officeDocument/2006/relationships/chart" Target="../charts/chart103.xml"/><Relationship Id="rId17" Type="http://schemas.openxmlformats.org/officeDocument/2006/relationships/chart" Target="../charts/chart108.xml"/><Relationship Id="rId25" Type="http://schemas.openxmlformats.org/officeDocument/2006/relationships/chart" Target="../charts/chart116.xml"/><Relationship Id="rId2" Type="http://schemas.openxmlformats.org/officeDocument/2006/relationships/chart" Target="../charts/chart93.xml"/><Relationship Id="rId16" Type="http://schemas.openxmlformats.org/officeDocument/2006/relationships/chart" Target="../charts/chart107.xml"/><Relationship Id="rId20" Type="http://schemas.openxmlformats.org/officeDocument/2006/relationships/chart" Target="../charts/chart111.xml"/><Relationship Id="rId29" Type="http://schemas.openxmlformats.org/officeDocument/2006/relationships/chart" Target="../charts/chart120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97.xml"/><Relationship Id="rId11" Type="http://schemas.openxmlformats.org/officeDocument/2006/relationships/chart" Target="../charts/chart102.xml"/><Relationship Id="rId24" Type="http://schemas.openxmlformats.org/officeDocument/2006/relationships/chart" Target="../charts/chart115.xml"/><Relationship Id="rId5" Type="http://schemas.openxmlformats.org/officeDocument/2006/relationships/chart" Target="../charts/chart96.xml"/><Relationship Id="rId15" Type="http://schemas.openxmlformats.org/officeDocument/2006/relationships/chart" Target="../charts/chart106.xml"/><Relationship Id="rId23" Type="http://schemas.openxmlformats.org/officeDocument/2006/relationships/chart" Target="../charts/chart114.xml"/><Relationship Id="rId28" Type="http://schemas.openxmlformats.org/officeDocument/2006/relationships/chart" Target="../charts/chart119.xml"/><Relationship Id="rId10" Type="http://schemas.openxmlformats.org/officeDocument/2006/relationships/chart" Target="../charts/chart101.xml"/><Relationship Id="rId19" Type="http://schemas.openxmlformats.org/officeDocument/2006/relationships/chart" Target="../charts/chart110.xml"/><Relationship Id="rId4" Type="http://schemas.openxmlformats.org/officeDocument/2006/relationships/chart" Target="../charts/chart95.xml"/><Relationship Id="rId9" Type="http://schemas.openxmlformats.org/officeDocument/2006/relationships/chart" Target="../charts/chart100.xml"/><Relationship Id="rId14" Type="http://schemas.openxmlformats.org/officeDocument/2006/relationships/chart" Target="../charts/chart105.xml"/><Relationship Id="rId22" Type="http://schemas.openxmlformats.org/officeDocument/2006/relationships/chart" Target="../charts/chart113.xml"/><Relationship Id="rId27" Type="http://schemas.openxmlformats.org/officeDocument/2006/relationships/chart" Target="../charts/chart1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7224" y="1071546"/>
            <a:ext cx="735811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bg2">
                    <a:lumMod val="25000"/>
                  </a:schemeClr>
                </a:solidFill>
              </a:rPr>
              <a:t>Сопоставление основных параметров бюджета городского округа Нижняя Салда с основными параметрами бюджетов</a:t>
            </a:r>
            <a:br>
              <a:rPr lang="ru-RU" sz="3600" b="1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3600" b="1" dirty="0">
                <a:solidFill>
                  <a:schemeClr val="bg2">
                    <a:lumMod val="25000"/>
                  </a:schemeClr>
                </a:solidFill>
              </a:rPr>
              <a:t>отдельных муниципальных образований Свердловской области на </a:t>
            </a:r>
            <a:r>
              <a:rPr lang="ru-RU" sz="3600" b="1" dirty="0">
                <a:solidFill>
                  <a:schemeClr val="bg2">
                    <a:lumMod val="25000"/>
                  </a:schemeClr>
                </a:solidFill>
                <a:cs typeface="Aharoni" pitchFamily="2" charset="-79"/>
              </a:rPr>
              <a:t>01.</a:t>
            </a:r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cs typeface="Aharoni" pitchFamily="2" charset="-79"/>
              </a:rPr>
              <a:t>06</a:t>
            </a:r>
            <a:r>
              <a:rPr lang="ru-RU" sz="3600" b="1" dirty="0">
                <a:solidFill>
                  <a:schemeClr val="bg2">
                    <a:lumMod val="25000"/>
                  </a:schemeClr>
                </a:solidFill>
                <a:cs typeface="Aharoni" pitchFamily="2" charset="-79"/>
              </a:rPr>
              <a:t>.20</a:t>
            </a:r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cs typeface="Aharoni" pitchFamily="2" charset="-79"/>
              </a:rPr>
              <a:t>22</a:t>
            </a:r>
            <a:r>
              <a:rPr lang="ru-RU" sz="3600" b="1" dirty="0">
                <a:solidFill>
                  <a:schemeClr val="bg2">
                    <a:lumMod val="25000"/>
                  </a:schemeClr>
                </a:solidFill>
                <a:cs typeface="Aharoni" pitchFamily="2" charset="-79"/>
              </a:rPr>
              <a:t> года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57356" y="571481"/>
            <a:ext cx="54292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Исполнение бюджетов по доходам  на 01.</a:t>
            </a:r>
            <a:r>
              <a:rPr lang="en-US" sz="2400" b="1" dirty="0"/>
              <a:t>06.2022</a:t>
            </a:r>
            <a:endParaRPr lang="ru-RU" sz="2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072198" y="1571612"/>
            <a:ext cx="16757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млн.рублей</a:t>
            </a:r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0689263"/>
              </p:ext>
            </p:extLst>
          </p:nvPr>
        </p:nvGraphicFramePr>
        <p:xfrm>
          <a:off x="1690687" y="1404937"/>
          <a:ext cx="5762625" cy="40481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9534836"/>
              </p:ext>
            </p:extLst>
          </p:nvPr>
        </p:nvGraphicFramePr>
        <p:xfrm>
          <a:off x="1619250" y="1490662"/>
          <a:ext cx="5905500" cy="3876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497979"/>
              </p:ext>
            </p:extLst>
          </p:nvPr>
        </p:nvGraphicFramePr>
        <p:xfrm>
          <a:off x="1571625" y="1809750"/>
          <a:ext cx="6000750" cy="323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9405052"/>
              </p:ext>
            </p:extLst>
          </p:nvPr>
        </p:nvGraphicFramePr>
        <p:xfrm>
          <a:off x="1857356" y="1940944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0784176"/>
              </p:ext>
            </p:extLst>
          </p:nvPr>
        </p:nvGraphicFramePr>
        <p:xfrm>
          <a:off x="1763688" y="1940944"/>
          <a:ext cx="6417155" cy="42224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7005065"/>
              </p:ext>
            </p:extLst>
          </p:nvPr>
        </p:nvGraphicFramePr>
        <p:xfrm>
          <a:off x="1475656" y="2060848"/>
          <a:ext cx="6400800" cy="3562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6449323"/>
              </p:ext>
            </p:extLst>
          </p:nvPr>
        </p:nvGraphicFramePr>
        <p:xfrm>
          <a:off x="1547664" y="2060848"/>
          <a:ext cx="6980987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5577967"/>
              </p:ext>
            </p:extLst>
          </p:nvPr>
        </p:nvGraphicFramePr>
        <p:xfrm>
          <a:off x="1638300" y="1690687"/>
          <a:ext cx="5867400" cy="3476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9321720"/>
              </p:ext>
            </p:extLst>
          </p:nvPr>
        </p:nvGraphicFramePr>
        <p:xfrm>
          <a:off x="2156773" y="1959200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059413"/>
              </p:ext>
            </p:extLst>
          </p:nvPr>
        </p:nvGraphicFramePr>
        <p:xfrm>
          <a:off x="2156773" y="1974232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897031"/>
              </p:ext>
            </p:extLst>
          </p:nvPr>
        </p:nvGraphicFramePr>
        <p:xfrm>
          <a:off x="1843912" y="1895622"/>
          <a:ext cx="6828036" cy="43627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1736380"/>
              </p:ext>
            </p:extLst>
          </p:nvPr>
        </p:nvGraphicFramePr>
        <p:xfrm>
          <a:off x="1619250" y="1466850"/>
          <a:ext cx="5905500" cy="3924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008467"/>
              </p:ext>
            </p:extLst>
          </p:nvPr>
        </p:nvGraphicFramePr>
        <p:xfrm>
          <a:off x="1259632" y="1948708"/>
          <a:ext cx="7416824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4275847"/>
              </p:ext>
            </p:extLst>
          </p:nvPr>
        </p:nvGraphicFramePr>
        <p:xfrm>
          <a:off x="1776412" y="1940820"/>
          <a:ext cx="6179964" cy="39364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graphicFrame>
        <p:nvGraphicFramePr>
          <p:cNvPr id="20" name="Диаграмма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8044770"/>
              </p:ext>
            </p:extLst>
          </p:nvPr>
        </p:nvGraphicFramePr>
        <p:xfrm>
          <a:off x="1842448" y="2204864"/>
          <a:ext cx="5905500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graphicFrame>
        <p:nvGraphicFramePr>
          <p:cNvPr id="21" name="Диаграмма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479400"/>
              </p:ext>
            </p:extLst>
          </p:nvPr>
        </p:nvGraphicFramePr>
        <p:xfrm>
          <a:off x="1857356" y="1940944"/>
          <a:ext cx="6531068" cy="4296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graphicFrame>
        <p:nvGraphicFramePr>
          <p:cNvPr id="22" name="Диаграмма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4406146"/>
              </p:ext>
            </p:extLst>
          </p:nvPr>
        </p:nvGraphicFramePr>
        <p:xfrm>
          <a:off x="1776412" y="1514475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graphicFrame>
        <p:nvGraphicFramePr>
          <p:cNvPr id="23" name="Диаграмма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8435900"/>
              </p:ext>
            </p:extLst>
          </p:nvPr>
        </p:nvGraphicFramePr>
        <p:xfrm>
          <a:off x="1547664" y="1752657"/>
          <a:ext cx="6829425" cy="4848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  <p:graphicFrame>
        <p:nvGraphicFramePr>
          <p:cNvPr id="24" name="Диаграмма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6051707"/>
              </p:ext>
            </p:extLst>
          </p:nvPr>
        </p:nvGraphicFramePr>
        <p:xfrm>
          <a:off x="1928812" y="1666875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  <p:graphicFrame>
        <p:nvGraphicFramePr>
          <p:cNvPr id="25" name="Диаграмма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4591008"/>
              </p:ext>
            </p:extLst>
          </p:nvPr>
        </p:nvGraphicFramePr>
        <p:xfrm>
          <a:off x="1841208" y="1929360"/>
          <a:ext cx="5867400" cy="3924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2"/>
          </a:graphicData>
        </a:graphic>
      </p:graphicFrame>
      <p:graphicFrame>
        <p:nvGraphicFramePr>
          <p:cNvPr id="26" name="Диаграмма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6568702"/>
              </p:ext>
            </p:extLst>
          </p:nvPr>
        </p:nvGraphicFramePr>
        <p:xfrm>
          <a:off x="2081212" y="1819275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3"/>
          </a:graphicData>
        </a:graphic>
      </p:graphicFrame>
      <p:graphicFrame>
        <p:nvGraphicFramePr>
          <p:cNvPr id="27" name="Диаграмма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8278164"/>
              </p:ext>
            </p:extLst>
          </p:nvPr>
        </p:nvGraphicFramePr>
        <p:xfrm>
          <a:off x="1979712" y="1974728"/>
          <a:ext cx="5591175" cy="3371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4"/>
          </a:graphicData>
        </a:graphic>
      </p:graphicFrame>
      <p:graphicFrame>
        <p:nvGraphicFramePr>
          <p:cNvPr id="28" name="Диаграмма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6109441"/>
              </p:ext>
            </p:extLst>
          </p:nvPr>
        </p:nvGraphicFramePr>
        <p:xfrm>
          <a:off x="1776412" y="1940944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5"/>
          </a:graphicData>
        </a:graphic>
      </p:graphicFrame>
      <p:graphicFrame>
        <p:nvGraphicFramePr>
          <p:cNvPr id="29" name="Диаграмма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5954829"/>
              </p:ext>
            </p:extLst>
          </p:nvPr>
        </p:nvGraphicFramePr>
        <p:xfrm>
          <a:off x="1691680" y="2204864"/>
          <a:ext cx="6565155" cy="37398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6"/>
          </a:graphicData>
        </a:graphic>
      </p:graphicFrame>
      <p:graphicFrame>
        <p:nvGraphicFramePr>
          <p:cNvPr id="30" name="Диаграмма 2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6227729"/>
              </p:ext>
            </p:extLst>
          </p:nvPr>
        </p:nvGraphicFramePr>
        <p:xfrm>
          <a:off x="1870056" y="1906292"/>
          <a:ext cx="5905500" cy="3924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7"/>
          </a:graphicData>
        </a:graphic>
      </p:graphicFrame>
      <p:graphicFrame>
        <p:nvGraphicFramePr>
          <p:cNvPr id="31" name="Диаграмма 3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8864581"/>
              </p:ext>
            </p:extLst>
          </p:nvPr>
        </p:nvGraphicFramePr>
        <p:xfrm>
          <a:off x="1619250" y="1671637"/>
          <a:ext cx="5905500" cy="3514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8"/>
          </a:graphicData>
        </a:graphic>
      </p:graphicFrame>
      <p:graphicFrame>
        <p:nvGraphicFramePr>
          <p:cNvPr id="32" name="Диаграмма 3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2494226"/>
              </p:ext>
            </p:extLst>
          </p:nvPr>
        </p:nvGraphicFramePr>
        <p:xfrm>
          <a:off x="1571625" y="1724025"/>
          <a:ext cx="6000750" cy="3409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9"/>
          </a:graphicData>
        </a:graphic>
      </p:graphicFrame>
      <p:graphicFrame>
        <p:nvGraphicFramePr>
          <p:cNvPr id="33" name="Диаграмма 3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9272329"/>
              </p:ext>
            </p:extLst>
          </p:nvPr>
        </p:nvGraphicFramePr>
        <p:xfrm>
          <a:off x="1331640" y="1945260"/>
          <a:ext cx="6768752" cy="40040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0"/>
          </a:graphicData>
        </a:graphic>
      </p:graphicFrame>
      <p:graphicFrame>
        <p:nvGraphicFramePr>
          <p:cNvPr id="34" name="Диаграмма 3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2972850"/>
              </p:ext>
            </p:extLst>
          </p:nvPr>
        </p:nvGraphicFramePr>
        <p:xfrm>
          <a:off x="2233612" y="1971675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1"/>
          </a:graphicData>
        </a:graphic>
      </p:graphicFrame>
      <p:graphicFrame>
        <p:nvGraphicFramePr>
          <p:cNvPr id="35" name="Диаграмма 3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381077"/>
              </p:ext>
            </p:extLst>
          </p:nvPr>
        </p:nvGraphicFramePr>
        <p:xfrm>
          <a:off x="1547664" y="1940944"/>
          <a:ext cx="6696744" cy="4080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2"/>
          </a:graphicData>
        </a:graphic>
      </p:graphicFrame>
      <p:graphicFrame>
        <p:nvGraphicFramePr>
          <p:cNvPr id="36" name="Диаграмма 3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1845438"/>
              </p:ext>
            </p:extLst>
          </p:nvPr>
        </p:nvGraphicFramePr>
        <p:xfrm>
          <a:off x="2386012" y="2124075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3"/>
          </a:graphicData>
        </a:graphic>
      </p:graphicFrame>
      <p:graphicFrame>
        <p:nvGraphicFramePr>
          <p:cNvPr id="37" name="Диаграмма 3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5542611"/>
              </p:ext>
            </p:extLst>
          </p:nvPr>
        </p:nvGraphicFramePr>
        <p:xfrm>
          <a:off x="1403648" y="1940944"/>
          <a:ext cx="6759611" cy="43370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4"/>
          </a:graphicData>
        </a:graphic>
      </p:graphicFrame>
      <p:graphicFrame>
        <p:nvGraphicFramePr>
          <p:cNvPr id="38" name="Диаграмма 3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1438472"/>
              </p:ext>
            </p:extLst>
          </p:nvPr>
        </p:nvGraphicFramePr>
        <p:xfrm>
          <a:off x="1979712" y="2060848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5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71670" y="428605"/>
            <a:ext cx="54292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Доходы бюджетов</a:t>
            </a:r>
          </a:p>
          <a:p>
            <a:pPr algn="ctr"/>
            <a:r>
              <a:rPr lang="ru-RU" sz="2400" b="1" dirty="0"/>
              <a:t> в расчете на одного человека на 01.</a:t>
            </a:r>
            <a:r>
              <a:rPr lang="en-US" sz="2400" b="1" dirty="0"/>
              <a:t>06.2022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429388" y="1571612"/>
            <a:ext cx="1596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тыс.рублей</a:t>
            </a:r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2599119"/>
              </p:ext>
            </p:extLst>
          </p:nvPr>
        </p:nvGraphicFramePr>
        <p:xfrm>
          <a:off x="1990726" y="2060848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9099451"/>
              </p:ext>
            </p:extLst>
          </p:nvPr>
        </p:nvGraphicFramePr>
        <p:xfrm>
          <a:off x="1785938" y="2276872"/>
          <a:ext cx="6386461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357319"/>
              </p:ext>
            </p:extLst>
          </p:nvPr>
        </p:nvGraphicFramePr>
        <p:xfrm>
          <a:off x="1571625" y="1809750"/>
          <a:ext cx="6000750" cy="323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4864517"/>
              </p:ext>
            </p:extLst>
          </p:nvPr>
        </p:nvGraphicFramePr>
        <p:xfrm>
          <a:off x="2267744" y="2276872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2489664"/>
              </p:ext>
            </p:extLst>
          </p:nvPr>
        </p:nvGraphicFramePr>
        <p:xfrm>
          <a:off x="1724025" y="1962150"/>
          <a:ext cx="6000750" cy="323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7758433"/>
              </p:ext>
            </p:extLst>
          </p:nvPr>
        </p:nvGraphicFramePr>
        <p:xfrm>
          <a:off x="1403648" y="2114550"/>
          <a:ext cx="6840760" cy="3474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5136987"/>
              </p:ext>
            </p:extLst>
          </p:nvPr>
        </p:nvGraphicFramePr>
        <p:xfrm>
          <a:off x="1403648" y="2060848"/>
          <a:ext cx="6400800" cy="3562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8486393"/>
              </p:ext>
            </p:extLst>
          </p:nvPr>
        </p:nvGraphicFramePr>
        <p:xfrm>
          <a:off x="1403648" y="1940944"/>
          <a:ext cx="6400800" cy="3419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2885210"/>
              </p:ext>
            </p:extLst>
          </p:nvPr>
        </p:nvGraphicFramePr>
        <p:xfrm>
          <a:off x="1763688" y="1940944"/>
          <a:ext cx="6400800" cy="3949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1031219"/>
              </p:ext>
            </p:extLst>
          </p:nvPr>
        </p:nvGraphicFramePr>
        <p:xfrm>
          <a:off x="2370094" y="2204864"/>
          <a:ext cx="4857750" cy="3495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0144436"/>
              </p:ext>
            </p:extLst>
          </p:nvPr>
        </p:nvGraphicFramePr>
        <p:xfrm>
          <a:off x="1475656" y="2060848"/>
          <a:ext cx="6324600" cy="4076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1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7221556"/>
              </p:ext>
            </p:extLst>
          </p:nvPr>
        </p:nvGraphicFramePr>
        <p:xfrm>
          <a:off x="1528808" y="2132856"/>
          <a:ext cx="6000750" cy="3305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549942"/>
              </p:ext>
            </p:extLst>
          </p:nvPr>
        </p:nvGraphicFramePr>
        <p:xfrm>
          <a:off x="1691680" y="2564904"/>
          <a:ext cx="6000750" cy="3000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2682056"/>
              </p:ext>
            </p:extLst>
          </p:nvPr>
        </p:nvGraphicFramePr>
        <p:xfrm>
          <a:off x="1876425" y="2114550"/>
          <a:ext cx="6000750" cy="323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graphicFrame>
        <p:nvGraphicFramePr>
          <p:cNvPr id="20" name="Диаграмма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5410903"/>
              </p:ext>
            </p:extLst>
          </p:nvPr>
        </p:nvGraphicFramePr>
        <p:xfrm>
          <a:off x="1259632" y="1940944"/>
          <a:ext cx="6527057" cy="35588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graphicFrame>
        <p:nvGraphicFramePr>
          <p:cNvPr id="21" name="Диаграмма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5322944"/>
              </p:ext>
            </p:extLst>
          </p:nvPr>
        </p:nvGraphicFramePr>
        <p:xfrm>
          <a:off x="2028825" y="2266950"/>
          <a:ext cx="6000750" cy="323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graphicFrame>
        <p:nvGraphicFramePr>
          <p:cNvPr id="22" name="Диаграмма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1403723"/>
              </p:ext>
            </p:extLst>
          </p:nvPr>
        </p:nvGraphicFramePr>
        <p:xfrm>
          <a:off x="1763688" y="1940944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graphicFrame>
        <p:nvGraphicFramePr>
          <p:cNvPr id="23" name="Диаграмма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9454963"/>
              </p:ext>
            </p:extLst>
          </p:nvPr>
        </p:nvGraphicFramePr>
        <p:xfrm>
          <a:off x="683568" y="1940944"/>
          <a:ext cx="7498407" cy="37169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  <p:graphicFrame>
        <p:nvGraphicFramePr>
          <p:cNvPr id="24" name="Диаграмма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1677395"/>
              </p:ext>
            </p:extLst>
          </p:nvPr>
        </p:nvGraphicFramePr>
        <p:xfrm>
          <a:off x="1907704" y="1756278"/>
          <a:ext cx="5962650" cy="4286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  <p:graphicFrame>
        <p:nvGraphicFramePr>
          <p:cNvPr id="25" name="Диаграмма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8972571"/>
              </p:ext>
            </p:extLst>
          </p:nvPr>
        </p:nvGraphicFramePr>
        <p:xfrm>
          <a:off x="1763688" y="1995422"/>
          <a:ext cx="6400800" cy="3867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2"/>
          </a:graphicData>
        </a:graphic>
      </p:graphicFrame>
      <p:graphicFrame>
        <p:nvGraphicFramePr>
          <p:cNvPr id="26" name="Диаграмма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6025965"/>
              </p:ext>
            </p:extLst>
          </p:nvPr>
        </p:nvGraphicFramePr>
        <p:xfrm>
          <a:off x="1610344" y="1954760"/>
          <a:ext cx="6400800" cy="3867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3"/>
          </a:graphicData>
        </a:graphic>
      </p:graphicFrame>
      <p:graphicFrame>
        <p:nvGraphicFramePr>
          <p:cNvPr id="27" name="Диаграмма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321180"/>
              </p:ext>
            </p:extLst>
          </p:nvPr>
        </p:nvGraphicFramePr>
        <p:xfrm>
          <a:off x="1625500" y="2132856"/>
          <a:ext cx="6400800" cy="3562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4"/>
          </a:graphicData>
        </a:graphic>
      </p:graphicFrame>
      <p:graphicFrame>
        <p:nvGraphicFramePr>
          <p:cNvPr id="28" name="Диаграмма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3962397"/>
              </p:ext>
            </p:extLst>
          </p:nvPr>
        </p:nvGraphicFramePr>
        <p:xfrm>
          <a:off x="2071670" y="2204864"/>
          <a:ext cx="4857750" cy="3495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5"/>
          </a:graphicData>
        </a:graphic>
      </p:graphicFrame>
      <p:graphicFrame>
        <p:nvGraphicFramePr>
          <p:cNvPr id="29" name="Диаграмма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5901498"/>
              </p:ext>
            </p:extLst>
          </p:nvPr>
        </p:nvGraphicFramePr>
        <p:xfrm>
          <a:off x="1624014" y="1952528"/>
          <a:ext cx="6324600" cy="4076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6"/>
          </a:graphicData>
        </a:graphic>
      </p:graphicFrame>
      <p:graphicFrame>
        <p:nvGraphicFramePr>
          <p:cNvPr id="30" name="Диаграмма 2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6327612"/>
              </p:ext>
            </p:extLst>
          </p:nvPr>
        </p:nvGraphicFramePr>
        <p:xfrm>
          <a:off x="1571625" y="1981200"/>
          <a:ext cx="6000750" cy="289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7"/>
          </a:graphicData>
        </a:graphic>
      </p:graphicFrame>
      <p:graphicFrame>
        <p:nvGraphicFramePr>
          <p:cNvPr id="31" name="Диаграмма 3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9361850"/>
              </p:ext>
            </p:extLst>
          </p:nvPr>
        </p:nvGraphicFramePr>
        <p:xfrm>
          <a:off x="1227094" y="2060848"/>
          <a:ext cx="7017314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8"/>
          </a:graphicData>
        </a:graphic>
      </p:graphicFrame>
      <p:graphicFrame>
        <p:nvGraphicFramePr>
          <p:cNvPr id="32" name="Диаграмма 3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2302138"/>
              </p:ext>
            </p:extLst>
          </p:nvPr>
        </p:nvGraphicFramePr>
        <p:xfrm>
          <a:off x="1397150" y="2204864"/>
          <a:ext cx="6778327" cy="37169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9"/>
          </a:graphicData>
        </a:graphic>
      </p:graphicFrame>
      <p:graphicFrame>
        <p:nvGraphicFramePr>
          <p:cNvPr id="33" name="Диаграмма 3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6376587"/>
              </p:ext>
            </p:extLst>
          </p:nvPr>
        </p:nvGraphicFramePr>
        <p:xfrm>
          <a:off x="1500208" y="2276872"/>
          <a:ext cx="6816208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0"/>
          </a:graphicData>
        </a:graphic>
      </p:graphicFrame>
      <p:graphicFrame>
        <p:nvGraphicFramePr>
          <p:cNvPr id="34" name="Диаграмма 3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8301323"/>
              </p:ext>
            </p:extLst>
          </p:nvPr>
        </p:nvGraphicFramePr>
        <p:xfrm>
          <a:off x="1303858" y="2132856"/>
          <a:ext cx="6964912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1"/>
          </a:graphicData>
        </a:graphic>
      </p:graphicFrame>
      <p:graphicFrame>
        <p:nvGraphicFramePr>
          <p:cNvPr id="35" name="Диаграмма 34"/>
          <p:cNvGraphicFramePr>
            <a:graphicFrameLocks/>
          </p:cNvGraphicFramePr>
          <p:nvPr/>
        </p:nvGraphicFramePr>
        <p:xfrm>
          <a:off x="1133475" y="1271587"/>
          <a:ext cx="6877050" cy="4314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2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428605"/>
            <a:ext cx="457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Исполнение бюджетов по расходам на 01.</a:t>
            </a:r>
            <a:r>
              <a:rPr lang="en-US" sz="2400" b="1" dirty="0"/>
              <a:t>06.2022</a:t>
            </a:r>
            <a:endParaRPr lang="ru-RU" sz="2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215074" y="1357298"/>
            <a:ext cx="19288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млн.рублей</a:t>
            </a:r>
            <a:endParaRPr lang="ru-RU" dirty="0"/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9330542"/>
              </p:ext>
            </p:extLst>
          </p:nvPr>
        </p:nvGraphicFramePr>
        <p:xfrm>
          <a:off x="1857356" y="1928802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3350060"/>
              </p:ext>
            </p:extLst>
          </p:nvPr>
        </p:nvGraphicFramePr>
        <p:xfrm>
          <a:off x="1835696" y="1916832"/>
          <a:ext cx="5935365" cy="40277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71564"/>
              </p:ext>
            </p:extLst>
          </p:nvPr>
        </p:nvGraphicFramePr>
        <p:xfrm>
          <a:off x="1804987" y="1633537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9846841"/>
              </p:ext>
            </p:extLst>
          </p:nvPr>
        </p:nvGraphicFramePr>
        <p:xfrm>
          <a:off x="1957387" y="1785937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2422096"/>
              </p:ext>
            </p:extLst>
          </p:nvPr>
        </p:nvGraphicFramePr>
        <p:xfrm>
          <a:off x="1691680" y="1916832"/>
          <a:ext cx="6143625" cy="37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8072258"/>
              </p:ext>
            </p:extLst>
          </p:nvPr>
        </p:nvGraphicFramePr>
        <p:xfrm>
          <a:off x="1356395" y="2204864"/>
          <a:ext cx="6671989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3289381"/>
              </p:ext>
            </p:extLst>
          </p:nvPr>
        </p:nvGraphicFramePr>
        <p:xfrm>
          <a:off x="1619672" y="1916832"/>
          <a:ext cx="6613004" cy="3958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7485854"/>
              </p:ext>
            </p:extLst>
          </p:nvPr>
        </p:nvGraphicFramePr>
        <p:xfrm>
          <a:off x="2109787" y="1938337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6908723"/>
              </p:ext>
            </p:extLst>
          </p:nvPr>
        </p:nvGraphicFramePr>
        <p:xfrm>
          <a:off x="2262187" y="2090737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3974164"/>
              </p:ext>
            </p:extLst>
          </p:nvPr>
        </p:nvGraphicFramePr>
        <p:xfrm>
          <a:off x="2414587" y="2243137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8879372"/>
              </p:ext>
            </p:extLst>
          </p:nvPr>
        </p:nvGraphicFramePr>
        <p:xfrm>
          <a:off x="1547665" y="1916833"/>
          <a:ext cx="6553348" cy="4069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9942169"/>
              </p:ext>
            </p:extLst>
          </p:nvPr>
        </p:nvGraphicFramePr>
        <p:xfrm>
          <a:off x="1804987" y="2564904"/>
          <a:ext cx="5534025" cy="3038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1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3382317"/>
              </p:ext>
            </p:extLst>
          </p:nvPr>
        </p:nvGraphicFramePr>
        <p:xfrm>
          <a:off x="1475656" y="1726630"/>
          <a:ext cx="6543675" cy="4448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5700954"/>
              </p:ext>
            </p:extLst>
          </p:nvPr>
        </p:nvGraphicFramePr>
        <p:xfrm>
          <a:off x="1804987" y="1790700"/>
          <a:ext cx="6151389" cy="43746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0282775"/>
              </p:ext>
            </p:extLst>
          </p:nvPr>
        </p:nvGraphicFramePr>
        <p:xfrm>
          <a:off x="1547664" y="1726630"/>
          <a:ext cx="6408712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graphicFrame>
        <p:nvGraphicFramePr>
          <p:cNvPr id="20" name="Диаграмма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2275631"/>
              </p:ext>
            </p:extLst>
          </p:nvPr>
        </p:nvGraphicFramePr>
        <p:xfrm>
          <a:off x="1500187" y="1726630"/>
          <a:ext cx="6143625" cy="37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graphicFrame>
        <p:nvGraphicFramePr>
          <p:cNvPr id="21" name="Диаграмма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0342936"/>
              </p:ext>
            </p:extLst>
          </p:nvPr>
        </p:nvGraphicFramePr>
        <p:xfrm>
          <a:off x="1547665" y="1844825"/>
          <a:ext cx="6553348" cy="4141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graphicFrame>
        <p:nvGraphicFramePr>
          <p:cNvPr id="22" name="Диаграмма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9304870"/>
              </p:ext>
            </p:extLst>
          </p:nvPr>
        </p:nvGraphicFramePr>
        <p:xfrm>
          <a:off x="1475657" y="1916833"/>
          <a:ext cx="6625356" cy="4069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graphicFrame>
        <p:nvGraphicFramePr>
          <p:cNvPr id="23" name="Диаграмма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2604326"/>
              </p:ext>
            </p:extLst>
          </p:nvPr>
        </p:nvGraphicFramePr>
        <p:xfrm>
          <a:off x="2051720" y="1726630"/>
          <a:ext cx="5676900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  <p:graphicFrame>
        <p:nvGraphicFramePr>
          <p:cNvPr id="24" name="Диаграмма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0334425"/>
              </p:ext>
            </p:extLst>
          </p:nvPr>
        </p:nvGraphicFramePr>
        <p:xfrm>
          <a:off x="1907704" y="2204864"/>
          <a:ext cx="6480720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  <p:graphicFrame>
        <p:nvGraphicFramePr>
          <p:cNvPr id="25" name="Диаграмма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643336"/>
              </p:ext>
            </p:extLst>
          </p:nvPr>
        </p:nvGraphicFramePr>
        <p:xfrm>
          <a:off x="1979712" y="2132856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2"/>
          </a:graphicData>
        </a:graphic>
      </p:graphicFrame>
      <p:graphicFrame>
        <p:nvGraphicFramePr>
          <p:cNvPr id="26" name="Диаграмма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6947939"/>
              </p:ext>
            </p:extLst>
          </p:nvPr>
        </p:nvGraphicFramePr>
        <p:xfrm>
          <a:off x="1645462" y="2060848"/>
          <a:ext cx="6498438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3"/>
          </a:graphicData>
        </a:graphic>
      </p:graphicFrame>
      <p:graphicFrame>
        <p:nvGraphicFramePr>
          <p:cNvPr id="27" name="Диаграмма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0882362"/>
              </p:ext>
            </p:extLst>
          </p:nvPr>
        </p:nvGraphicFramePr>
        <p:xfrm>
          <a:off x="1804987" y="2348880"/>
          <a:ext cx="5534025" cy="3181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4"/>
          </a:graphicData>
        </a:graphic>
      </p:graphicFrame>
      <p:graphicFrame>
        <p:nvGraphicFramePr>
          <p:cNvPr id="28" name="Диаграмма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6476272"/>
              </p:ext>
            </p:extLst>
          </p:nvPr>
        </p:nvGraphicFramePr>
        <p:xfrm>
          <a:off x="1907704" y="1988840"/>
          <a:ext cx="6007373" cy="38842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5"/>
          </a:graphicData>
        </a:graphic>
      </p:graphicFrame>
      <p:graphicFrame>
        <p:nvGraphicFramePr>
          <p:cNvPr id="29" name="Диаграмма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3325444"/>
              </p:ext>
            </p:extLst>
          </p:nvPr>
        </p:nvGraphicFramePr>
        <p:xfrm>
          <a:off x="1475656" y="1509128"/>
          <a:ext cx="6543675" cy="4448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6"/>
          </a:graphicData>
        </a:graphic>
      </p:graphicFrame>
      <p:graphicFrame>
        <p:nvGraphicFramePr>
          <p:cNvPr id="30" name="Диаграмма 2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1878713"/>
              </p:ext>
            </p:extLst>
          </p:nvPr>
        </p:nvGraphicFramePr>
        <p:xfrm>
          <a:off x="1475656" y="1726630"/>
          <a:ext cx="6986985" cy="4438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7"/>
          </a:graphicData>
        </a:graphic>
      </p:graphicFrame>
      <p:graphicFrame>
        <p:nvGraphicFramePr>
          <p:cNvPr id="31" name="Диаграмма 3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9942856"/>
              </p:ext>
            </p:extLst>
          </p:nvPr>
        </p:nvGraphicFramePr>
        <p:xfrm>
          <a:off x="1200519" y="1726630"/>
          <a:ext cx="6742962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8"/>
          </a:graphicData>
        </a:graphic>
      </p:graphicFrame>
      <p:graphicFrame>
        <p:nvGraphicFramePr>
          <p:cNvPr id="32" name="Диаграмма 3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5323259"/>
              </p:ext>
            </p:extLst>
          </p:nvPr>
        </p:nvGraphicFramePr>
        <p:xfrm>
          <a:off x="1532309" y="2204864"/>
          <a:ext cx="6079381" cy="38955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9"/>
          </a:graphicData>
        </a:graphic>
      </p:graphicFrame>
      <p:graphicFrame>
        <p:nvGraphicFramePr>
          <p:cNvPr id="33" name="Диаграмма 32"/>
          <p:cNvGraphicFramePr>
            <a:graphicFrameLocks/>
          </p:cNvGraphicFramePr>
          <p:nvPr/>
        </p:nvGraphicFramePr>
        <p:xfrm>
          <a:off x="2566987" y="2395537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0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1538" y="285729"/>
            <a:ext cx="71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Расходы бюджетов в расчете на одного человека на 01.</a:t>
            </a:r>
            <a:r>
              <a:rPr lang="en-US" sz="2400" b="1" dirty="0"/>
              <a:t>06.2022</a:t>
            </a:r>
            <a:endParaRPr lang="ru-RU" sz="24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715008" y="1142984"/>
            <a:ext cx="17859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тыс.рублей</a:t>
            </a: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7871646"/>
              </p:ext>
            </p:extLst>
          </p:nvPr>
        </p:nvGraphicFramePr>
        <p:xfrm>
          <a:off x="1357290" y="1643050"/>
          <a:ext cx="6786610" cy="43577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2471816"/>
              </p:ext>
            </p:extLst>
          </p:nvPr>
        </p:nvGraphicFramePr>
        <p:xfrm>
          <a:off x="1685925" y="1116727"/>
          <a:ext cx="7062539" cy="4688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4753616"/>
              </p:ext>
            </p:extLst>
          </p:nvPr>
        </p:nvGraphicFramePr>
        <p:xfrm>
          <a:off x="1685925" y="1076325"/>
          <a:ext cx="5772150" cy="4705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4872640"/>
              </p:ext>
            </p:extLst>
          </p:nvPr>
        </p:nvGraphicFramePr>
        <p:xfrm>
          <a:off x="1357333" y="1116726"/>
          <a:ext cx="6858005" cy="48325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5721316"/>
              </p:ext>
            </p:extLst>
          </p:nvPr>
        </p:nvGraphicFramePr>
        <p:xfrm>
          <a:off x="862038" y="1700808"/>
          <a:ext cx="7353300" cy="3943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1910970"/>
              </p:ext>
            </p:extLst>
          </p:nvPr>
        </p:nvGraphicFramePr>
        <p:xfrm>
          <a:off x="1266824" y="1657350"/>
          <a:ext cx="7193607" cy="41479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3442345"/>
              </p:ext>
            </p:extLst>
          </p:nvPr>
        </p:nvGraphicFramePr>
        <p:xfrm>
          <a:off x="1338263" y="1628800"/>
          <a:ext cx="661035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7134233"/>
              </p:ext>
            </p:extLst>
          </p:nvPr>
        </p:nvGraphicFramePr>
        <p:xfrm>
          <a:off x="1338263" y="1512316"/>
          <a:ext cx="6610350" cy="4562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3579428"/>
              </p:ext>
            </p:extLst>
          </p:nvPr>
        </p:nvGraphicFramePr>
        <p:xfrm>
          <a:off x="2123728" y="1512316"/>
          <a:ext cx="6091610" cy="45809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8177891"/>
              </p:ext>
            </p:extLst>
          </p:nvPr>
        </p:nvGraphicFramePr>
        <p:xfrm>
          <a:off x="1283381" y="1628800"/>
          <a:ext cx="6720114" cy="43920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5557150"/>
              </p:ext>
            </p:extLst>
          </p:nvPr>
        </p:nvGraphicFramePr>
        <p:xfrm>
          <a:off x="1547813" y="1512316"/>
          <a:ext cx="6191250" cy="4448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0468478"/>
              </p:ext>
            </p:extLst>
          </p:nvPr>
        </p:nvGraphicFramePr>
        <p:xfrm>
          <a:off x="1619672" y="1772816"/>
          <a:ext cx="6492230" cy="40769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1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8502066"/>
              </p:ext>
            </p:extLst>
          </p:nvPr>
        </p:nvGraphicFramePr>
        <p:xfrm>
          <a:off x="1728808" y="1512316"/>
          <a:ext cx="6486530" cy="47249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8044385"/>
              </p:ext>
            </p:extLst>
          </p:nvPr>
        </p:nvGraphicFramePr>
        <p:xfrm>
          <a:off x="1979712" y="1700808"/>
          <a:ext cx="5772150" cy="4257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2924899"/>
              </p:ext>
            </p:extLst>
          </p:nvPr>
        </p:nvGraphicFramePr>
        <p:xfrm>
          <a:off x="1163315" y="1512301"/>
          <a:ext cx="7297117" cy="43649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graphicFrame>
        <p:nvGraphicFramePr>
          <p:cNvPr id="20" name="Диаграмма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0553850"/>
              </p:ext>
            </p:extLst>
          </p:nvPr>
        </p:nvGraphicFramePr>
        <p:xfrm>
          <a:off x="1067098" y="1772816"/>
          <a:ext cx="7353300" cy="3943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graphicFrame>
        <p:nvGraphicFramePr>
          <p:cNvPr id="21" name="Диаграмма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709834"/>
              </p:ext>
            </p:extLst>
          </p:nvPr>
        </p:nvGraphicFramePr>
        <p:xfrm>
          <a:off x="1071538" y="1700809"/>
          <a:ext cx="7143799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graphicFrame>
        <p:nvGraphicFramePr>
          <p:cNvPr id="22" name="Диаграмма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31989"/>
              </p:ext>
            </p:extLst>
          </p:nvPr>
        </p:nvGraphicFramePr>
        <p:xfrm>
          <a:off x="1475656" y="1844824"/>
          <a:ext cx="6610350" cy="4095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graphicFrame>
        <p:nvGraphicFramePr>
          <p:cNvPr id="23" name="Диаграмма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4270483"/>
              </p:ext>
            </p:extLst>
          </p:nvPr>
        </p:nvGraphicFramePr>
        <p:xfrm>
          <a:off x="1475656" y="1512316"/>
          <a:ext cx="6610350" cy="4562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  <p:graphicFrame>
        <p:nvGraphicFramePr>
          <p:cNvPr id="24" name="Диаграмма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691613"/>
              </p:ext>
            </p:extLst>
          </p:nvPr>
        </p:nvGraphicFramePr>
        <p:xfrm>
          <a:off x="1266825" y="1524000"/>
          <a:ext cx="6610350" cy="381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  <p:graphicFrame>
        <p:nvGraphicFramePr>
          <p:cNvPr id="25" name="Диаграмма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7738062"/>
              </p:ext>
            </p:extLst>
          </p:nvPr>
        </p:nvGraphicFramePr>
        <p:xfrm>
          <a:off x="2252663" y="1499740"/>
          <a:ext cx="4781550" cy="4591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2"/>
          </a:graphicData>
        </a:graphic>
      </p:graphicFrame>
      <p:graphicFrame>
        <p:nvGraphicFramePr>
          <p:cNvPr id="26" name="Диаграмма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6488505"/>
              </p:ext>
            </p:extLst>
          </p:nvPr>
        </p:nvGraphicFramePr>
        <p:xfrm>
          <a:off x="1691680" y="1512316"/>
          <a:ext cx="6831657" cy="4621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3"/>
          </a:graphicData>
        </a:graphic>
      </p:graphicFrame>
      <p:graphicFrame>
        <p:nvGraphicFramePr>
          <p:cNvPr id="27" name="Диаграмма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9446284"/>
              </p:ext>
            </p:extLst>
          </p:nvPr>
        </p:nvGraphicFramePr>
        <p:xfrm>
          <a:off x="1547813" y="1528588"/>
          <a:ext cx="6191250" cy="4038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4"/>
          </a:graphicData>
        </a:graphic>
      </p:graphicFrame>
      <p:graphicFrame>
        <p:nvGraphicFramePr>
          <p:cNvPr id="28" name="Диаграмма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2010413"/>
              </p:ext>
            </p:extLst>
          </p:nvPr>
        </p:nvGraphicFramePr>
        <p:xfrm>
          <a:off x="1547664" y="1988840"/>
          <a:ext cx="6408712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5"/>
          </a:graphicData>
        </a:graphic>
      </p:graphicFrame>
      <p:graphicFrame>
        <p:nvGraphicFramePr>
          <p:cNvPr id="29" name="Диаграмма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933511"/>
              </p:ext>
            </p:extLst>
          </p:nvPr>
        </p:nvGraphicFramePr>
        <p:xfrm>
          <a:off x="1907704" y="1512316"/>
          <a:ext cx="5772150" cy="4467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6"/>
          </a:graphicData>
        </a:graphic>
      </p:graphicFrame>
      <p:graphicFrame>
        <p:nvGraphicFramePr>
          <p:cNvPr id="30" name="Диаграмма 2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2161255"/>
              </p:ext>
            </p:extLst>
          </p:nvPr>
        </p:nvGraphicFramePr>
        <p:xfrm>
          <a:off x="827584" y="1772816"/>
          <a:ext cx="7223251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7"/>
          </a:graphicData>
        </a:graphic>
      </p:graphicFrame>
      <p:graphicFrame>
        <p:nvGraphicFramePr>
          <p:cNvPr id="31" name="Диаграмма 3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2251039"/>
              </p:ext>
            </p:extLst>
          </p:nvPr>
        </p:nvGraphicFramePr>
        <p:xfrm>
          <a:off x="1571625" y="1576832"/>
          <a:ext cx="6456759" cy="451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8"/>
          </a:graphicData>
        </a:graphic>
      </p:graphicFrame>
      <p:graphicFrame>
        <p:nvGraphicFramePr>
          <p:cNvPr id="32" name="Диаграмма 31"/>
          <p:cNvGraphicFramePr>
            <a:graphicFrameLocks/>
          </p:cNvGraphicFramePr>
          <p:nvPr/>
        </p:nvGraphicFramePr>
        <p:xfrm>
          <a:off x="2181225" y="1133475"/>
          <a:ext cx="4781550" cy="4591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9"/>
          </a:graphicData>
        </a:graphic>
      </p:graphicFrame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1241</TotalTime>
  <Words>73</Words>
  <Application>Microsoft Office PowerPoint</Application>
  <PresentationFormat>Экран (4:3)</PresentationFormat>
  <Paragraphs>12</Paragraphs>
  <Slides>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2" baseType="lpstr">
      <vt:lpstr>Calibri</vt:lpstr>
      <vt:lpstr>Georgia</vt:lpstr>
      <vt:lpstr>Trebuchet MS</vt:lpstr>
      <vt:lpstr>Verdana</vt:lpstr>
      <vt:lpstr>Wingdings 2</vt:lpstr>
      <vt:lpstr>Wingdings 3</vt:lpstr>
      <vt:lpstr>Открытая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raddmit73@yandex.ru</cp:lastModifiedBy>
  <cp:revision>164</cp:revision>
  <dcterms:created xsi:type="dcterms:W3CDTF">2017-02-16T11:20:46Z</dcterms:created>
  <dcterms:modified xsi:type="dcterms:W3CDTF">2022-07-19T12:37:21Z</dcterms:modified>
</cp:coreProperties>
</file>