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628992"/>
        <c:axId val="65335296"/>
        <c:axId val="0"/>
      </c:bar3DChart>
      <c:catAx>
        <c:axId val="64628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65335296"/>
        <c:crosses val="autoZero"/>
        <c:auto val="1"/>
        <c:lblAlgn val="ctr"/>
        <c:lblOffset val="100"/>
        <c:noMultiLvlLbl val="0"/>
      </c:catAx>
      <c:valAx>
        <c:axId val="65335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628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750336"/>
        <c:axId val="84751872"/>
        <c:axId val="0"/>
      </c:bar3DChart>
      <c:catAx>
        <c:axId val="84750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751872"/>
        <c:crosses val="autoZero"/>
        <c:auto val="1"/>
        <c:lblAlgn val="ctr"/>
        <c:lblOffset val="100"/>
        <c:noMultiLvlLbl val="0"/>
      </c:catAx>
      <c:valAx>
        <c:axId val="84751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750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5525634253"/>
          <c:y val="2.4936723255542391E-3"/>
          <c:w val="0.66914628857082925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01.07.20'!$B$3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01.07.20'!$A$4:$A$8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01.07.20'!$B$4:$B$8</c:f>
              <c:numCache>
                <c:formatCode>General</c:formatCode>
                <c:ptCount val="5"/>
                <c:pt idx="0">
                  <c:v>954</c:v>
                </c:pt>
                <c:pt idx="1">
                  <c:v>2286</c:v>
                </c:pt>
                <c:pt idx="2">
                  <c:v>1536</c:v>
                </c:pt>
                <c:pt idx="3">
                  <c:v>560</c:v>
                </c:pt>
                <c:pt idx="4">
                  <c:v>1494</c:v>
                </c:pt>
              </c:numCache>
            </c:numRef>
          </c:val>
        </c:ser>
        <c:ser>
          <c:idx val="1"/>
          <c:order val="1"/>
          <c:tx>
            <c:strRef>
              <c:f>'доходы на 01.07.20'!$C$3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28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01.07.20'!$A$4:$A$8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01.07.20'!$C$4:$C$8</c:f>
              <c:numCache>
                <c:formatCode>General</c:formatCode>
                <c:ptCount val="5"/>
                <c:pt idx="0">
                  <c:v>257</c:v>
                </c:pt>
                <c:pt idx="1">
                  <c:v>1110</c:v>
                </c:pt>
                <c:pt idx="2">
                  <c:v>775</c:v>
                </c:pt>
                <c:pt idx="3">
                  <c:v>290</c:v>
                </c:pt>
                <c:pt idx="4">
                  <c:v>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790336"/>
        <c:axId val="25894272"/>
        <c:axId val="0"/>
      </c:bar3DChart>
      <c:catAx>
        <c:axId val="25790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5894272"/>
        <c:crosses val="autoZero"/>
        <c:auto val="1"/>
        <c:lblAlgn val="ctr"/>
        <c:lblOffset val="100"/>
        <c:noMultiLvlLbl val="0"/>
      </c:catAx>
      <c:valAx>
        <c:axId val="2589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790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148890886083874"/>
          <c:y val="0.25026312009506274"/>
          <c:w val="9.2168104199922163E-2"/>
          <c:h val="0.1279978062443687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839424"/>
        <c:axId val="84853504"/>
        <c:axId val="0"/>
      </c:bar3DChart>
      <c:catAx>
        <c:axId val="8483942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84853504"/>
        <c:crosses val="autoZero"/>
        <c:auto val="1"/>
        <c:lblAlgn val="ctr"/>
        <c:lblOffset val="100"/>
        <c:noMultiLvlLbl val="1"/>
      </c:catAx>
      <c:valAx>
        <c:axId val="84853504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84839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458944"/>
        <c:axId val="85460480"/>
        <c:axId val="0"/>
      </c:bar3DChart>
      <c:catAx>
        <c:axId val="85458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5460480"/>
        <c:crosses val="autoZero"/>
        <c:auto val="1"/>
        <c:lblAlgn val="ctr"/>
        <c:lblOffset val="100"/>
        <c:noMultiLvlLbl val="0"/>
      </c:catAx>
      <c:valAx>
        <c:axId val="8546048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5458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881600"/>
        <c:axId val="85883136"/>
        <c:axId val="0"/>
      </c:bar3DChart>
      <c:catAx>
        <c:axId val="85881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5883136"/>
        <c:crosses val="autoZero"/>
        <c:auto val="1"/>
        <c:lblAlgn val="ctr"/>
        <c:lblOffset val="100"/>
        <c:noMultiLvlLbl val="0"/>
      </c:catAx>
      <c:valAx>
        <c:axId val="858831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5881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230528"/>
        <c:axId val="86232064"/>
        <c:axId val="0"/>
      </c:bar3DChart>
      <c:catAx>
        <c:axId val="86230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6232064"/>
        <c:crosses val="autoZero"/>
        <c:auto val="1"/>
        <c:lblAlgn val="ctr"/>
        <c:lblOffset val="100"/>
        <c:noMultiLvlLbl val="0"/>
      </c:catAx>
      <c:valAx>
        <c:axId val="8623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230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120704"/>
        <c:axId val="86126592"/>
        <c:axId val="0"/>
      </c:bar3DChart>
      <c:catAx>
        <c:axId val="86120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6126592"/>
        <c:crosses val="autoZero"/>
        <c:auto val="1"/>
        <c:lblAlgn val="ctr"/>
        <c:lblOffset val="100"/>
        <c:noMultiLvlLbl val="0"/>
      </c:catAx>
      <c:valAx>
        <c:axId val="861265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6120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035937174519854"/>
          <c:y val="1.8893006021306159E-2"/>
          <c:w val="0.39116579177603028"/>
          <c:h val="0.914440434529021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189952"/>
        <c:axId val="88191744"/>
        <c:axId val="0"/>
      </c:bar3DChart>
      <c:catAx>
        <c:axId val="88189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191744"/>
        <c:crosses val="autoZero"/>
        <c:auto val="1"/>
        <c:lblAlgn val="ctr"/>
        <c:lblOffset val="100"/>
        <c:noMultiLvlLbl val="0"/>
      </c:catAx>
      <c:valAx>
        <c:axId val="881917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8189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974464"/>
        <c:axId val="86976000"/>
        <c:axId val="0"/>
      </c:bar3DChart>
      <c:catAx>
        <c:axId val="86974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6976000"/>
        <c:crosses val="autoZero"/>
        <c:auto val="1"/>
        <c:lblAlgn val="ctr"/>
        <c:lblOffset val="100"/>
        <c:noMultiLvlLbl val="0"/>
      </c:catAx>
      <c:valAx>
        <c:axId val="8697600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6974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893"/>
          <c:y val="7.0284317908537322E-3"/>
          <c:w val="0.39116579177602945"/>
          <c:h val="0.914440434529020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987520"/>
        <c:axId val="86989056"/>
        <c:axId val="0"/>
      </c:bar3DChart>
      <c:catAx>
        <c:axId val="86987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6989056"/>
        <c:crosses val="autoZero"/>
        <c:auto val="1"/>
        <c:lblAlgn val="ctr"/>
        <c:lblOffset val="100"/>
        <c:noMultiLvlLbl val="0"/>
      </c:catAx>
      <c:valAx>
        <c:axId val="869890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6987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312640"/>
        <c:axId val="67318528"/>
        <c:axId val="0"/>
      </c:bar3DChart>
      <c:catAx>
        <c:axId val="67312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67318528"/>
        <c:crosses val="autoZero"/>
        <c:auto val="1"/>
        <c:lblAlgn val="ctr"/>
        <c:lblOffset val="100"/>
        <c:noMultiLvlLbl val="0"/>
      </c:catAx>
      <c:valAx>
        <c:axId val="67318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12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915"/>
          <c:y val="7.028431790853734E-3"/>
          <c:w val="0.39116579177602956"/>
          <c:h val="0.914440434529020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004672"/>
        <c:axId val="87006208"/>
        <c:axId val="0"/>
      </c:bar3DChart>
      <c:catAx>
        <c:axId val="8700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006208"/>
        <c:crosses val="autoZero"/>
        <c:auto val="1"/>
        <c:lblAlgn val="ctr"/>
        <c:lblOffset val="100"/>
        <c:noMultiLvlLbl val="0"/>
      </c:catAx>
      <c:valAx>
        <c:axId val="870062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7004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45"/>
          <c:h val="0.914440434529020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112768"/>
        <c:axId val="90114304"/>
        <c:axId val="0"/>
      </c:bar3DChart>
      <c:catAx>
        <c:axId val="90112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0114304"/>
        <c:crosses val="autoZero"/>
        <c:auto val="1"/>
        <c:lblAlgn val="ctr"/>
        <c:lblOffset val="100"/>
        <c:noMultiLvlLbl val="0"/>
      </c:catAx>
      <c:valAx>
        <c:axId val="9011430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0112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56"/>
          <c:h val="0.9144404345290203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01.07.20 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091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091E-3"/>
                  <c:y val="-6.4814814814815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01.07.20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01.07.20  '!$B$4:$B$8</c:f>
              <c:numCache>
                <c:formatCode>0.0</c:formatCode>
                <c:ptCount val="5"/>
                <c:pt idx="0">
                  <c:v>54.011209873747383</c:v>
                </c:pt>
                <c:pt idx="1">
                  <c:v>55.524519686186878</c:v>
                </c:pt>
                <c:pt idx="2">
                  <c:v>34.044062236801281</c:v>
                </c:pt>
                <c:pt idx="3">
                  <c:v>44.682039415941915</c:v>
                </c:pt>
                <c:pt idx="4">
                  <c:v>34.440627953618112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01.07.20 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82E-2"/>
                  <c:y val="-7.508045190003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903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01.07.20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01.07.20  '!$C$4:$C$8</c:f>
              <c:numCache>
                <c:formatCode>0.0</c:formatCode>
                <c:ptCount val="5"/>
                <c:pt idx="0">
                  <c:v>14.550189662005321</c:v>
                </c:pt>
                <c:pt idx="1">
                  <c:v>26.960724782006753</c:v>
                </c:pt>
                <c:pt idx="2">
                  <c:v>17.177179839531892</c:v>
                </c:pt>
                <c:pt idx="3">
                  <c:v>23.138913268969919</c:v>
                </c:pt>
                <c:pt idx="4">
                  <c:v>17.957998109684411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873024"/>
        <c:axId val="23874560"/>
        <c:axId val="0"/>
      </c:bar3DChart>
      <c:catAx>
        <c:axId val="23873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23874560"/>
        <c:crosses val="autoZero"/>
        <c:auto val="1"/>
        <c:lblAlgn val="ctr"/>
        <c:lblOffset val="100"/>
        <c:noMultiLvlLbl val="0"/>
      </c:catAx>
      <c:valAx>
        <c:axId val="238745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38730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185728"/>
        <c:axId val="90187264"/>
        <c:axId val="0"/>
      </c:bar3DChart>
      <c:catAx>
        <c:axId val="9018572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90187264"/>
        <c:crosses val="autoZero"/>
        <c:auto val="1"/>
        <c:lblAlgn val="ctr"/>
        <c:lblOffset val="100"/>
        <c:noMultiLvlLbl val="1"/>
      </c:catAx>
      <c:valAx>
        <c:axId val="9018726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90185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198784"/>
        <c:axId val="90200320"/>
        <c:axId val="0"/>
      </c:bar3DChart>
      <c:catAx>
        <c:axId val="90198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200320"/>
        <c:crosses val="autoZero"/>
        <c:auto val="1"/>
        <c:lblAlgn val="ctr"/>
        <c:lblOffset val="100"/>
        <c:noMultiLvlLbl val="0"/>
      </c:catAx>
      <c:valAx>
        <c:axId val="9020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198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695168"/>
        <c:axId val="90696704"/>
        <c:axId val="0"/>
      </c:bar3DChart>
      <c:catAx>
        <c:axId val="90695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90696704"/>
        <c:crosses val="autoZero"/>
        <c:auto val="1"/>
        <c:lblAlgn val="ctr"/>
        <c:lblOffset val="100"/>
        <c:noMultiLvlLbl val="0"/>
      </c:catAx>
      <c:valAx>
        <c:axId val="90696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695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577152"/>
        <c:axId val="100679680"/>
        <c:axId val="0"/>
      </c:bar3DChart>
      <c:catAx>
        <c:axId val="90577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0679680"/>
        <c:crosses val="autoZero"/>
        <c:auto val="1"/>
        <c:lblAlgn val="ctr"/>
        <c:lblOffset val="100"/>
        <c:noMultiLvlLbl val="0"/>
      </c:catAx>
      <c:valAx>
        <c:axId val="100679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577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57268443854158"/>
          <c:y val="0.11815284362664216"/>
          <c:w val="0.46346628893086389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65376"/>
        <c:axId val="100979456"/>
        <c:axId val="0"/>
      </c:bar3DChart>
      <c:catAx>
        <c:axId val="100965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0979456"/>
        <c:crosses val="autoZero"/>
        <c:auto val="1"/>
        <c:lblAlgn val="ctr"/>
        <c:lblOffset val="100"/>
        <c:noMultiLvlLbl val="0"/>
      </c:catAx>
      <c:valAx>
        <c:axId val="10097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965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23"/>
          <c:y val="3.3172511261026056E-3"/>
          <c:w val="0.46346628893086211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387712"/>
        <c:axId val="102389248"/>
        <c:axId val="0"/>
      </c:bar3DChart>
      <c:catAx>
        <c:axId val="102387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2389248"/>
        <c:crosses val="autoZero"/>
        <c:auto val="1"/>
        <c:lblAlgn val="ctr"/>
        <c:lblOffset val="100"/>
        <c:noMultiLvlLbl val="0"/>
      </c:catAx>
      <c:valAx>
        <c:axId val="10238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387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408960"/>
        <c:axId val="102410496"/>
        <c:axId val="0"/>
      </c:bar3DChart>
      <c:catAx>
        <c:axId val="10240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2410496"/>
        <c:crosses val="autoZero"/>
        <c:auto val="1"/>
        <c:lblAlgn val="ctr"/>
        <c:lblOffset val="100"/>
        <c:noMultiLvlLbl val="0"/>
      </c:catAx>
      <c:valAx>
        <c:axId val="10241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408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311936"/>
        <c:axId val="70313472"/>
        <c:axId val="0"/>
      </c:bar3DChart>
      <c:catAx>
        <c:axId val="70311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70313472"/>
        <c:crosses val="autoZero"/>
        <c:auto val="1"/>
        <c:lblAlgn val="ctr"/>
        <c:lblOffset val="100"/>
        <c:noMultiLvlLbl val="0"/>
      </c:catAx>
      <c:valAx>
        <c:axId val="703134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0311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73"/>
          <c:y val="3.3172511261026056E-3"/>
          <c:w val="0.46346628893086256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417920"/>
        <c:axId val="102419456"/>
        <c:axId val="0"/>
      </c:bar3DChart>
      <c:catAx>
        <c:axId val="102417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2419456"/>
        <c:crosses val="autoZero"/>
        <c:auto val="1"/>
        <c:lblAlgn val="ctr"/>
        <c:lblOffset val="100"/>
        <c:noMultiLvlLbl val="0"/>
      </c:catAx>
      <c:valAx>
        <c:axId val="10241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417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974208"/>
        <c:axId val="102975744"/>
        <c:axId val="0"/>
      </c:bar3DChart>
      <c:catAx>
        <c:axId val="102974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2975744"/>
        <c:crosses val="autoZero"/>
        <c:auto val="1"/>
        <c:lblAlgn val="ctr"/>
        <c:lblOffset val="100"/>
        <c:noMultiLvlLbl val="0"/>
      </c:catAx>
      <c:valAx>
        <c:axId val="102975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974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73"/>
          <c:y val="3.3172511261026056E-3"/>
          <c:w val="0.46346628893086256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01.07.20 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01.07.20 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'расходы 01.07.20  '!$B$3:$B$7</c:f>
              <c:numCache>
                <c:formatCode>General</c:formatCode>
                <c:ptCount val="5"/>
                <c:pt idx="0">
                  <c:v>1112</c:v>
                </c:pt>
                <c:pt idx="1">
                  <c:v>2441</c:v>
                </c:pt>
                <c:pt idx="2">
                  <c:v>1626</c:v>
                </c:pt>
                <c:pt idx="3">
                  <c:v>572</c:v>
                </c:pt>
                <c:pt idx="4">
                  <c:v>1531</c:v>
                </c:pt>
              </c:numCache>
            </c:numRef>
          </c:val>
        </c:ser>
        <c:ser>
          <c:idx val="1"/>
          <c:order val="1"/>
          <c:tx>
            <c:strRef>
              <c:f>'расходы 01.07.20 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01.07.20 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'расходы 01.07.20  '!$C$3:$C$7</c:f>
              <c:numCache>
                <c:formatCode>General</c:formatCode>
                <c:ptCount val="5"/>
                <c:pt idx="0">
                  <c:v>373</c:v>
                </c:pt>
                <c:pt idx="1">
                  <c:v>1259</c:v>
                </c:pt>
                <c:pt idx="2">
                  <c:v>698</c:v>
                </c:pt>
                <c:pt idx="3">
                  <c:v>255</c:v>
                </c:pt>
                <c:pt idx="4">
                  <c:v>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702208"/>
        <c:axId val="134703744"/>
        <c:axId val="0"/>
      </c:bar3DChart>
      <c:catAx>
        <c:axId val="134702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34703744"/>
        <c:crosses val="autoZero"/>
        <c:auto val="1"/>
        <c:lblAlgn val="ctr"/>
        <c:lblOffset val="100"/>
        <c:noMultiLvlLbl val="0"/>
      </c:catAx>
      <c:valAx>
        <c:axId val="1347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702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525824"/>
        <c:axId val="66531712"/>
        <c:axId val="0"/>
      </c:bar3DChart>
      <c:catAx>
        <c:axId val="6652582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66531712"/>
        <c:crosses val="autoZero"/>
        <c:auto val="1"/>
        <c:lblAlgn val="ctr"/>
        <c:lblOffset val="100"/>
        <c:noMultiLvlLbl val="1"/>
      </c:catAx>
      <c:valAx>
        <c:axId val="66531712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66525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538880"/>
        <c:axId val="66548864"/>
        <c:axId val="0"/>
      </c:bar3DChart>
      <c:catAx>
        <c:axId val="66538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548864"/>
        <c:crosses val="autoZero"/>
        <c:auto val="1"/>
        <c:lblAlgn val="ctr"/>
        <c:lblOffset val="100"/>
        <c:noMultiLvlLbl val="0"/>
      </c:catAx>
      <c:valAx>
        <c:axId val="665488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6538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703744"/>
        <c:axId val="66705280"/>
        <c:axId val="0"/>
      </c:bar3DChart>
      <c:catAx>
        <c:axId val="66703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705280"/>
        <c:crosses val="autoZero"/>
        <c:auto val="1"/>
        <c:lblAlgn val="ctr"/>
        <c:lblOffset val="100"/>
        <c:noMultiLvlLbl val="0"/>
      </c:catAx>
      <c:valAx>
        <c:axId val="6670528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6703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232027927202168"/>
          <c:y val="1.8761622408534964E-3"/>
          <c:w val="0.53582963020711516"/>
          <c:h val="0.9954248687664042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602112"/>
        <c:axId val="66603648"/>
        <c:axId val="0"/>
      </c:bar3DChart>
      <c:catAx>
        <c:axId val="66602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603648"/>
        <c:crosses val="autoZero"/>
        <c:auto val="1"/>
        <c:lblAlgn val="ctr"/>
        <c:lblOffset val="100"/>
        <c:noMultiLvlLbl val="0"/>
      </c:catAx>
      <c:valAx>
        <c:axId val="6660364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6602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325952349878918"/>
          <c:y val="4.5750619200768915E-3"/>
          <c:w val="0.5358296302071156"/>
          <c:h val="0.9954248687664040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590592"/>
        <c:axId val="66592128"/>
        <c:axId val="0"/>
      </c:bar3DChart>
      <c:catAx>
        <c:axId val="66590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592128"/>
        <c:crosses val="autoZero"/>
        <c:auto val="1"/>
        <c:lblAlgn val="ctr"/>
        <c:lblOffset val="100"/>
        <c:noMultiLvlLbl val="0"/>
      </c:catAx>
      <c:valAx>
        <c:axId val="665921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6590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39"/>
          <c:y val="7.3764476122949235E-3"/>
          <c:w val="0.48742470750478323"/>
          <c:h val="0.9600191563732268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135296"/>
        <c:axId val="103747968"/>
        <c:axId val="0"/>
      </c:bar3DChart>
      <c:catAx>
        <c:axId val="104135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747968"/>
        <c:crosses val="autoZero"/>
        <c:auto val="1"/>
        <c:lblAlgn val="ctr"/>
        <c:lblOffset val="100"/>
        <c:noMultiLvlLbl val="0"/>
      </c:catAx>
      <c:valAx>
        <c:axId val="1037479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4135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755136"/>
        <c:axId val="103761024"/>
        <c:axId val="0"/>
      </c:bar3DChart>
      <c:catAx>
        <c:axId val="103755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761024"/>
        <c:crosses val="autoZero"/>
        <c:auto val="1"/>
        <c:lblAlgn val="ctr"/>
        <c:lblOffset val="100"/>
        <c:noMultiLvlLbl val="0"/>
      </c:catAx>
      <c:valAx>
        <c:axId val="10376102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3755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36"/>
          <c:y val="2.4935689009023239E-3"/>
          <c:w val="0.669146288570830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304512"/>
        <c:axId val="70306048"/>
        <c:axId val="0"/>
      </c:bar3DChart>
      <c:catAx>
        <c:axId val="70304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0306048"/>
        <c:crosses val="autoZero"/>
        <c:auto val="1"/>
        <c:lblAlgn val="ctr"/>
        <c:lblOffset val="100"/>
        <c:noMultiLvlLbl val="0"/>
      </c:catAx>
      <c:valAx>
        <c:axId val="7030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304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61"/>
          <c:y val="7.376447612294933E-3"/>
          <c:w val="0.48742470750478373"/>
          <c:h val="0.96001915637322732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784832"/>
        <c:axId val="103786368"/>
        <c:axId val="0"/>
      </c:bar3DChart>
      <c:catAx>
        <c:axId val="103784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786368"/>
        <c:crosses val="autoZero"/>
        <c:auto val="1"/>
        <c:lblAlgn val="ctr"/>
        <c:lblOffset val="100"/>
        <c:noMultiLvlLbl val="0"/>
      </c:catAx>
      <c:valAx>
        <c:axId val="1037863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37848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799040"/>
        <c:axId val="104410112"/>
        <c:axId val="0"/>
      </c:bar3DChart>
      <c:catAx>
        <c:axId val="103799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410112"/>
        <c:crosses val="autoZero"/>
        <c:auto val="1"/>
        <c:lblAlgn val="ctr"/>
        <c:lblOffset val="100"/>
        <c:noMultiLvlLbl val="0"/>
      </c:catAx>
      <c:valAx>
        <c:axId val="10441011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3799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61"/>
          <c:y val="7.376447612294933E-3"/>
          <c:w val="0.48742470750478373"/>
          <c:h val="0.9600191563732273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'I:\[сравни бюджеты 2019год копия.xls]расходы на 1 чел 01.06.19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447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799E-2"/>
                  <c:y val="-5.4669703872437414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509E-3"/>
                  <c:y val="-6.0744115413819216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799E-2"/>
                  <c:y val="-5.7706909643128447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7E-2"/>
                  <c:y val="-5.1632498101746478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'I:\[сравни бюджеты 2019год копия.xls]расходы на 1 чел 01.06.19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'I:\[сравни бюджеты 2019год копия.xls]расходы на 1 чел 01.06.19 '!$B$3:$B$8</c:f>
              <c:numCache>
                <c:formatCode>General</c:formatCode>
                <c:ptCount val="6"/>
                <c:pt idx="0">
                  <c:v>56.841986072581101</c:v>
                </c:pt>
                <c:pt idx="1">
                  <c:v>50.399553083481088</c:v>
                </c:pt>
                <c:pt idx="2">
                  <c:v>31.45086218360743</c:v>
                </c:pt>
                <c:pt idx="3">
                  <c:v>45.639511689140669</c:v>
                </c:pt>
                <c:pt idx="5">
                  <c:v>33.357154383457434</c:v>
                </c:pt>
              </c:numCache>
            </c:numRef>
          </c:val>
        </c:ser>
        <c:ser>
          <c:idx val="1"/>
          <c:order val="1"/>
          <c:tx>
            <c:strRef>
              <c:f>'I:\[сравни бюджеты 2019год копия.xls]расходы на 1 чел 01.06.19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509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'I:\[сравни бюджеты 2019год копия.xls]расходы на 1 чел 01.06.19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'I:\[сравни бюджеты 2019год копия.xls]расходы на 1 чел 01.06.19 '!$C$3:$C$8</c:f>
              <c:numCache>
                <c:formatCode>General</c:formatCode>
                <c:ptCount val="6"/>
                <c:pt idx="0">
                  <c:v>16.5883485251656</c:v>
                </c:pt>
                <c:pt idx="1">
                  <c:v>19.552597702266159</c:v>
                </c:pt>
                <c:pt idx="2">
                  <c:v>14.805620816525556</c:v>
                </c:pt>
                <c:pt idx="3">
                  <c:v>17.713237054176972</c:v>
                </c:pt>
                <c:pt idx="5">
                  <c:v>16.482629843933701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76544"/>
        <c:axId val="23283200"/>
        <c:axId val="0"/>
      </c:bar3DChart>
      <c:catAx>
        <c:axId val="23276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3283200"/>
        <c:crosses val="autoZero"/>
        <c:auto val="1"/>
        <c:lblAlgn val="ctr"/>
        <c:lblOffset val="100"/>
        <c:noMultiLvlLbl val="0"/>
      </c:catAx>
      <c:valAx>
        <c:axId val="23283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76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47"/>
          <c:y val="2.4935689009023248E-3"/>
          <c:w val="0.66914628857083103"/>
          <c:h val="0.9975063447647556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842560"/>
        <c:axId val="83844096"/>
        <c:axId val="0"/>
      </c:bar3DChart>
      <c:catAx>
        <c:axId val="83842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844096"/>
        <c:crosses val="autoZero"/>
        <c:auto val="1"/>
        <c:lblAlgn val="ctr"/>
        <c:lblOffset val="100"/>
        <c:noMultiLvlLbl val="0"/>
      </c:catAx>
      <c:valAx>
        <c:axId val="8384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842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474112"/>
        <c:axId val="83759104"/>
        <c:axId val="0"/>
      </c:bar3DChart>
      <c:catAx>
        <c:axId val="84474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759104"/>
        <c:crosses val="autoZero"/>
        <c:auto val="1"/>
        <c:lblAlgn val="ctr"/>
        <c:lblOffset val="100"/>
        <c:noMultiLvlLbl val="0"/>
      </c:catAx>
      <c:valAx>
        <c:axId val="8375910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4474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14"/>
          <c:y val="2.4935689009023165E-3"/>
          <c:w val="0.669146288570828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766272"/>
        <c:axId val="83772160"/>
        <c:axId val="0"/>
      </c:bar3DChart>
      <c:catAx>
        <c:axId val="83766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3772160"/>
        <c:crosses val="autoZero"/>
        <c:auto val="1"/>
        <c:lblAlgn val="ctr"/>
        <c:lblOffset val="100"/>
        <c:noMultiLvlLbl val="0"/>
      </c:catAx>
      <c:valAx>
        <c:axId val="83772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766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795968"/>
        <c:axId val="83797504"/>
        <c:axId val="0"/>
      </c:bar3DChart>
      <c:catAx>
        <c:axId val="83795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3797504"/>
        <c:crosses val="autoZero"/>
        <c:auto val="1"/>
        <c:lblAlgn val="ctr"/>
        <c:lblOffset val="100"/>
        <c:noMultiLvlLbl val="0"/>
      </c:catAx>
      <c:valAx>
        <c:axId val="8379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795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186"/>
          <c:y val="2.4935689009023126E-3"/>
          <c:w val="0.66914628857082925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809024"/>
        <c:axId val="83810560"/>
        <c:axId val="0"/>
      </c:bar3DChart>
      <c:catAx>
        <c:axId val="83809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3810560"/>
        <c:crosses val="autoZero"/>
        <c:auto val="1"/>
        <c:lblAlgn val="ctr"/>
        <c:lblOffset val="100"/>
        <c:noMultiLvlLbl val="0"/>
      </c:catAx>
      <c:valAx>
        <c:axId val="83810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8090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openxmlformats.org/officeDocument/2006/relationships/chart" Target="../charts/chart22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12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11" Type="http://schemas.openxmlformats.org/officeDocument/2006/relationships/chart" Target="../charts/chart20.xml"/><Relationship Id="rId5" Type="http://schemas.openxmlformats.org/officeDocument/2006/relationships/chart" Target="../charts/chart14.xml"/><Relationship Id="rId10" Type="http://schemas.openxmlformats.org/officeDocument/2006/relationships/chart" Target="../charts/chart19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chart" Target="../charts/chart24.xml"/><Relationship Id="rId7" Type="http://schemas.openxmlformats.org/officeDocument/2006/relationships/chart" Target="../charts/chart28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7.xml"/><Relationship Id="rId11" Type="http://schemas.openxmlformats.org/officeDocument/2006/relationships/chart" Target="../charts/chart32.xml"/><Relationship Id="rId5" Type="http://schemas.openxmlformats.org/officeDocument/2006/relationships/chart" Target="../charts/chart26.xml"/><Relationship Id="rId10" Type="http://schemas.openxmlformats.org/officeDocument/2006/relationships/chart" Target="../charts/chart31.xml"/><Relationship Id="rId4" Type="http://schemas.openxmlformats.org/officeDocument/2006/relationships/chart" Target="../charts/chart25.xml"/><Relationship Id="rId9" Type="http://schemas.openxmlformats.org/officeDocument/2006/relationships/chart" Target="../charts/char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7.xml"/><Relationship Id="rId11" Type="http://schemas.openxmlformats.org/officeDocument/2006/relationships/chart" Target="../charts/chart42.xml"/><Relationship Id="rId5" Type="http://schemas.openxmlformats.org/officeDocument/2006/relationships/chart" Target="../charts/chart36.xml"/><Relationship Id="rId10" Type="http://schemas.openxmlformats.org/officeDocument/2006/relationships/chart" Target="../charts/chart41.xml"/><Relationship Id="rId4" Type="http://schemas.openxmlformats.org/officeDocument/2006/relationships/chart" Target="../charts/chart35.xml"/><Relationship Id="rId9" Type="http://schemas.openxmlformats.org/officeDocument/2006/relationships/chart" Target="../charts/char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07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20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01.</a:t>
            </a:r>
            <a:r>
              <a:rPr lang="en-US" sz="2400" b="1" dirty="0" smtClean="0"/>
              <a:t>07.2020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34836"/>
              </p:ext>
            </p:extLst>
          </p:nvPr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97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05052"/>
              </p:ext>
            </p:extLst>
          </p:nvPr>
        </p:nvGraphicFramePr>
        <p:xfrm>
          <a:off x="1857356" y="1940944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784176"/>
              </p:ext>
            </p:extLst>
          </p:nvPr>
        </p:nvGraphicFramePr>
        <p:xfrm>
          <a:off x="1763688" y="1940944"/>
          <a:ext cx="6417155" cy="422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05065"/>
              </p:ext>
            </p:extLst>
          </p:nvPr>
        </p:nvGraphicFramePr>
        <p:xfrm>
          <a:off x="1475656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49323"/>
              </p:ext>
            </p:extLst>
          </p:nvPr>
        </p:nvGraphicFramePr>
        <p:xfrm>
          <a:off x="1547664" y="2060848"/>
          <a:ext cx="698098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577967"/>
              </p:ext>
            </p:extLst>
          </p:nvPr>
        </p:nvGraphicFramePr>
        <p:xfrm>
          <a:off x="1638300" y="1690687"/>
          <a:ext cx="586740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321720"/>
              </p:ext>
            </p:extLst>
          </p:nvPr>
        </p:nvGraphicFramePr>
        <p:xfrm>
          <a:off x="2156773" y="1959200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59413"/>
              </p:ext>
            </p:extLst>
          </p:nvPr>
        </p:nvGraphicFramePr>
        <p:xfrm>
          <a:off x="2156773" y="1974232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14966"/>
              </p:ext>
            </p:extLst>
          </p:nvPr>
        </p:nvGraphicFramePr>
        <p:xfrm>
          <a:off x="1843912" y="1895622"/>
          <a:ext cx="6828036" cy="436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01.</a:t>
            </a:r>
            <a:r>
              <a:rPr lang="en-US" sz="2400" b="1" dirty="0" smtClean="0"/>
              <a:t>07.2020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731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66511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89664"/>
              </p:ext>
            </p:extLst>
          </p:nvPr>
        </p:nvGraphicFramePr>
        <p:xfrm>
          <a:off x="1724025" y="19621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58433"/>
              </p:ext>
            </p:extLst>
          </p:nvPr>
        </p:nvGraphicFramePr>
        <p:xfrm>
          <a:off x="1403648" y="2114550"/>
          <a:ext cx="6840760" cy="347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136987"/>
              </p:ext>
            </p:extLst>
          </p:nvPr>
        </p:nvGraphicFramePr>
        <p:xfrm>
          <a:off x="1403648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86393"/>
              </p:ext>
            </p:extLst>
          </p:nvPr>
        </p:nvGraphicFramePr>
        <p:xfrm>
          <a:off x="1403648" y="1940944"/>
          <a:ext cx="64008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885210"/>
              </p:ext>
            </p:extLst>
          </p:nvPr>
        </p:nvGraphicFramePr>
        <p:xfrm>
          <a:off x="1763688" y="1940944"/>
          <a:ext cx="6400800" cy="39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031219"/>
              </p:ext>
            </p:extLst>
          </p:nvPr>
        </p:nvGraphicFramePr>
        <p:xfrm>
          <a:off x="2370094" y="2204864"/>
          <a:ext cx="485775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1409700" y="1390650"/>
          <a:ext cx="63246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01.</a:t>
            </a:r>
            <a:r>
              <a:rPr lang="en-US" sz="2400" b="1" dirty="0" smtClean="0"/>
              <a:t>07.2020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564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6841"/>
              </p:ext>
            </p:extLst>
          </p:nvPr>
        </p:nvGraphicFramePr>
        <p:xfrm>
          <a:off x="1957387" y="17859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22096"/>
              </p:ext>
            </p:extLst>
          </p:nvPr>
        </p:nvGraphicFramePr>
        <p:xfrm>
          <a:off x="1691680" y="1916832"/>
          <a:ext cx="6143625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072258"/>
              </p:ext>
            </p:extLst>
          </p:nvPr>
        </p:nvGraphicFramePr>
        <p:xfrm>
          <a:off x="1356395" y="2204864"/>
          <a:ext cx="667198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89381"/>
              </p:ext>
            </p:extLst>
          </p:nvPr>
        </p:nvGraphicFramePr>
        <p:xfrm>
          <a:off x="1619672" y="1916832"/>
          <a:ext cx="6613004" cy="39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85854"/>
              </p:ext>
            </p:extLst>
          </p:nvPr>
        </p:nvGraphicFramePr>
        <p:xfrm>
          <a:off x="2109787" y="19383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908723"/>
              </p:ext>
            </p:extLst>
          </p:nvPr>
        </p:nvGraphicFramePr>
        <p:xfrm>
          <a:off x="2262187" y="20907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2414587" y="22431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01.</a:t>
            </a:r>
            <a:r>
              <a:rPr lang="en-US" sz="2400" b="1" dirty="0" smtClean="0"/>
              <a:t>07.2020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3616"/>
              </p:ext>
            </p:extLst>
          </p:nvPr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72640"/>
              </p:ext>
            </p:extLst>
          </p:nvPr>
        </p:nvGraphicFramePr>
        <p:xfrm>
          <a:off x="1357333" y="1116726"/>
          <a:ext cx="6858005" cy="48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21316"/>
              </p:ext>
            </p:extLst>
          </p:nvPr>
        </p:nvGraphicFramePr>
        <p:xfrm>
          <a:off x="862038" y="1700808"/>
          <a:ext cx="73533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910970"/>
              </p:ext>
            </p:extLst>
          </p:nvPr>
        </p:nvGraphicFramePr>
        <p:xfrm>
          <a:off x="1266824" y="1657350"/>
          <a:ext cx="7193607" cy="414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42345"/>
              </p:ext>
            </p:extLst>
          </p:nvPr>
        </p:nvGraphicFramePr>
        <p:xfrm>
          <a:off x="1338263" y="1628800"/>
          <a:ext cx="66103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34233"/>
              </p:ext>
            </p:extLst>
          </p:nvPr>
        </p:nvGraphicFramePr>
        <p:xfrm>
          <a:off x="1338263" y="1512316"/>
          <a:ext cx="661035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579428"/>
              </p:ext>
            </p:extLst>
          </p:nvPr>
        </p:nvGraphicFramePr>
        <p:xfrm>
          <a:off x="2123728" y="1512316"/>
          <a:ext cx="6091610" cy="458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901625"/>
              </p:ext>
            </p:extLst>
          </p:nvPr>
        </p:nvGraphicFramePr>
        <p:xfrm>
          <a:off x="1628775" y="1327650"/>
          <a:ext cx="6029325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1151</TotalTime>
  <Words>84</Words>
  <Application>Microsoft Office PowerPoint</Application>
  <PresentationFormat>Экран (4:3)</PresentationFormat>
  <Paragraphs>43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122</cp:revision>
  <dcterms:created xsi:type="dcterms:W3CDTF">2017-02-16T11:20:46Z</dcterms:created>
  <dcterms:modified xsi:type="dcterms:W3CDTF">2020-07-24T11:01:17Z</dcterms:modified>
</cp:coreProperties>
</file>