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1129816790109631"/>
          <c:y val="6.5075715972678361E-2"/>
          <c:w val="0.53606946804201638"/>
          <c:h val="0.67796660834062461"/>
        </c:manualLayout>
      </c:layout>
      <c:bar3DChart>
        <c:barDir val="col"/>
        <c:grouping val="stacked"/>
        <c:ser>
          <c:idx val="1"/>
          <c:order val="0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2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845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883E-2"/>
                  <c:y val="-0.2991452991452993"/>
                </c:manualLayout>
              </c:layout>
              <c:showVal val="1"/>
            </c:dLbl>
            <c:dLbl>
              <c:idx val="7"/>
              <c:layout>
                <c:manualLayout>
                  <c:x val="-2.4262029923170243E-2"/>
                  <c:y val="-0.25083612040133607"/>
                </c:manualLayout>
              </c:layout>
              <c:showVal val="1"/>
            </c:dLbl>
            <c:dLbl>
              <c:idx val="8"/>
              <c:layout>
                <c:manualLayout>
                  <c:x val="1.3478905512872381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3772E-17"/>
                  <c:y val="-0.13192121887774091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4E-2"/>
                  <c:y val="-0.17279821627647787"/>
                </c:manualLayout>
              </c:layout>
              <c:showVal val="1"/>
            </c:dLbl>
            <c:dLbl>
              <c:idx val="16"/>
              <c:layout>
                <c:manualLayout>
                  <c:x val="-6.7394527564362044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845E-3"/>
                  <c:y val="-0.15793385358602868"/>
                </c:manualLayout>
              </c:layout>
              <c:showVal val="1"/>
            </c:dLbl>
            <c:dLbl>
              <c:idx val="19"/>
              <c:layout>
                <c:manualLayout>
                  <c:x val="1.3478905512872362E-2"/>
                  <c:y val="-0.19323671497584538"/>
                </c:manualLayout>
              </c:layout>
              <c:showVal val="1"/>
            </c:dLbl>
            <c:dLbl>
              <c:idx val="20"/>
              <c:layout>
                <c:manualLayout>
                  <c:x val="4.852405984634052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44470</c:v>
                </c:pt>
                <c:pt idx="1">
                  <c:v>44501</c:v>
                </c:pt>
                <c:pt idx="2">
                  <c:v>44531</c:v>
                </c:pt>
                <c:pt idx="3">
                  <c:v>44562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  <c:pt idx="13">
                  <c:v>44866</c:v>
                </c:pt>
                <c:pt idx="14">
                  <c:v>44896</c:v>
                </c:pt>
                <c:pt idx="15">
                  <c:v>44927</c:v>
                </c:pt>
                <c:pt idx="16">
                  <c:v>44958</c:v>
                </c:pt>
                <c:pt idx="17">
                  <c:v>44986</c:v>
                </c:pt>
                <c:pt idx="18">
                  <c:v>45017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3730</c:v>
                </c:pt>
                <c:pt idx="1">
                  <c:v>3730</c:v>
                </c:pt>
                <c:pt idx="2">
                  <c:v>3469</c:v>
                </c:pt>
                <c:pt idx="3">
                  <c:v>2487</c:v>
                </c:pt>
                <c:pt idx="4">
                  <c:v>2487</c:v>
                </c:pt>
                <c:pt idx="5">
                  <c:v>2487</c:v>
                </c:pt>
                <c:pt idx="6">
                  <c:v>2487</c:v>
                </c:pt>
                <c:pt idx="7">
                  <c:v>2487</c:v>
                </c:pt>
                <c:pt idx="8">
                  <c:v>2487</c:v>
                </c:pt>
                <c:pt idx="9">
                  <c:v>2487</c:v>
                </c:pt>
                <c:pt idx="10">
                  <c:v>2487</c:v>
                </c:pt>
                <c:pt idx="11">
                  <c:v>2487</c:v>
                </c:pt>
                <c:pt idx="12">
                  <c:v>2487</c:v>
                </c:pt>
                <c:pt idx="13">
                  <c:v>2487</c:v>
                </c:pt>
                <c:pt idx="14">
                  <c:v>2226</c:v>
                </c:pt>
                <c:pt idx="15">
                  <c:v>1243</c:v>
                </c:pt>
                <c:pt idx="16">
                  <c:v>1243</c:v>
                </c:pt>
                <c:pt idx="17">
                  <c:v>1243</c:v>
                </c:pt>
                <c:pt idx="18">
                  <c:v>1243</c:v>
                </c:pt>
              </c:numCache>
            </c:numRef>
          </c:val>
        </c:ser>
        <c:ser>
          <c:idx val="0"/>
          <c:order val="1"/>
          <c:tx>
            <c:strRef>
              <c:f>Лист3!$C$5</c:f>
              <c:strCache>
                <c:ptCount val="1"/>
                <c:pt idx="0">
                  <c:v>задолженность по выданной муниципальной гарантиии</c:v>
                </c:pt>
              </c:strCache>
            </c:strRef>
          </c:tx>
          <c:dLbls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44470</c:v>
                </c:pt>
                <c:pt idx="1">
                  <c:v>44501</c:v>
                </c:pt>
                <c:pt idx="2">
                  <c:v>44531</c:v>
                </c:pt>
                <c:pt idx="3">
                  <c:v>44562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  <c:pt idx="13">
                  <c:v>44866</c:v>
                </c:pt>
                <c:pt idx="14">
                  <c:v>44896</c:v>
                </c:pt>
                <c:pt idx="15">
                  <c:v>44927</c:v>
                </c:pt>
                <c:pt idx="16">
                  <c:v>44958</c:v>
                </c:pt>
                <c:pt idx="17">
                  <c:v>44986</c:v>
                </c:pt>
                <c:pt idx="18">
                  <c:v>45017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  <c:pt idx="15">
                  <c:v>13374</c:v>
                </c:pt>
                <c:pt idx="16">
                  <c:v>13374</c:v>
                </c:pt>
                <c:pt idx="17">
                  <c:v>13374</c:v>
                </c:pt>
                <c:pt idx="18">
                  <c:v>13374</c:v>
                </c:pt>
              </c:numCache>
            </c:numRef>
          </c:val>
        </c:ser>
        <c:shape val="cylinder"/>
        <c:axId val="65530496"/>
        <c:axId val="76710272"/>
        <c:axId val="0"/>
      </c:bar3DChart>
      <c:dateAx>
        <c:axId val="65530496"/>
        <c:scaling>
          <c:orientation val="minMax"/>
        </c:scaling>
        <c:axPos val="b"/>
        <c:numFmt formatCode="dd/mm/yyyy" sourceLinked="1"/>
        <c:tickLblPos val="nextTo"/>
        <c:crossAx val="76710272"/>
        <c:crosses val="autoZero"/>
        <c:auto val="1"/>
        <c:lblOffset val="100"/>
        <c:baseTimeUnit val="months"/>
      </c:dateAx>
      <c:valAx>
        <c:axId val="76710272"/>
        <c:scaling>
          <c:orientation val="minMax"/>
        </c:scaling>
        <c:axPos val="l"/>
        <c:majorGridlines/>
        <c:numFmt formatCode="#,##0.00" sourceLinked="1"/>
        <c:tickLblPos val="nextTo"/>
        <c:crossAx val="6553049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6884978796638406"/>
          <c:y val="0.31935112609784866"/>
          <c:w val="0.33081758327136995"/>
          <c:h val="0.11452477893566278"/>
        </c:manualLayout>
      </c:layout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</a:t>
            </a:r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округа, выданными муниципальными гарантиями</a:t>
            </a:r>
            <a:endParaRPr lang="ru-RU" sz="1800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-500130" y="928670"/>
          <a:ext cx="964413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43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округа, выданными муниципальными гарантиями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19</cp:revision>
  <dcterms:created xsi:type="dcterms:W3CDTF">2017-07-11T10:28:44Z</dcterms:created>
  <dcterms:modified xsi:type="dcterms:W3CDTF">2023-05-11T04:36:11Z</dcterms:modified>
</cp:coreProperties>
</file>