
<file path=[Content_Types].xml><?xml version="1.0" encoding="utf-8"?>
<Types xmlns="http://schemas.openxmlformats.org/package/2006/content-types">
  <Default Extension="png" ContentType="image/png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theme/themeOverride4.xml" ContentType="application/vnd.openxmlformats-officedocument.themeOverride+xml"/>
  <Override PartName="/ppt/notesSlides/notesSlide6.xml" ContentType="application/vnd.openxmlformats-officedocument.presentationml.notesSlide+xml"/>
  <Override PartName="/ppt/charts/chart7.xml" ContentType="application/vnd.openxmlformats-officedocument.drawingml.chart+xml"/>
  <Override PartName="/ppt/theme/themeOverride5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8.xml" ContentType="application/vnd.openxmlformats-officedocument.drawingml.chart+xml"/>
  <Override PartName="/ppt/theme/themeOverride6.xml" ContentType="application/vnd.openxmlformats-officedocument.themeOverride+xml"/>
  <Override PartName="/ppt/charts/chart9.xml" ContentType="application/vnd.openxmlformats-officedocument.drawingml.chart+xml"/>
  <Override PartName="/ppt/theme/themeOverride7.xml" ContentType="application/vnd.openxmlformats-officedocument.themeOverride+xml"/>
  <Override PartName="/ppt/charts/chart10.xml" ContentType="application/vnd.openxmlformats-officedocument.drawingml.chart+xml"/>
  <Override PartName="/ppt/theme/themeOverride8.xml" ContentType="application/vnd.openxmlformats-officedocument.themeOverride+xml"/>
  <Override PartName="/ppt/charts/chart11.xml" ContentType="application/vnd.openxmlformats-officedocument.drawingml.chart+xml"/>
  <Override PartName="/ppt/theme/themeOverride9.xml" ContentType="application/vnd.openxmlformats-officedocument.themeOverride+xml"/>
  <Override PartName="/ppt/charts/chart12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3.xml" ContentType="application/vnd.openxmlformats-officedocument.drawingml.chart+xml"/>
  <Override PartName="/ppt/theme/themeOverride10.xml" ContentType="application/vnd.openxmlformats-officedocument.themeOverride+xml"/>
  <Override PartName="/ppt/charts/chart14.xml" ContentType="application/vnd.openxmlformats-officedocument.drawingml.chart+xml"/>
  <Override PartName="/ppt/theme/themeOverride11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5.xml" ContentType="application/vnd.openxmlformats-officedocument.drawingml.chart+xml"/>
  <Override PartName="/ppt/notesSlides/notesSlide15.xml" ContentType="application/vnd.openxmlformats-officedocument.presentationml.notesSlide+xml"/>
  <Override PartName="/ppt/charts/chart16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7.xml" ContentType="application/vnd.openxmlformats-officedocument.drawingml.chart+xml"/>
  <Override PartName="/ppt/notesSlides/notesSlide19.xml" ContentType="application/vnd.openxmlformats-officedocument.presentationml.notesSlide+xml"/>
  <Override PartName="/ppt/charts/chart18.xml" ContentType="application/vnd.openxmlformats-officedocument.drawingml.chart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19.xml" ContentType="application/vnd.openxmlformats-officedocument.drawingml.chart+xml"/>
  <Override PartName="/ppt/theme/themeOverride12.xml" ContentType="application/vnd.openxmlformats-officedocument.themeOverride+xml"/>
  <Override PartName="/ppt/charts/chart20.xml" ContentType="application/vnd.openxmlformats-officedocument.drawingml.chart+xml"/>
  <Override PartName="/ppt/theme/themeOverride13.xml" ContentType="application/vnd.openxmlformats-officedocument.themeOverr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notesSlides/notesSlide26.xml" ContentType="application/vnd.openxmlformats-officedocument.presentationml.notesSlide+xml"/>
  <Override PartName="/ppt/charts/chart23.xml" ContentType="application/vnd.openxmlformats-officedocument.drawingml.chart+xml"/>
  <Override PartName="/ppt/theme/themeOverride1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178" r:id="rId1"/>
    <p:sldMasterId id="2147487824" r:id="rId2"/>
    <p:sldMasterId id="2147487836" r:id="rId3"/>
    <p:sldMasterId id="2147487850" r:id="rId4"/>
    <p:sldMasterId id="2147487862" r:id="rId5"/>
    <p:sldMasterId id="2147487874" r:id="rId6"/>
    <p:sldMasterId id="2147487886" r:id="rId7"/>
    <p:sldMasterId id="2147487910" r:id="rId8"/>
    <p:sldMasterId id="2147487922" r:id="rId9"/>
    <p:sldMasterId id="2147487934" r:id="rId10"/>
    <p:sldMasterId id="2147487946" r:id="rId11"/>
  </p:sldMasterIdLst>
  <p:notesMasterIdLst>
    <p:notesMasterId r:id="rId87"/>
  </p:notesMasterIdLst>
  <p:sldIdLst>
    <p:sldId id="256" r:id="rId12"/>
    <p:sldId id="482" r:id="rId13"/>
    <p:sldId id="577" r:id="rId14"/>
    <p:sldId id="578" r:id="rId15"/>
    <p:sldId id="258" r:id="rId16"/>
    <p:sldId id="580" r:id="rId17"/>
    <p:sldId id="332" r:id="rId18"/>
    <p:sldId id="262" r:id="rId19"/>
    <p:sldId id="261" r:id="rId20"/>
    <p:sldId id="265" r:id="rId21"/>
    <p:sldId id="263" r:id="rId22"/>
    <p:sldId id="325" r:id="rId23"/>
    <p:sldId id="296" r:id="rId24"/>
    <p:sldId id="335" r:id="rId25"/>
    <p:sldId id="326" r:id="rId26"/>
    <p:sldId id="297" r:id="rId27"/>
    <p:sldId id="336" r:id="rId28"/>
    <p:sldId id="483" r:id="rId29"/>
    <p:sldId id="484" r:id="rId30"/>
    <p:sldId id="485" r:id="rId31"/>
    <p:sldId id="486" r:id="rId32"/>
    <p:sldId id="542" r:id="rId33"/>
    <p:sldId id="488" r:id="rId34"/>
    <p:sldId id="489" r:id="rId35"/>
    <p:sldId id="543" r:id="rId36"/>
    <p:sldId id="491" r:id="rId37"/>
    <p:sldId id="525" r:id="rId38"/>
    <p:sldId id="530" r:id="rId39"/>
    <p:sldId id="551" r:id="rId40"/>
    <p:sldId id="492" r:id="rId41"/>
    <p:sldId id="458" r:id="rId42"/>
    <p:sldId id="494" r:id="rId43"/>
    <p:sldId id="552" r:id="rId44"/>
    <p:sldId id="495" r:id="rId45"/>
    <p:sldId id="496" r:id="rId46"/>
    <p:sldId id="350" r:id="rId47"/>
    <p:sldId id="302" r:id="rId48"/>
    <p:sldId id="399" r:id="rId49"/>
    <p:sldId id="558" r:id="rId50"/>
    <p:sldId id="566" r:id="rId51"/>
    <p:sldId id="568" r:id="rId52"/>
    <p:sldId id="574" r:id="rId53"/>
    <p:sldId id="575" r:id="rId54"/>
    <p:sldId id="576" r:id="rId55"/>
    <p:sldId id="559" r:id="rId56"/>
    <p:sldId id="555" r:id="rId57"/>
    <p:sldId id="560" r:id="rId58"/>
    <p:sldId id="561" r:id="rId59"/>
    <p:sldId id="573" r:id="rId60"/>
    <p:sldId id="562" r:id="rId61"/>
    <p:sldId id="563" r:id="rId62"/>
    <p:sldId id="564" r:id="rId63"/>
    <p:sldId id="557" r:id="rId64"/>
    <p:sldId id="567" r:id="rId65"/>
    <p:sldId id="569" r:id="rId66"/>
    <p:sldId id="570" r:id="rId67"/>
    <p:sldId id="532" r:id="rId68"/>
    <p:sldId id="340" r:id="rId69"/>
    <p:sldId id="509" r:id="rId70"/>
    <p:sldId id="510" r:id="rId71"/>
    <p:sldId id="537" r:id="rId72"/>
    <p:sldId id="520" r:id="rId73"/>
    <p:sldId id="511" r:id="rId74"/>
    <p:sldId id="531" r:id="rId75"/>
    <p:sldId id="522" r:id="rId76"/>
    <p:sldId id="512" r:id="rId77"/>
    <p:sldId id="513" r:id="rId78"/>
    <p:sldId id="572" r:id="rId79"/>
    <p:sldId id="514" r:id="rId80"/>
    <p:sldId id="523" r:id="rId81"/>
    <p:sldId id="515" r:id="rId82"/>
    <p:sldId id="516" r:id="rId83"/>
    <p:sldId id="517" r:id="rId84"/>
    <p:sldId id="518" r:id="rId85"/>
    <p:sldId id="481" r:id="rId86"/>
  </p:sldIdLst>
  <p:sldSz cx="9144000" cy="6858000" type="screen4x3"/>
  <p:notesSz cx="6797675" cy="99282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21E"/>
    <a:srgbClr val="007E39"/>
    <a:srgbClr val="FFFF99"/>
    <a:srgbClr val="D4EBFC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3190" autoAdjust="0"/>
  </p:normalViewPr>
  <p:slideViewPr>
    <p:cSldViewPr>
      <p:cViewPr varScale="1">
        <p:scale>
          <a:sx n="109" d="100"/>
          <a:sy n="109" d="100"/>
        </p:scale>
        <p:origin x="-167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84" Type="http://schemas.openxmlformats.org/officeDocument/2006/relationships/slide" Target="slides/slide73.xml"/><Relationship Id="rId89" Type="http://schemas.openxmlformats.org/officeDocument/2006/relationships/viewProps" Target="viewProps.xml"/><Relationship Id="rId16" Type="http://schemas.openxmlformats.org/officeDocument/2006/relationships/slide" Target="slides/slide5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74" Type="http://schemas.openxmlformats.org/officeDocument/2006/relationships/slide" Target="slides/slide63.xml"/><Relationship Id="rId79" Type="http://schemas.openxmlformats.org/officeDocument/2006/relationships/slide" Target="slides/slide68.xml"/><Relationship Id="rId5" Type="http://schemas.openxmlformats.org/officeDocument/2006/relationships/slideMaster" Target="slideMasters/slideMaster5.xml"/><Relationship Id="rId90" Type="http://schemas.openxmlformats.org/officeDocument/2006/relationships/theme" Target="theme/theme1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77" Type="http://schemas.openxmlformats.org/officeDocument/2006/relationships/slide" Target="slides/slide6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80" Type="http://schemas.openxmlformats.org/officeDocument/2006/relationships/slide" Target="slides/slide69.xml"/><Relationship Id="rId85" Type="http://schemas.openxmlformats.org/officeDocument/2006/relationships/slide" Target="slides/slide7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slide" Target="slides/slide59.xml"/><Relationship Id="rId75" Type="http://schemas.openxmlformats.org/officeDocument/2006/relationships/slide" Target="slides/slide64.xml"/><Relationship Id="rId83" Type="http://schemas.openxmlformats.org/officeDocument/2006/relationships/slide" Target="slides/slide7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slide" Target="slides/slide62.xml"/><Relationship Id="rId78" Type="http://schemas.openxmlformats.org/officeDocument/2006/relationships/slide" Target="slides/slide67.xml"/><Relationship Id="rId81" Type="http://schemas.openxmlformats.org/officeDocument/2006/relationships/slide" Target="slides/slide70.xml"/><Relationship Id="rId86" Type="http://schemas.openxmlformats.org/officeDocument/2006/relationships/slide" Target="slides/slide7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6" Type="http://schemas.openxmlformats.org/officeDocument/2006/relationships/slide" Target="slides/slide65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8.xml"/><Relationship Id="rId24" Type="http://schemas.openxmlformats.org/officeDocument/2006/relationships/slide" Target="slides/slide13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66" Type="http://schemas.openxmlformats.org/officeDocument/2006/relationships/slide" Target="slides/slide55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50.xml"/><Relationship Id="rId82" Type="http://schemas.openxmlformats.org/officeDocument/2006/relationships/slide" Target="slides/slide71.xml"/><Relationship Id="rId1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G:\&#1041;&#1070;&#1044;&#1046;&#1045;&#1058;%202021\&#1048;&#1089;&#1087;&#1086;&#1083;&#1085;&#1077;&#1085;&#1080;&#1077;%20&#1073;&#1102;&#1076;&#1078;&#1077;&#1090;%202020%20&#1075;&#1086;&#1076;\&#1053;&#1072;&#1083;&#1086;&#1075;&#1086;&#1074;&#1099;&#1077;%20&#1043;&#1054;&#1044;%202020.xlsx" TargetMode="Externa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8.xlsx"/><Relationship Id="rId1" Type="http://schemas.openxmlformats.org/officeDocument/2006/relationships/themeOverride" Target="../theme/themeOverride8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9.xlsx"/><Relationship Id="rId1" Type="http://schemas.openxmlformats.org/officeDocument/2006/relationships/themeOverride" Target="../theme/themeOverride9.xm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G:\&#1041;&#1070;&#1044;&#1046;&#1045;&#1058;%202021\&#1048;&#1089;&#1087;&#1086;&#1083;&#1085;&#1077;&#1085;&#1080;&#1077;%20&#1073;&#1102;&#1076;&#1078;&#1077;&#1090;%202020%20&#1075;&#1086;&#1076;\&#1056;&#1072;&#1089;&#1093;&#1086;&#1076;&#1099;%20&#1087;&#1086;%20&#1088;&#1072;&#1079;&#1076;&#1077;&#1083;&#1072;&#1084;%20&#1043;&#1054;&#1044;%202020.xlsx" TargetMode="Externa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0.xlsx"/><Relationship Id="rId1" Type="http://schemas.openxmlformats.org/officeDocument/2006/relationships/themeOverride" Target="../theme/themeOverride10.xm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1.xlsx"/><Relationship Id="rId1" Type="http://schemas.openxmlformats.org/officeDocument/2006/relationships/themeOverride" Target="../theme/themeOverride11.xm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86;&#1090;&#1095;&#1077;&#1090;%20&#1073;&#1102;&#1076;&#1078;&#1077;&#1090;%202021%20&#1075;&#1086;&#1076;\&#1048;&#1089;&#1087;&#1086;&#1083;.%20&#1087;&#1086;%20&#1052;&#1055;%20&#1043;&#1054;&#1044;%202021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G:\&#1041;&#1070;&#1044;&#1046;&#1045;&#1058;%202021\&#1048;&#1089;&#1087;&#1086;&#1083;&#1085;&#1077;&#1085;&#1080;&#1077;%20&#1073;&#1102;&#1076;&#1078;&#1077;&#1090;%202020%20&#1075;&#1086;&#1076;\&#1056;&#1072;&#1089;&#1093;&#1086;&#1076;&#1099;%20&#1087;&#1086;%20&#1088;&#1072;&#1079;&#1076;&#1077;&#1083;&#1072;&#1084;%20&#1043;&#1054;&#1044;%202020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86;&#1090;&#1095;&#1077;&#1090;%20&#1073;&#1102;&#1076;&#1078;&#1077;&#1090;%202021%20&#1075;&#1086;&#1076;\&#1048;&#1089;&#1087;&#1086;&#1083;.%20&#1087;&#1086;%20&#1052;&#1055;%20&#1043;&#1054;&#1044;%202021.xlsx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file:///G:\&#1041;&#1070;&#1044;&#1046;&#1045;&#1058;%202021\&#1048;&#1089;&#1087;&#1086;&#1083;&#1085;&#1077;&#1085;&#1080;&#1077;%20&#1073;&#1102;&#1076;&#1078;&#1077;&#1090;%202020%20&#1075;&#1086;&#1076;\&#1056;&#1072;&#1089;&#1093;&#1086;&#1076;&#1099;%20&#1087;&#1086;%20&#1088;&#1072;&#1079;&#1076;&#1077;&#1083;&#1072;&#1084;%20&#1043;&#1054;&#1044;%202020.xlsx" TargetMode="External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oleObject" Target="file:///G:\&#1044;&#1091;&#1084;&#1072;\9%20&#1084;&#1077;&#1089;&#1103;&#1094;&#1077;&#1074;\&#1053;&#1086;&#1074;&#1072;&#1103;%20&#1087;&#1072;&#1087;&#1082;&#1072;\&#1056;&#1072;&#1089;&#1093;&#1086;&#1076;&#1099;%20&#1087;&#1086;%20&#1088;&#1072;&#1079;&#1076;&#1077;&#1083;&#1072;&#1084;%209%20&#1084;&#1077;&#1089;%202020.xlsx" TargetMode="External"/><Relationship Id="rId1" Type="http://schemas.openxmlformats.org/officeDocument/2006/relationships/themeOverride" Target="../theme/themeOverride12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2.xlsx"/><Relationship Id="rId1" Type="http://schemas.openxmlformats.org/officeDocument/2006/relationships/themeOverride" Target="../theme/themeOverride13.xm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86;&#1090;&#1095;&#1077;&#1090;%20&#1073;&#1102;&#1076;&#1078;&#1077;&#1090;%202021%20&#1075;&#1086;&#1076;\&#1056;&#1072;&#1089;&#1093;&#1086;&#1076;&#1099;%20&#1087;&#1086;%20&#1088;&#1072;&#1079;&#1076;&#1077;&#1083;&#1072;&#1084;%20&#1043;&#1054;&#1044;%202021.xlsx" TargetMode="Externa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oleObject" Target="file:///G:\&#1041;&#1070;&#1044;&#1046;&#1045;&#1058;%202021\&#1048;&#1089;&#1087;&#1086;&#1083;&#1085;&#1077;&#1085;&#1080;&#1077;%20&#1073;&#1102;&#1076;&#1078;&#1077;&#1090;%202020%20&#1075;&#1086;&#1076;\&#1056;&#1072;&#1089;&#1093;&#1086;&#1076;&#1099;%20&#1087;&#1086;%20&#1088;&#1072;&#1079;&#1076;&#1077;&#1083;&#1072;&#1084;%20&#1043;&#1054;&#1044;%202020.xlsx" TargetMode="External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oleObject" Target="file:///G:\&#1044;&#1091;&#1084;&#1072;\&#1087;&#1086;&#1083;&#1091;&#1075;&#1086;&#1076;&#1080;&#1077;%202020\&#1054;&#1090;&#1095;&#1077;&#1090;%20&#1086;&#1073;%20&#1080;&#1089;&#1087;.%20&#1073;&#1102;&#1076;&#1078;&#1077;&#1090;&#1072;%20&#1079;&#1072;%20&#1087;&#1086;&#1083;&#1091;&#1075;&#1086;&#1076;&#1080;&#1077;%202020\&#1090;&#1072;&#1073;\&#1048;&#1089;&#1087;&#1086;&#1083;.%20&#1087;&#1086;%20&#1052;&#1055;%20%20&#1087;&#1086;&#1083;&#1091;&#1075;&#1086;&#1076;%202020.xlsx" TargetMode="External"/><Relationship Id="rId1" Type="http://schemas.openxmlformats.org/officeDocument/2006/relationships/themeOverride" Target="../theme/themeOverride14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.xlsx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3.xlsx"/><Relationship Id="rId1" Type="http://schemas.openxmlformats.org/officeDocument/2006/relationships/themeOverride" Target="../theme/themeOverride3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dmin\AppData\Local\Temp\Rar$DIa5096.44933\&#1044;&#1086;&#1093;&#1086;&#1076;&#1099;%20&#1043;&#1054;&#1044;%202019.xlsx" TargetMode="Externa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4.xlsx"/><Relationship Id="rId1" Type="http://schemas.openxmlformats.org/officeDocument/2006/relationships/themeOverride" Target="../theme/themeOverride4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5.xlsx"/><Relationship Id="rId1" Type="http://schemas.openxmlformats.org/officeDocument/2006/relationships/themeOverride" Target="../theme/themeOverride5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6.xlsx"/><Relationship Id="rId1" Type="http://schemas.openxmlformats.org/officeDocument/2006/relationships/themeOverride" Target="../theme/themeOverride6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7.xlsx"/><Relationship Id="rId1" Type="http://schemas.openxmlformats.org/officeDocument/2006/relationships/themeOverride" Target="../theme/themeOverrid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555555555555556"/>
          <c:y val="0.14462550876792574"/>
          <c:w val="0.844444444444445"/>
          <c:h val="0.82186009357525969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olidFill>
              <a:srgbClr val="FFC000"/>
            </a:solidFill>
          </c:spPr>
          <c:invertIfNegative val="0"/>
          <c:dLbls>
            <c:txPr>
              <a:bodyPr/>
              <a:lstStyle/>
              <a:p>
                <a:pPr>
                  <a:defRPr sz="16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Лист3!$B$32:$C$32</c:f>
              <c:numCache>
                <c:formatCode>#,##0.00</c:formatCode>
                <c:ptCount val="2"/>
                <c:pt idx="0">
                  <c:v>81369.7</c:v>
                </c:pt>
                <c:pt idx="1">
                  <c:v>79406.7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31278592"/>
        <c:axId val="169476672"/>
        <c:axId val="0"/>
      </c:bar3DChart>
      <c:catAx>
        <c:axId val="231278592"/>
        <c:scaling>
          <c:orientation val="minMax"/>
        </c:scaling>
        <c:delete val="1"/>
        <c:axPos val="b"/>
        <c:majorTickMark val="out"/>
        <c:minorTickMark val="none"/>
        <c:tickLblPos val="none"/>
        <c:crossAx val="169476672"/>
        <c:crosses val="autoZero"/>
        <c:auto val="1"/>
        <c:lblAlgn val="ctr"/>
        <c:lblOffset val="100"/>
        <c:noMultiLvlLbl val="0"/>
      </c:catAx>
      <c:valAx>
        <c:axId val="169476672"/>
        <c:scaling>
          <c:orientation val="minMax"/>
          <c:min val="0"/>
        </c:scaling>
        <c:delete val="1"/>
        <c:axPos val="l"/>
        <c:numFmt formatCode="#,##0.00" sourceLinked="1"/>
        <c:majorTickMark val="out"/>
        <c:minorTickMark val="none"/>
        <c:tickLblPos val="none"/>
        <c:crossAx val="231278592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FFC000"/>
            </a:solidFill>
          </c:spPr>
          <c:invertIfNegative val="0"/>
          <c:dLbls>
            <c:dLbl>
              <c:idx val="0"/>
              <c:layout>
                <c:manualLayout>
                  <c:x val="8.3333333333333367E-3"/>
                  <c:y val="0.326633165829145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8.3333333333333367E-3"/>
                  <c:y val="0.326633165829145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Лист3!$B$33:$C$33</c:f>
              <c:numCache>
                <c:formatCode>#,##0.00</c:formatCode>
                <c:ptCount val="2"/>
                <c:pt idx="0">
                  <c:v>916.8</c:v>
                </c:pt>
                <c:pt idx="1">
                  <c:v>916.8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31279616"/>
        <c:axId val="169480128"/>
        <c:axId val="0"/>
      </c:bar3DChart>
      <c:catAx>
        <c:axId val="231279616"/>
        <c:scaling>
          <c:orientation val="minMax"/>
        </c:scaling>
        <c:delete val="1"/>
        <c:axPos val="b"/>
        <c:majorTickMark val="out"/>
        <c:minorTickMark val="none"/>
        <c:tickLblPos val="none"/>
        <c:crossAx val="169480128"/>
        <c:crosses val="autoZero"/>
        <c:auto val="1"/>
        <c:lblAlgn val="ctr"/>
        <c:lblOffset val="100"/>
        <c:noMultiLvlLbl val="0"/>
      </c:catAx>
      <c:valAx>
        <c:axId val="169480128"/>
        <c:scaling>
          <c:orientation val="minMax"/>
        </c:scaling>
        <c:delete val="1"/>
        <c:axPos val="l"/>
        <c:numFmt formatCode="#,##0.00" sourceLinked="1"/>
        <c:majorTickMark val="out"/>
        <c:minorTickMark val="none"/>
        <c:tickLblPos val="none"/>
        <c:crossAx val="231279616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FFC000"/>
            </a:solidFill>
          </c:spPr>
          <c:invertIfNegative val="0"/>
          <c:dLbls>
            <c:dLbl>
              <c:idx val="0"/>
              <c:layout>
                <c:manualLayout>
                  <c:x val="2.736318407960199E-2"/>
                  <c:y val="0.3611111111111111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10 781,5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7412935323383085E-2"/>
                  <c:y val="0.33333333333333331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10 752,4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Лист3!$B$34:$C$34</c:f>
              <c:numCache>
                <c:formatCode>#,##0.00</c:formatCode>
                <c:ptCount val="2"/>
                <c:pt idx="0">
                  <c:v>8631</c:v>
                </c:pt>
                <c:pt idx="1">
                  <c:v>8604.5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9103360"/>
        <c:axId val="209007104"/>
        <c:axId val="0"/>
      </c:bar3DChart>
      <c:catAx>
        <c:axId val="209103360"/>
        <c:scaling>
          <c:orientation val="minMax"/>
        </c:scaling>
        <c:delete val="1"/>
        <c:axPos val="b"/>
        <c:majorTickMark val="out"/>
        <c:minorTickMark val="none"/>
        <c:tickLblPos val="none"/>
        <c:crossAx val="209007104"/>
        <c:crosses val="autoZero"/>
        <c:auto val="1"/>
        <c:lblAlgn val="ctr"/>
        <c:lblOffset val="100"/>
        <c:noMultiLvlLbl val="0"/>
      </c:catAx>
      <c:valAx>
        <c:axId val="209007104"/>
        <c:scaling>
          <c:orientation val="minMax"/>
          <c:max val="8635"/>
          <c:min val="1000"/>
        </c:scaling>
        <c:delete val="1"/>
        <c:axPos val="l"/>
        <c:numFmt formatCode="#,##0.00" sourceLinked="1"/>
        <c:majorTickMark val="out"/>
        <c:minorTickMark val="none"/>
        <c:tickLblPos val="none"/>
        <c:crossAx val="209103360"/>
        <c:crosses val="autoZero"/>
        <c:crossBetween val="between"/>
        <c:majorUnit val="5"/>
        <c:minorUnit val="1"/>
      </c:valAx>
    </c:plotArea>
    <c:plotVisOnly val="1"/>
    <c:dispBlanksAs val="gap"/>
    <c:showDLblsOverMax val="0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6505547100730056E-2"/>
          <c:y val="6.6463329670105042E-2"/>
          <c:w val="0.84418778535035977"/>
          <c:h val="0.83140328585803958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742348720171446"/>
          <c:y val="0.20535714285714285"/>
          <c:w val="0.79701846902164752"/>
          <c:h val="0.77976190476190466"/>
        </c:manualLayout>
      </c:layout>
      <c:pie3D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1"/>
            <c:bubble3D val="0"/>
            <c:spPr>
              <a:solidFill>
                <a:srgbClr val="FFFF00"/>
              </a:solidFill>
            </c:spPr>
          </c:dPt>
          <c:dPt>
            <c:idx val="2"/>
            <c:bubble3D val="0"/>
            <c:spPr>
              <a:solidFill>
                <a:srgbClr val="00B050"/>
              </a:solidFill>
            </c:spPr>
          </c:dPt>
          <c:dLbls>
            <c:dLbl>
              <c:idx val="0"/>
              <c:layout>
                <c:manualLayout>
                  <c:x val="2.2673372823809868E-2"/>
                  <c:y val="-0.15148668916385452"/>
                </c:manualLayout>
              </c:layout>
              <c:tx>
                <c:rich>
                  <a:bodyPr/>
                  <a:lstStyle/>
                  <a:p>
                    <a:pPr>
                      <a:defRPr sz="1600" b="1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>
                        <a:solidFill>
                          <a:srgbClr val="FF0000"/>
                        </a:solidFill>
                      </a:rPr>
                      <a:t>Дошкольное образование; </a:t>
                    </a:r>
                    <a:r>
                      <a:rPr lang="ru-RU" smtClean="0">
                        <a:solidFill>
                          <a:srgbClr val="FF0000"/>
                        </a:solidFill>
                      </a:rPr>
                      <a:t> 122 </a:t>
                    </a:r>
                    <a:r>
                      <a:rPr lang="ru-RU">
                        <a:solidFill>
                          <a:srgbClr val="FF0000"/>
                        </a:solidFill>
                      </a:rPr>
                      <a:t>741,6; </a:t>
                    </a:r>
                    <a:endParaRPr lang="ru-RU" smtClean="0">
                      <a:solidFill>
                        <a:srgbClr val="FF0000"/>
                      </a:solidFill>
                    </a:endParaRPr>
                  </a:p>
                  <a:p>
                    <a:pPr>
                      <a:defRPr sz="1600" b="1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smtClean="0">
                        <a:solidFill>
                          <a:srgbClr val="FF0000"/>
                        </a:solidFill>
                      </a:rPr>
                      <a:t>31</a:t>
                    </a:r>
                    <a:r>
                      <a:rPr lang="ru-RU">
                        <a:solidFill>
                          <a:srgbClr val="FF0000"/>
                        </a:solidFill>
                      </a:rPr>
                      <a:t>%</a:t>
                    </a:r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/>
                      <a:t>Общее образование; </a:t>
                    </a:r>
                    <a:r>
                      <a:rPr lang="ru-RU" smtClean="0"/>
                      <a:t>  178 </a:t>
                    </a:r>
                    <a:r>
                      <a:rPr lang="ru-RU"/>
                      <a:t>012,2; </a:t>
                    </a:r>
                    <a:endParaRPr lang="ru-RU" smtClean="0"/>
                  </a:p>
                  <a:p>
                    <a:r>
                      <a:rPr lang="ru-RU" smtClean="0"/>
                      <a:t>46</a:t>
                    </a:r>
                    <a:r>
                      <a:rPr lang="ru-RU"/>
                      <a:t>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4.2556346167738207E-2"/>
                  <c:y val="-4.2634608173978253E-2"/>
                </c:manualLayout>
              </c:layout>
              <c:tx>
                <c:rich>
                  <a:bodyPr/>
                  <a:lstStyle/>
                  <a:p>
                    <a:pPr>
                      <a:defRPr sz="1600" b="1">
                        <a:solidFill>
                          <a:srgbClr val="007E39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dirty="0">
                        <a:solidFill>
                          <a:srgbClr val="007E39"/>
                        </a:solidFill>
                      </a:rPr>
                      <a:t>Дополнительное образование детей; </a:t>
                    </a:r>
                    <a:endParaRPr lang="ru-RU" dirty="0" smtClean="0">
                      <a:solidFill>
                        <a:srgbClr val="007E39"/>
                      </a:solidFill>
                    </a:endParaRPr>
                  </a:p>
                  <a:p>
                    <a:pPr>
                      <a:defRPr sz="1600" b="1">
                        <a:solidFill>
                          <a:srgbClr val="007E39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dirty="0" smtClean="0">
                        <a:solidFill>
                          <a:srgbClr val="007E39"/>
                        </a:solidFill>
                      </a:rPr>
                      <a:t>69 </a:t>
                    </a:r>
                    <a:r>
                      <a:rPr lang="ru-RU" dirty="0">
                        <a:solidFill>
                          <a:srgbClr val="007E39"/>
                        </a:solidFill>
                      </a:rPr>
                      <a:t>709,8; </a:t>
                    </a:r>
                    <a:endParaRPr lang="ru-RU" dirty="0" smtClean="0">
                      <a:solidFill>
                        <a:srgbClr val="007E39"/>
                      </a:solidFill>
                    </a:endParaRPr>
                  </a:p>
                  <a:p>
                    <a:pPr>
                      <a:defRPr sz="1600" b="1">
                        <a:solidFill>
                          <a:srgbClr val="007E39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dirty="0" smtClean="0">
                        <a:solidFill>
                          <a:srgbClr val="007E39"/>
                        </a:solidFill>
                      </a:rPr>
                      <a:t>18</a:t>
                    </a:r>
                    <a:r>
                      <a:rPr lang="ru-RU" dirty="0">
                        <a:solidFill>
                          <a:srgbClr val="007E39"/>
                        </a:solidFill>
                      </a:rPr>
                      <a:t>%</a:t>
                    </a:r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1.7560560090539142E-2"/>
                  <c:y val="-6.2444694413198353E-2"/>
                </c:manualLayout>
              </c:layout>
              <c:tx>
                <c:rich>
                  <a:bodyPr/>
                  <a:lstStyle/>
                  <a:p>
                    <a:pPr>
                      <a:defRPr sz="1600" b="1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>
                        <a:solidFill>
                          <a:srgbClr val="7030A0"/>
                        </a:solidFill>
                      </a:rPr>
                      <a:t>Молодежная </a:t>
                    </a:r>
                    <a:r>
                      <a:rPr lang="ru-RU" smtClean="0">
                        <a:solidFill>
                          <a:srgbClr val="7030A0"/>
                        </a:solidFill>
                      </a:rPr>
                      <a:t>политика;  </a:t>
                    </a:r>
                  </a:p>
                  <a:p>
                    <a:pPr>
                      <a:defRPr sz="1600" b="1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smtClean="0">
                        <a:solidFill>
                          <a:srgbClr val="7030A0"/>
                        </a:solidFill>
                      </a:rPr>
                      <a:t>10 </a:t>
                    </a:r>
                    <a:r>
                      <a:rPr lang="ru-RU">
                        <a:solidFill>
                          <a:srgbClr val="7030A0"/>
                        </a:solidFill>
                      </a:rPr>
                      <a:t>843,5; </a:t>
                    </a:r>
                    <a:endParaRPr lang="ru-RU" smtClean="0">
                      <a:solidFill>
                        <a:srgbClr val="7030A0"/>
                      </a:solidFill>
                    </a:endParaRPr>
                  </a:p>
                  <a:p>
                    <a:pPr>
                      <a:defRPr sz="1600" b="1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smtClean="0">
                        <a:solidFill>
                          <a:srgbClr val="7030A0"/>
                        </a:solidFill>
                      </a:rPr>
                      <a:t>3</a:t>
                    </a:r>
                    <a:r>
                      <a:rPr lang="ru-RU">
                        <a:solidFill>
                          <a:srgbClr val="7030A0"/>
                        </a:solidFill>
                      </a:rPr>
                      <a:t>%</a:t>
                    </a:r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0.13670681933106985"/>
                  <c:y val="-1.408848893888264E-2"/>
                </c:manualLayout>
              </c:layout>
              <c:tx>
                <c:rich>
                  <a:bodyPr/>
                  <a:lstStyle/>
                  <a:p>
                    <a:pPr>
                      <a:defRPr sz="1600" b="1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>
                        <a:solidFill>
                          <a:srgbClr val="0070C0"/>
                        </a:solidFill>
                      </a:rPr>
                      <a:t>Другие вопросы в области образования; </a:t>
                    </a:r>
                    <a:r>
                      <a:rPr lang="ru-RU" smtClean="0">
                        <a:solidFill>
                          <a:srgbClr val="0070C0"/>
                        </a:solidFill>
                      </a:rPr>
                      <a:t> </a:t>
                    </a:r>
                  </a:p>
                  <a:p>
                    <a:pPr>
                      <a:defRPr sz="1600" b="1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smtClean="0">
                        <a:solidFill>
                          <a:srgbClr val="0070C0"/>
                        </a:solidFill>
                      </a:rPr>
                      <a:t>8 </a:t>
                    </a:r>
                    <a:r>
                      <a:rPr lang="ru-RU">
                        <a:solidFill>
                          <a:srgbClr val="0070C0"/>
                        </a:solidFill>
                      </a:rPr>
                      <a:t>551,8; </a:t>
                    </a:r>
                    <a:endParaRPr lang="ru-RU" smtClean="0">
                      <a:solidFill>
                        <a:srgbClr val="0070C0"/>
                      </a:solidFill>
                    </a:endParaRPr>
                  </a:p>
                  <a:p>
                    <a:pPr>
                      <a:defRPr sz="1600" b="1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smtClean="0">
                        <a:solidFill>
                          <a:srgbClr val="0070C0"/>
                        </a:solidFill>
                      </a:rPr>
                      <a:t>2</a:t>
                    </a:r>
                    <a:r>
                      <a:rPr lang="ru-RU">
                        <a:solidFill>
                          <a:srgbClr val="0070C0"/>
                        </a:solidFill>
                      </a:rPr>
                      <a:t>%</a:t>
                    </a:r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6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</c:dLbls>
          <c:cat>
            <c:strRef>
              <c:f>образование!$A$44:$A$48</c:f>
              <c:strCache>
                <c:ptCount val="5"/>
                <c:pt idx="0">
                  <c:v>Дошкольное образование</c:v>
                </c:pt>
                <c:pt idx="1">
                  <c:v>Общее образование</c:v>
                </c:pt>
                <c:pt idx="2">
                  <c:v>Дополнительное образование детей</c:v>
                </c:pt>
                <c:pt idx="3">
                  <c:v>Молодежная политика </c:v>
                </c:pt>
                <c:pt idx="4">
                  <c:v>Другие вопросы в области образования</c:v>
                </c:pt>
              </c:strCache>
            </c:strRef>
          </c:cat>
          <c:val>
            <c:numRef>
              <c:f>образование!$C$44:$C$48</c:f>
              <c:numCache>
                <c:formatCode>#,##0.0</c:formatCode>
                <c:ptCount val="5"/>
                <c:pt idx="0">
                  <c:v>122741.6</c:v>
                </c:pt>
                <c:pt idx="1">
                  <c:v>178012.2</c:v>
                </c:pt>
                <c:pt idx="2">
                  <c:v>69709.8</c:v>
                </c:pt>
                <c:pt idx="3">
                  <c:v>10843.5</c:v>
                </c:pt>
                <c:pt idx="4">
                  <c:v>8551.7999999999993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00B050"/>
            </a:solidFill>
          </c:spPr>
          <c:invertIfNegative val="0"/>
          <c:dLbls>
            <c:dLbl>
              <c:idx val="0"/>
              <c:layout>
                <c:manualLayout>
                  <c:x val="-6.1274509803921576E-3"/>
                  <c:y val="-3.70370370370370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6.1274509803921793E-3"/>
                  <c:y val="-6.01851851851851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4509803921568631E-3"/>
                  <c:y val="-4.16666666666666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2.4509803921569087E-3"/>
                  <c:y val="-5.55555555555555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4705882352941176E-2"/>
                  <c:y val="-6.48148148148148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0"/>
                  <c:y val="-5.09259259259259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3.6764705882353847E-3"/>
                  <c:y val="-6.01851851851851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2.4509803921568631E-3"/>
                  <c:y val="-5.0925925925925923E-2"/>
                </c:manualLayout>
              </c:layout>
              <c:spPr/>
              <c:txPr>
                <a:bodyPr/>
                <a:lstStyle/>
                <a:p>
                  <a:pPr>
                    <a:defRPr sz="1600" b="1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образование!$B$52:$B$59</c:f>
              <c:numCache>
                <c:formatCode>_-* #,##0.00_р_._-;\-* #,##0.00_р_._-;_-* "-"??_р_._-;_-@_-</c:formatCode>
                <c:ptCount val="8"/>
                <c:pt idx="0">
                  <c:v>13653.15</c:v>
                </c:pt>
                <c:pt idx="1">
                  <c:v>17440.34</c:v>
                </c:pt>
                <c:pt idx="2">
                  <c:v>15327.449999999999</c:v>
                </c:pt>
                <c:pt idx="3">
                  <c:v>15752.7</c:v>
                </c:pt>
                <c:pt idx="4">
                  <c:v>19141.099999999995</c:v>
                </c:pt>
                <c:pt idx="5">
                  <c:v>18708.82</c:v>
                </c:pt>
                <c:pt idx="6">
                  <c:v>21031.260000000002</c:v>
                </c:pt>
                <c:pt idx="7">
                  <c:v>22267.472012794155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11355136"/>
        <c:axId val="79511552"/>
        <c:axId val="0"/>
      </c:bar3DChart>
      <c:catAx>
        <c:axId val="211355136"/>
        <c:scaling>
          <c:orientation val="minMax"/>
        </c:scaling>
        <c:delete val="1"/>
        <c:axPos val="b"/>
        <c:majorTickMark val="out"/>
        <c:minorTickMark val="none"/>
        <c:tickLblPos val="none"/>
        <c:crossAx val="79511552"/>
        <c:crosses val="autoZero"/>
        <c:auto val="1"/>
        <c:lblAlgn val="ctr"/>
        <c:lblOffset val="100"/>
        <c:noMultiLvlLbl val="0"/>
      </c:catAx>
      <c:valAx>
        <c:axId val="79511552"/>
        <c:scaling>
          <c:orientation val="minMax"/>
        </c:scaling>
        <c:delete val="1"/>
        <c:axPos val="l"/>
        <c:numFmt formatCode="_-* #,##0.00_р_._-;\-* #,##0.00_р_._-;_-* &quot;-&quot;??_р_._-;_-@_-" sourceLinked="1"/>
        <c:majorTickMark val="out"/>
        <c:minorTickMark val="none"/>
        <c:tickLblPos val="none"/>
        <c:crossAx val="21135513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FFC000"/>
            </a:solidFill>
          </c:spPr>
          <c:invertIfNegative val="0"/>
          <c:dLbls>
            <c:dLbl>
              <c:idx val="0"/>
              <c:layout>
                <c:manualLayout>
                  <c:x val="1.6666666666666653E-2"/>
                  <c:y val="0.3148148148148153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</a:t>
                    </a:r>
                    <a:r>
                      <a:rPr lang="ru-RU" dirty="0" smtClean="0"/>
                      <a:t>9 732,08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8.3333333333333367E-3"/>
                  <c:y val="0.3148148148148153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</a:t>
                    </a:r>
                    <a:r>
                      <a:rPr lang="ru-RU" dirty="0" smtClean="0"/>
                      <a:t>9 701,54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Лист3!$B$39:$C$39</c:f>
              <c:numCache>
                <c:formatCode>#,##0.00</c:formatCode>
                <c:ptCount val="2"/>
                <c:pt idx="0">
                  <c:v>46544.6</c:v>
                </c:pt>
                <c:pt idx="1">
                  <c:v>46540.6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8914432"/>
        <c:axId val="79513280"/>
        <c:axId val="0"/>
      </c:bar3DChart>
      <c:catAx>
        <c:axId val="208914432"/>
        <c:scaling>
          <c:orientation val="minMax"/>
        </c:scaling>
        <c:delete val="1"/>
        <c:axPos val="b"/>
        <c:majorTickMark val="out"/>
        <c:minorTickMark val="none"/>
        <c:tickLblPos val="none"/>
        <c:crossAx val="79513280"/>
        <c:crosses val="autoZero"/>
        <c:auto val="1"/>
        <c:lblAlgn val="ctr"/>
        <c:lblOffset val="100"/>
        <c:noMultiLvlLbl val="0"/>
      </c:catAx>
      <c:valAx>
        <c:axId val="79513280"/>
        <c:scaling>
          <c:orientation val="minMax"/>
          <c:max val="46545"/>
          <c:min val="1000"/>
        </c:scaling>
        <c:delete val="1"/>
        <c:axPos val="l"/>
        <c:numFmt formatCode="#,##0.00" sourceLinked="1"/>
        <c:majorTickMark val="out"/>
        <c:minorTickMark val="none"/>
        <c:tickLblPos val="none"/>
        <c:crossAx val="208914432"/>
        <c:crosses val="autoZero"/>
        <c:crossBetween val="between"/>
        <c:majorUnit val="500"/>
        <c:minorUnit val="100"/>
      </c:valAx>
    </c:plotArea>
    <c:plotVisOnly val="1"/>
    <c:dispBlanksAs val="gap"/>
    <c:showDLblsOverMax val="0"/>
  </c:chart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00B050"/>
            </a:solidFill>
          </c:spPr>
          <c:invertIfNegative val="0"/>
          <c:dLbls>
            <c:dLbl>
              <c:idx val="1"/>
              <c:layout>
                <c:manualLayout>
                  <c:x val="5.2493438320209982E-3"/>
                  <c:y val="-4.62962962962963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8372703412073491E-2"/>
                  <c:y val="-6.01851851851851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4435695538057741E-2"/>
                  <c:y val="-4.16666666666666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1811023622047247E-2"/>
                  <c:y val="-5.55555555555555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9.1863517060367453E-3"/>
                  <c:y val="-3.70370370370370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1.4435695538057645E-2"/>
                  <c:y val="-5.09259259259259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1.8372703412073491E-2"/>
                  <c:y val="-3.7037037037037049E-2"/>
                </c:manualLayout>
              </c:layout>
              <c:spPr/>
              <c:txPr>
                <a:bodyPr/>
                <a:lstStyle/>
                <a:p>
                  <a:pPr>
                    <a:defRPr sz="2000" b="1">
                      <a:solidFill>
                        <a:srgbClr val="C00000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Культура!$N$6:$N$13</c:f>
              <c:numCache>
                <c:formatCode>_-* #,##0.00_р_._-;\-* #,##0.00_р_._-;_-* "-"??_р_._-;_-@_-</c:formatCode>
                <c:ptCount val="8"/>
                <c:pt idx="0">
                  <c:v>1197.8</c:v>
                </c:pt>
                <c:pt idx="1">
                  <c:v>1312.2</c:v>
                </c:pt>
                <c:pt idx="2">
                  <c:v>1570</c:v>
                </c:pt>
                <c:pt idx="3">
                  <c:v>1759</c:v>
                </c:pt>
                <c:pt idx="4">
                  <c:v>1809.5</c:v>
                </c:pt>
                <c:pt idx="5">
                  <c:v>2519.3000000000002</c:v>
                </c:pt>
                <c:pt idx="6">
                  <c:v>2461.6999999999998</c:v>
                </c:pt>
                <c:pt idx="7">
                  <c:v>2838.7903684030157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11763200"/>
        <c:axId val="79517888"/>
        <c:axId val="0"/>
      </c:bar3DChart>
      <c:catAx>
        <c:axId val="211763200"/>
        <c:scaling>
          <c:orientation val="minMax"/>
        </c:scaling>
        <c:delete val="1"/>
        <c:axPos val="b"/>
        <c:majorTickMark val="out"/>
        <c:minorTickMark val="none"/>
        <c:tickLblPos val="none"/>
        <c:crossAx val="79517888"/>
        <c:crosses val="autoZero"/>
        <c:auto val="1"/>
        <c:lblAlgn val="ctr"/>
        <c:lblOffset val="100"/>
        <c:noMultiLvlLbl val="0"/>
      </c:catAx>
      <c:valAx>
        <c:axId val="79517888"/>
        <c:scaling>
          <c:orientation val="minMax"/>
        </c:scaling>
        <c:delete val="1"/>
        <c:axPos val="l"/>
        <c:numFmt formatCode="_-* #,##0.00_р_._-;\-* #,##0.00_р_._-;_-* &quot;-&quot;??_р_._-;_-@_-" sourceLinked="1"/>
        <c:majorTickMark val="out"/>
        <c:minorTickMark val="none"/>
        <c:tickLblPos val="none"/>
        <c:crossAx val="21176320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FFC000"/>
            </a:solidFill>
          </c:spPr>
          <c:invertIfNegative val="0"/>
          <c:dLbls>
            <c:dLbl>
              <c:idx val="0"/>
              <c:layout>
                <c:manualLayout>
                  <c:x val="6.2500000000000029E-3"/>
                  <c:y val="0.32870333916593758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36</a:t>
                    </a:r>
                    <a:r>
                      <a:rPr lang="ru-RU" baseline="0" dirty="0" smtClean="0"/>
                      <a:t> 079,46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0.310185185185185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35 643,36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val>
            <c:numRef>
              <c:f>Лист3!$B$40:$C$40</c:f>
              <c:numCache>
                <c:formatCode>#,##0.00</c:formatCode>
                <c:ptCount val="2"/>
                <c:pt idx="0">
                  <c:v>34196.300000000003</c:v>
                </c:pt>
                <c:pt idx="1">
                  <c:v>33402.199999999997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1842048"/>
        <c:axId val="79519744"/>
        <c:axId val="0"/>
      </c:bar3DChart>
      <c:catAx>
        <c:axId val="211842048"/>
        <c:scaling>
          <c:orientation val="minMax"/>
        </c:scaling>
        <c:delete val="1"/>
        <c:axPos val="b"/>
        <c:majorTickMark val="out"/>
        <c:minorTickMark val="none"/>
        <c:tickLblPos val="none"/>
        <c:crossAx val="79519744"/>
        <c:crosses val="autoZero"/>
        <c:auto val="1"/>
        <c:lblAlgn val="ctr"/>
        <c:lblOffset val="100"/>
        <c:noMultiLvlLbl val="0"/>
      </c:catAx>
      <c:valAx>
        <c:axId val="79519744"/>
        <c:scaling>
          <c:orientation val="minMax"/>
          <c:max val="34200"/>
          <c:min val="1000"/>
        </c:scaling>
        <c:delete val="1"/>
        <c:axPos val="l"/>
        <c:numFmt formatCode="#,##0.00" sourceLinked="1"/>
        <c:majorTickMark val="out"/>
        <c:minorTickMark val="none"/>
        <c:tickLblPos val="none"/>
        <c:crossAx val="211842048"/>
        <c:crosses val="autoZero"/>
        <c:crossBetween val="between"/>
        <c:majorUnit val="500"/>
        <c:minorUnit val="100"/>
      </c:valAx>
    </c:plotArea>
    <c:plotVisOnly val="1"/>
    <c:dispBlanksAs val="gap"/>
    <c:showDLblsOverMax val="0"/>
  </c:chart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1169280"/>
        <c:axId val="79523776"/>
        <c:axId val="0"/>
      </c:bar3DChart>
      <c:catAx>
        <c:axId val="211169280"/>
        <c:scaling>
          <c:orientation val="minMax"/>
        </c:scaling>
        <c:delete val="1"/>
        <c:axPos val="b"/>
        <c:majorTickMark val="out"/>
        <c:minorTickMark val="none"/>
        <c:tickLblPos val="none"/>
        <c:crossAx val="79523776"/>
        <c:crosses val="autoZero"/>
        <c:auto val="1"/>
        <c:lblAlgn val="ctr"/>
        <c:lblOffset val="100"/>
        <c:noMultiLvlLbl val="0"/>
      </c:catAx>
      <c:valAx>
        <c:axId val="7952377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11169280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9555316614834919"/>
          <c:y val="0.12959948188294665"/>
          <c:w val="0.79936985817949269"/>
          <c:h val="0.78409107952415091"/>
        </c:manualLayout>
      </c:layout>
      <c:pie3DChart>
        <c:varyColors val="1"/>
        <c:ser>
          <c:idx val="0"/>
          <c:order val="0"/>
          <c:explosion val="28"/>
          <c:dPt>
            <c:idx val="0"/>
            <c:bubble3D val="0"/>
            <c:spPr>
              <a:solidFill>
                <a:srgbClr val="FFFF00"/>
              </a:solidFill>
            </c:spPr>
          </c:dPt>
          <c:dPt>
            <c:idx val="1"/>
            <c:bubble3D val="0"/>
            <c:spPr>
              <a:solidFill>
                <a:srgbClr val="FF0000"/>
              </a:solidFill>
            </c:spPr>
          </c:dPt>
          <c:dPt>
            <c:idx val="2"/>
            <c:bubble3D val="0"/>
            <c:spPr>
              <a:solidFill>
                <a:srgbClr val="92D050"/>
              </a:solidFill>
            </c:spPr>
          </c:dPt>
          <c:dPt>
            <c:idx val="3"/>
            <c:bubble3D val="0"/>
            <c:spPr>
              <a:solidFill>
                <a:srgbClr val="FFC000"/>
              </a:solidFill>
            </c:spPr>
          </c:dPt>
          <c:dPt>
            <c:idx val="4"/>
            <c:bubble3D val="0"/>
            <c:spPr>
              <a:solidFill>
                <a:srgbClr val="00B0F0"/>
              </a:solidFill>
            </c:spPr>
          </c:dPt>
          <c:dPt>
            <c:idx val="5"/>
            <c:bubble3D val="0"/>
            <c:spPr>
              <a:solidFill>
                <a:srgbClr val="7030A0"/>
              </a:solidFill>
            </c:spPr>
          </c:dPt>
          <c:dLbls>
            <c:dLbl>
              <c:idx val="0"/>
              <c:layout>
                <c:manualLayout>
                  <c:x val="-0.23301467831226988"/>
                  <c:y val="-0.28852455943007138"/>
                </c:manualLayout>
              </c:layout>
              <c:spPr/>
              <c:txPr>
                <a:bodyPr/>
                <a:lstStyle/>
                <a:p>
                  <a:pPr>
                    <a:defRPr sz="1800" b="1">
                      <a:solidFill>
                        <a:schemeClr val="tx1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0.1388520920179096"/>
                  <c:y val="0.30441422094965448"/>
                </c:manualLayout>
              </c:layout>
              <c:spPr/>
              <c:txPr>
                <a:bodyPr/>
                <a:lstStyle/>
                <a:p>
                  <a:pPr>
                    <a:defRPr sz="1800" b="1">
                      <a:solidFill>
                        <a:srgbClr val="C00000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0.1862815677452084"/>
                  <c:y val="0.14514878821965438"/>
                </c:manualLayout>
              </c:layout>
              <c:tx>
                <c:rich>
                  <a:bodyPr/>
                  <a:lstStyle/>
                  <a:p>
                    <a:pPr>
                      <a:defRPr sz="1800" b="1">
                        <a:solidFill>
                          <a:srgbClr val="00B050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sz="1800" dirty="0">
                        <a:solidFill>
                          <a:srgbClr val="007E39"/>
                        </a:solidFill>
                      </a:rPr>
                      <a:t>Налоги на совокупный доход
6%</a:t>
                    </a:r>
                    <a:endParaRPr lang="ru-RU" dirty="0">
                      <a:solidFill>
                        <a:srgbClr val="007E39"/>
                      </a:solidFill>
                    </a:endParaRP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8.0441397031253484E-2"/>
                  <c:y val="2.1645021645021658E-3"/>
                </c:manualLayout>
              </c:layout>
              <c:spPr/>
              <c:txPr>
                <a:bodyPr/>
                <a:lstStyle/>
                <a:p>
                  <a:pPr>
                    <a:defRPr sz="1800" b="1">
                      <a:solidFill>
                        <a:schemeClr val="accent6">
                          <a:lumMod val="75000"/>
                        </a:schemeClr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0.10527884382099299"/>
                  <c:y val="-4.5947438388383291E-2"/>
                </c:manualLayout>
              </c:layout>
              <c:spPr/>
              <c:txPr>
                <a:bodyPr/>
                <a:lstStyle/>
                <a:p>
                  <a:pPr>
                    <a:defRPr sz="1800" b="1">
                      <a:solidFill>
                        <a:srgbClr val="002060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0.32531088025761534"/>
                  <c:y val="0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800" b="1">
                    <a:solidFill>
                      <a:srgbClr val="7030A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Лист1!$B$8:$B$13</c:f>
              <c:strCache>
                <c:ptCount val="6"/>
                <c:pt idx="0">
                  <c:v>Налог на доходы физических лиц</c:v>
                </c:pt>
                <c:pt idx="1">
                  <c:v>Акцизы</c:v>
                </c:pt>
                <c:pt idx="2">
                  <c:v>Налоги на совокупный доход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Государственная пошлина</c:v>
                </c:pt>
              </c:strCache>
            </c:strRef>
          </c:cat>
          <c:val>
            <c:numRef>
              <c:f>Лист1!$D$8:$D$13</c:f>
              <c:numCache>
                <c:formatCode>#,##0.0</c:formatCode>
                <c:ptCount val="6"/>
                <c:pt idx="0">
                  <c:v>196152.6</c:v>
                </c:pt>
                <c:pt idx="1">
                  <c:v>15431.7</c:v>
                </c:pt>
                <c:pt idx="2">
                  <c:v>13859.5</c:v>
                </c:pt>
                <c:pt idx="3">
                  <c:v>2769.2</c:v>
                </c:pt>
                <c:pt idx="4">
                  <c:v>11275.5</c:v>
                </c:pt>
                <c:pt idx="5">
                  <c:v>2114.6999999999998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externalData r:id="rId2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FFC000"/>
            </a:solidFill>
          </c:spPr>
          <c:invertIfNegative val="0"/>
          <c:dLbls>
            <c:dLbl>
              <c:idx val="0"/>
              <c:layout>
                <c:manualLayout>
                  <c:x val="0"/>
                  <c:y val="0.3425925925925926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11 280,88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5555555555555558E-3"/>
                  <c:y val="0.37037037037037079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11 278,34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Лист3!$B$41:$C$41</c:f>
              <c:numCache>
                <c:formatCode>#,##0.00</c:formatCode>
                <c:ptCount val="2"/>
                <c:pt idx="0">
                  <c:v>11479.5</c:v>
                </c:pt>
                <c:pt idx="1">
                  <c:v>11472.7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1170816"/>
        <c:axId val="79525504"/>
        <c:axId val="0"/>
      </c:bar3DChart>
      <c:catAx>
        <c:axId val="211170816"/>
        <c:scaling>
          <c:orientation val="minMax"/>
        </c:scaling>
        <c:delete val="1"/>
        <c:axPos val="b"/>
        <c:majorTickMark val="out"/>
        <c:minorTickMark val="none"/>
        <c:tickLblPos val="none"/>
        <c:crossAx val="79525504"/>
        <c:crosses val="autoZero"/>
        <c:auto val="1"/>
        <c:lblAlgn val="ctr"/>
        <c:lblOffset val="100"/>
        <c:noMultiLvlLbl val="0"/>
      </c:catAx>
      <c:valAx>
        <c:axId val="79525504"/>
        <c:scaling>
          <c:orientation val="minMax"/>
          <c:max val="1000"/>
        </c:scaling>
        <c:delete val="1"/>
        <c:axPos val="l"/>
        <c:numFmt formatCode="#,##0.00" sourceLinked="1"/>
        <c:majorTickMark val="out"/>
        <c:minorTickMark val="none"/>
        <c:tickLblPos val="none"/>
        <c:crossAx val="211170816"/>
        <c:crosses val="autoZero"/>
        <c:crossBetween val="between"/>
        <c:majorUnit val="100"/>
        <c:minorUnit val="50"/>
      </c:valAx>
    </c:plotArea>
    <c:plotVisOnly val="1"/>
    <c:dispBlanksAs val="gap"/>
    <c:showDLblsOverMax val="0"/>
  </c:chart>
  <c:externalData r:id="rId2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00B050"/>
            </a:solidFill>
          </c:spPr>
          <c:invertIfNegative val="0"/>
          <c:dLbls>
            <c:dLbl>
              <c:idx val="0"/>
              <c:layout>
                <c:manualLayout>
                  <c:x val="0"/>
                  <c:y val="-8.3333333333333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6.2656641604010022E-3"/>
                  <c:y val="-9.25925925925925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5037593984962405E-2"/>
                  <c:y val="-5.09259259259259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4.5947673051500726E-17"/>
                  <c:y val="-7.8703703703703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-2.77777777777777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0"/>
                  <c:y val="-5.09259259259259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7.5187969924812026E-3"/>
                  <c:y val="-4.62962962962962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6.2656641604010022E-3"/>
                  <c:y val="-5.5555555555555552E-2"/>
                </c:manualLayout>
              </c:layout>
              <c:spPr/>
              <c:txPr>
                <a:bodyPr/>
                <a:lstStyle/>
                <a:p>
                  <a:pPr>
                    <a:defRPr sz="1600" b="1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Лист3!$L$42:$L$49</c:f>
              <c:numCache>
                <c:formatCode>General</c:formatCode>
                <c:ptCount val="8"/>
                <c:pt idx="0">
                  <c:v>418.8</c:v>
                </c:pt>
                <c:pt idx="1">
                  <c:v>558.29999999999995</c:v>
                </c:pt>
                <c:pt idx="2">
                  <c:v>546.20000000000005</c:v>
                </c:pt>
                <c:pt idx="3">
                  <c:v>573.20000000000005</c:v>
                </c:pt>
                <c:pt idx="4">
                  <c:v>643</c:v>
                </c:pt>
                <c:pt idx="5">
                  <c:v>647.20000000000005</c:v>
                </c:pt>
                <c:pt idx="6">
                  <c:v>651.66999999999996</c:v>
                </c:pt>
                <c:pt idx="7">
                  <c:v>644.17999999999995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11172352"/>
        <c:axId val="79544896"/>
        <c:axId val="0"/>
      </c:bar3DChart>
      <c:catAx>
        <c:axId val="211172352"/>
        <c:scaling>
          <c:orientation val="minMax"/>
        </c:scaling>
        <c:delete val="1"/>
        <c:axPos val="b"/>
        <c:majorTickMark val="out"/>
        <c:minorTickMark val="none"/>
        <c:tickLblPos val="none"/>
        <c:crossAx val="79544896"/>
        <c:crosses val="autoZero"/>
        <c:auto val="1"/>
        <c:lblAlgn val="ctr"/>
        <c:lblOffset val="100"/>
        <c:noMultiLvlLbl val="0"/>
      </c:catAx>
      <c:valAx>
        <c:axId val="7954489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21117235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FFC000"/>
            </a:solidFill>
          </c:spPr>
          <c:invertIfNegative val="0"/>
          <c:dLbls>
            <c:dLbl>
              <c:idx val="0"/>
              <c:layout>
                <c:manualLayout>
                  <c:x val="1.6666666666666653E-2"/>
                  <c:y val="0.291666666666666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5000000000000001E-2"/>
                  <c:y val="0.291666666666666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Лист3!$B$42:$C$42</c:f>
              <c:numCache>
                <c:formatCode>#,##0.00</c:formatCode>
                <c:ptCount val="2"/>
                <c:pt idx="0">
                  <c:v>2200</c:v>
                </c:pt>
                <c:pt idx="1">
                  <c:v>2200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2278784"/>
        <c:axId val="79546624"/>
        <c:axId val="0"/>
      </c:bar3DChart>
      <c:catAx>
        <c:axId val="212278784"/>
        <c:scaling>
          <c:orientation val="minMax"/>
        </c:scaling>
        <c:delete val="1"/>
        <c:axPos val="b"/>
        <c:majorTickMark val="out"/>
        <c:minorTickMark val="none"/>
        <c:tickLblPos val="none"/>
        <c:crossAx val="79546624"/>
        <c:crosses val="autoZero"/>
        <c:auto val="1"/>
        <c:lblAlgn val="ctr"/>
        <c:lblOffset val="100"/>
        <c:noMultiLvlLbl val="0"/>
      </c:catAx>
      <c:valAx>
        <c:axId val="79546624"/>
        <c:scaling>
          <c:orientation val="minMax"/>
        </c:scaling>
        <c:delete val="1"/>
        <c:axPos val="l"/>
        <c:numFmt formatCode="#,##0.00" sourceLinked="1"/>
        <c:majorTickMark val="out"/>
        <c:minorTickMark val="none"/>
        <c:tickLblPos val="none"/>
        <c:crossAx val="21227878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rgbClr val="FFFF00"/>
              </a:solidFill>
            </c:spPr>
          </c:dPt>
          <c:dPt>
            <c:idx val="1"/>
            <c:bubble3D val="0"/>
            <c:spPr>
              <a:solidFill>
                <a:srgbClr val="FF0000"/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/>
                      <a:t>Программные расходы; </a:t>
                    </a:r>
                    <a:r>
                      <a:rPr lang="ru-RU" dirty="0" smtClean="0"/>
                      <a:t>86%</a:t>
                    </a:r>
                    <a:endParaRPr lang="ru-RU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/>
                      <a:t>Непрограммные расходы; </a:t>
                    </a:r>
                    <a:r>
                      <a:rPr lang="ru-RU" dirty="0" smtClean="0"/>
                      <a:t>14%</a:t>
                    </a:r>
                    <a:endParaRPr lang="ru-RU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МП!$A$34:$A$35</c:f>
              <c:strCache>
                <c:ptCount val="2"/>
                <c:pt idx="0">
                  <c:v>Программные расходы</c:v>
                </c:pt>
                <c:pt idx="1">
                  <c:v>Непрограммные расходы</c:v>
                </c:pt>
              </c:strCache>
            </c:strRef>
          </c:cat>
          <c:val>
            <c:numRef>
              <c:f>МП!$B$34:$B$35</c:f>
              <c:numCache>
                <c:formatCode>#,##0.0</c:formatCode>
                <c:ptCount val="2"/>
                <c:pt idx="0">
                  <c:v>92.789288463248127</c:v>
                </c:pt>
                <c:pt idx="1">
                  <c:v>7.2107115367519308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88165885771999"/>
          <c:y val="0.11805546045874703"/>
          <c:w val="0.72742648753939454"/>
          <c:h val="0.70833352352695056"/>
        </c:manualLayout>
      </c:layout>
      <c:pie3D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rgbClr val="FFFF00"/>
              </a:solidFill>
            </c:spPr>
          </c:dPt>
          <c:dPt>
            <c:idx val="1"/>
            <c:bubble3D val="0"/>
            <c:spPr>
              <a:solidFill>
                <a:srgbClr val="00B050"/>
              </a:solidFill>
            </c:spPr>
          </c:dPt>
          <c:dPt>
            <c:idx val="2"/>
            <c:bubble3D val="0"/>
            <c:spPr>
              <a:solidFill>
                <a:srgbClr val="FF0000"/>
              </a:solidFill>
            </c:spPr>
          </c:dPt>
          <c:dPt>
            <c:idx val="3"/>
            <c:bubble3D val="0"/>
            <c:spPr>
              <a:solidFill>
                <a:srgbClr val="00B0F0"/>
              </a:solidFill>
            </c:spPr>
          </c:dPt>
          <c:dPt>
            <c:idx val="4"/>
            <c:bubble3D val="0"/>
            <c:spPr>
              <a:solidFill>
                <a:srgbClr val="7030A0"/>
              </a:solidFill>
            </c:spPr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1200" b="1">
                      <a:solidFill>
                        <a:schemeClr val="accent6">
                          <a:lumMod val="75000"/>
                        </a:schemeClr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0.22050159012671136"/>
                  <c:y val="-8.8086271824717559E-3"/>
                </c:manualLayout>
              </c:layout>
              <c:spPr/>
              <c:txPr>
                <a:bodyPr/>
                <a:lstStyle/>
                <a:p>
                  <a:pPr>
                    <a:defRPr sz="1200" b="1">
                      <a:solidFill>
                        <a:srgbClr val="00421E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9.5535860807704034E-5"/>
                  <c:y val="9.5033474076610114E-2"/>
                </c:manualLayout>
              </c:layout>
              <c:spPr/>
              <c:txPr>
                <a:bodyPr/>
                <a:lstStyle/>
                <a:p>
                  <a:pPr>
                    <a:defRPr sz="1200" b="1">
                      <a:solidFill>
                        <a:srgbClr val="C00000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1.854585101952606E-2"/>
                  <c:y val="-0.10412453878047859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spPr/>
              <c:txPr>
                <a:bodyPr/>
                <a:lstStyle/>
                <a:p>
                  <a:pPr>
                    <a:defRPr sz="1200" b="1">
                      <a:solidFill>
                        <a:srgbClr val="7030A0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200" b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Лист1!$B$6:$B$10</c:f>
              <c:strCache>
                <c:ptCount val="5"/>
                <c:pt idx="0">
                  <c:v>ДОХОДЫ ОТ ИСПОЛЬЗОВАНИЯ ИМУЩЕСТВА, НАХОДЯЩЕГОСЯ В ГОСУДАРСТВЕННОЙ И МУНИЦИПАЛЬНОЙ СОБСТВЕННОСТИ</c:v>
                </c:pt>
                <c:pt idx="1">
                  <c:v>ПЛАТЕЖИ ПРИ ПОЛЬЗОВАНИИ ПРИРОДНЫМИ РЕСУРСАМИ</c:v>
                </c:pt>
                <c:pt idx="2">
                  <c:v>ДОХОДЫ ОТ ОКАЗАНИЯ ПЛАТНЫХ УСЛУГ И КОМПЕНСАЦИИ ЗАТРАТ ГОСУДАРСТВА</c:v>
                </c:pt>
                <c:pt idx="3">
                  <c:v>ДОХОДЫ ОТ ПРОДАЖИ МАТЕРИАЛЬНЫХ И НЕМАТЕРИАЛЬНЫХ АКТИВОВ</c:v>
                </c:pt>
                <c:pt idx="4">
                  <c:v>ШТРАФЫ, САНКЦИИ, ВОЗМЕЩЕНИЕ УЩЕРБА</c:v>
                </c:pt>
              </c:strCache>
            </c:strRef>
          </c:cat>
          <c:val>
            <c:numRef>
              <c:f>Лист1!$D$6:$D$10</c:f>
              <c:numCache>
                <c:formatCode>#,##0.0</c:formatCode>
                <c:ptCount val="5"/>
                <c:pt idx="0">
                  <c:v>5807.1</c:v>
                </c:pt>
                <c:pt idx="1">
                  <c:v>890.3</c:v>
                </c:pt>
                <c:pt idx="2">
                  <c:v>1686</c:v>
                </c:pt>
                <c:pt idx="3">
                  <c:v>3160</c:v>
                </c:pt>
                <c:pt idx="4">
                  <c:v>585.29999999999995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8936107251299537E-2"/>
          <c:y val="0.17612415635545556"/>
          <c:w val="0.82763171708799588"/>
          <c:h val="0.78611140274132396"/>
        </c:manualLayout>
      </c:layout>
      <c:pie3D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rgbClr val="92D050"/>
              </a:solidFill>
            </c:spPr>
          </c:dPt>
          <c:dPt>
            <c:idx val="1"/>
            <c:bubble3D val="0"/>
            <c:spPr>
              <a:solidFill>
                <a:srgbClr val="FFFF00"/>
              </a:solidFill>
            </c:spPr>
          </c:dPt>
          <c:dPt>
            <c:idx val="2"/>
            <c:bubble3D val="0"/>
            <c:spPr>
              <a:solidFill>
                <a:srgbClr val="FF0000"/>
              </a:solidFill>
            </c:spPr>
          </c:dPt>
          <c:dPt>
            <c:idx val="3"/>
            <c:bubble3D val="0"/>
            <c:spPr>
              <a:solidFill>
                <a:srgbClr val="00B0F0"/>
              </a:solidFill>
            </c:spPr>
          </c:dPt>
          <c:dLbls>
            <c:dLbl>
              <c:idx val="0"/>
              <c:layout>
                <c:manualLayout>
                  <c:x val="0.11774574134115599"/>
                  <c:y val="-4.4165461460174624E-2"/>
                </c:manualLayout>
              </c:layout>
              <c:tx>
                <c:rich>
                  <a:bodyPr/>
                  <a:lstStyle/>
                  <a:p>
                    <a:pPr>
                      <a:defRPr sz="1800" b="1">
                        <a:solidFill>
                          <a:srgbClr val="00421E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sz="1800" dirty="0" smtClean="0">
                        <a:solidFill>
                          <a:srgbClr val="00421E"/>
                        </a:solidFill>
                      </a:rPr>
                      <a:t>   Дотации</a:t>
                    </a:r>
                    <a:r>
                      <a:rPr lang="ru-RU" sz="1800" dirty="0">
                        <a:solidFill>
                          <a:srgbClr val="00421E"/>
                        </a:solidFill>
                      </a:rPr>
                      <a:t>; </a:t>
                    </a:r>
                    <a:r>
                      <a:rPr lang="ru-RU" sz="1800" dirty="0" smtClean="0">
                        <a:solidFill>
                          <a:srgbClr val="00421E"/>
                        </a:solidFill>
                      </a:rPr>
                      <a:t>       150 </a:t>
                    </a:r>
                    <a:r>
                      <a:rPr lang="ru-RU" sz="1800" dirty="0">
                        <a:solidFill>
                          <a:srgbClr val="00421E"/>
                        </a:solidFill>
                      </a:rPr>
                      <a:t>311,3; </a:t>
                    </a:r>
                    <a:endParaRPr lang="ru-RU" sz="1800" dirty="0" smtClean="0">
                      <a:solidFill>
                        <a:srgbClr val="00421E"/>
                      </a:solidFill>
                    </a:endParaRPr>
                  </a:p>
                  <a:p>
                    <a:pPr>
                      <a:defRPr sz="1800" b="1">
                        <a:solidFill>
                          <a:srgbClr val="00421E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sz="1800" dirty="0" smtClean="0">
                        <a:solidFill>
                          <a:srgbClr val="00421E"/>
                        </a:solidFill>
                      </a:rPr>
                      <a:t>18</a:t>
                    </a:r>
                    <a:r>
                      <a:rPr lang="ru-RU" sz="1800" dirty="0">
                        <a:solidFill>
                          <a:srgbClr val="00421E"/>
                        </a:solidFill>
                      </a:rPr>
                      <a:t>%</a:t>
                    </a:r>
                    <a:endParaRPr lang="ru-RU" dirty="0">
                      <a:solidFill>
                        <a:srgbClr val="00421E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0.11228867531264475"/>
                  <c:y val="-0.3107316942525043"/>
                </c:manualLayout>
              </c:layout>
              <c:tx>
                <c:rich>
                  <a:bodyPr/>
                  <a:lstStyle/>
                  <a:p>
                    <a:pPr>
                      <a:defRPr sz="1800" b="1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sz="1800" dirty="0">
                        <a:solidFill>
                          <a:schemeClr val="accent6">
                            <a:lumMod val="75000"/>
                          </a:schemeClr>
                        </a:solidFill>
                      </a:rPr>
                      <a:t>Субсидии; </a:t>
                    </a:r>
                    <a:endParaRPr lang="ru-RU" sz="1800" dirty="0" smtClean="0">
                      <a:solidFill>
                        <a:schemeClr val="accent6">
                          <a:lumMod val="75000"/>
                        </a:schemeClr>
                      </a:solidFill>
                    </a:endParaRPr>
                  </a:p>
                  <a:p>
                    <a:pPr>
                      <a:defRPr sz="1800" b="1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sz="1800" dirty="0" smtClean="0">
                        <a:solidFill>
                          <a:schemeClr val="accent6">
                            <a:lumMod val="75000"/>
                          </a:schemeClr>
                        </a:solidFill>
                      </a:rPr>
                      <a:t>362 </a:t>
                    </a:r>
                    <a:r>
                      <a:rPr lang="ru-RU" sz="1800" dirty="0">
                        <a:solidFill>
                          <a:schemeClr val="accent6">
                            <a:lumMod val="75000"/>
                          </a:schemeClr>
                        </a:solidFill>
                      </a:rPr>
                      <a:t>662,8; </a:t>
                    </a:r>
                    <a:endParaRPr lang="ru-RU" sz="1800" dirty="0" smtClean="0">
                      <a:solidFill>
                        <a:schemeClr val="accent6">
                          <a:lumMod val="75000"/>
                        </a:schemeClr>
                      </a:solidFill>
                    </a:endParaRPr>
                  </a:p>
                  <a:p>
                    <a:pPr>
                      <a:defRPr sz="1800" b="1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sz="1800" dirty="0" smtClean="0">
                        <a:solidFill>
                          <a:schemeClr val="accent6">
                            <a:lumMod val="75000"/>
                          </a:schemeClr>
                        </a:solidFill>
                      </a:rPr>
                      <a:t>44</a:t>
                    </a:r>
                    <a:r>
                      <a:rPr lang="ru-RU" sz="1800" dirty="0">
                        <a:solidFill>
                          <a:schemeClr val="accent6">
                            <a:lumMod val="75000"/>
                          </a:schemeClr>
                        </a:solidFill>
                      </a:rPr>
                      <a:t>%</a:t>
                    </a:r>
                    <a:endParaRPr lang="ru-RU" dirty="0">
                      <a:solidFill>
                        <a:schemeClr val="accent6">
                          <a:lumMod val="75000"/>
                        </a:schemeClr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1.325459317585302E-3"/>
                  <c:y val="0.29827869730569428"/>
                </c:manualLayout>
              </c:layout>
              <c:tx>
                <c:rich>
                  <a:bodyPr/>
                  <a:lstStyle/>
                  <a:p>
                    <a:pPr>
                      <a:defRPr sz="1800" b="1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sz="1800" dirty="0" smtClean="0">
                        <a:solidFill>
                          <a:srgbClr val="C00000"/>
                        </a:solidFill>
                      </a:rPr>
                      <a:t>    Субвенции</a:t>
                    </a:r>
                    <a:r>
                      <a:rPr lang="ru-RU" sz="1800" dirty="0">
                        <a:solidFill>
                          <a:srgbClr val="C00000"/>
                        </a:solidFill>
                      </a:rPr>
                      <a:t>; </a:t>
                    </a:r>
                    <a:endParaRPr lang="ru-RU" sz="1800" dirty="0" smtClean="0">
                      <a:solidFill>
                        <a:srgbClr val="C00000"/>
                      </a:solidFill>
                    </a:endParaRPr>
                  </a:p>
                  <a:p>
                    <a:pPr>
                      <a:defRPr sz="1800" b="1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sz="1800" dirty="0" smtClean="0">
                        <a:solidFill>
                          <a:srgbClr val="C00000"/>
                        </a:solidFill>
                      </a:rPr>
                      <a:t>213 </a:t>
                    </a:r>
                    <a:r>
                      <a:rPr lang="ru-RU" sz="1800" dirty="0">
                        <a:solidFill>
                          <a:srgbClr val="C00000"/>
                        </a:solidFill>
                      </a:rPr>
                      <a:t>898,5; </a:t>
                    </a:r>
                    <a:endParaRPr lang="ru-RU" sz="1800" dirty="0" smtClean="0">
                      <a:solidFill>
                        <a:srgbClr val="C00000"/>
                      </a:solidFill>
                    </a:endParaRPr>
                  </a:p>
                  <a:p>
                    <a:pPr>
                      <a:defRPr sz="1800" b="1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sz="1800" dirty="0" smtClean="0">
                        <a:solidFill>
                          <a:srgbClr val="C00000"/>
                        </a:solidFill>
                      </a:rPr>
                      <a:t>26</a:t>
                    </a:r>
                    <a:r>
                      <a:rPr lang="ru-RU" sz="1800" dirty="0">
                        <a:solidFill>
                          <a:srgbClr val="C00000"/>
                        </a:solidFill>
                      </a:rPr>
                      <a:t>%</a:t>
                    </a:r>
                    <a:endParaRPr lang="ru-RU" dirty="0">
                      <a:solidFill>
                        <a:srgbClr val="C00000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0.18397271113169686"/>
                  <c:y val="3.4013605442176896E-3"/>
                </c:manualLayout>
              </c:layout>
              <c:tx>
                <c:rich>
                  <a:bodyPr/>
                  <a:lstStyle/>
                  <a:p>
                    <a:pPr>
                      <a:defRPr sz="1600" b="1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sz="1600">
                        <a:solidFill>
                          <a:srgbClr val="0070C0"/>
                        </a:solidFill>
                      </a:rPr>
                      <a:t>Иные межбюджетные трансферты; </a:t>
                    </a:r>
                    <a:r>
                      <a:rPr lang="ru-RU" sz="1600" smtClean="0">
                        <a:solidFill>
                          <a:srgbClr val="0070C0"/>
                        </a:solidFill>
                      </a:rPr>
                      <a:t>    104 </a:t>
                    </a:r>
                    <a:r>
                      <a:rPr lang="ru-RU" sz="1600">
                        <a:solidFill>
                          <a:srgbClr val="0070C0"/>
                        </a:solidFill>
                      </a:rPr>
                      <a:t>684,3; </a:t>
                    </a:r>
                    <a:endParaRPr lang="ru-RU" sz="1600" smtClean="0">
                      <a:solidFill>
                        <a:srgbClr val="0070C0"/>
                      </a:solidFill>
                    </a:endParaRPr>
                  </a:p>
                  <a:p>
                    <a:pPr>
                      <a:defRPr sz="1600" b="1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sz="1600" smtClean="0">
                        <a:solidFill>
                          <a:srgbClr val="0070C0"/>
                        </a:solidFill>
                      </a:rPr>
                      <a:t>12</a:t>
                    </a:r>
                    <a:r>
                      <a:rPr lang="ru-RU" sz="1600">
                        <a:solidFill>
                          <a:srgbClr val="0070C0"/>
                        </a:solidFill>
                      </a:rPr>
                      <a:t>%</a:t>
                    </a:r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8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</c:dLbls>
          <c:cat>
            <c:strRef>
              <c:f>Лист1!$B$6:$B$9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Лист1!$D$6:$D$9</c:f>
              <c:numCache>
                <c:formatCode>#,##0.0</c:formatCode>
                <c:ptCount val="4"/>
                <c:pt idx="0">
                  <c:v>150311.29999999999</c:v>
                </c:pt>
                <c:pt idx="1">
                  <c:v>362662.8</c:v>
                </c:pt>
                <c:pt idx="2">
                  <c:v>213898.5</c:v>
                </c:pt>
                <c:pt idx="3">
                  <c:v>104684.3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0630528"/>
        <c:axId val="141835584"/>
        <c:axId val="0"/>
      </c:bar3DChart>
      <c:catAx>
        <c:axId val="140630528"/>
        <c:scaling>
          <c:orientation val="minMax"/>
        </c:scaling>
        <c:delete val="1"/>
        <c:axPos val="b"/>
        <c:majorTickMark val="out"/>
        <c:minorTickMark val="none"/>
        <c:tickLblPos val="none"/>
        <c:crossAx val="141835584"/>
        <c:crosses val="autoZero"/>
        <c:auto val="1"/>
        <c:lblAlgn val="ctr"/>
        <c:lblOffset val="100"/>
        <c:noMultiLvlLbl val="0"/>
      </c:catAx>
      <c:valAx>
        <c:axId val="14183558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4063052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1"/>
          <c:order val="0"/>
          <c:spPr>
            <a:solidFill>
              <a:srgbClr val="00B0F0"/>
            </a:solidFill>
          </c:spPr>
          <c:invertIfNegative val="0"/>
          <c:dLbls>
            <c:dLbl>
              <c:idx val="0"/>
              <c:layout>
                <c:manualLayout>
                  <c:x val="2.6246719160104887E-3"/>
                  <c:y val="-4.08163265306123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3123359580052263E-3"/>
                  <c:y val="-6.80272108843537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3123359580052502E-3"/>
                  <c:y val="-1.36054421768707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2.624671916010549E-3"/>
                  <c:y val="-3.06122448979591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6246719160105004E-3"/>
                  <c:y val="-5.10204081632653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6246719160105004E-3"/>
                  <c:y val="-5.44217687074829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5.2493438320209071E-3"/>
                  <c:y val="-5.10204081632653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1.4435695538057739E-2"/>
                  <c:y val="-4.7619047619047623E-2"/>
                </c:manualLayout>
              </c:layout>
              <c:spPr/>
              <c:txPr>
                <a:bodyPr/>
                <a:lstStyle/>
                <a:p>
                  <a:pPr>
                    <a:defRPr sz="1800" b="1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Лист1!$C$15:$C$22</c:f>
              <c:numCache>
                <c:formatCode>_-* #,##0.00_р_._-;\-* #,##0.00_р_._-;_-* "-"??_р_._-;_-@_-</c:formatCode>
                <c:ptCount val="8"/>
                <c:pt idx="0">
                  <c:v>20965.599999999988</c:v>
                </c:pt>
                <c:pt idx="1">
                  <c:v>27103.69</c:v>
                </c:pt>
                <c:pt idx="2">
                  <c:v>26542.60999999999</c:v>
                </c:pt>
                <c:pt idx="3">
                  <c:v>30233.12999999999</c:v>
                </c:pt>
                <c:pt idx="4">
                  <c:v>33720.159999999996</c:v>
                </c:pt>
                <c:pt idx="5">
                  <c:v>45826.58</c:v>
                </c:pt>
                <c:pt idx="6">
                  <c:v>52546.33</c:v>
                </c:pt>
                <c:pt idx="7">
                  <c:v>61714.250628284208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09100800"/>
        <c:axId val="209005376"/>
        <c:axId val="0"/>
      </c:bar3DChart>
      <c:catAx>
        <c:axId val="209100800"/>
        <c:scaling>
          <c:orientation val="minMax"/>
        </c:scaling>
        <c:delete val="1"/>
        <c:axPos val="b"/>
        <c:majorTickMark val="out"/>
        <c:minorTickMark val="none"/>
        <c:tickLblPos val="none"/>
        <c:crossAx val="209005376"/>
        <c:crosses val="autoZero"/>
        <c:auto val="1"/>
        <c:lblAlgn val="ctr"/>
        <c:lblOffset val="100"/>
        <c:noMultiLvlLbl val="0"/>
      </c:catAx>
      <c:valAx>
        <c:axId val="209005376"/>
        <c:scaling>
          <c:orientation val="minMax"/>
        </c:scaling>
        <c:delete val="1"/>
        <c:axPos val="l"/>
        <c:numFmt formatCode="_-* #,##0.00_р_._-;\-* #,##0.00_р_._-;_-* &quot;-&quot;??_р_._-;_-@_-" sourceLinked="1"/>
        <c:majorTickMark val="out"/>
        <c:minorTickMark val="none"/>
        <c:tickLblPos val="none"/>
        <c:crossAx val="209100800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182203389830508"/>
          <c:y val="0.26425438596491246"/>
          <c:w val="0.73375706214689296"/>
          <c:h val="0.71710526315789513"/>
        </c:manualLayout>
      </c:layout>
      <c:pie3DChart>
        <c:varyColors val="1"/>
        <c:ser>
          <c:idx val="0"/>
          <c:order val="0"/>
          <c:explosion val="28"/>
          <c:dPt>
            <c:idx val="2"/>
            <c:bubble3D val="0"/>
            <c:spPr>
              <a:solidFill>
                <a:srgbClr val="92D050"/>
              </a:solidFill>
            </c:spPr>
          </c:dPt>
          <c:dPt>
            <c:idx val="3"/>
            <c:bubble3D val="0"/>
            <c:spPr>
              <a:solidFill>
                <a:srgbClr val="FFC000"/>
              </a:solidFill>
            </c:spPr>
          </c:dPt>
          <c:dPt>
            <c:idx val="4"/>
            <c:bubble3D val="0"/>
            <c:spPr>
              <a:solidFill>
                <a:srgbClr val="00B050"/>
              </a:solidFill>
            </c:spPr>
          </c:dPt>
          <c:dPt>
            <c:idx val="5"/>
            <c:bubble3D val="0"/>
            <c:spPr>
              <a:solidFill>
                <a:schemeClr val="accent6">
                  <a:lumMod val="50000"/>
                </a:schemeClr>
              </a:solidFill>
            </c:spPr>
          </c:dPt>
          <c:dPt>
            <c:idx val="6"/>
            <c:bubble3D val="0"/>
            <c:spPr>
              <a:solidFill>
                <a:srgbClr val="FFFF00"/>
              </a:solidFill>
            </c:spPr>
          </c:dPt>
          <c:dPt>
            <c:idx val="7"/>
            <c:bubble3D val="0"/>
            <c:spPr>
              <a:solidFill>
                <a:srgbClr val="FF0000"/>
              </a:solidFill>
            </c:spPr>
          </c:dPt>
          <c:dPt>
            <c:idx val="8"/>
            <c:bubble3D val="0"/>
            <c:spPr>
              <a:solidFill>
                <a:srgbClr val="00B0F0"/>
              </a:solidFill>
            </c:spPr>
          </c:dPt>
          <c:dLbls>
            <c:dLbl>
              <c:idx val="0"/>
              <c:layout>
                <c:manualLayout>
                  <c:x val="4.4089928377596892E-2"/>
                  <c:y val="-0.21943103329189134"/>
                </c:manualLayout>
              </c:layout>
              <c:tx>
                <c:rich>
                  <a:bodyPr/>
                  <a:lstStyle/>
                  <a:p>
                    <a:pPr>
                      <a:defRPr sz="1400" b="1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dirty="0" smtClean="0">
                        <a:solidFill>
                          <a:srgbClr val="002060"/>
                        </a:solidFill>
                      </a:rPr>
                      <a:t>   Общегосударственные </a:t>
                    </a:r>
                    <a:r>
                      <a:rPr lang="ru-RU" dirty="0">
                        <a:solidFill>
                          <a:srgbClr val="002060"/>
                        </a:solidFill>
                      </a:rPr>
                      <a:t>вопросы; </a:t>
                    </a:r>
                    <a:r>
                      <a:rPr lang="ru-RU" dirty="0" smtClean="0">
                        <a:solidFill>
                          <a:srgbClr val="002060"/>
                        </a:solidFill>
                      </a:rPr>
                      <a:t>            79 </a:t>
                    </a:r>
                    <a:r>
                      <a:rPr lang="ru-RU" dirty="0">
                        <a:solidFill>
                          <a:srgbClr val="002060"/>
                        </a:solidFill>
                      </a:rPr>
                      <a:t>406,70; 7%</a:t>
                    </a:r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0.19006650651719392"/>
                  <c:y val="-0.17180912418842392"/>
                </c:manualLayout>
              </c:layout>
              <c:tx>
                <c:rich>
                  <a:bodyPr/>
                  <a:lstStyle/>
                  <a:p>
                    <a:pPr>
                      <a:defRPr sz="1400" b="1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endParaRPr lang="ru-RU" dirty="0" smtClean="0">
                      <a:solidFill>
                        <a:schemeClr val="accent6">
                          <a:lumMod val="50000"/>
                        </a:schemeClr>
                      </a:solidFill>
                    </a:endParaRPr>
                  </a:p>
                  <a:p>
                    <a:pPr>
                      <a:defRPr sz="1400" b="1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dirty="0" smtClean="0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t>Национальная </a:t>
                    </a:r>
                    <a:r>
                      <a:rPr lang="ru-RU" dirty="0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t>оборона; </a:t>
                    </a:r>
                    <a:endParaRPr lang="ru-RU" dirty="0" smtClean="0">
                      <a:solidFill>
                        <a:schemeClr val="accent6">
                          <a:lumMod val="50000"/>
                        </a:schemeClr>
                      </a:solidFill>
                    </a:endParaRPr>
                  </a:p>
                  <a:p>
                    <a:pPr>
                      <a:defRPr sz="1400" b="1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dirty="0" smtClean="0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t>916,80</a:t>
                    </a:r>
                    <a:r>
                      <a:rPr lang="ru-RU" dirty="0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t>; </a:t>
                    </a:r>
                    <a:r>
                      <a:rPr lang="ru-RU" dirty="0" smtClean="0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t>менее 1%</a:t>
                    </a:r>
                    <a:endParaRPr lang="ru-RU" dirty="0">
                      <a:solidFill>
                        <a:schemeClr val="accent6">
                          <a:lumMod val="50000"/>
                        </a:schemeClr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0.17232072156234715"/>
                  <c:y val="7.0326702583229733E-2"/>
                </c:manualLayout>
              </c:layout>
              <c:tx>
                <c:rich>
                  <a:bodyPr/>
                  <a:lstStyle/>
                  <a:p>
                    <a:pPr>
                      <a:defRPr sz="1400" b="1">
                        <a:solidFill>
                          <a:srgbClr val="00421E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dirty="0">
                        <a:solidFill>
                          <a:srgbClr val="00421E"/>
                        </a:solidFill>
                      </a:rPr>
                      <a:t>Национальная безопасность и правоохранительная деятельность; </a:t>
                    </a:r>
                    <a:endParaRPr lang="ru-RU" dirty="0" smtClean="0">
                      <a:solidFill>
                        <a:srgbClr val="00421E"/>
                      </a:solidFill>
                    </a:endParaRPr>
                  </a:p>
                  <a:p>
                    <a:pPr>
                      <a:defRPr sz="1400" b="1">
                        <a:solidFill>
                          <a:srgbClr val="00421E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dirty="0" smtClean="0">
                        <a:solidFill>
                          <a:srgbClr val="00421E"/>
                        </a:solidFill>
                      </a:rPr>
                      <a:t>10 </a:t>
                    </a:r>
                    <a:r>
                      <a:rPr lang="ru-RU" dirty="0">
                        <a:solidFill>
                          <a:srgbClr val="00421E"/>
                        </a:solidFill>
                      </a:rPr>
                      <a:t>752,40; </a:t>
                    </a:r>
                    <a:endParaRPr lang="ru-RU" dirty="0" smtClean="0">
                      <a:solidFill>
                        <a:srgbClr val="00421E"/>
                      </a:solidFill>
                    </a:endParaRPr>
                  </a:p>
                  <a:p>
                    <a:pPr>
                      <a:defRPr sz="1400" b="1">
                        <a:solidFill>
                          <a:srgbClr val="00421E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dirty="0" smtClean="0">
                        <a:solidFill>
                          <a:srgbClr val="00421E"/>
                        </a:solidFill>
                      </a:rPr>
                      <a:t>1</a:t>
                    </a:r>
                    <a:r>
                      <a:rPr lang="ru-RU" dirty="0">
                        <a:solidFill>
                          <a:srgbClr val="00421E"/>
                        </a:solidFill>
                      </a:rPr>
                      <a:t>%</a:t>
                    </a:r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9.3734707949641949E-2"/>
                  <c:y val="0.22572506561679789"/>
                </c:manualLayout>
              </c:layout>
              <c:tx>
                <c:rich>
                  <a:bodyPr/>
                  <a:lstStyle/>
                  <a:p>
                    <a:pPr>
                      <a:defRPr sz="1400" b="1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dirty="0" smtClean="0">
                        <a:solidFill>
                          <a:srgbClr val="C00000"/>
                        </a:solidFill>
                      </a:rPr>
                      <a:t> </a:t>
                    </a:r>
                  </a:p>
                  <a:p>
                    <a:pPr>
                      <a:defRPr sz="1400" b="1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dirty="0" smtClean="0">
                        <a:solidFill>
                          <a:srgbClr val="C00000"/>
                        </a:solidFill>
                      </a:rPr>
                      <a:t>Национальная </a:t>
                    </a:r>
                    <a:r>
                      <a:rPr lang="ru-RU" dirty="0">
                        <a:solidFill>
                          <a:srgbClr val="C00000"/>
                        </a:solidFill>
                      </a:rPr>
                      <a:t>экономика; </a:t>
                    </a:r>
                    <a:endParaRPr lang="ru-RU" dirty="0" smtClean="0">
                      <a:solidFill>
                        <a:srgbClr val="C00000"/>
                      </a:solidFill>
                    </a:endParaRPr>
                  </a:p>
                  <a:p>
                    <a:pPr>
                      <a:defRPr sz="1400" b="1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dirty="0" smtClean="0">
                        <a:solidFill>
                          <a:srgbClr val="C00000"/>
                        </a:solidFill>
                      </a:rPr>
                      <a:t>160 </a:t>
                    </a:r>
                    <a:r>
                      <a:rPr lang="ru-RU" dirty="0">
                        <a:solidFill>
                          <a:srgbClr val="C00000"/>
                        </a:solidFill>
                      </a:rPr>
                      <a:t>883,00; </a:t>
                    </a:r>
                    <a:endParaRPr lang="ru-RU" dirty="0" smtClean="0">
                      <a:solidFill>
                        <a:srgbClr val="C00000"/>
                      </a:solidFill>
                    </a:endParaRPr>
                  </a:p>
                  <a:p>
                    <a:pPr>
                      <a:defRPr sz="1400" b="1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dirty="0" smtClean="0">
                        <a:solidFill>
                          <a:srgbClr val="C00000"/>
                        </a:solidFill>
                      </a:rPr>
                      <a:t>14</a:t>
                    </a:r>
                    <a:r>
                      <a:rPr lang="ru-RU" dirty="0">
                        <a:solidFill>
                          <a:srgbClr val="C00000"/>
                        </a:solidFill>
                      </a:rPr>
                      <a:t>%</a:t>
                    </a:r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ru-RU" sz="1400" b="1"/>
                      <a:t>Жилищно-коммунальное хозяйство; </a:t>
                    </a:r>
                    <a:endParaRPr lang="ru-RU" sz="1400" b="1" smtClean="0"/>
                  </a:p>
                  <a:p>
                    <a:r>
                      <a:rPr lang="ru-RU" sz="1400" b="1" smtClean="0"/>
                      <a:t>385 </a:t>
                    </a:r>
                    <a:r>
                      <a:rPr lang="ru-RU" sz="1400" b="1"/>
                      <a:t>216,30; </a:t>
                    </a:r>
                    <a:endParaRPr lang="ru-RU" sz="1400" b="1" smtClean="0"/>
                  </a:p>
                  <a:p>
                    <a:r>
                      <a:rPr lang="ru-RU" sz="1400" b="1" smtClean="0"/>
                      <a:t>34</a:t>
                    </a:r>
                    <a:r>
                      <a:rPr lang="ru-RU" sz="1400" b="1"/>
                      <a:t>%</a:t>
                    </a:r>
                    <a:endParaRPr lang="ru-RU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5"/>
              <c:layout/>
              <c:tx>
                <c:rich>
                  <a:bodyPr/>
                  <a:lstStyle/>
                  <a:p>
                    <a:pPr>
                      <a:defRPr sz="1400" b="1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sz="1400" b="1" dirty="0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t>Охрана окружающей среды; </a:t>
                    </a:r>
                    <a:endParaRPr lang="ru-RU" sz="1400" b="1" dirty="0" smtClean="0">
                      <a:solidFill>
                        <a:schemeClr val="accent6">
                          <a:lumMod val="50000"/>
                        </a:schemeClr>
                      </a:solidFill>
                    </a:endParaRPr>
                  </a:p>
                  <a:p>
                    <a:pPr>
                      <a:defRPr sz="1400" b="1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sz="1400" b="1" dirty="0" smtClean="0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t>1 236,10</a:t>
                    </a:r>
                    <a:r>
                      <a:rPr lang="ru-RU" sz="1400" b="1" dirty="0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t>; </a:t>
                    </a:r>
                    <a:r>
                      <a:rPr lang="ru-RU" sz="1400" b="1" dirty="0" smtClean="0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t>менее</a:t>
                    </a:r>
                    <a:r>
                      <a:rPr lang="ru-RU" sz="1400" b="1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t> 1</a:t>
                    </a:r>
                    <a:r>
                      <a:rPr lang="ru-RU" sz="1400" b="1" dirty="0" smtClean="0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t>%</a:t>
                    </a:r>
                    <a:endParaRPr lang="ru-RU" dirty="0">
                      <a:solidFill>
                        <a:schemeClr val="accent6">
                          <a:lumMod val="50000"/>
                        </a:schemeClr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0.18313559322033898"/>
                  <c:y val="-6.3662798729106268E-2"/>
                </c:manualLayout>
              </c:layout>
              <c:tx>
                <c:rich>
                  <a:bodyPr/>
                  <a:lstStyle/>
                  <a:p>
                    <a:endParaRPr lang="ru-RU" sz="1400" b="1" dirty="0" smtClean="0"/>
                  </a:p>
                  <a:p>
                    <a:r>
                      <a:rPr lang="ru-RU" sz="1400" b="1" dirty="0" smtClean="0"/>
                      <a:t>Образование</a:t>
                    </a:r>
                    <a:r>
                      <a:rPr lang="ru-RU" sz="1400" b="1" dirty="0"/>
                      <a:t>; </a:t>
                    </a:r>
                    <a:endParaRPr lang="ru-RU" sz="1400" b="1" dirty="0" smtClean="0"/>
                  </a:p>
                  <a:p>
                    <a:r>
                      <a:rPr lang="ru-RU" sz="1400" b="1" dirty="0" smtClean="0"/>
                      <a:t>389 </a:t>
                    </a:r>
                    <a:r>
                      <a:rPr lang="ru-RU" sz="1400" b="1" dirty="0"/>
                      <a:t>858,90; </a:t>
                    </a:r>
                    <a:endParaRPr lang="ru-RU" sz="1400" b="1" dirty="0" smtClean="0"/>
                  </a:p>
                  <a:p>
                    <a:r>
                      <a:rPr lang="ru-RU" sz="1400" b="1" dirty="0" smtClean="0"/>
                      <a:t>35</a:t>
                    </a:r>
                    <a:r>
                      <a:rPr lang="ru-RU" sz="1400" b="1" dirty="0"/>
                      <a:t>%</a:t>
                    </a:r>
                    <a:endParaRPr lang="ru-RU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7"/>
              <c:layout>
                <c:manualLayout>
                  <c:x val="-0.24230381689576941"/>
                  <c:y val="0.20973511534742384"/>
                </c:manualLayout>
              </c:layout>
              <c:tx>
                <c:rich>
                  <a:bodyPr/>
                  <a:lstStyle/>
                  <a:p>
                    <a:pPr>
                      <a:defRPr sz="1600" b="1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endParaRPr lang="ru-RU" sz="1600" b="1" dirty="0" smtClean="0">
                      <a:solidFill>
                        <a:srgbClr val="FF0000"/>
                      </a:solidFill>
                    </a:endParaRPr>
                  </a:p>
                  <a:p>
                    <a:pPr>
                      <a:defRPr sz="1600" b="1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sz="1600" b="1" dirty="0" smtClean="0">
                        <a:solidFill>
                          <a:srgbClr val="FF0000"/>
                        </a:solidFill>
                      </a:rPr>
                      <a:t>Культура</a:t>
                    </a:r>
                    <a:r>
                      <a:rPr lang="ru-RU" sz="1600" b="1" dirty="0">
                        <a:solidFill>
                          <a:srgbClr val="FF0000"/>
                        </a:solidFill>
                      </a:rPr>
                      <a:t>; </a:t>
                    </a:r>
                    <a:endParaRPr lang="ru-RU" sz="1600" b="1" dirty="0" smtClean="0">
                      <a:solidFill>
                        <a:srgbClr val="FF0000"/>
                      </a:solidFill>
                    </a:endParaRPr>
                  </a:p>
                  <a:p>
                    <a:pPr>
                      <a:defRPr sz="1600" b="1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sz="1600" b="1" dirty="0" smtClean="0">
                        <a:solidFill>
                          <a:srgbClr val="FF0000"/>
                        </a:solidFill>
                      </a:rPr>
                      <a:t>49 </a:t>
                    </a:r>
                    <a:r>
                      <a:rPr lang="ru-RU" sz="1600" b="1" dirty="0">
                        <a:solidFill>
                          <a:srgbClr val="FF0000"/>
                        </a:solidFill>
                      </a:rPr>
                      <a:t>701,50</a:t>
                    </a:r>
                    <a:r>
                      <a:rPr lang="ru-RU" sz="1600" b="1" dirty="0" smtClean="0">
                        <a:solidFill>
                          <a:srgbClr val="FF0000"/>
                        </a:solidFill>
                      </a:rPr>
                      <a:t>;</a:t>
                    </a:r>
                  </a:p>
                  <a:p>
                    <a:pPr>
                      <a:defRPr sz="1600" b="1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sz="1600" b="1" dirty="0" smtClean="0">
                        <a:solidFill>
                          <a:srgbClr val="FF0000"/>
                        </a:solidFill>
                      </a:rPr>
                      <a:t> </a:t>
                    </a:r>
                    <a:r>
                      <a:rPr lang="ru-RU" sz="1600" b="1" dirty="0">
                        <a:solidFill>
                          <a:srgbClr val="FF0000"/>
                        </a:solidFill>
                      </a:rPr>
                      <a:t>5%</a:t>
                    </a:r>
                    <a:endParaRPr lang="ru-RU" sz="1600" dirty="0">
                      <a:solidFill>
                        <a:srgbClr val="FF0000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8"/>
              <c:layout>
                <c:manualLayout>
                  <c:x val="-0.30742103741269644"/>
                  <c:y val="3.1463081917391868E-2"/>
                </c:manualLayout>
              </c:layout>
              <c:tx>
                <c:rich>
                  <a:bodyPr/>
                  <a:lstStyle/>
                  <a:p>
                    <a:pPr>
                      <a:defRPr sz="1400" b="1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endParaRPr lang="ru-RU" sz="1400" b="1" dirty="0" smtClean="0">
                      <a:solidFill>
                        <a:srgbClr val="0070C0"/>
                      </a:solidFill>
                    </a:endParaRPr>
                  </a:p>
                  <a:p>
                    <a:pPr>
                      <a:defRPr sz="1400" b="1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sz="1400" b="1" dirty="0" smtClean="0">
                        <a:solidFill>
                          <a:srgbClr val="0070C0"/>
                        </a:solidFill>
                      </a:rPr>
                      <a:t>Социальная </a:t>
                    </a:r>
                    <a:r>
                      <a:rPr lang="ru-RU" sz="1400" b="1" dirty="0">
                        <a:solidFill>
                          <a:srgbClr val="0070C0"/>
                        </a:solidFill>
                      </a:rPr>
                      <a:t>политика; </a:t>
                    </a:r>
                    <a:endParaRPr lang="ru-RU" sz="1400" b="1" dirty="0" smtClean="0">
                      <a:solidFill>
                        <a:srgbClr val="0070C0"/>
                      </a:solidFill>
                    </a:endParaRPr>
                  </a:p>
                  <a:p>
                    <a:pPr>
                      <a:defRPr sz="1400" b="1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sz="1400" b="1" dirty="0" smtClean="0">
                        <a:solidFill>
                          <a:srgbClr val="0070C0"/>
                        </a:solidFill>
                      </a:rPr>
                      <a:t>35 </a:t>
                    </a:r>
                    <a:r>
                      <a:rPr lang="ru-RU" sz="1400" b="1" dirty="0">
                        <a:solidFill>
                          <a:srgbClr val="0070C0"/>
                        </a:solidFill>
                      </a:rPr>
                      <a:t>643,40; 3%</a:t>
                    </a:r>
                    <a:endParaRPr lang="ru-RU" dirty="0">
                      <a:solidFill>
                        <a:srgbClr val="0070C0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9"/>
              <c:layout>
                <c:manualLayout>
                  <c:x val="-0.37419413674985558"/>
                  <c:y val="-0.14843607542478243"/>
                </c:manualLayout>
              </c:layout>
              <c:tx>
                <c:rich>
                  <a:bodyPr/>
                  <a:lstStyle/>
                  <a:p>
                    <a:pPr>
                      <a:defRPr sz="1400" b="1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endParaRPr lang="ru-RU" sz="1400" b="1" dirty="0" smtClean="0">
                      <a:solidFill>
                        <a:srgbClr val="7030A0"/>
                      </a:solidFill>
                    </a:endParaRPr>
                  </a:p>
                  <a:p>
                    <a:pPr>
                      <a:defRPr sz="1400" b="1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sz="1400" b="1" dirty="0" smtClean="0">
                        <a:solidFill>
                          <a:srgbClr val="7030A0"/>
                        </a:solidFill>
                      </a:rPr>
                      <a:t>Физкультура </a:t>
                    </a:r>
                    <a:r>
                      <a:rPr lang="ru-RU" sz="1400" b="1" dirty="0">
                        <a:solidFill>
                          <a:srgbClr val="7030A0"/>
                        </a:solidFill>
                      </a:rPr>
                      <a:t>и спорт; </a:t>
                    </a:r>
                    <a:endParaRPr lang="ru-RU" sz="1400" b="1" dirty="0" smtClean="0">
                      <a:solidFill>
                        <a:srgbClr val="7030A0"/>
                      </a:solidFill>
                    </a:endParaRPr>
                  </a:p>
                  <a:p>
                    <a:pPr>
                      <a:defRPr sz="1400" b="1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sz="1400" b="1" dirty="0" smtClean="0">
                        <a:solidFill>
                          <a:srgbClr val="7030A0"/>
                        </a:solidFill>
                      </a:rPr>
                      <a:t>11 </a:t>
                    </a:r>
                    <a:r>
                      <a:rPr lang="ru-RU" sz="1400" b="1" dirty="0">
                        <a:solidFill>
                          <a:srgbClr val="7030A0"/>
                        </a:solidFill>
                      </a:rPr>
                      <a:t>278,30; 1%</a:t>
                    </a:r>
                    <a:endParaRPr lang="ru-RU" dirty="0">
                      <a:solidFill>
                        <a:srgbClr val="7030A0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0"/>
              <c:layout>
                <c:manualLayout>
                  <c:x val="-0.23163886293874275"/>
                  <c:y val="-0.20205449647741416"/>
                </c:manualLayout>
              </c:layout>
              <c:tx>
                <c:rich>
                  <a:bodyPr/>
                  <a:lstStyle/>
                  <a:p>
                    <a:pPr>
                      <a:defRPr sz="1400" b="1">
                        <a:solidFill>
                          <a:srgbClr val="00B0F0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sz="1400" b="1" dirty="0" smtClean="0">
                        <a:solidFill>
                          <a:srgbClr val="00B0F0"/>
                        </a:solidFill>
                      </a:rPr>
                      <a:t>Средства </a:t>
                    </a:r>
                    <a:r>
                      <a:rPr lang="ru-RU" sz="1400" b="1" dirty="0">
                        <a:solidFill>
                          <a:srgbClr val="00B0F0"/>
                        </a:solidFill>
                      </a:rPr>
                      <a:t>массовой информации; </a:t>
                    </a:r>
                    <a:endParaRPr lang="ru-RU" sz="1400" b="1" dirty="0" smtClean="0">
                      <a:solidFill>
                        <a:srgbClr val="00B0F0"/>
                      </a:solidFill>
                    </a:endParaRPr>
                  </a:p>
                  <a:p>
                    <a:pPr>
                      <a:defRPr sz="1400" b="1">
                        <a:solidFill>
                          <a:srgbClr val="00B0F0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sz="1400" b="1" dirty="0" smtClean="0">
                        <a:solidFill>
                          <a:srgbClr val="00B0F0"/>
                        </a:solidFill>
                      </a:rPr>
                      <a:t>2 </a:t>
                    </a:r>
                    <a:r>
                      <a:rPr lang="ru-RU" sz="1400" b="1" dirty="0">
                        <a:solidFill>
                          <a:srgbClr val="00B0F0"/>
                        </a:solidFill>
                      </a:rPr>
                      <a:t>200,00; </a:t>
                    </a:r>
                    <a:r>
                      <a:rPr lang="ru-RU" sz="1400" b="1" dirty="0" smtClean="0">
                        <a:solidFill>
                          <a:srgbClr val="00B0F0"/>
                        </a:solidFill>
                      </a:rPr>
                      <a:t>менее 1%</a:t>
                    </a:r>
                    <a:endParaRPr lang="ru-RU" dirty="0">
                      <a:solidFill>
                        <a:srgbClr val="00B0F0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1"/>
              <c:layout>
                <c:manualLayout>
                  <c:x val="-9.181347035010454E-3"/>
                  <c:y val="-0.2009580052493439"/>
                </c:manualLayout>
              </c:layout>
              <c:tx>
                <c:rich>
                  <a:bodyPr/>
                  <a:lstStyle/>
                  <a:p>
                    <a:pPr>
                      <a:defRPr sz="1400" b="1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endParaRPr lang="ru-RU" dirty="0" smtClean="0">
                      <a:solidFill>
                        <a:schemeClr val="tx1"/>
                      </a:solidFill>
                    </a:endParaRPr>
                  </a:p>
                  <a:p>
                    <a:pPr>
                      <a:defRPr sz="1400" b="1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Обслуживание </a:t>
                    </a:r>
                    <a:r>
                      <a:rPr lang="ru-RU" dirty="0">
                        <a:solidFill>
                          <a:schemeClr val="tx1"/>
                        </a:solidFill>
                      </a:rPr>
                      <a:t>муниципального долга; 3,60; </a:t>
                    </a:r>
                    <a:endParaRPr lang="ru-RU" dirty="0" smtClean="0">
                      <a:solidFill>
                        <a:schemeClr val="tx1"/>
                      </a:solidFill>
                    </a:endParaRPr>
                  </a:p>
                  <a:p>
                    <a:pPr>
                      <a:defRPr sz="1400" b="1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менее 1%</a:t>
                    </a:r>
                    <a:endParaRPr lang="ru-RU" dirty="0">
                      <a:solidFill>
                        <a:schemeClr val="tx1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</c:dLbls>
          <c:cat>
            <c:strRef>
              <c:f>Лист3!$A$32:$A$43</c:f>
              <c:strCache>
                <c:ptCount val="12"/>
                <c:pt idx="0">
                  <c:v>Общегосударственные вопросы</c:v>
                </c:pt>
                <c:pt idx="1">
                  <c:v>Национальная оборона</c:v>
                </c:pt>
                <c:pt idx="2">
                  <c:v>Национальная безопасность и правоохранительная деятельность</c:v>
                </c:pt>
                <c:pt idx="3">
                  <c:v>Национальная экономика</c:v>
                </c:pt>
                <c:pt idx="4">
                  <c:v>Жилищно-коммунальное хозяйство</c:v>
                </c:pt>
                <c:pt idx="5">
                  <c:v>Охрана окружающей среды</c:v>
                </c:pt>
                <c:pt idx="6">
                  <c:v>Образование</c:v>
                </c:pt>
                <c:pt idx="7">
                  <c:v>Культура</c:v>
                </c:pt>
                <c:pt idx="8">
                  <c:v>Социальная политика</c:v>
                </c:pt>
                <c:pt idx="9">
                  <c:v>Физкультура и спорт</c:v>
                </c:pt>
                <c:pt idx="10">
                  <c:v>Средства массовой информации</c:v>
                </c:pt>
                <c:pt idx="11">
                  <c:v>Обслуживание муниципального долга</c:v>
                </c:pt>
              </c:strCache>
            </c:strRef>
          </c:cat>
          <c:val>
            <c:numRef>
              <c:f>Лист3!$C$32:$C$43</c:f>
              <c:numCache>
                <c:formatCode>#,##0.00</c:formatCode>
                <c:ptCount val="12"/>
                <c:pt idx="0">
                  <c:v>79406.7</c:v>
                </c:pt>
                <c:pt idx="1">
                  <c:v>916.8</c:v>
                </c:pt>
                <c:pt idx="2">
                  <c:v>10752.4</c:v>
                </c:pt>
                <c:pt idx="3">
                  <c:v>160883</c:v>
                </c:pt>
                <c:pt idx="4">
                  <c:v>385216.3</c:v>
                </c:pt>
                <c:pt idx="5">
                  <c:v>1236.0999999999999</c:v>
                </c:pt>
                <c:pt idx="6">
                  <c:v>389858.9</c:v>
                </c:pt>
                <c:pt idx="7">
                  <c:v>49701.5</c:v>
                </c:pt>
                <c:pt idx="8">
                  <c:v>35643.4</c:v>
                </c:pt>
                <c:pt idx="9">
                  <c:v>11278.3</c:v>
                </c:pt>
                <c:pt idx="10">
                  <c:v>2200</c:v>
                </c:pt>
                <c:pt idx="11">
                  <c:v>3.6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68798208"/>
        <c:axId val="212529664"/>
        <c:axId val="0"/>
      </c:bar3DChart>
      <c:catAx>
        <c:axId val="168798208"/>
        <c:scaling>
          <c:orientation val="minMax"/>
        </c:scaling>
        <c:delete val="1"/>
        <c:axPos val="b"/>
        <c:majorTickMark val="out"/>
        <c:minorTickMark val="none"/>
        <c:tickLblPos val="none"/>
        <c:crossAx val="212529664"/>
        <c:crosses val="autoZero"/>
        <c:auto val="1"/>
        <c:lblAlgn val="ctr"/>
        <c:lblOffset val="100"/>
        <c:noMultiLvlLbl val="0"/>
      </c:catAx>
      <c:valAx>
        <c:axId val="212529664"/>
        <c:scaling>
          <c:orientation val="minMax"/>
        </c:scaling>
        <c:delete val="1"/>
        <c:axPos val="l"/>
        <c:numFmt formatCode="_-* #,##0.00_р_._-;\-* #,##0.00_р_._-;_-* &quot;-&quot;??_р_._-;_-@_-" sourceLinked="1"/>
        <c:majorTickMark val="out"/>
        <c:minorTickMark val="none"/>
        <c:tickLblPos val="none"/>
        <c:crossAx val="168798208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-1.291989664082688E-3"/>
                  <c:y val="-2.73519693879466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167958656330747E-3"/>
                  <c:y val="-3.90742419827808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2919896640826873E-2"/>
                  <c:y val="-3.12593935862247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937984496124031E-2"/>
                  <c:y val="-3.51668177845027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7131782945736441E-2"/>
                  <c:y val="-0.1211301501466207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2.3255813953488372E-2"/>
                  <c:y val="-9.37781807586741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2.4547803617571085E-2"/>
                  <c:y val="-5.86113629741713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2.19638242894056E-2"/>
                  <c:y val="-5.4703938775893267E-2"/>
                </c:manualLayout>
              </c:layout>
              <c:spPr/>
              <c:txPr>
                <a:bodyPr/>
                <a:lstStyle/>
                <a:p>
                  <a:pPr>
                    <a:defRPr sz="2400" b="1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 b="1">
                    <a:solidFill>
                      <a:srgbClr val="00421E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Лист3!$B$47:$B$54</c:f>
              <c:numCache>
                <c:formatCode>_-* #,##0.00_р_._-;\-* #,##0.00_р_._-;_-* "-"??_р_._-;_-@_-</c:formatCode>
                <c:ptCount val="8"/>
                <c:pt idx="0">
                  <c:v>21323.82</c:v>
                </c:pt>
                <c:pt idx="1">
                  <c:v>26422.420000000009</c:v>
                </c:pt>
                <c:pt idx="2">
                  <c:v>25005.56</c:v>
                </c:pt>
                <c:pt idx="3">
                  <c:v>30893.57</c:v>
                </c:pt>
                <c:pt idx="4">
                  <c:v>31496.260000000009</c:v>
                </c:pt>
                <c:pt idx="5">
                  <c:v>41795.840000000011</c:v>
                </c:pt>
                <c:pt idx="6">
                  <c:v>52927.78</c:v>
                </c:pt>
                <c:pt idx="7">
                  <c:v>64376.113776559272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68565760"/>
        <c:axId val="212528512"/>
        <c:axId val="0"/>
      </c:bar3DChart>
      <c:catAx>
        <c:axId val="168565760"/>
        <c:scaling>
          <c:orientation val="minMax"/>
        </c:scaling>
        <c:delete val="1"/>
        <c:axPos val="b"/>
        <c:majorTickMark val="out"/>
        <c:minorTickMark val="none"/>
        <c:tickLblPos val="none"/>
        <c:crossAx val="212528512"/>
        <c:crosses val="autoZero"/>
        <c:auto val="1"/>
        <c:lblAlgn val="ctr"/>
        <c:lblOffset val="100"/>
        <c:noMultiLvlLbl val="0"/>
      </c:catAx>
      <c:valAx>
        <c:axId val="212528512"/>
        <c:scaling>
          <c:orientation val="minMax"/>
        </c:scaling>
        <c:delete val="1"/>
        <c:axPos val="l"/>
        <c:numFmt formatCode="_-* #,##0.00_р_._-;\-* #,##0.00_р_._-;_-* &quot;-&quot;??_р_._-;_-@_-" sourceLinked="1"/>
        <c:majorTickMark val="out"/>
        <c:minorTickMark val="none"/>
        <c:tickLblPos val="none"/>
        <c:crossAx val="168565760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46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9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159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9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584AA78-CE14-42C7-9E21-5DB7498F374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683026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BA0420B5-27A0-4DED-AA9F-41B238319C29}" type="slidenum">
              <a:rPr lang="ru-RU" altLang="ru-RU" sz="1200">
                <a:solidFill>
                  <a:prstClr val="black"/>
                </a:solidFill>
              </a:rPr>
              <a:pPr eaLnBrk="1" hangingPunct="1"/>
              <a:t>35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b="1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 txBox="1">
            <a:spLocks noGrp="1" noChangeArrowheads="1"/>
          </p:cNvSpPr>
          <p:nvPr/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7A92F30-66FD-4692-9526-FE8915CFAD9B}" type="slidenum">
              <a:rPr lang="ru-RU" altLang="ru-RU" sz="1200"/>
              <a:pPr algn="r"/>
              <a:t>37</a:t>
            </a:fld>
            <a:endParaRPr lang="ru-RU" altLang="ru-RU" sz="1200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B40780-64C1-4E57-A900-3D89351FE735}" type="slidenum">
              <a:rPr lang="ru-RU" altLang="ru-RU">
                <a:solidFill>
                  <a:srgbClr val="000000"/>
                </a:solidFill>
              </a:rPr>
              <a:pPr/>
              <a:t>53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altLang="ru-RU" smtClean="0"/>
              <a:t> 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B40780-64C1-4E57-A900-3D89351FE735}" type="slidenum">
              <a:rPr lang="ru-RU" altLang="ru-RU">
                <a:solidFill>
                  <a:srgbClr val="000000"/>
                </a:solidFill>
              </a:rPr>
              <a:pPr/>
              <a:t>54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altLang="ru-RU" smtClean="0"/>
              <a:t> 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84C1025B-058A-4622-808C-68E06D6C0661}" type="slidenum">
              <a:rPr lang="ru-RU" altLang="ru-RU" sz="1200">
                <a:solidFill>
                  <a:prstClr val="black"/>
                </a:solidFill>
              </a:rPr>
              <a:pPr eaLnBrk="1" hangingPunct="1"/>
              <a:t>59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b="1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76F0F55F-2949-49E3-83AA-11F809C97631}" type="slidenum">
              <a:rPr lang="ru-RU" altLang="ru-RU" sz="1200">
                <a:solidFill>
                  <a:prstClr val="black"/>
                </a:solidFill>
              </a:rPr>
              <a:pPr eaLnBrk="1" hangingPunct="1"/>
              <a:t>60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ru-RU" smtClean="0">
                <a:latin typeface="Arial" pitchFamily="34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76F0F55F-2949-49E3-83AA-11F809C97631}" type="slidenum">
              <a:rPr lang="ru-RU" altLang="ru-RU" sz="1200">
                <a:solidFill>
                  <a:prstClr val="black"/>
                </a:solidFill>
              </a:rPr>
              <a:pPr eaLnBrk="1" hangingPunct="1"/>
              <a:t>61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ru-RU" dirty="0" smtClean="0">
                <a:latin typeface="Arial" pitchFamily="34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955E41B4-1874-45D0-AF89-7B6F2DD342B2}" type="slidenum">
              <a:rPr lang="ru-RU" altLang="ru-RU" sz="1200">
                <a:solidFill>
                  <a:prstClr val="black"/>
                </a:solidFill>
              </a:rPr>
              <a:pPr eaLnBrk="1" hangingPunct="1"/>
              <a:t>63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ru-RU" smtClean="0">
                <a:latin typeface="Arial" pitchFamily="34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z="700" b="1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FD06B042-07DF-42DD-9821-86176BC32D9D}" type="slidenum">
              <a:rPr lang="ru-RU" altLang="ru-RU" sz="1200">
                <a:solidFill>
                  <a:prstClr val="black"/>
                </a:solidFill>
              </a:rPr>
              <a:pPr eaLnBrk="1" hangingPunct="1"/>
              <a:t>66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ru-RU" smtClean="0">
                <a:latin typeface="Arial" pitchFamily="34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FE19EB7F-C261-485D-841A-ADC702C3D832}" type="slidenum">
              <a:rPr lang="ru-RU" altLang="ru-RU" sz="1200">
                <a:solidFill>
                  <a:prstClr val="black"/>
                </a:solidFill>
              </a:rPr>
              <a:pPr eaLnBrk="1" hangingPunct="1"/>
              <a:t>67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ru-RU" smtClean="0">
                <a:latin typeface="Arial" pitchFamily="34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671E47-14F4-484E-8341-F137C7E70DBD}" type="slidenum">
              <a:rPr lang="ru-RU" altLang="ru-RU">
                <a:solidFill>
                  <a:srgbClr val="000000"/>
                </a:solidFill>
              </a:rPr>
              <a:pPr/>
              <a:t>68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altLang="ru-RU" smtClean="0"/>
              <a:t> 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548C78DE-70DD-40E2-9953-CF342ACD53B3}" type="slidenum">
              <a:rPr lang="ru-RU" altLang="ru-RU" sz="1200">
                <a:solidFill>
                  <a:srgbClr val="000000"/>
                </a:solidFill>
              </a:rPr>
              <a:pPr eaLnBrk="1" hangingPunct="1"/>
              <a:t>69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ru-RU" smtClean="0">
                <a:latin typeface="Arial" pitchFamily="34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D54F69F2-88CC-423C-AFC3-F8CA9D2D171F}" type="slidenum">
              <a:rPr lang="ru-RU" altLang="ru-RU" sz="1200">
                <a:solidFill>
                  <a:prstClr val="black"/>
                </a:solidFill>
              </a:rPr>
              <a:pPr eaLnBrk="1" hangingPunct="1"/>
              <a:t>72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  <a:p>
            <a:pPr eaLnBrk="1" hangingPunct="1"/>
            <a:endParaRPr lang="ru-RU" altLang="ru-RU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811770-6E31-40F6-AC13-A22684B85DA6}" type="slidenum">
              <a:rPr lang="ru-RU" altLang="ru-RU" smtClean="0"/>
              <a:pPr/>
              <a:t>16</a:t>
            </a:fld>
            <a:endParaRPr lang="ru-RU" altLang="ru-RU" smtClean="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>
              <a:latin typeface="Arial" pitchFamily="34" charset="0"/>
            </a:endParaRPr>
          </a:p>
        </p:txBody>
      </p:sp>
      <p:sp>
        <p:nvSpPr>
          <p:cNvPr id="12493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3E644B37-A848-49C6-984C-B6A9DCB92C2A}" type="slidenum">
              <a:rPr lang="ru-RU" altLang="ru-RU" sz="1200">
                <a:solidFill>
                  <a:srgbClr val="000000"/>
                </a:solidFill>
              </a:rPr>
              <a:pPr eaLnBrk="1" hangingPunct="1"/>
              <a:t>24</a:t>
            </a:fld>
            <a:endParaRPr lang="ru-RU" altLang="ru-RU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523E2C-8A1E-47B6-AB44-E92DF60CB438}" type="datetime1">
              <a:rPr lang="ru-RU"/>
              <a:pPr>
                <a:defRPr/>
              </a:pPr>
              <a:t>12.08.2022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57226-BA14-4DAD-ABD4-0B77F0E02B6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CD676-30DE-4248-9842-FB94B328F383}" type="datetime1">
              <a:rPr lang="ru-RU"/>
              <a:pPr>
                <a:defRPr/>
              </a:pPr>
              <a:t>12.08.2022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038942-F03E-41CA-8ADA-4A1175AF612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charset="0"/>
              </a:defRPr>
            </a:lvl1pPr>
          </a:lstStyle>
          <a:p>
            <a:pPr>
              <a:defRPr/>
            </a:pPr>
            <a:fld id="{32643A05-6026-4C1E-A9C9-9C522DBF694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2204064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EFFD71-4149-4B3C-BBCF-D3A3BA02B279}" type="datetime1">
              <a:rPr lang="ru-RU"/>
              <a:pPr>
                <a:defRPr/>
              </a:pPr>
              <a:t>12.08.2022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A58811D-AA4D-43EF-9D98-A0221D3749C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0364689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523E2C-8A1E-47B6-AB44-E92DF60CB438}" type="datetime1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12.08.2022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57226-BA14-4DAD-ABD4-0B77F0E02B6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8807511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81841E-6EC7-4FC5-A1DA-DC34DA6ECA27}" type="datetime1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12.08.2022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5252B9-3C38-4AB9-B8D7-3ED83425000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2208037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3928E-99A4-4DFE-84A5-3BA2D0CB6BB4}" type="datetime1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12.08.2022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71347-68A3-4187-B07D-4FFC4457429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1708665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78C4EA-69F2-48BF-8117-5A3F3C12DDC1}" type="datetime1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12.08.2022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74875-7BA7-4F67-8FAC-83D4058EA77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5156328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ABB86D-04BC-415A-B737-42CD987B4B56}" type="datetime1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12.08.2022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24B72-4F10-4980-9FDD-3133715F9FC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8759442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2B61D-DDF9-4B2B-8468-42271081AA1A}" type="datetime1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12.08.2022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B038BE-4C83-434C-94B9-9E4BB1BD7A4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8001431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2243A5-2E4E-4B0D-9668-21D1C75E60B2}" type="datetime1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12.08.2022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18174-3796-4BC0-9B65-B4597CD9E7A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0718728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70025A-F7E9-4EF7-B894-963214F51ECA}" type="datetime1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12.08.2022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DB4416-8818-4E41-A96F-4B9A11F9858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94285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65794-9FA7-44D8-8C9E-E9B69B5E204E}" type="datetime1">
              <a:rPr lang="ru-RU"/>
              <a:pPr>
                <a:defRPr/>
              </a:pPr>
              <a:t>12.08.2022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E35427-F3BE-4F6B-AC4E-F60B448FE9C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423C1C-B238-438F-A771-0566DA0D08CB}" type="datetime1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12.08.2022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12AC7-2270-4392-8416-7CB25D57703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9341254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CD676-30DE-4248-9842-FB94B328F383}" type="datetime1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12.08.2022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038942-F03E-41CA-8ADA-4A1175AF612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6674250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65794-9FA7-44D8-8C9E-E9B69B5E204E}" type="datetime1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12.08.2022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E35427-F3BE-4F6B-AC4E-F60B448FE9C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1309007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523E2C-8A1E-47B6-AB44-E92DF60CB438}" type="datetime1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12.08.2022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57226-BA14-4DAD-ABD4-0B77F0E02B6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8839997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81841E-6EC7-4FC5-A1DA-DC34DA6ECA27}" type="datetime1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12.08.2022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5252B9-3C38-4AB9-B8D7-3ED83425000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163950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3928E-99A4-4DFE-84A5-3BA2D0CB6BB4}" type="datetime1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12.08.2022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71347-68A3-4187-B07D-4FFC4457429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196120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78C4EA-69F2-48BF-8117-5A3F3C12DDC1}" type="datetime1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12.08.2022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74875-7BA7-4F67-8FAC-83D4058EA77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1246509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ABB86D-04BC-415A-B737-42CD987B4B56}" type="datetime1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12.08.2022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24B72-4F10-4980-9FDD-3133715F9FC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8784400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2B61D-DDF9-4B2B-8468-42271081AA1A}" type="datetime1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12.08.2022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B038BE-4C83-434C-94B9-9E4BB1BD7A4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0412879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2243A5-2E4E-4B0D-9668-21D1C75E60B2}" type="datetime1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12.08.2022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18174-3796-4BC0-9B65-B4597CD9E7A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606076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5F9F2ABC-6108-4B63-B4F6-9386FCF16EA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7342093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70025A-F7E9-4EF7-B894-963214F51ECA}" type="datetime1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12.08.2022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DB4416-8818-4E41-A96F-4B9A11F9858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967089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423C1C-B238-438F-A771-0566DA0D08CB}" type="datetime1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12.08.2022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12AC7-2270-4392-8416-7CB25D57703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3156316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CD676-30DE-4248-9842-FB94B328F383}" type="datetime1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12.08.2022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038942-F03E-41CA-8ADA-4A1175AF612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465180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65794-9FA7-44D8-8C9E-E9B69B5E204E}" type="datetime1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12.08.2022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E35427-F3BE-4F6B-AC4E-F60B448FE9C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296282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0A2EA1EB-CC4F-4687-BE7A-31BB79472FB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308174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EC030254-F02A-4F8B-8F50-5A115B18DAB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829594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B6B397E3-2F0A-4E9B-9975-E0DDFD7F0D1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766591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0C69DB39-C74B-4738-932E-FF7E1FC2D51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956581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AE9B9C03-6EB1-4413-B33E-0BEE04A9E32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502673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0B65EF99-62C3-426D-B8FE-6418D7A0D3F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884874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AA229777-3177-42E6-9AEE-A58D26E23C9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27087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81841E-6EC7-4FC5-A1DA-DC34DA6ECA27}" type="datetime1">
              <a:rPr lang="ru-RU"/>
              <a:pPr>
                <a:defRPr/>
              </a:pPr>
              <a:t>12.08.2022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5252B9-3C38-4AB9-B8D7-3ED83425000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574A1BE9-AC1C-4CED-841C-08381FE7197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44446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EC1832E5-7952-4CBF-AFE1-2FACA5A67A4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731554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339D3D-36F0-4871-BAB5-46A073B7FEDA}" type="datetime1">
              <a:rPr lang="ru-RU"/>
              <a:pPr>
                <a:defRPr/>
              </a:pPr>
              <a:t>12.08.2022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E89FF8-4B91-44B9-AAE2-AEFDFDEF373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179749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638E042-EDC0-4F0F-A02E-5623CFBF731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016148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FCB56-E82C-413F-A51F-9581BAC2AD5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964165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781770E-35E6-44EB-BAEA-DB33F81CEA0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606908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C5AF6-E00D-44A9-BC48-C9EC526E348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304779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3836A3-A3AD-43D5-AE85-267DE6840AA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489374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94389D-DEDB-4FB8-B5C5-11BE87DBF9C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060657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E29F4-AB15-4C89-918B-2B7C89E1124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79283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3928E-99A4-4DFE-84A5-3BA2D0CB6BB4}" type="datetime1">
              <a:rPr lang="ru-RU"/>
              <a:pPr>
                <a:defRPr/>
              </a:pPr>
              <a:t>12.08.2022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71347-68A3-4187-B07D-4FFC4457429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B7194-F55E-4046-BCE6-0808E9DE888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216756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3259DB5-61C7-43C7-B9B2-2BFB3352098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898474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256A45-3D3C-499A-A76B-8C24796DAED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60192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FBEB2-DD48-4097-96B3-F76D77CD4FE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28132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 txBox="1"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200" smtClean="0">
                <a:solidFill>
                  <a:srgbClr val="7F7F7F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>
              <a:defRPr/>
            </a:pPr>
            <a:fld id="{21763890-0807-47EC-8732-21824BC0A03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58673528"/>
      </p:ext>
    </p:extLst>
  </p:cSld>
  <p:clrMapOvr>
    <a:masterClrMapping/>
  </p:clrMapOvr>
  <p:transition spd="slow"/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0292885"/>
      </p:ext>
    </p:extLst>
  </p:cSld>
  <p:clrMapOvr>
    <a:masterClrMapping/>
  </p:clrMapOvr>
  <p:transition spd="slow"/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376D67EE-6E17-4550-A179-A2EFE705C4E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177651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E0854126-9AE8-46EF-B1D4-4EBA1ACB673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310181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21801AA0-7BA7-48BC-83F5-58C9BF19C33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526778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659A3BA0-CBA0-48E8-86E3-4DC8D8671FA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44656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78C4EA-69F2-48BF-8117-5A3F3C12DDC1}" type="datetime1">
              <a:rPr lang="ru-RU"/>
              <a:pPr>
                <a:defRPr/>
              </a:pPr>
              <a:t>12.08.2022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74875-7BA7-4F67-8FAC-83D4058EA77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416A967B-7FF5-403A-9D9A-E94009DCED4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293273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ADD88C31-51F9-4ED9-A848-3016FE84EA8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242981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C72A1BAD-78B7-43FF-AC2C-54E4E8D809D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298219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98D5810D-02A0-422A-85B0-AE855DFC093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446137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C360599E-8E50-4BDE-BB6B-591ADC63AC3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218174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245465CB-D2E9-437F-96ED-97432802B1A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258455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6E971B-BB93-461C-A171-21E88C1ADF58}" type="datetime1">
              <a:rPr lang="ru-RU"/>
              <a:pPr>
                <a:defRPr/>
              </a:pPr>
              <a:t>12.08.2022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74E1FC-BB97-4BBD-B193-6DC56251296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932140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6223CA5-31C5-415A-A908-E1EAE84906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50047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C718055-47C9-4BE1-8D7B-5589CFCFDC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35956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C2125E1-59B9-4AD8-8F73-CAF3B90FE9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282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ABB86D-04BC-415A-B737-42CD987B4B56}" type="datetime1">
              <a:rPr lang="ru-RU"/>
              <a:pPr>
                <a:defRPr/>
              </a:pPr>
              <a:t>12.08.2022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24B72-4F10-4980-9FDD-3133715F9FC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A1F28654-E910-42E6-9E9E-A7168ABE5A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77326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638E7AD-30B2-473E-8210-D255DA3AB4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95287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0B809559-59F6-46C1-98C7-EBF86E6BA9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2405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FC17F3C-F739-4315-80E1-210E7B0588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75086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65F06F03-A48E-4AF7-AF8E-102CE98871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32229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40F9A67-49BD-4B9D-9FC8-9B07AB7DFC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20086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DA12785-2DD1-477A-8CBC-74A96ABEF9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46218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D2AE2D5-59D2-465E-B1E3-7A09AAE62C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8210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376D67EE-6E17-4550-A179-A2EFE705C4E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794647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E0854126-9AE8-46EF-B1D4-4EBA1ACB673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67151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2B61D-DDF9-4B2B-8468-42271081AA1A}" type="datetime1">
              <a:rPr lang="ru-RU"/>
              <a:pPr>
                <a:defRPr/>
              </a:pPr>
              <a:t>12.08.2022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B038BE-4C83-434C-94B9-9E4BB1BD7A4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21801AA0-7BA7-48BC-83F5-58C9BF19C33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109965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659A3BA0-CBA0-48E8-86E3-4DC8D8671FA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010403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416A967B-7FF5-403A-9D9A-E94009DCED4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611312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ADD88C31-51F9-4ED9-A848-3016FE84EA8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3520607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C72A1BAD-78B7-43FF-AC2C-54E4E8D809D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5338629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98D5810D-02A0-422A-85B0-AE855DFC093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4231749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C360599E-8E50-4BDE-BB6B-591ADC63AC3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2301908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245465CB-D2E9-437F-96ED-97432802B1A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0519339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6E971B-BB93-461C-A171-21E88C1ADF58}" type="datetime1">
              <a:rPr lang="ru-RU"/>
              <a:pPr>
                <a:defRPr/>
              </a:pPr>
              <a:t>12.08.2022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74E1FC-BB97-4BBD-B193-6DC56251296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9534935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523E2C-8A1E-47B6-AB44-E92DF60CB438}" type="datetime1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12.08.2022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57226-BA14-4DAD-ABD4-0B77F0E02B6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73056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2243A5-2E4E-4B0D-9668-21D1C75E60B2}" type="datetime1">
              <a:rPr lang="ru-RU"/>
              <a:pPr>
                <a:defRPr/>
              </a:pPr>
              <a:t>12.08.2022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18174-3796-4BC0-9B65-B4597CD9E7A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81841E-6EC7-4FC5-A1DA-DC34DA6ECA27}" type="datetime1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12.08.2022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5252B9-3C38-4AB9-B8D7-3ED83425000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2338400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3928E-99A4-4DFE-84A5-3BA2D0CB6BB4}" type="datetime1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12.08.2022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71347-68A3-4187-B07D-4FFC4457429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5037359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78C4EA-69F2-48BF-8117-5A3F3C12DDC1}" type="datetime1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12.08.2022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74875-7BA7-4F67-8FAC-83D4058EA77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8274384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ABB86D-04BC-415A-B737-42CD987B4B56}" type="datetime1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12.08.2022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24B72-4F10-4980-9FDD-3133715F9FC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2799166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2B61D-DDF9-4B2B-8468-42271081AA1A}" type="datetime1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12.08.2022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B038BE-4C83-434C-94B9-9E4BB1BD7A4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4525473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2243A5-2E4E-4B0D-9668-21D1C75E60B2}" type="datetime1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12.08.2022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18174-3796-4BC0-9B65-B4597CD9E7A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7558281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70025A-F7E9-4EF7-B894-963214F51ECA}" type="datetime1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12.08.2022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DB4416-8818-4E41-A96F-4B9A11F9858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6648708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423C1C-B238-438F-A771-0566DA0D08CB}" type="datetime1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12.08.2022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12AC7-2270-4392-8416-7CB25D57703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7879649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CD676-30DE-4248-9842-FB94B328F383}" type="datetime1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12.08.2022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038942-F03E-41CA-8ADA-4A1175AF612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8357258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65794-9FA7-44D8-8C9E-E9B69B5E204E}" type="datetime1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12.08.2022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E35427-F3BE-4F6B-AC4E-F60B448FE9C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56513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70025A-F7E9-4EF7-B894-963214F51ECA}" type="datetime1">
              <a:rPr lang="ru-RU"/>
              <a:pPr>
                <a:defRPr/>
              </a:pPr>
              <a:t>12.08.2022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DB4416-8818-4E41-A96F-4B9A11F9858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523E2C-8A1E-47B6-AB44-E92DF60CB438}" type="datetime1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12.08.2022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57226-BA14-4DAD-ABD4-0B77F0E02B6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7296768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81841E-6EC7-4FC5-A1DA-DC34DA6ECA27}" type="datetime1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12.08.2022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5252B9-3C38-4AB9-B8D7-3ED83425000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4955651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3928E-99A4-4DFE-84A5-3BA2D0CB6BB4}" type="datetime1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12.08.2022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71347-68A3-4187-B07D-4FFC4457429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9341005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78C4EA-69F2-48BF-8117-5A3F3C12DDC1}" type="datetime1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12.08.2022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74875-7BA7-4F67-8FAC-83D4058EA77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7617281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ABB86D-04BC-415A-B737-42CD987B4B56}" type="datetime1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12.08.2022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24B72-4F10-4980-9FDD-3133715F9FC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4352521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2B61D-DDF9-4B2B-8468-42271081AA1A}" type="datetime1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12.08.2022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B038BE-4C83-434C-94B9-9E4BB1BD7A4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0994937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2243A5-2E4E-4B0D-9668-21D1C75E60B2}" type="datetime1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12.08.2022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18174-3796-4BC0-9B65-B4597CD9E7A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2166821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70025A-F7E9-4EF7-B894-963214F51ECA}" type="datetime1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12.08.2022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DB4416-8818-4E41-A96F-4B9A11F9858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8019263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423C1C-B238-438F-A771-0566DA0D08CB}" type="datetime1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12.08.2022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12AC7-2270-4392-8416-7CB25D57703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9855017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CD676-30DE-4248-9842-FB94B328F383}" type="datetime1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12.08.2022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038942-F03E-41CA-8ADA-4A1175AF612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972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423C1C-B238-438F-A771-0566DA0D08CB}" type="datetime1">
              <a:rPr lang="ru-RU"/>
              <a:pPr>
                <a:defRPr/>
              </a:pPr>
              <a:t>12.08.2022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12AC7-2270-4392-8416-7CB25D57703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65794-9FA7-44D8-8C9E-E9B69B5E204E}" type="datetime1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12.08.2022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E35427-F3BE-4F6B-AC4E-F60B448FE9C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5884166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charset="0"/>
              </a:defRPr>
            </a:lvl1pPr>
          </a:lstStyle>
          <a:p>
            <a:pPr>
              <a:defRPr/>
            </a:pPr>
            <a:fld id="{2EF507E4-B4F4-408E-BAAC-C558E1D5FB7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705192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hangingPunct="0">
              <a:defRPr smtClean="0">
                <a:latin typeface="Arial" charset="0"/>
              </a:defRPr>
            </a:lvl1pPr>
          </a:lstStyle>
          <a:p>
            <a:pPr>
              <a:defRPr/>
            </a:pPr>
            <a:fld id="{906D4C48-5A2E-4D46-A4E3-AA7CF39C86C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1512338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charset="0"/>
              </a:defRPr>
            </a:lvl1pPr>
          </a:lstStyle>
          <a:p>
            <a:pPr>
              <a:defRPr/>
            </a:pPr>
            <a:fld id="{A2B19500-F386-4F3B-96DD-3864197AAAD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2008093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eaLnBrk="0" hangingPunct="0">
              <a:defRPr smtClean="0">
                <a:latin typeface="Arial" charset="0"/>
              </a:defRPr>
            </a:lvl1pPr>
          </a:lstStyle>
          <a:p>
            <a:pPr>
              <a:defRPr/>
            </a:pPr>
            <a:fld id="{9CF76432-B5C9-4A20-9DC9-EBC1F5F4D91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3192432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charset="0"/>
              </a:defRPr>
            </a:lvl1pPr>
          </a:lstStyle>
          <a:p>
            <a:pPr>
              <a:defRPr/>
            </a:pPr>
            <a:fld id="{8F5649F1-D916-40F0-970D-0EC9235750C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3193969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charset="0"/>
              </a:defRPr>
            </a:lvl1pPr>
          </a:lstStyle>
          <a:p>
            <a:pPr>
              <a:defRPr/>
            </a:pPr>
            <a:fld id="{56CE8458-7975-4CE9-ADB7-F669A002A0A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1994183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charset="0"/>
              </a:defRPr>
            </a:lvl1pPr>
          </a:lstStyle>
          <a:p>
            <a:pPr>
              <a:defRPr/>
            </a:pPr>
            <a:fld id="{0D19F32A-A19D-4192-AA50-87F63284556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6804106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charset="0"/>
              </a:defRPr>
            </a:lvl1pPr>
          </a:lstStyle>
          <a:p>
            <a:pPr>
              <a:defRPr/>
            </a:pPr>
            <a:fld id="{328E48E9-4130-4F40-8E0D-E3307056900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835195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charset="0"/>
              </a:defRPr>
            </a:lvl1pPr>
          </a:lstStyle>
          <a:p>
            <a:pPr>
              <a:defRPr/>
            </a:pPr>
            <a:fld id="{81C3EBA5-F12B-4ED7-A8FC-78D41C5A584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50841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10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03CDC68-F0FA-4860-B8FB-558030B1289D}" type="datetime1">
              <a:rPr lang="ru-RU"/>
              <a:pPr>
                <a:defRPr/>
              </a:pPr>
              <a:t>12.08.2022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200" b="1"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36D9C134-6EDE-4F38-9B29-0F821B83CE7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756" r:id="rId1"/>
    <p:sldLayoutId id="2147487732" r:id="rId2"/>
    <p:sldLayoutId id="2147487757" r:id="rId3"/>
    <p:sldLayoutId id="2147487733" r:id="rId4"/>
    <p:sldLayoutId id="2147487734" r:id="rId5"/>
    <p:sldLayoutId id="2147487735" r:id="rId6"/>
    <p:sldLayoutId id="2147487736" r:id="rId7"/>
    <p:sldLayoutId id="2147487737" r:id="rId8"/>
    <p:sldLayoutId id="2147487758" r:id="rId9"/>
    <p:sldLayoutId id="2147487738" r:id="rId10"/>
    <p:sldLayoutId id="214748773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400"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10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03CDC68-F0FA-4860-B8FB-558030B1289D}" type="datetime1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12.08.2022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200" b="1"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36D9C134-6EDE-4F38-9B29-0F821B83CE7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96648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935" r:id="rId1"/>
    <p:sldLayoutId id="2147487936" r:id="rId2"/>
    <p:sldLayoutId id="2147487937" r:id="rId3"/>
    <p:sldLayoutId id="2147487938" r:id="rId4"/>
    <p:sldLayoutId id="2147487939" r:id="rId5"/>
    <p:sldLayoutId id="2147487940" r:id="rId6"/>
    <p:sldLayoutId id="2147487941" r:id="rId7"/>
    <p:sldLayoutId id="2147487942" r:id="rId8"/>
    <p:sldLayoutId id="2147487943" r:id="rId9"/>
    <p:sldLayoutId id="2147487944" r:id="rId10"/>
    <p:sldLayoutId id="2147487945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400"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10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03CDC68-F0FA-4860-B8FB-558030B1289D}" type="datetime1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12.08.2022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200" b="1"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36D9C134-6EDE-4F38-9B29-0F821B83CE7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72682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947" r:id="rId1"/>
    <p:sldLayoutId id="2147487948" r:id="rId2"/>
    <p:sldLayoutId id="2147487949" r:id="rId3"/>
    <p:sldLayoutId id="2147487950" r:id="rId4"/>
    <p:sldLayoutId id="2147487951" r:id="rId5"/>
    <p:sldLayoutId id="2147487952" r:id="rId6"/>
    <p:sldLayoutId id="2147487953" r:id="rId7"/>
    <p:sldLayoutId id="2147487954" r:id="rId8"/>
    <p:sldLayoutId id="2147487955" r:id="rId9"/>
    <p:sldLayoutId id="2147487956" r:id="rId10"/>
    <p:sldLayoutId id="2147487957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400"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100" b="1">
                <a:solidFill>
                  <a:prstClr val="black">
                    <a:lumMod val="50000"/>
                    <a:lumOff val="50000"/>
                  </a:prstClr>
                </a:solidFill>
                <a:latin typeface="Tahoma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100" b="1">
                <a:solidFill>
                  <a:prstClr val="black">
                    <a:lumMod val="50000"/>
                    <a:lumOff val="50000"/>
                  </a:prstClr>
                </a:solidFill>
                <a:latin typeface="Tahoma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>
                <a:solidFill>
                  <a:srgbClr val="7F7F7F"/>
                </a:solidFill>
                <a:latin typeface="Tahoma" pitchFamily="34" charset="0"/>
                <a:cs typeface="Arial" charset="0"/>
              </a:defRPr>
            </a:lvl1pPr>
          </a:lstStyle>
          <a:p>
            <a:pPr>
              <a:defRPr/>
            </a:pPr>
            <a:fld id="{8E4BE9E4-C819-45F7-9080-652DCE5C15B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86620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825" r:id="rId1"/>
    <p:sldLayoutId id="2147487826" r:id="rId2"/>
    <p:sldLayoutId id="2147487827" r:id="rId3"/>
    <p:sldLayoutId id="2147487828" r:id="rId4"/>
    <p:sldLayoutId id="2147487829" r:id="rId5"/>
    <p:sldLayoutId id="2147487830" r:id="rId6"/>
    <p:sldLayoutId id="2147487831" r:id="rId7"/>
    <p:sldLayoutId id="2147487832" r:id="rId8"/>
    <p:sldLayoutId id="2147487833" r:id="rId9"/>
    <p:sldLayoutId id="2147487834" r:id="rId10"/>
    <p:sldLayoutId id="2147487835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400"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100" b="1">
                <a:solidFill>
                  <a:prstClr val="black">
                    <a:lumMod val="50000"/>
                    <a:lumOff val="50000"/>
                  </a:prstClr>
                </a:solidFill>
                <a:cs typeface="Arial" charset="0"/>
              </a:defRPr>
            </a:lvl1pPr>
          </a:lstStyle>
          <a:p>
            <a:pPr>
              <a:defRPr/>
            </a:pPr>
            <a:endParaRPr lang="ru-RU">
              <a:latin typeface="Tahoma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100" b="1">
                <a:solidFill>
                  <a:prstClr val="black">
                    <a:lumMod val="50000"/>
                    <a:lumOff val="50000"/>
                  </a:prstClr>
                </a:solidFill>
                <a:cs typeface="Arial" charset="0"/>
              </a:defRPr>
            </a:lvl1pPr>
          </a:lstStyle>
          <a:p>
            <a:pPr>
              <a:defRPr/>
            </a:pPr>
            <a:endParaRPr lang="ru-RU">
              <a:latin typeface="Tahom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 smtClean="0"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CD9BBC3E-946A-402C-A2E2-D26218DAB786}" type="slidenum">
              <a:rPr lang="ru-RU" altLang="ru-RU">
                <a:latin typeface="Tahoma" pitchFamily="34" charset="0"/>
                <a:cs typeface="Arial" pitchFamily="34" charset="0"/>
              </a:rPr>
              <a:pPr>
                <a:defRPr/>
              </a:pPr>
              <a:t>‹#›</a:t>
            </a:fld>
            <a:endParaRPr lang="ru-RU" altLang="ru-RU">
              <a:latin typeface="Tahoma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960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837" r:id="rId1"/>
    <p:sldLayoutId id="2147487838" r:id="rId2"/>
    <p:sldLayoutId id="2147487839" r:id="rId3"/>
    <p:sldLayoutId id="2147487840" r:id="rId4"/>
    <p:sldLayoutId id="2147487841" r:id="rId5"/>
    <p:sldLayoutId id="2147487842" r:id="rId6"/>
    <p:sldLayoutId id="2147487843" r:id="rId7"/>
    <p:sldLayoutId id="2147487844" r:id="rId8"/>
    <p:sldLayoutId id="2147487845" r:id="rId9"/>
    <p:sldLayoutId id="2147487846" r:id="rId10"/>
    <p:sldLayoutId id="2147487847" r:id="rId11"/>
    <p:sldLayoutId id="2147487848" r:id="rId12"/>
    <p:sldLayoutId id="2147487849" r:id="rId13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100" b="1">
                <a:solidFill>
                  <a:prstClr val="black">
                    <a:lumMod val="50000"/>
                    <a:lumOff val="50000"/>
                  </a:prstClr>
                </a:solidFill>
                <a:latin typeface="Tahoma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100" b="1">
                <a:solidFill>
                  <a:prstClr val="black">
                    <a:lumMod val="50000"/>
                    <a:lumOff val="50000"/>
                  </a:prstClr>
                </a:solidFill>
                <a:latin typeface="Tahoma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>
                <a:solidFill>
                  <a:srgbClr val="7F7F7F"/>
                </a:solidFill>
                <a:latin typeface="Tahoma" pitchFamily="34" charset="0"/>
                <a:cs typeface="Arial" charset="0"/>
              </a:defRPr>
            </a:lvl1pPr>
          </a:lstStyle>
          <a:p>
            <a:pPr>
              <a:defRPr/>
            </a:pPr>
            <a:fld id="{D65CF2A7-CB9F-4BF6-B105-F4E1872C80B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0855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851" r:id="rId1"/>
    <p:sldLayoutId id="2147487852" r:id="rId2"/>
    <p:sldLayoutId id="2147487853" r:id="rId3"/>
    <p:sldLayoutId id="2147487854" r:id="rId4"/>
    <p:sldLayoutId id="2147487855" r:id="rId5"/>
    <p:sldLayoutId id="2147487856" r:id="rId6"/>
    <p:sldLayoutId id="2147487857" r:id="rId7"/>
    <p:sldLayoutId id="2147487858" r:id="rId8"/>
    <p:sldLayoutId id="2147487859" r:id="rId9"/>
    <p:sldLayoutId id="2147487860" r:id="rId10"/>
    <p:sldLayoutId id="2147487861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400"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27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prstClr val="black">
                    <a:lumMod val="50000"/>
                    <a:lumOff val="50000"/>
                  </a:prstClr>
                </a:solidFill>
                <a:latin typeface="Tahoma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prstClr val="black">
                    <a:lumMod val="50000"/>
                    <a:lumOff val="50000"/>
                  </a:prstClr>
                </a:solidFill>
                <a:latin typeface="Tahoma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prstClr val="black">
                    <a:lumMod val="50000"/>
                    <a:lumOff val="50000"/>
                  </a:prstClr>
                </a:solidFill>
                <a:latin typeface="Tahoma" pitchFamily="34" charset="0"/>
                <a:cs typeface="Arial" charset="0"/>
              </a:defRPr>
            </a:lvl1pPr>
          </a:lstStyle>
          <a:p>
            <a:pPr>
              <a:defRPr/>
            </a:pPr>
            <a:fld id="{56CB4B1D-381A-4A65-AD70-80C2973D9B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61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863" r:id="rId1"/>
    <p:sldLayoutId id="2147487864" r:id="rId2"/>
    <p:sldLayoutId id="2147487865" r:id="rId3"/>
    <p:sldLayoutId id="2147487866" r:id="rId4"/>
    <p:sldLayoutId id="2147487867" r:id="rId5"/>
    <p:sldLayoutId id="2147487868" r:id="rId6"/>
    <p:sldLayoutId id="2147487869" r:id="rId7"/>
    <p:sldLayoutId id="2147487870" r:id="rId8"/>
    <p:sldLayoutId id="2147487871" r:id="rId9"/>
    <p:sldLayoutId id="2147487872" r:id="rId10"/>
    <p:sldLayoutId id="2147487873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100" b="1">
                <a:solidFill>
                  <a:prstClr val="black">
                    <a:lumMod val="50000"/>
                    <a:lumOff val="50000"/>
                  </a:prstClr>
                </a:solidFill>
                <a:latin typeface="Tahoma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100" b="1">
                <a:solidFill>
                  <a:prstClr val="black">
                    <a:lumMod val="50000"/>
                    <a:lumOff val="50000"/>
                  </a:prstClr>
                </a:solidFill>
                <a:latin typeface="Tahoma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>
                <a:solidFill>
                  <a:srgbClr val="7F7F7F"/>
                </a:solidFill>
                <a:latin typeface="Tahoma" pitchFamily="34" charset="0"/>
                <a:cs typeface="Arial" charset="0"/>
              </a:defRPr>
            </a:lvl1pPr>
          </a:lstStyle>
          <a:p>
            <a:pPr>
              <a:defRPr/>
            </a:pPr>
            <a:fld id="{D65CF2A7-CB9F-4BF6-B105-F4E1872C80B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65188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875" r:id="rId1"/>
    <p:sldLayoutId id="2147487876" r:id="rId2"/>
    <p:sldLayoutId id="2147487877" r:id="rId3"/>
    <p:sldLayoutId id="2147487878" r:id="rId4"/>
    <p:sldLayoutId id="2147487879" r:id="rId5"/>
    <p:sldLayoutId id="2147487880" r:id="rId6"/>
    <p:sldLayoutId id="2147487881" r:id="rId7"/>
    <p:sldLayoutId id="2147487882" r:id="rId8"/>
    <p:sldLayoutId id="2147487883" r:id="rId9"/>
    <p:sldLayoutId id="2147487884" r:id="rId10"/>
    <p:sldLayoutId id="2147487885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400"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10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03CDC68-F0FA-4860-B8FB-558030B1289D}" type="datetime1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12.08.2022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200" b="1"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36D9C134-6EDE-4F38-9B29-0F821B83CE7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32737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887" r:id="rId1"/>
    <p:sldLayoutId id="2147487888" r:id="rId2"/>
    <p:sldLayoutId id="2147487889" r:id="rId3"/>
    <p:sldLayoutId id="2147487890" r:id="rId4"/>
    <p:sldLayoutId id="2147487891" r:id="rId5"/>
    <p:sldLayoutId id="2147487892" r:id="rId6"/>
    <p:sldLayoutId id="2147487893" r:id="rId7"/>
    <p:sldLayoutId id="2147487894" r:id="rId8"/>
    <p:sldLayoutId id="2147487895" r:id="rId9"/>
    <p:sldLayoutId id="2147487896" r:id="rId10"/>
    <p:sldLayoutId id="2147487897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400"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10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03CDC68-F0FA-4860-B8FB-558030B1289D}" type="datetime1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12.08.2022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200" b="1"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36D9C134-6EDE-4F38-9B29-0F821B83CE7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28004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911" r:id="rId1"/>
    <p:sldLayoutId id="2147487912" r:id="rId2"/>
    <p:sldLayoutId id="2147487913" r:id="rId3"/>
    <p:sldLayoutId id="2147487914" r:id="rId4"/>
    <p:sldLayoutId id="2147487915" r:id="rId5"/>
    <p:sldLayoutId id="2147487916" r:id="rId6"/>
    <p:sldLayoutId id="2147487917" r:id="rId7"/>
    <p:sldLayoutId id="2147487918" r:id="rId8"/>
    <p:sldLayoutId id="2147487919" r:id="rId9"/>
    <p:sldLayoutId id="2147487920" r:id="rId10"/>
    <p:sldLayoutId id="214748792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400"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100" b="1">
                <a:solidFill>
                  <a:prstClr val="black">
                    <a:lumMod val="50000"/>
                    <a:lumOff val="50000"/>
                  </a:prstClr>
                </a:solidFill>
                <a:latin typeface="Tahoma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100" b="1">
                <a:solidFill>
                  <a:prstClr val="black">
                    <a:lumMod val="50000"/>
                    <a:lumOff val="50000"/>
                  </a:prstClr>
                </a:solidFill>
                <a:latin typeface="Tahoma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 smtClean="0">
                <a:solidFill>
                  <a:srgbClr val="7F7F7F"/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fld id="{F3F2AC5F-47F7-430B-BE3F-59280564E6F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3479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923" r:id="rId1"/>
    <p:sldLayoutId id="2147487924" r:id="rId2"/>
    <p:sldLayoutId id="2147487925" r:id="rId3"/>
    <p:sldLayoutId id="2147487926" r:id="rId4"/>
    <p:sldLayoutId id="2147487927" r:id="rId5"/>
    <p:sldLayoutId id="2147487928" r:id="rId6"/>
    <p:sldLayoutId id="2147487929" r:id="rId7"/>
    <p:sldLayoutId id="2147487930" r:id="rId8"/>
    <p:sldLayoutId id="2147487931" r:id="rId9"/>
    <p:sldLayoutId id="2147487932" r:id="rId10"/>
    <p:sldLayoutId id="2147487933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400"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Excel_97-20033.xls"/><Relationship Id="rId7" Type="http://schemas.openxmlformats.org/officeDocument/2006/relationships/chart" Target="../charts/chart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png"/><Relationship Id="rId5" Type="http://schemas.openxmlformats.org/officeDocument/2006/relationships/oleObject" Target="../embeddings/_____Microsoft_Excel_97-20034.xls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Excel_97-20035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chart" Target="../charts/chart4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1.xml"/><Relationship Id="rId4" Type="http://schemas.openxmlformats.org/officeDocument/2006/relationships/chart" Target="../charts/char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4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png"/><Relationship Id="rId4" Type="http://schemas.openxmlformats.org/officeDocument/2006/relationships/image" Target="../media/image9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2.pn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14.pn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12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3.xml"/><Relationship Id="rId4" Type="http://schemas.openxmlformats.org/officeDocument/2006/relationships/chart" Target="../charts/chart1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chart" Target="../charts/chart2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12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131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6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hyperlink" Target="mailto:finans_ns@mail.ru" TargetMode="Externa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_____Microsoft_Excel_97-20032.xls"/><Relationship Id="rId5" Type="http://schemas.openxmlformats.org/officeDocument/2006/relationships/image" Target="../media/image12.png"/><Relationship Id="rId4" Type="http://schemas.openxmlformats.org/officeDocument/2006/relationships/oleObject" Target="../embeddings/_____Microsoft_Excel_97-20031.xls"/><Relationship Id="rId9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704850" y="3733800"/>
            <a:ext cx="8001000" cy="2819400"/>
          </a:xfrm>
        </p:spPr>
        <p:txBody>
          <a:bodyPr>
            <a:normAutofit fontScale="90000"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4000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Отчет для граждан </a:t>
            </a:r>
            <a:br>
              <a:rPr lang="ru-RU" sz="4000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</a:br>
            <a:r>
              <a:rPr lang="ru-RU" sz="4000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об исполнении бюджета городского округа </a:t>
            </a:r>
            <a:br>
              <a:rPr lang="ru-RU" sz="4000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</a:br>
            <a:r>
              <a:rPr lang="ru-RU" sz="4000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Нижняя Салда </a:t>
            </a:r>
            <a:br>
              <a:rPr lang="ru-RU" sz="4000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</a:br>
            <a:r>
              <a:rPr lang="ru-RU" sz="4000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за </a:t>
            </a:r>
            <a:r>
              <a:rPr lang="ru-RU" sz="4000" dirty="0" smtClean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20</a:t>
            </a:r>
            <a:r>
              <a:rPr lang="en-US" sz="4000" dirty="0" smtClean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2</a:t>
            </a:r>
            <a:r>
              <a:rPr lang="ru-RU" sz="4000" dirty="0" smtClean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1 </a:t>
            </a:r>
            <a:r>
              <a:rPr lang="ru-RU" sz="4000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год</a:t>
            </a:r>
            <a:r>
              <a:rPr lang="ru-RU" sz="4000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4000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ru-RU" sz="4000" dirty="0">
              <a:solidFill>
                <a:srgbClr val="00421E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99" b="13623"/>
          <a:stretch/>
        </p:blipFill>
        <p:spPr bwMode="auto">
          <a:xfrm>
            <a:off x="6530" y="26126"/>
            <a:ext cx="9137469" cy="3631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00" y="50075"/>
            <a:ext cx="990600" cy="157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828800" y="0"/>
            <a:ext cx="7239000" cy="1524000"/>
          </a:xfrm>
        </p:spPr>
        <p:txBody>
          <a:bodyPr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800" dirty="0">
                <a:solidFill>
                  <a:srgbClr val="00421E"/>
                </a:solidFill>
                <a:effectLst/>
                <a:latin typeface="Bookman Old Style" pitchFamily="18" charset="0"/>
              </a:rPr>
              <a:t>Структура исполнения </a:t>
            </a:r>
            <a:r>
              <a:rPr lang="ru-RU" sz="28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/>
            </a:r>
            <a:br>
              <a:rPr lang="ru-RU" sz="28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</a:br>
            <a:r>
              <a:rPr lang="ru-RU" sz="28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неналоговых доходов за 2021  </a:t>
            </a:r>
            <a:r>
              <a:rPr lang="ru-RU" sz="2800" dirty="0">
                <a:solidFill>
                  <a:srgbClr val="00421E"/>
                </a:solidFill>
                <a:effectLst/>
                <a:latin typeface="Bookman Old Style" pitchFamily="18" charset="0"/>
              </a:rPr>
              <a:t>год, в процентах</a:t>
            </a:r>
          </a:p>
        </p:txBody>
      </p:sp>
      <p:graphicFrame>
        <p:nvGraphicFramePr>
          <p:cNvPr id="2050" name="Диаграмма 5"/>
          <p:cNvGraphicFramePr>
            <a:graphicFrameLocks/>
          </p:cNvGraphicFramePr>
          <p:nvPr/>
        </p:nvGraphicFramePr>
        <p:xfrm>
          <a:off x="-76200" y="-49213"/>
          <a:ext cx="4292600" cy="26924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2" r:id="rId3" imgW="4298052" imgH="2694666" progId="Excel.Sheet.8">
                  <p:embed/>
                </p:oleObj>
              </mc:Choice>
              <mc:Fallback>
                <p:oleObj r:id="rId3" imgW="4298052" imgH="2694666" progId="Excel.Sheet.8">
                  <p:embed/>
                  <p:pic>
                    <p:nvPicPr>
                      <p:cNvPr id="0" name="Picture 192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76200" y="-49213"/>
                        <a:ext cx="4292600" cy="269240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Диаграмма 8"/>
          <p:cNvGraphicFramePr>
            <a:graphicFrameLocks/>
          </p:cNvGraphicFramePr>
          <p:nvPr/>
        </p:nvGraphicFramePr>
        <p:xfrm>
          <a:off x="-203200" y="-203200"/>
          <a:ext cx="2844800" cy="170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3" r:id="rId5" imgW="2840982" imgH="1700931" progId="Excel.Sheet.8">
                  <p:embed/>
                </p:oleObj>
              </mc:Choice>
              <mc:Fallback>
                <p:oleObj r:id="rId5" imgW="2840982" imgH="1700931" progId="Excel.Sheet.8">
                  <p:embed/>
                  <p:pic>
                    <p:nvPicPr>
                      <p:cNvPr id="0" name="Picture 193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03200" y="-203200"/>
                        <a:ext cx="2844800" cy="1701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7316765"/>
              </p:ext>
            </p:extLst>
          </p:nvPr>
        </p:nvGraphicFramePr>
        <p:xfrm>
          <a:off x="21770" y="1600200"/>
          <a:ext cx="9122229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304800"/>
            <a:ext cx="8991600" cy="792163"/>
          </a:xfrm>
        </p:spPr>
        <p:txBody>
          <a:bodyPr>
            <a:normAutofit fontScale="90000"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800" dirty="0">
                <a:solidFill>
                  <a:srgbClr val="00421E"/>
                </a:solidFill>
                <a:effectLst/>
                <a:latin typeface="Bookman Old Style" pitchFamily="18" charset="0"/>
              </a:rPr>
              <a:t>Исполнение неналоговых доходов </a:t>
            </a:r>
            <a:r>
              <a:rPr lang="ru-RU" sz="28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за 20</a:t>
            </a:r>
            <a:r>
              <a:rPr lang="en-US" sz="28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2</a:t>
            </a:r>
            <a:r>
              <a:rPr lang="ru-RU" sz="28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1 </a:t>
            </a:r>
            <a:r>
              <a:rPr lang="ru-RU" sz="2800" dirty="0">
                <a:solidFill>
                  <a:srgbClr val="00421E"/>
                </a:solidFill>
                <a:effectLst/>
                <a:latin typeface="Bookman Old Style" pitchFamily="18" charset="0"/>
              </a:rPr>
              <a:t>год</a:t>
            </a:r>
            <a:r>
              <a:rPr lang="ru-RU" sz="2400" dirty="0">
                <a:solidFill>
                  <a:srgbClr val="00421E"/>
                </a:solidFill>
                <a:effectLst/>
              </a:rPr>
              <a:t> </a:t>
            </a:r>
            <a:endParaRPr lang="ru-RU" sz="4000" dirty="0">
              <a:solidFill>
                <a:srgbClr val="00421E"/>
              </a:solidFill>
              <a:effectLst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8203263"/>
              </p:ext>
            </p:extLst>
          </p:nvPr>
        </p:nvGraphicFramePr>
        <p:xfrm>
          <a:off x="381000" y="990600"/>
          <a:ext cx="8458201" cy="5360831"/>
        </p:xfrm>
        <a:graphic>
          <a:graphicData uri="http://schemas.openxmlformats.org/drawingml/2006/table">
            <a:tbl>
              <a:tblPr/>
              <a:tblGrid>
                <a:gridCol w="3004887"/>
                <a:gridCol w="1923763"/>
                <a:gridCol w="1828371"/>
                <a:gridCol w="1701180"/>
              </a:tblGrid>
              <a:tr h="7476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421E"/>
                          </a:solidFill>
                          <a:latin typeface="Times New Roman"/>
                        </a:rPr>
                        <a:t>Наименование доходов бюджета</a:t>
                      </a:r>
                    </a:p>
                  </a:txBody>
                  <a:tcPr marL="7484" marR="7484" marT="7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421E"/>
                          </a:solidFill>
                          <a:latin typeface="Times New Roman"/>
                        </a:rPr>
                        <a:t>План, </a:t>
                      </a:r>
                      <a:endParaRPr lang="ru-RU" sz="1800" b="1" i="0" u="none" strike="noStrike" dirty="0" smtClean="0">
                        <a:solidFill>
                          <a:srgbClr val="00421E"/>
                        </a:solidFill>
                        <a:latin typeface="Times New Roman"/>
                      </a:endParaRPr>
                    </a:p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421E"/>
                          </a:solidFill>
                          <a:latin typeface="Times New Roman"/>
                        </a:rPr>
                        <a:t>тыс.руб</a:t>
                      </a:r>
                      <a:r>
                        <a:rPr lang="ru-RU" sz="1800" b="1" i="0" u="none" strike="noStrike" dirty="0">
                          <a:solidFill>
                            <a:srgbClr val="00421E"/>
                          </a:solidFill>
                          <a:latin typeface="Times New Roman"/>
                        </a:rPr>
                        <a:t>.</a:t>
                      </a:r>
                    </a:p>
                  </a:txBody>
                  <a:tcPr marL="7484" marR="7484" marT="7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421E"/>
                          </a:solidFill>
                          <a:latin typeface="Times New Roman"/>
                        </a:rPr>
                        <a:t>Факт, </a:t>
                      </a:r>
                      <a:endParaRPr lang="ru-RU" sz="1800" b="1" i="0" u="none" strike="noStrike" dirty="0" smtClean="0">
                        <a:solidFill>
                          <a:srgbClr val="00421E"/>
                        </a:solidFill>
                        <a:latin typeface="Times New Roman"/>
                      </a:endParaRPr>
                    </a:p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421E"/>
                          </a:solidFill>
                          <a:latin typeface="Times New Roman"/>
                        </a:rPr>
                        <a:t>тыс.руб</a:t>
                      </a:r>
                      <a:r>
                        <a:rPr lang="ru-RU" sz="1800" b="1" i="0" u="none" strike="noStrike" dirty="0">
                          <a:solidFill>
                            <a:srgbClr val="00421E"/>
                          </a:solidFill>
                          <a:latin typeface="Times New Roman"/>
                        </a:rPr>
                        <a:t>.</a:t>
                      </a:r>
                    </a:p>
                  </a:txBody>
                  <a:tcPr marL="7484" marR="7484" marT="7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dirty="0" smtClean="0">
                          <a:solidFill>
                            <a:srgbClr val="00421E"/>
                          </a:solidFill>
                          <a:latin typeface="Times New Roman"/>
                        </a:rPr>
                        <a:t> Исполнение,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dirty="0" smtClean="0">
                          <a:solidFill>
                            <a:srgbClr val="00421E"/>
                          </a:solidFill>
                          <a:latin typeface="Times New Roman"/>
                        </a:rPr>
                        <a:t>%</a:t>
                      </a:r>
                    </a:p>
                  </a:txBody>
                  <a:tcPr marL="7484" marR="7484" marT="7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70011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rgbClr val="00421E"/>
                          </a:solidFill>
                          <a:latin typeface="Times New Roman"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</a:p>
                  </a:txBody>
                  <a:tcPr marL="7484" marR="7484" marT="7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8 883,0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5 807,1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65,37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4457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rgbClr val="00421E"/>
                          </a:solidFill>
                          <a:latin typeface="Times New Roman"/>
                        </a:rPr>
                        <a:t>ПЛАТЕЖИ ПРИ ПОЛЬЗОВАНИИ ПРИРОДНЫМИ РЕСУРСАМИ</a:t>
                      </a:r>
                    </a:p>
                  </a:txBody>
                  <a:tcPr marL="7484" marR="7484" marT="7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146,0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890,3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609,79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84872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rgbClr val="00421E"/>
                          </a:solidFill>
                          <a:latin typeface="Times New Roman"/>
                        </a:rPr>
                        <a:t>ДОХОДЫ ОТ ОКАЗАНИЯ ПЛАТНЫХ УСЛУГ И КОМПЕНСАЦИИ ЗАТРАТ ГОСУДАРСТВА</a:t>
                      </a:r>
                    </a:p>
                  </a:txBody>
                  <a:tcPr marL="7484" marR="7484" marT="7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115,0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1 686,0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1 466,09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70727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>
                          <a:solidFill>
                            <a:srgbClr val="00421E"/>
                          </a:solidFill>
                          <a:latin typeface="Times New Roman"/>
                        </a:rPr>
                        <a:t>ДОХОДЫ ОТ ПРОДАЖИ МАТЕРИАЛЬНЫХ И НЕМАТЕРИАЛЬНЫХ АКТИВОВ</a:t>
                      </a:r>
                    </a:p>
                  </a:txBody>
                  <a:tcPr marL="7484" marR="7484" marT="7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4 865,0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3 160,0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64,95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54674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>
                          <a:solidFill>
                            <a:srgbClr val="00421E"/>
                          </a:solidFill>
                          <a:latin typeface="Times New Roman"/>
                        </a:rPr>
                        <a:t>ШТРАФЫ, САНКЦИИ, ВОЗМЕЩЕНИЕ УЩЕРБА</a:t>
                      </a:r>
                    </a:p>
                  </a:txBody>
                  <a:tcPr marL="7484" marR="7484" marT="7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3 687,0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585,3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15,87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515298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400" b="1" i="0" u="none" strike="noStrike" kern="1200" dirty="0">
                          <a:solidFill>
                            <a:srgbClr val="00421E"/>
                          </a:solidFill>
                          <a:latin typeface="Times New Roman"/>
                          <a:ea typeface="+mn-ea"/>
                          <a:cs typeface="+mn-cs"/>
                        </a:rPr>
                        <a:t>ПРОЧИЕ НЕНАЛОГОВЫЕ ДОХОДЫ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-1,1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515298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dirty="0">
                          <a:solidFill>
                            <a:srgbClr val="00421E"/>
                          </a:solidFill>
                          <a:latin typeface="Times New Roman"/>
                        </a:rPr>
                        <a:t>ИТОГО НЕНАЛОГОВЫХ ДОХОДОВ</a:t>
                      </a:r>
                    </a:p>
                  </a:txBody>
                  <a:tcPr marL="7484" marR="7484" marT="7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17 696,0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12 127,6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68,53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00200" y="152400"/>
            <a:ext cx="7543800" cy="1828800"/>
          </a:xfrm>
        </p:spPr>
        <p:txBody>
          <a:bodyPr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800" dirty="0">
                <a:solidFill>
                  <a:srgbClr val="00421E"/>
                </a:solidFill>
                <a:effectLst/>
                <a:latin typeface="Bookman Old Style" pitchFamily="18" charset="0"/>
              </a:rPr>
              <a:t>Структура безвозмездных поступлений от других бюджетов бюджетной системы РФ </a:t>
            </a:r>
            <a:r>
              <a:rPr lang="ru-RU" sz="28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в 2021 году</a:t>
            </a:r>
            <a:r>
              <a:rPr lang="ru-RU" sz="2800" dirty="0">
                <a:solidFill>
                  <a:srgbClr val="00421E"/>
                </a:solidFill>
                <a:effectLst/>
                <a:latin typeface="Bookman Old Style" pitchFamily="18" charset="0"/>
              </a:rPr>
              <a:t>, в процентах</a:t>
            </a:r>
          </a:p>
        </p:txBody>
      </p:sp>
      <p:graphicFrame>
        <p:nvGraphicFramePr>
          <p:cNvPr id="3074" name="Диаграмма 7"/>
          <p:cNvGraphicFramePr>
            <a:graphicFrameLocks/>
          </p:cNvGraphicFramePr>
          <p:nvPr/>
        </p:nvGraphicFramePr>
        <p:xfrm>
          <a:off x="-203200" y="-57150"/>
          <a:ext cx="2844800" cy="185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3" r:id="rId3" imgW="2840982" imgH="1853345" progId="Excel.Sheet.8">
                  <p:embed/>
                </p:oleObj>
              </mc:Choice>
              <mc:Fallback>
                <p:oleObj r:id="rId3" imgW="2840982" imgH="1853345" progId="Excel.Sheet.8">
                  <p:embed/>
                  <p:pic>
                    <p:nvPicPr>
                      <p:cNvPr id="0" name="Picture 100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03200" y="-57150"/>
                        <a:ext cx="2844800" cy="1854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5206239"/>
              </p:ext>
            </p:extLst>
          </p:nvPr>
        </p:nvGraphicFramePr>
        <p:xfrm>
          <a:off x="762000" y="2133600"/>
          <a:ext cx="777240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9144000" cy="1020762"/>
          </a:xfrm>
        </p:spPr>
        <p:txBody>
          <a:bodyPr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300" dirty="0">
                <a:solidFill>
                  <a:srgbClr val="00421E"/>
                </a:solidFill>
                <a:effectLst/>
                <a:latin typeface="Bookman Old Style" pitchFamily="18" charset="0"/>
              </a:rPr>
              <a:t>Безвозмездные поступления от других бюджетов бюджетной системы РФ </a:t>
            </a:r>
            <a:r>
              <a:rPr lang="ru-RU" sz="23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в 20</a:t>
            </a:r>
            <a:r>
              <a:rPr lang="en-US" sz="23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2</a:t>
            </a:r>
            <a:r>
              <a:rPr lang="ru-RU" sz="23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1 году</a:t>
            </a:r>
            <a:endParaRPr lang="ru-RU" sz="3600" dirty="0">
              <a:solidFill>
                <a:srgbClr val="00421E"/>
              </a:solidFill>
              <a:effectLst/>
              <a:latin typeface="Bookman Old Style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9918291"/>
              </p:ext>
            </p:extLst>
          </p:nvPr>
        </p:nvGraphicFramePr>
        <p:xfrm>
          <a:off x="304800" y="1184164"/>
          <a:ext cx="8305800" cy="4683237"/>
        </p:xfrm>
        <a:graphic>
          <a:graphicData uri="http://schemas.openxmlformats.org/drawingml/2006/table">
            <a:tbl>
              <a:tblPr/>
              <a:tblGrid>
                <a:gridCol w="2768602"/>
                <a:gridCol w="1964812"/>
                <a:gridCol w="1875503"/>
                <a:gridCol w="1696883"/>
              </a:tblGrid>
              <a:tr h="9906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421E"/>
                          </a:solidFill>
                          <a:latin typeface="Times New Roman"/>
                        </a:rPr>
                        <a:t>Наименование доходов бюджета</a:t>
                      </a:r>
                    </a:p>
                  </a:txBody>
                  <a:tcPr marL="7789" marR="7789" marT="77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421E"/>
                          </a:solidFill>
                          <a:latin typeface="Times New Roman"/>
                        </a:rPr>
                        <a:t>Уточненные назначения, тыс.руб.</a:t>
                      </a:r>
                    </a:p>
                  </a:txBody>
                  <a:tcPr marL="7789" marR="7789" marT="77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421E"/>
                          </a:solidFill>
                          <a:latin typeface="Times New Roman"/>
                        </a:rPr>
                        <a:t>Исполнение, тыс.руб.</a:t>
                      </a:r>
                    </a:p>
                  </a:txBody>
                  <a:tcPr marL="7789" marR="7789" marT="77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421E"/>
                          </a:solidFill>
                          <a:latin typeface="Times New Roman"/>
                        </a:rPr>
                        <a:t>Исполнение, %</a:t>
                      </a:r>
                    </a:p>
                  </a:txBody>
                  <a:tcPr marL="7789" marR="7789" marT="77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59098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dirty="0">
                          <a:solidFill>
                            <a:srgbClr val="00421E"/>
                          </a:solidFill>
                          <a:latin typeface="Times New Roman"/>
                        </a:rPr>
                        <a:t>Дотации</a:t>
                      </a:r>
                    </a:p>
                  </a:txBody>
                  <a:tcPr marL="7789" marR="7789" marT="77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150 311,3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150 311,3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24272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>
                          <a:solidFill>
                            <a:srgbClr val="00421E"/>
                          </a:solidFill>
                          <a:latin typeface="Times New Roman"/>
                        </a:rPr>
                        <a:t>Субсидии</a:t>
                      </a:r>
                    </a:p>
                  </a:txBody>
                  <a:tcPr marL="7789" marR="7789" marT="77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365 071,4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362 662,8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99,34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33593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>
                          <a:solidFill>
                            <a:srgbClr val="00421E"/>
                          </a:solidFill>
                          <a:latin typeface="Times New Roman"/>
                        </a:rPr>
                        <a:t>Субвенции</a:t>
                      </a:r>
                    </a:p>
                  </a:txBody>
                  <a:tcPr marL="7789" marR="7789" marT="77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214 649,0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213 898,5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99,65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4705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dirty="0">
                          <a:solidFill>
                            <a:srgbClr val="00421E"/>
                          </a:solidFill>
                          <a:latin typeface="Times New Roman"/>
                        </a:rPr>
                        <a:t>Иные межбюджетные трансферты</a:t>
                      </a:r>
                    </a:p>
                  </a:txBody>
                  <a:tcPr marL="7789" marR="7789" marT="77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108 060,2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104 684,3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96,88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4705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>
                          <a:solidFill>
                            <a:srgbClr val="00421E"/>
                          </a:solidFill>
                          <a:latin typeface="Times New Roman"/>
                        </a:rPr>
                        <a:t>Итого безвозмездные поступления </a:t>
                      </a:r>
                    </a:p>
                  </a:txBody>
                  <a:tcPr marL="7789" marR="7789" marT="77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838 091,9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831 556,9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4705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dirty="0">
                          <a:solidFill>
                            <a:srgbClr val="00421E"/>
                          </a:solidFill>
                          <a:latin typeface="Times New Roman"/>
                        </a:rPr>
                        <a:t>Возврат остатков  прошлых лет</a:t>
                      </a:r>
                    </a:p>
                  </a:txBody>
                  <a:tcPr marL="7789" marR="7789" marT="77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-4 794,6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23272">
                <a:tc>
                  <a:txBody>
                    <a:bodyPr/>
                    <a:lstStyle/>
                    <a:p>
                      <a:pPr algn="l" fontAlgn="b"/>
                      <a:r>
                        <a:rPr lang="ru-RU" sz="2800" b="1" i="0" u="none" strike="noStrike" dirty="0" smtClean="0">
                          <a:solidFill>
                            <a:srgbClr val="00421E"/>
                          </a:solidFill>
                          <a:latin typeface="Times New Roman"/>
                        </a:rPr>
                        <a:t>ИТОГО</a:t>
                      </a:r>
                      <a:endParaRPr lang="ru-RU" sz="2800" b="1" i="0" u="none" strike="noStrike" dirty="0">
                        <a:solidFill>
                          <a:srgbClr val="00421E"/>
                        </a:solidFill>
                        <a:latin typeface="Times New Roman"/>
                      </a:endParaRPr>
                    </a:p>
                  </a:txBody>
                  <a:tcPr marL="7789" marR="7789" marT="77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838 091,9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826 762,3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98,65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3" name="Rectangle 5"/>
          <p:cNvSpPr>
            <a:spLocks noChangeArrowheads="1"/>
          </p:cNvSpPr>
          <p:nvPr/>
        </p:nvSpPr>
        <p:spPr bwMode="auto">
          <a:xfrm>
            <a:off x="0" y="228600"/>
            <a:ext cx="9144000" cy="206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00421E"/>
                </a:solidFill>
                <a:latin typeface="Bookman Old Style" pitchFamily="18" charset="0"/>
              </a:rPr>
              <a:t>Доходы в расчете на одного жителя городского округа Нижняя Салда,</a:t>
            </a:r>
            <a:r>
              <a:rPr lang="ru-RU" sz="3600" b="1" dirty="0">
                <a:solidFill>
                  <a:srgbClr val="00421E"/>
                </a:solidFill>
                <a:latin typeface="Times New Roman" pitchFamily="18" charset="0"/>
              </a:rPr>
              <a:t> </a:t>
            </a:r>
            <a:r>
              <a:rPr lang="ru-RU" sz="2800" b="1" dirty="0">
                <a:solidFill>
                  <a:srgbClr val="00421E"/>
                </a:solidFill>
                <a:latin typeface="Bookman Old Style" pitchFamily="18" charset="0"/>
              </a:rPr>
              <a:t>в рублях</a:t>
            </a:r>
          </a:p>
          <a:p>
            <a:pPr algn="ctr">
              <a:defRPr/>
            </a:pPr>
            <a:endParaRPr lang="ru-RU" sz="36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>
              <a:defRPr/>
            </a:pPr>
            <a:r>
              <a:rPr lang="ru-RU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                                                                             </a:t>
            </a:r>
            <a:endParaRPr lang="ru-RU" sz="20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918023272"/>
              </p:ext>
            </p:extLst>
          </p:nvPr>
        </p:nvGraphicFramePr>
        <p:xfrm>
          <a:off x="-152400" y="1295400"/>
          <a:ext cx="9067800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152400" y="5638800"/>
            <a:ext cx="8610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2014      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2015         2016          2017        2018         2019         2020      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2021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6057179"/>
              </p:ext>
            </p:extLst>
          </p:nvPr>
        </p:nvGraphicFramePr>
        <p:xfrm>
          <a:off x="-533400" y="1905000"/>
          <a:ext cx="9677400" cy="3733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52500"/>
          </a:xfrm>
        </p:spPr>
        <p:txBody>
          <a:bodyPr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500" dirty="0">
                <a:solidFill>
                  <a:srgbClr val="00421E"/>
                </a:solidFill>
                <a:effectLst/>
                <a:latin typeface="Bookman Old Style" pitchFamily="18" charset="0"/>
              </a:rPr>
              <a:t>Структура расходов бюджета </a:t>
            </a:r>
            <a:r>
              <a:rPr lang="ru-RU" sz="25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за 2021 </a:t>
            </a:r>
            <a:r>
              <a:rPr lang="ru-RU" sz="2500" dirty="0">
                <a:solidFill>
                  <a:srgbClr val="00421E"/>
                </a:solidFill>
                <a:effectLst/>
                <a:latin typeface="Bookman Old Style" pitchFamily="18" charset="0"/>
              </a:rPr>
              <a:t>год, </a:t>
            </a:r>
            <a:r>
              <a:rPr lang="ru-RU" sz="25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/>
            </a:r>
            <a:br>
              <a:rPr lang="ru-RU" sz="25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</a:br>
            <a:r>
              <a:rPr lang="ru-RU" sz="25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в тыс. рублей и процентах</a:t>
            </a:r>
            <a:endParaRPr lang="ru-RU" sz="2500" dirty="0">
              <a:solidFill>
                <a:srgbClr val="00421E"/>
              </a:solidFill>
              <a:effectLst/>
              <a:latin typeface="Bookman Old Style" pitchFamily="18" charset="0"/>
            </a:endParaRPr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4640496"/>
              </p:ext>
            </p:extLst>
          </p:nvPr>
        </p:nvGraphicFramePr>
        <p:xfrm>
          <a:off x="152400" y="1045779"/>
          <a:ext cx="8991600" cy="579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81000"/>
            <a:ext cx="9144000" cy="685800"/>
          </a:xfrm>
        </p:spPr>
        <p:txBody>
          <a:bodyPr>
            <a:normAutofit fontScale="90000"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400" dirty="0">
                <a:solidFill>
                  <a:srgbClr val="00421E"/>
                </a:solidFill>
                <a:effectLst/>
                <a:latin typeface="Bookman Old Style" pitchFamily="18" charset="0"/>
                <a:cs typeface="Times New Roman" pitchFamily="18" charset="0"/>
              </a:rPr>
              <a:t>Исполнение по расходам бюджета городского округа Нижняя Салда за </a:t>
            </a:r>
            <a:r>
              <a:rPr lang="ru-RU" sz="2400" dirty="0" smtClean="0">
                <a:solidFill>
                  <a:srgbClr val="00421E"/>
                </a:solidFill>
                <a:effectLst/>
                <a:latin typeface="Bookman Old Style" pitchFamily="18" charset="0"/>
                <a:cs typeface="Times New Roman" pitchFamily="18" charset="0"/>
              </a:rPr>
              <a:t>20</a:t>
            </a:r>
            <a:r>
              <a:rPr lang="en-US" sz="2400" dirty="0" smtClean="0">
                <a:solidFill>
                  <a:srgbClr val="00421E"/>
                </a:solidFill>
                <a:effectLst/>
                <a:latin typeface="Bookman Old Style" pitchFamily="18" charset="0"/>
                <a:cs typeface="Times New Roman" pitchFamily="18" charset="0"/>
              </a:rPr>
              <a:t>2</a:t>
            </a:r>
            <a:r>
              <a:rPr lang="ru-RU" sz="2400" dirty="0" smtClean="0">
                <a:solidFill>
                  <a:srgbClr val="00421E"/>
                </a:solidFill>
                <a:effectLst/>
                <a:latin typeface="Bookman Old Style" pitchFamily="18" charset="0"/>
                <a:cs typeface="Times New Roman" pitchFamily="18" charset="0"/>
              </a:rPr>
              <a:t>1 год</a:t>
            </a:r>
            <a:r>
              <a:rPr lang="ru-RU" sz="2400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2400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                       </a:t>
            </a:r>
            <a:endParaRPr lang="ru-RU" sz="18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6986870"/>
              </p:ext>
            </p:extLst>
          </p:nvPr>
        </p:nvGraphicFramePr>
        <p:xfrm>
          <a:off x="304800" y="1143000"/>
          <a:ext cx="8534400" cy="5580622"/>
        </p:xfrm>
        <a:graphic>
          <a:graphicData uri="http://schemas.openxmlformats.org/drawingml/2006/table">
            <a:tbl>
              <a:tblPr/>
              <a:tblGrid>
                <a:gridCol w="2667000"/>
                <a:gridCol w="1819000"/>
                <a:gridCol w="1912065"/>
                <a:gridCol w="2136335"/>
              </a:tblGrid>
              <a:tr h="504877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раздела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Утверждено, </a:t>
                      </a:r>
                      <a:endParaRPr lang="ru-RU" sz="1400" b="1" i="0" u="none" strike="noStrike" dirty="0" smtClean="0">
                        <a:solidFill>
                          <a:srgbClr val="00421E"/>
                        </a:solidFill>
                        <a:latin typeface="Bookman Old Style" pitchFamily="18" charset="0"/>
                      </a:endParaRPr>
                    </a:p>
                    <a:p>
                      <a:pPr algn="ctr" rtl="0" fontAlgn="t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тыс</a:t>
                      </a:r>
                      <a:r>
                        <a:rPr lang="ru-RU" sz="1400" b="1" i="0" u="none" strike="noStrike" dirty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. руб.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Исполнение, </a:t>
                      </a:r>
                      <a:endParaRPr lang="ru-RU" sz="1400" b="1" i="0" u="none" strike="noStrike" dirty="0" smtClean="0">
                        <a:solidFill>
                          <a:srgbClr val="00421E"/>
                        </a:solidFill>
                        <a:latin typeface="Bookman Old Style" pitchFamily="18" charset="0"/>
                      </a:endParaRPr>
                    </a:p>
                    <a:p>
                      <a:pPr algn="ctr" rtl="0" fontAlgn="t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тыс</a:t>
                      </a:r>
                      <a:r>
                        <a:rPr lang="ru-RU" sz="1400" b="1" i="0" u="none" strike="noStrike" dirty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. руб.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 Исполнение, </a:t>
                      </a:r>
                      <a:endParaRPr lang="ru-RU" sz="1400" b="1" i="0" u="none" strike="noStrike" dirty="0" smtClean="0">
                        <a:solidFill>
                          <a:srgbClr val="00421E"/>
                        </a:solidFill>
                        <a:latin typeface="Bookman Old Style" pitchFamily="18" charset="0"/>
                      </a:endParaRPr>
                    </a:p>
                    <a:p>
                      <a:pPr algn="ctr" rtl="0" fontAlgn="t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%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latin typeface="Bookman Old Style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61116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Общегосударственные вопросы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81 369,70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79 406,70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97,59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61116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Национальная оборона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916,80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916,80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754091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10 781,50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10 752,40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99,73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61116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Национальная экономика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178 025,10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160 883,00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90,37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76364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хозяйство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465 669,40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385 216,30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82,72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7115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Охрана окружающей среды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1 252,00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1 236,10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98,73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61116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Образование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397 231,60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389 858,90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98,14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61116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Культура</a:t>
                      </a:r>
                      <a:endParaRPr lang="ru-RU" sz="14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49 732,10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49 701,50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99,94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61116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36 079,40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35 643,40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98,79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61116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Физкультура и спорт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11 280,90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11 278,30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99,98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08136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Средства массовой информации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2 200,00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2 200,00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13081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Обслуживание муниципального долга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405,00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3,60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0,89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61116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ВСЕГО РАСХОДОВ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1 234 943,50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1 127 097,00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91,27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E799200-4968-4808-B29A-B5F36DC69A41}" type="slidenum">
              <a:rPr lang="ru-RU" altLang="ru-RU" smtClean="0"/>
              <a:pPr/>
              <a:t>17</a:t>
            </a:fld>
            <a:endParaRPr lang="ru-RU" altLang="ru-RU" smtClean="0"/>
          </a:p>
        </p:txBody>
      </p:sp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228600" y="0"/>
            <a:ext cx="86868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800" b="1" dirty="0">
                <a:solidFill>
                  <a:srgbClr val="00421E"/>
                </a:solidFill>
                <a:latin typeface="Bookman Old Style" pitchFamily="18" charset="0"/>
              </a:rPr>
              <a:t>Расходы в расчете на одного жителя</a:t>
            </a:r>
            <a:r>
              <a:rPr lang="ru-RU" altLang="ru-RU" sz="3600" b="1" dirty="0">
                <a:solidFill>
                  <a:srgbClr val="00421E"/>
                </a:solidFill>
                <a:latin typeface="Times New Roman" pitchFamily="18" charset="0"/>
              </a:rPr>
              <a:t> </a:t>
            </a:r>
            <a:r>
              <a:rPr lang="ru-RU" altLang="ru-RU" sz="2800" b="1" dirty="0">
                <a:solidFill>
                  <a:srgbClr val="00421E"/>
                </a:solidFill>
                <a:latin typeface="Bookman Old Style" pitchFamily="18" charset="0"/>
              </a:rPr>
              <a:t>городского округа Нижняя Салда, в рублях</a:t>
            </a:r>
          </a:p>
          <a:p>
            <a:pPr algn="ctr"/>
            <a:endParaRPr lang="ru-RU" altLang="ru-RU" sz="2800" b="1" dirty="0">
              <a:solidFill>
                <a:srgbClr val="00421E"/>
              </a:solidFill>
              <a:latin typeface="Bookman Old Style" pitchFamily="18" charset="0"/>
            </a:endParaRPr>
          </a:p>
          <a:p>
            <a:pPr algn="ctr"/>
            <a:r>
              <a:rPr lang="ru-RU" altLang="ru-RU" sz="2800" b="1" dirty="0">
                <a:solidFill>
                  <a:srgbClr val="007E39"/>
                </a:solidFill>
                <a:latin typeface="Times New Roman" pitchFamily="18" charset="0"/>
              </a:rPr>
              <a:t>                                          </a:t>
            </a:r>
            <a:endParaRPr lang="ru-RU" altLang="ru-RU" sz="2000" b="1" dirty="0">
              <a:solidFill>
                <a:srgbClr val="007E39"/>
              </a:solidFill>
              <a:latin typeface="Times New Roman" pitchFamily="18" charset="0"/>
            </a:endParaRP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533400" y="5715000"/>
            <a:ext cx="7239000" cy="40011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0" hangingPunct="0">
              <a:spcBef>
                <a:spcPct val="30000"/>
              </a:spcBef>
              <a:defRPr/>
            </a:pPr>
            <a:r>
              <a:rPr lang="ru-RU" sz="2000" b="1" dirty="0">
                <a:latin typeface="Times New Roman" pitchFamily="18" charset="0"/>
              </a:rPr>
              <a:t>Темп роста расходов на одного жителя составил </a:t>
            </a:r>
            <a:r>
              <a:rPr lang="ru-RU" sz="2000" b="1" dirty="0" smtClean="0">
                <a:latin typeface="Times New Roman" pitchFamily="18" charset="0"/>
              </a:rPr>
              <a:t>121,6%</a:t>
            </a:r>
            <a:endParaRPr lang="ru-RU" sz="2000" b="1" dirty="0">
              <a:latin typeface="Times New Roman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7436579"/>
              </p:ext>
            </p:extLst>
          </p:nvPr>
        </p:nvGraphicFramePr>
        <p:xfrm>
          <a:off x="-685800" y="1175238"/>
          <a:ext cx="10363200" cy="35989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3011105"/>
              </p:ext>
            </p:extLst>
          </p:nvPr>
        </p:nvGraphicFramePr>
        <p:xfrm>
          <a:off x="-342900" y="1583033"/>
          <a:ext cx="9829800" cy="32502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457200" y="4724400"/>
            <a:ext cx="8610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2014      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2015         2016          2017        2018         2019         2020      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2021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124200" y="0"/>
            <a:ext cx="6019800" cy="1477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2400" b="1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Расходы по </a:t>
            </a:r>
            <a:r>
              <a:rPr lang="ru-RU" sz="2400" b="1" dirty="0">
                <a:solidFill>
                  <a:srgbClr val="00421E"/>
                </a:solidFill>
                <a:latin typeface="Bookman Old Style" pitchFamily="18" charset="0"/>
              </a:rPr>
              <a:t>разделу 0100 «Общегосударственные вопросы», тыс. руб.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76600" y="1524000"/>
            <a:ext cx="5715000" cy="457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Исполнение за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2021 год составило 97,59%</a:t>
            </a: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900" name="TextBox 2"/>
          <p:cNvSpPr txBox="1">
            <a:spLocks noChangeArrowheads="1"/>
          </p:cNvSpPr>
          <p:nvPr/>
        </p:nvSpPr>
        <p:spPr bwMode="auto">
          <a:xfrm>
            <a:off x="228600" y="5562600"/>
            <a:ext cx="38029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ru-RU" altLang="ru-RU" sz="2800" b="1" dirty="0" smtClean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План, год      Факт, год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83100" y="2066607"/>
            <a:ext cx="4660900" cy="230832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eaLnBrk="0" hangingPunct="0">
              <a:buFontTx/>
              <a:buChar char="-"/>
              <a:defRPr/>
            </a:pPr>
            <a:r>
              <a:rPr lang="ru-RU" sz="1600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Оплата труда;</a:t>
            </a:r>
          </a:p>
          <a:p>
            <a:pPr eaLnBrk="0" hangingPunct="0">
              <a:buFontTx/>
              <a:buChar char="-"/>
              <a:defRPr/>
            </a:pPr>
            <a:r>
              <a:rPr lang="ru-RU" sz="1600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Пенсионное обеспечение  муниципальных </a:t>
            </a:r>
          </a:p>
          <a:p>
            <a:pPr eaLnBrk="0" hangingPunct="0">
              <a:defRPr/>
            </a:pPr>
            <a:r>
              <a:rPr lang="ru-RU" sz="1600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служащих;</a:t>
            </a:r>
          </a:p>
          <a:p>
            <a:pPr eaLnBrk="0" hangingPunct="0">
              <a:buFontTx/>
              <a:buChar char="-"/>
              <a:defRPr/>
            </a:pPr>
            <a:r>
              <a:rPr lang="ru-RU" sz="1600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Расчеты </a:t>
            </a:r>
            <a:r>
              <a:rPr lang="ru-RU" sz="1600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по коммунальным </a:t>
            </a:r>
            <a:r>
              <a:rPr lang="ru-RU" sz="1600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услугам, услугам связи;</a:t>
            </a:r>
            <a:endParaRPr lang="ru-RU" sz="1600" b="1" dirty="0">
              <a:solidFill>
                <a:srgbClr val="00421E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buFontTx/>
              <a:buChar char="-"/>
              <a:defRPr/>
            </a:pPr>
            <a:r>
              <a:rPr lang="ru-RU" sz="1600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Работы, услуги по содержанию имущества;</a:t>
            </a:r>
          </a:p>
          <a:p>
            <a:pPr eaLnBrk="0" hangingPunct="0">
              <a:buFontTx/>
              <a:buChar char="-"/>
              <a:defRPr/>
            </a:pPr>
            <a:r>
              <a:rPr lang="ru-RU" sz="1600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Приобретения;</a:t>
            </a:r>
          </a:p>
          <a:p>
            <a:pPr eaLnBrk="0" hangingPunct="0">
              <a:buFontTx/>
              <a:buChar char="-"/>
              <a:defRPr/>
            </a:pPr>
            <a:r>
              <a:rPr lang="ru-RU" sz="1600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Проведение муниципальных выборов;</a:t>
            </a:r>
          </a:p>
          <a:p>
            <a:pPr eaLnBrk="0" hangingPunct="0">
              <a:buFontTx/>
              <a:buChar char="-"/>
              <a:defRPr/>
            </a:pPr>
            <a:r>
              <a:rPr lang="ru-RU" sz="1600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Предоставление муниципальных гарантий</a:t>
            </a:r>
            <a:endParaRPr lang="ru-RU" sz="1600" b="1" dirty="0">
              <a:solidFill>
                <a:srgbClr val="00421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0902" name="Picture 10" descr="G:\Дума\Новая папка\Новая папка\20200520_0847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8" t="30159" r="23810" b="22221"/>
          <a:stretch>
            <a:fillRect/>
          </a:stretch>
        </p:blipFill>
        <p:spPr bwMode="auto">
          <a:xfrm>
            <a:off x="5181600" y="4343400"/>
            <a:ext cx="3581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3" name="Рисунок 9" descr="админ 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99" t="46667" r="14166" b="24445"/>
          <a:stretch>
            <a:fillRect/>
          </a:stretch>
        </p:blipFill>
        <p:spPr bwMode="auto">
          <a:xfrm>
            <a:off x="0" y="0"/>
            <a:ext cx="3048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2190936"/>
              </p:ext>
            </p:extLst>
          </p:nvPr>
        </p:nvGraphicFramePr>
        <p:xfrm>
          <a:off x="76200" y="25146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4105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743200" y="0"/>
            <a:ext cx="6400800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2400" b="1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Расходы по разделу 0200 «Национальная оборона», тыс. руб.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76600" y="1524000"/>
            <a:ext cx="5715000" cy="457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Исполнение за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2021 год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составило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100%</a:t>
            </a: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24" name="TextBox 2"/>
          <p:cNvSpPr txBox="1">
            <a:spLocks noChangeArrowheads="1"/>
          </p:cNvSpPr>
          <p:nvPr/>
        </p:nvSpPr>
        <p:spPr bwMode="auto">
          <a:xfrm>
            <a:off x="1524000" y="5638800"/>
            <a:ext cx="407220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ru-RU" altLang="ru-RU" sz="2800" b="1" dirty="0" smtClean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План, год         Факт, год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91250" y="2286000"/>
            <a:ext cx="2952750" cy="584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eaLnBrk="0" hangingPunct="0">
              <a:buFontTx/>
              <a:buChar char="-"/>
              <a:defRPr/>
            </a:pPr>
            <a:r>
              <a:rPr lang="ru-RU" sz="1600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Расходы на осуществление</a:t>
            </a:r>
          </a:p>
          <a:p>
            <a:pPr eaLnBrk="0" hangingPunct="0">
              <a:defRPr/>
            </a:pPr>
            <a:r>
              <a:rPr lang="ru-RU" sz="1600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первичного воинского учета</a:t>
            </a:r>
          </a:p>
        </p:txBody>
      </p:sp>
      <p:pic>
        <p:nvPicPr>
          <p:cNvPr id="81926" name="Рисунок 8" descr="Армия-России-1-768x51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289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6328711"/>
              </p:ext>
            </p:extLst>
          </p:nvPr>
        </p:nvGraphicFramePr>
        <p:xfrm>
          <a:off x="1382110" y="2880710"/>
          <a:ext cx="4572000" cy="2527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9447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Прямоугольник 1"/>
          <p:cNvSpPr>
            <a:spLocks noChangeArrowheads="1"/>
          </p:cNvSpPr>
          <p:nvPr/>
        </p:nvSpPr>
        <p:spPr bwMode="auto">
          <a:xfrm>
            <a:off x="228600" y="76200"/>
            <a:ext cx="86868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ru-RU" altLang="ru-RU" sz="2800" b="1" dirty="0" smtClean="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Основные показатели социально- экономического развития городского округа Нижняя Салда</a:t>
            </a:r>
            <a:endParaRPr lang="ru-RU" altLang="ru-RU" sz="2800" dirty="0" smtClean="0">
              <a:solidFill>
                <a:srgbClr val="00421E"/>
              </a:solidFill>
              <a:latin typeface="Tahoma" pitchFamily="34" charset="0"/>
              <a:cs typeface="Arial" pitchFamily="34" charset="0"/>
            </a:endParaRPr>
          </a:p>
        </p:txBody>
      </p:sp>
      <p:pic>
        <p:nvPicPr>
          <p:cNvPr id="137276" name="Picture 102" descr="https://im0-tub-ru.yandex.net/i?id=30e1a0445db215a86bf7df407b9c4674-l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8" t="32307" r="7692"/>
          <a:stretch>
            <a:fillRect/>
          </a:stretch>
        </p:blipFill>
        <p:spPr bwMode="auto">
          <a:xfrm>
            <a:off x="0" y="1412876"/>
            <a:ext cx="1928813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9754218"/>
              </p:ext>
            </p:extLst>
          </p:nvPr>
        </p:nvGraphicFramePr>
        <p:xfrm>
          <a:off x="2057400" y="1447801"/>
          <a:ext cx="4953000" cy="4318826"/>
        </p:xfrm>
        <a:graphic>
          <a:graphicData uri="http://schemas.openxmlformats.org/drawingml/2006/table">
            <a:tbl>
              <a:tblPr/>
              <a:tblGrid>
                <a:gridCol w="2584174"/>
                <a:gridCol w="789608"/>
                <a:gridCol w="717826"/>
                <a:gridCol w="861392"/>
              </a:tblGrid>
              <a:tr h="27107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Показатели</a:t>
                      </a: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Прогноз 2021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Факт</a:t>
                      </a:r>
                      <a:r>
                        <a:rPr lang="ru-RU" sz="1400" b="1" i="0" u="none" strike="noStrike" baseline="0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 2021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Достижение показателя, %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3993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1" i="0" u="none" strike="noStrike" dirty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Численность постоянного </a:t>
                      </a:r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населения по состоянию на начало года, </a:t>
                      </a:r>
                      <a:r>
                        <a:rPr lang="ru-RU" sz="1400" b="1" i="0" u="none" strike="noStrike" dirty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чел.</a:t>
                      </a: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17 600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17 508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99,5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753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Зарегистрировано родившихся, чел.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150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140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93,3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756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Зарегистрировано умерших, чел.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260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337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129,6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813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Оборот организаций, млн. руб.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2 956,2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3 131,1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105,9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0573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1" i="0" u="none" strike="noStrike" dirty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Объем инвестиций в основной капитал, млн</a:t>
                      </a:r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. руб</a:t>
                      </a:r>
                      <a:r>
                        <a:rPr lang="ru-RU" sz="1400" b="1" i="0" u="none" strike="noStrike" dirty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.</a:t>
                      </a: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198,8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477,5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240,2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338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1" i="0" u="none" strike="noStrike" dirty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Средняя заработная </a:t>
                      </a:r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плата, </a:t>
                      </a:r>
                      <a:r>
                        <a:rPr lang="ru-RU" sz="1400" b="1" i="0" u="none" strike="noStrike" dirty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руб.</a:t>
                      </a: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34 757,76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38 918,1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111,97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0573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Численность</a:t>
                      </a:r>
                      <a:r>
                        <a:rPr lang="ru-RU" sz="1400" b="1" i="0" u="none" strike="noStrike" baseline="0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 безработных граждан, чел.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362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113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31,2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84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Жилищное строительство,</a:t>
                      </a:r>
                      <a:r>
                        <a:rPr lang="ru-RU" sz="1400" b="1" i="0" u="none" strike="noStrike" baseline="0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 кв. м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4 833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3 634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75,2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4233063"/>
            <a:ext cx="1865313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061" y="3018989"/>
            <a:ext cx="1858963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7" t="14664" r="27599" b="13464"/>
          <a:stretch/>
        </p:blipFill>
        <p:spPr bwMode="auto">
          <a:xfrm>
            <a:off x="80917" y="2650318"/>
            <a:ext cx="1928813" cy="1465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075" y="4419599"/>
            <a:ext cx="1972834" cy="1252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074" y="1498174"/>
            <a:ext cx="1962936" cy="1292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360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296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ru-RU" sz="2400" b="1" dirty="0">
                <a:solidFill>
                  <a:srgbClr val="00421E"/>
                </a:solidFill>
                <a:latin typeface="Bookman Old Style" pitchFamily="18" charset="0"/>
              </a:rPr>
              <a:t>Расходы по разделу 0300 </a:t>
            </a:r>
            <a:r>
              <a:rPr lang="ru-RU" sz="2300" b="1" dirty="0">
                <a:solidFill>
                  <a:srgbClr val="00421E"/>
                </a:solidFill>
                <a:latin typeface="Bookman Old Style" pitchFamily="18" charset="0"/>
              </a:rPr>
              <a:t>«Национальная безопасность и правоохранительная деятельность»</a:t>
            </a:r>
            <a:r>
              <a:rPr lang="ru-RU" sz="2400" b="1" dirty="0">
                <a:solidFill>
                  <a:srgbClr val="00421E"/>
                </a:solidFill>
                <a:latin typeface="Bookman Old Style" pitchFamily="18" charset="0"/>
              </a:rPr>
              <a:t>, тыс. руб</a:t>
            </a:r>
            <a:r>
              <a:rPr lang="ru-RU" sz="2400" b="1" dirty="0" smtClean="0">
                <a:solidFill>
                  <a:srgbClr val="00421E"/>
                </a:solidFill>
                <a:latin typeface="Bookman Old Style" pitchFamily="18" charset="0"/>
              </a:rPr>
              <a:t>.</a:t>
            </a:r>
            <a:r>
              <a:rPr lang="ru-RU" sz="2400" b="1" dirty="0" smtClean="0">
                <a:solidFill>
                  <a:srgbClr val="007E3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 </a:t>
            </a:r>
            <a:endParaRPr lang="ru-RU" sz="2400" b="1" dirty="0">
              <a:solidFill>
                <a:srgbClr val="007E3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man Old Style" pitchFamily="18" charset="0"/>
            </a:endParaRPr>
          </a:p>
        </p:txBody>
      </p:sp>
      <p:sp>
        <p:nvSpPr>
          <p:cNvPr id="82947" name="TextBox 2"/>
          <p:cNvSpPr txBox="1">
            <a:spLocks noChangeArrowheads="1"/>
          </p:cNvSpPr>
          <p:nvPr/>
        </p:nvSpPr>
        <p:spPr bwMode="auto">
          <a:xfrm>
            <a:off x="228600" y="3657600"/>
            <a:ext cx="457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ru-RU" altLang="ru-RU" b="1" dirty="0" smtClean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     План, год           Факт, год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038600" y="914400"/>
            <a:ext cx="4648200" cy="457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Исполнение за 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2021 год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составило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99,73%</a:t>
            </a: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694" name="TextBox 17"/>
          <p:cNvSpPr txBox="1">
            <a:spLocks noChangeArrowheads="1"/>
          </p:cNvSpPr>
          <p:nvPr/>
        </p:nvSpPr>
        <p:spPr bwMode="auto">
          <a:xfrm>
            <a:off x="4800600" y="3365152"/>
            <a:ext cx="4114800" cy="116955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0" algn="ctr"/>
            <a:r>
              <a:rPr lang="ru-RU" alt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Приобретение и монтаж камер видеонаблюдения на пл. Быкова, пл. Свободы, автотрассе МБУ «СОК», приобретение </a:t>
            </a:r>
            <a:r>
              <a:rPr lang="ru-RU" altLang="ru-RU" sz="1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металлодетекторов</a:t>
            </a:r>
            <a:r>
              <a:rPr lang="ru-RU" alt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для МАОУ «ЦО №7» и МДОУДСКВ «Радуга»  379 137,16 руб</a:t>
            </a:r>
            <a:r>
              <a:rPr lang="ru-RU" alt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sz="1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732449821"/>
              </p:ext>
            </p:extLst>
          </p:nvPr>
        </p:nvGraphicFramePr>
        <p:xfrm>
          <a:off x="-304800" y="838200"/>
          <a:ext cx="51054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TextBox 17"/>
          <p:cNvSpPr txBox="1">
            <a:spLocks noChangeArrowheads="1"/>
          </p:cNvSpPr>
          <p:nvPr/>
        </p:nvSpPr>
        <p:spPr bwMode="auto">
          <a:xfrm>
            <a:off x="457200" y="5885958"/>
            <a:ext cx="3962400" cy="9541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0" hangingPunct="0"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Расходы на МКУ  «Управление гражданской защиты городского округа Нижняя Салда», ГО и ЧС  и пожарную безопасность,        </a:t>
            </a:r>
          </a:p>
          <a:p>
            <a:pPr algn="ctr" eaLnBrk="0" hangingPunct="0"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9 913 975,50 руб.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887686"/>
            <a:ext cx="3174773" cy="186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943" y="1524000"/>
            <a:ext cx="3517900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7" y="4191460"/>
            <a:ext cx="298132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947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Прямоугольник 2"/>
          <p:cNvSpPr>
            <a:spLocks noChangeArrowheads="1"/>
          </p:cNvSpPr>
          <p:nvPr/>
        </p:nvSpPr>
        <p:spPr bwMode="auto">
          <a:xfrm>
            <a:off x="1676400" y="0"/>
            <a:ext cx="6019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ru-RU" sz="2400" b="1" dirty="0" smtClean="0">
                <a:solidFill>
                  <a:srgbClr val="00421E"/>
                </a:solidFill>
                <a:latin typeface="Bookman Old Style" pitchFamily="18" charset="0"/>
                <a:cs typeface="Arial" pitchFamily="34" charset="0"/>
              </a:rPr>
              <a:t>Расходы по разделу  0400 «Национальная экономика», </a:t>
            </a:r>
          </a:p>
          <a:p>
            <a:pPr algn="ctr" eaLnBrk="0" hangingPunct="0"/>
            <a:r>
              <a:rPr lang="ru-RU" sz="2400" b="1" dirty="0" smtClean="0">
                <a:solidFill>
                  <a:srgbClr val="00421E"/>
                </a:solidFill>
                <a:latin typeface="Bookman Old Style" pitchFamily="18" charset="0"/>
                <a:cs typeface="Arial" pitchFamily="34" charset="0"/>
              </a:rPr>
              <a:t>тыс. руб. 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1153635"/>
              </p:ext>
            </p:extLst>
          </p:nvPr>
        </p:nvGraphicFramePr>
        <p:xfrm>
          <a:off x="609600" y="1447800"/>
          <a:ext cx="7696200" cy="4795186"/>
        </p:xfrm>
        <a:graphic>
          <a:graphicData uri="http://schemas.openxmlformats.org/drawingml/2006/table">
            <a:tbl>
              <a:tblPr/>
              <a:tblGrid>
                <a:gridCol w="1066800"/>
                <a:gridCol w="2590800"/>
                <a:gridCol w="1447800"/>
                <a:gridCol w="1371600"/>
                <a:gridCol w="1219200"/>
              </a:tblGrid>
              <a:tr h="975359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ea typeface="+mn-ea"/>
                          <a:cs typeface="Arial" charset="0"/>
                        </a:rPr>
                        <a:t>Раздел, подраздел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ea typeface="+mn-ea"/>
                          <a:cs typeface="Arial" charset="0"/>
                        </a:rPr>
                        <a:t>Наименование раздела, подраздела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ea typeface="+mn-ea"/>
                          <a:cs typeface="Arial" charset="0"/>
                        </a:rPr>
                        <a:t>Уточненные назначения,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ea typeface="+mn-ea"/>
                          <a:cs typeface="Arial" charset="0"/>
                        </a:rPr>
                        <a:t>тыс. руб.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ea typeface="+mn-ea"/>
                          <a:cs typeface="Arial" charset="0"/>
                        </a:rPr>
                        <a:t>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ea typeface="+mn-ea"/>
                          <a:cs typeface="Arial" charset="0"/>
                        </a:rPr>
                        <a:t> Исполнение, тыс. руб.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ea typeface="+mn-ea"/>
                          <a:cs typeface="Arial" charset="0"/>
                        </a:rPr>
                        <a:t> Исполнение, %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81242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0400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Национальная экономика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178 025,1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160 883,0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90,37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48768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0405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Сельское хозяйство и рыболовство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407,6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80996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0406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Водное хозяйство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109 351,9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107 082,8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97,92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4839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0407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Лесное хозяйство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64116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0408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Транспорт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1 283,0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1 275,0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99,38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44760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0409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Дорожное хозяйство (дорожные фонды)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65 468,0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51 059,5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77,99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48616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0410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Связь и информатика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48616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0412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Другие вопросы в области национальной экономики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1 139,8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1 115,7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97,89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190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188913"/>
            <a:ext cx="91440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2000" b="1" dirty="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Расходы по подразделу 0405 «Сельское хозяйство»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10000" y="1066800"/>
            <a:ext cx="5105400" cy="15696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eaLnBrk="0" hangingPunct="0">
              <a:defRPr/>
            </a:pP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Расходы утверждены в сумме 407 600,00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руб.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 организацию мероприятий при осуществлении деятельности по обращению с животными без владельцев. 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В связи с 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отсутствием коммерческих 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предложений от организаций, оказывающих данные 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услуги, р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асходы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не производилось. </a:t>
            </a:r>
            <a:endParaRPr lang="ru-RU" sz="16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2971800"/>
            <a:ext cx="91440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Font typeface="Georgia" pitchFamily="18" charset="0"/>
              <a:buNone/>
              <a:defRPr/>
            </a:pPr>
            <a:r>
              <a:rPr lang="ru-RU" sz="2000" b="1" dirty="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Расходы по подразделу 0406 «Водное хозяйство»</a:t>
            </a:r>
          </a:p>
        </p:txBody>
      </p:sp>
      <p:sp>
        <p:nvSpPr>
          <p:cNvPr id="72711" name="Rectangle 1"/>
          <p:cNvSpPr>
            <a:spLocks noChangeArrowheads="1"/>
          </p:cNvSpPr>
          <p:nvPr/>
        </p:nvSpPr>
        <p:spPr bwMode="auto">
          <a:xfrm flipH="1">
            <a:off x="228600" y="3581905"/>
            <a:ext cx="3886200" cy="30469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Расходы утверждены в сумме </a:t>
            </a:r>
            <a:endParaRPr lang="ru-RU" sz="1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109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351 919,00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руб.,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исполнен в сумме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107 082 770,65 руб. 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Расходы 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направлены на содержание, страхование, охрану гидротехнического сооружения </a:t>
            </a:r>
            <a:r>
              <a:rPr lang="ru-RU" sz="1600" dirty="0" err="1">
                <a:solidFill>
                  <a:srgbClr val="000000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Нижнесалдинского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гидроузла на р.Салда -  990 862,32 руб., на проведение капитального ремонта - 76 840 528,99 руб., на устранение последствий чрезвычайной ситуации регионального характера - 29 251 379,34 руб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.</a:t>
            </a:r>
            <a:endParaRPr lang="ru-RU" sz="1400" dirty="0"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125958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62000"/>
            <a:ext cx="2971800" cy="198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9" name="Picture 9" descr="В Нижней Салде возводят новый пешеходный мост через городской пруд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07"/>
          <a:stretch>
            <a:fillRect/>
          </a:stretch>
        </p:blipFill>
        <p:spPr bwMode="auto">
          <a:xfrm>
            <a:off x="4348163" y="3657600"/>
            <a:ext cx="45212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629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14400" y="3505200"/>
            <a:ext cx="7239000" cy="9540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rgbClr val="56C7AA"/>
              </a:buClr>
              <a:buSzPct val="70000"/>
              <a:defRPr/>
            </a:pPr>
            <a:r>
              <a:rPr lang="ru-RU" sz="2800" b="1" dirty="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Расходы по подразделу  0408 «Транспорт»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81000" y="0"/>
            <a:ext cx="8305800" cy="9540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19088" indent="-319088" algn="ctr" eaLnBrk="0" hangingPunct="0">
              <a:buClr>
                <a:srgbClr val="C3260C"/>
              </a:buClr>
              <a:buSzPct val="128000"/>
              <a:defRPr/>
            </a:pPr>
            <a:r>
              <a:rPr lang="ru-RU" sz="2800" b="1" dirty="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Расходы по подразделу  0407 </a:t>
            </a:r>
          </a:p>
          <a:p>
            <a:pPr marL="319088" indent="-319088" algn="ctr" eaLnBrk="0" hangingPunct="0">
              <a:buClr>
                <a:srgbClr val="C3260C"/>
              </a:buClr>
              <a:buSzPct val="128000"/>
              <a:defRPr/>
            </a:pPr>
            <a:r>
              <a:rPr lang="ru-RU" sz="2800" b="1" dirty="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«Лесное хозяйство»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28600" y="1447800"/>
            <a:ext cx="4648200" cy="15696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Расходы 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запланированы 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в 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сумме 24 801,00 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руб., 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расходы не производились. Планировалась оплата ГБУ СО «Уральская авиабаза» за услуги по тушению лесных 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пожаров. В 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2021 году лесные пожары на территории городского округа Нижняя Салда не зарегистрированы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. </a:t>
            </a:r>
            <a:endParaRPr lang="ru-RU" sz="1400" dirty="0"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73734" name="Rectangle 1"/>
          <p:cNvSpPr>
            <a:spLocks noChangeArrowheads="1"/>
          </p:cNvSpPr>
          <p:nvPr/>
        </p:nvSpPr>
        <p:spPr bwMode="auto">
          <a:xfrm>
            <a:off x="3708400" y="4723460"/>
            <a:ext cx="5105400" cy="15696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Бюджетные ассигнования 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утверждены  в 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сумме  </a:t>
            </a:r>
          </a:p>
          <a:p>
            <a:pPr algn="just" eaLnBrk="0" hangingPunct="0">
              <a:defRPr/>
            </a:pP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1 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283 000,00 рублей и исполнены в сумме 1 275 041,00 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руб.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Средства направлены на субсидирование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транспортных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организаций, осуществляющих пассажирские перевозки  по муниципальным маршрутам.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6023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86"/>
          <a:stretch>
            <a:fillRect/>
          </a:stretch>
        </p:blipFill>
        <p:spPr bwMode="auto">
          <a:xfrm>
            <a:off x="5257800" y="1066800"/>
            <a:ext cx="3556000" cy="236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7" y="4471204"/>
            <a:ext cx="3313113" cy="2210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884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3" name="Прямоугольник 7"/>
          <p:cNvSpPr>
            <a:spLocks noChangeArrowheads="1"/>
          </p:cNvSpPr>
          <p:nvPr/>
        </p:nvSpPr>
        <p:spPr bwMode="auto">
          <a:xfrm>
            <a:off x="0" y="15240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19088" indent="-319088" algn="ctr" eaLnBrk="0" hangingPunct="0">
              <a:buClr>
                <a:srgbClr val="C3260C"/>
              </a:buClr>
              <a:buSzPct val="128000"/>
            </a:pPr>
            <a:r>
              <a:rPr lang="ru-RU" sz="2400" b="1" smtClean="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Расходы по подразделу  0409 «Дорожное хозяйство»</a:t>
            </a:r>
            <a:endParaRPr lang="ru-RU" altLang="ru-RU" sz="2400" b="1" smtClean="0">
              <a:solidFill>
                <a:srgbClr val="00421E"/>
              </a:solidFill>
              <a:latin typeface="Bookman Old Style" pitchFamily="18" charset="0"/>
              <a:cs typeface="Times New Roman" pitchFamily="18" charset="0"/>
            </a:endParaRPr>
          </a:p>
        </p:txBody>
      </p:sp>
      <p:sp>
        <p:nvSpPr>
          <p:cNvPr id="87044" name="Прямоугольник 1"/>
          <p:cNvSpPr>
            <a:spLocks noChangeArrowheads="1"/>
          </p:cNvSpPr>
          <p:nvPr/>
        </p:nvSpPr>
        <p:spPr bwMode="auto">
          <a:xfrm>
            <a:off x="357188" y="214313"/>
            <a:ext cx="8286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endParaRPr lang="ru-RU" sz="2800" i="1" smtClean="0">
              <a:solidFill>
                <a:srgbClr val="000000"/>
              </a:solidFill>
              <a:latin typeface="Tahoma" pitchFamily="34" charset="0"/>
              <a:cs typeface="Arial" pitchFamily="34" charset="0"/>
            </a:endParaRPr>
          </a:p>
        </p:txBody>
      </p:sp>
      <p:sp>
        <p:nvSpPr>
          <p:cNvPr id="87049" name="AutoShape 9" descr="https://e.mail.ru/api/v1/messages/attaches/view?id=dJM2tYDE431FEZeJtXg7EYdp:jzQxwRwvqKT&amp;type=cloud_stock&amp;x-email=zameco_nsalda%40mail.ru"/>
          <p:cNvSpPr>
            <a:spLocks noChangeAspect="1" noChangeArrowheads="1"/>
          </p:cNvSpPr>
          <p:nvPr/>
        </p:nvSpPr>
        <p:spPr bwMode="auto">
          <a:xfrm>
            <a:off x="161925" y="-152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z="200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7050" name="AutoShape 11" descr="https://e.mail.ru/api/v1/messages/attaches/view?id=dJM2tYDE431FEZeJtXg7EYdp:jzQxwRwvqKT&amp;type=cloud_stock&amp;x-email=zameco_nsalda%40mail.ru"/>
          <p:cNvSpPr>
            <a:spLocks noChangeAspect="1" noChangeArrowheads="1"/>
          </p:cNvSpPr>
          <p:nvPr/>
        </p:nvSpPr>
        <p:spPr bwMode="auto">
          <a:xfrm>
            <a:off x="161925" y="-152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z="200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0" b="3776"/>
          <a:stretch/>
        </p:blipFill>
        <p:spPr bwMode="auto">
          <a:xfrm>
            <a:off x="183696" y="738188"/>
            <a:ext cx="3913461" cy="2763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7047" name="Прямоугольник 8"/>
          <p:cNvSpPr>
            <a:spLocks noChangeArrowheads="1"/>
          </p:cNvSpPr>
          <p:nvPr/>
        </p:nvSpPr>
        <p:spPr bwMode="auto">
          <a:xfrm>
            <a:off x="845841" y="2888926"/>
            <a:ext cx="258917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lvl="0"/>
            <a:r>
              <a:rPr lang="ru-RU" sz="2000" b="1" dirty="0">
                <a:solidFill>
                  <a:prstClr val="white"/>
                </a:solidFill>
                <a:latin typeface="Bookman Old Style" pitchFamily="18" charset="0"/>
                <a:cs typeface="Times New Roman" pitchFamily="18" charset="0"/>
              </a:rPr>
              <a:t>ул. Карла </a:t>
            </a:r>
            <a:r>
              <a:rPr lang="ru-RU" sz="2000" b="1" dirty="0" smtClean="0">
                <a:solidFill>
                  <a:prstClr val="white"/>
                </a:solidFill>
                <a:latin typeface="Bookman Old Style" pitchFamily="18" charset="0"/>
                <a:cs typeface="Times New Roman" pitchFamily="18" charset="0"/>
              </a:rPr>
              <a:t>Маркса</a:t>
            </a:r>
            <a:endParaRPr lang="ru-RU" sz="2000" b="1" dirty="0">
              <a:solidFill>
                <a:prstClr val="white"/>
              </a:solidFill>
              <a:latin typeface="Bookman Old Style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267200" y="809295"/>
            <a:ext cx="4761186" cy="30469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Clr>
                <a:srgbClr val="C00000"/>
              </a:buClr>
              <a:defRPr/>
            </a:pPr>
            <a:r>
              <a:rPr lang="ru-RU" altLang="ru-RU" sz="1600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Расходы утверждены  в   сумме </a:t>
            </a:r>
            <a:r>
              <a:rPr lang="ru-RU" altLang="ru-RU" sz="1600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65 468 015,20 руб.,   </a:t>
            </a:r>
            <a:r>
              <a:rPr lang="ru-RU" altLang="ru-RU" sz="1600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исполнение составило   </a:t>
            </a:r>
            <a:r>
              <a:rPr lang="ru-RU" altLang="ru-RU" sz="1600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77,99 </a:t>
            </a:r>
            <a:r>
              <a:rPr lang="ru-RU" altLang="ru-RU" sz="1600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%  или </a:t>
            </a:r>
          </a:p>
          <a:p>
            <a:pPr>
              <a:buClr>
                <a:srgbClr val="C00000"/>
              </a:buClr>
              <a:defRPr/>
            </a:pPr>
            <a:r>
              <a:rPr lang="ru-RU" altLang="ru-RU" sz="1600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51 059 450,67 руб., </a:t>
            </a:r>
            <a:r>
              <a:rPr lang="ru-RU" altLang="ru-RU" sz="1600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в т.ч:</a:t>
            </a:r>
          </a:p>
          <a:p>
            <a:pPr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altLang="ru-RU" sz="1600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зимнее и летнее содержание автомобильных дорог- </a:t>
            </a:r>
            <a:r>
              <a:rPr lang="ru-RU" altLang="ru-RU" sz="1600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10 749 026,00 руб.;</a:t>
            </a:r>
            <a:endParaRPr lang="ru-RU" altLang="ru-RU" sz="1600" b="1" dirty="0">
              <a:solidFill>
                <a:srgbClr val="00421E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altLang="ru-RU" sz="1600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 разработка ПСД </a:t>
            </a:r>
            <a:r>
              <a:rPr lang="ru-RU" altLang="ru-RU" sz="1600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на ремонт ул</a:t>
            </a:r>
            <a:r>
              <a:rPr lang="ru-RU" altLang="ru-RU" sz="1600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. Карла </a:t>
            </a:r>
            <a:r>
              <a:rPr lang="ru-RU" altLang="ru-RU" sz="1600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Маркса– </a:t>
            </a:r>
            <a:r>
              <a:rPr lang="ru-RU" altLang="ru-RU" sz="1600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2 999 000,00 </a:t>
            </a:r>
            <a:r>
              <a:rPr lang="ru-RU" altLang="ru-RU" sz="1600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руб.;</a:t>
            </a:r>
            <a:endParaRPr lang="ru-RU" altLang="ru-RU" sz="1600" b="1" dirty="0">
              <a:solidFill>
                <a:srgbClr val="00421E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altLang="ru-RU" sz="1600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капитальный ремонт улицы Карла Маркса </a:t>
            </a:r>
            <a:r>
              <a:rPr lang="ru-RU" altLang="ru-RU" sz="1600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</a:p>
          <a:p>
            <a:pPr>
              <a:buClr>
                <a:srgbClr val="C00000"/>
              </a:buClr>
              <a:defRPr/>
            </a:pPr>
            <a:r>
              <a:rPr lang="ru-RU" altLang="ru-RU" sz="1600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18 </a:t>
            </a:r>
            <a:r>
              <a:rPr lang="ru-RU" altLang="ru-RU" sz="1600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254 173,20 </a:t>
            </a:r>
            <a:r>
              <a:rPr lang="ru-RU" altLang="ru-RU" sz="1600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руб.;</a:t>
            </a:r>
          </a:p>
          <a:p>
            <a:pPr lvl="0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altLang="ru-RU" sz="1600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приобретение автогрейдера - 3 510 674,00 </a:t>
            </a:r>
            <a:r>
              <a:rPr lang="ru-RU" altLang="ru-RU" sz="1600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руб.;</a:t>
            </a:r>
            <a:endParaRPr lang="ru-RU" altLang="ru-RU" sz="1600" b="1" dirty="0">
              <a:solidFill>
                <a:srgbClr val="00421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600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обустройство </a:t>
            </a:r>
            <a:r>
              <a:rPr lang="ru-RU" sz="1600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тротуара по ул. Сакко и Ванцетти - 1 128 689,93 </a:t>
            </a:r>
            <a:r>
              <a:rPr lang="ru-RU" sz="1600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  <a:endParaRPr lang="ru-RU" sz="1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8" name="Picture 4" descr="C:\Users\ZAMECON\Desktop\ФИНУПР\БЮДЖЕТ\ФОТО для ОТЧЕТОВ по бюджету\2021\содержание дорог\20210129_13215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4" t="6023" r="14632"/>
          <a:stretch/>
        </p:blipFill>
        <p:spPr bwMode="auto">
          <a:xfrm>
            <a:off x="4567646" y="4004506"/>
            <a:ext cx="4038600" cy="2726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96" y="3672662"/>
            <a:ext cx="3913461" cy="2739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536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1"/>
          <p:cNvSpPr>
            <a:spLocks noChangeArrowheads="1"/>
          </p:cNvSpPr>
          <p:nvPr/>
        </p:nvSpPr>
        <p:spPr bwMode="auto">
          <a:xfrm>
            <a:off x="18393" y="838200"/>
            <a:ext cx="91440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indent="449263" algn="just" eaLnBrk="0" hangingPunct="0"/>
            <a:r>
              <a:rPr lang="ru-RU" alt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 счет средств Резервного фонда Правительства Свердловской области произведен:</a:t>
            </a:r>
          </a:p>
          <a:p>
            <a:pPr indent="449263" algn="just" eaLnBrk="0" hangingPunct="0"/>
            <a:r>
              <a:rPr lang="ru-RU" alt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-ремонт пешеходного моста через реку Салда (между ул. М. Горького и ул. Кузьмина) на сумму 10 800 000,00 руб.;</a:t>
            </a:r>
          </a:p>
          <a:p>
            <a:pPr indent="449263" algn="just" eaLnBrk="0" hangingPunct="0"/>
            <a:r>
              <a:rPr lang="ru-RU" alt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ремонт дорог, пострадавших </a:t>
            </a:r>
            <a:r>
              <a:rPr lang="ru-RU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в городском округе Нижняя Салда в </a:t>
            </a:r>
            <a:r>
              <a:rPr lang="ru-RU" dirty="0">
                <a:latin typeface="Times New Roman" pitchFamily="18" charset="0"/>
                <a:ea typeface="Times New Roman"/>
                <a:cs typeface="Times New Roman" pitchFamily="18" charset="0"/>
              </a:rPr>
              <a:t>результате чрезвычайной ситуации регионального характера в июле 2021 </a:t>
            </a:r>
            <a:r>
              <a:rPr lang="ru-RU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года, на сумму 3 617 887,54 руб. </a:t>
            </a:r>
            <a:endParaRPr lang="ru-RU" altLang="ru-RU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9027" name="Прямоугольник 7"/>
          <p:cNvSpPr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19088" indent="-319088" algn="ctr" eaLnBrk="0" hangingPunct="0">
              <a:buClr>
                <a:srgbClr val="C3260C"/>
              </a:buClr>
              <a:buSzPct val="128000"/>
            </a:pPr>
            <a:r>
              <a:rPr lang="ru-RU" altLang="ru-RU" sz="2400" b="1" dirty="0" smtClean="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Расходы по подразделу  0409 «Дорожное хозяйство»</a:t>
            </a:r>
          </a:p>
        </p:txBody>
      </p:sp>
      <p:pic>
        <p:nvPicPr>
          <p:cNvPr id="129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31250" b="46249"/>
          <a:stretch>
            <a:fillRect/>
          </a:stretch>
        </p:blipFill>
        <p:spPr bwMode="auto">
          <a:xfrm>
            <a:off x="228600" y="2743200"/>
            <a:ext cx="432593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29" name="Picture 8" descr="https://gorodns.ru/uploads/posts/2021-11/1636610913_dsc000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962400"/>
            <a:ext cx="4114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448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4600" y="0"/>
            <a:ext cx="6629400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2400" b="1" dirty="0">
                <a:solidFill>
                  <a:srgbClr val="00421E"/>
                </a:solidFill>
                <a:latin typeface="Bookman Old Style" pitchFamily="18" charset="0"/>
                <a:cs typeface="Arial" pitchFamily="34" charset="0"/>
              </a:rPr>
              <a:t>Расходы по разделу 0500 </a:t>
            </a:r>
            <a:endParaRPr lang="ru-RU" sz="2400" b="1" dirty="0" smtClean="0">
              <a:solidFill>
                <a:srgbClr val="00421E"/>
              </a:solidFill>
              <a:latin typeface="Bookman Old Style" pitchFamily="18" charset="0"/>
              <a:cs typeface="Arial" pitchFamily="34" charset="0"/>
            </a:endParaRPr>
          </a:p>
          <a:p>
            <a:pPr algn="ctr" eaLnBrk="0" hangingPunct="0">
              <a:defRPr/>
            </a:pPr>
            <a:r>
              <a:rPr lang="ru-RU" sz="2400" b="1" dirty="0" smtClean="0">
                <a:solidFill>
                  <a:srgbClr val="00421E"/>
                </a:solidFill>
                <a:latin typeface="Bookman Old Style" pitchFamily="18" charset="0"/>
                <a:cs typeface="Arial" pitchFamily="34" charset="0"/>
              </a:rPr>
              <a:t>«</a:t>
            </a:r>
            <a:r>
              <a:rPr lang="ru-RU" sz="2400" b="1" dirty="0">
                <a:solidFill>
                  <a:srgbClr val="00421E"/>
                </a:solidFill>
                <a:latin typeface="Bookman Old Style" pitchFamily="18" charset="0"/>
                <a:cs typeface="Arial" pitchFamily="34" charset="0"/>
              </a:rPr>
              <a:t>Жилищно-коммунальное хозяйство»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543300" y="1062446"/>
            <a:ext cx="4572000" cy="457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Исполнение за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2021 год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составило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82,72%</a:t>
            </a: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0663441"/>
              </p:ext>
            </p:extLst>
          </p:nvPr>
        </p:nvGraphicFramePr>
        <p:xfrm>
          <a:off x="457200" y="1828800"/>
          <a:ext cx="8077200" cy="2425700"/>
        </p:xfrm>
        <a:graphic>
          <a:graphicData uri="http://schemas.openxmlformats.org/drawingml/2006/table">
            <a:tbl>
              <a:tblPr/>
              <a:tblGrid>
                <a:gridCol w="2746902"/>
                <a:gridCol w="2036818"/>
                <a:gridCol w="1499584"/>
                <a:gridCol w="1793896"/>
              </a:tblGrid>
              <a:tr h="492164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Направление расходов</a:t>
                      </a:r>
                    </a:p>
                  </a:txBody>
                  <a:tcPr marL="8740" marR="8740" marT="874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Утверждено, </a:t>
                      </a:r>
                      <a:endParaRPr lang="ru-RU" sz="1600" b="1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тыс</a:t>
                      </a:r>
                      <a:r>
                        <a:rPr lang="ru-RU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. руб.</a:t>
                      </a:r>
                    </a:p>
                  </a:txBody>
                  <a:tcPr marL="4355" marR="4355" marT="43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Исполнено, </a:t>
                      </a:r>
                      <a:endParaRPr lang="ru-RU" sz="1600" b="1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тыс</a:t>
                      </a:r>
                      <a:r>
                        <a:rPr lang="ru-RU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. руб.</a:t>
                      </a:r>
                    </a:p>
                  </a:txBody>
                  <a:tcPr marL="4355" marR="4355" marT="43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Исполнено, </a:t>
                      </a:r>
                      <a:endParaRPr lang="ru-RU" sz="1600" b="1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%</a:t>
                      </a:r>
                      <a:endParaRPr lang="ru-RU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4355" marR="4355" marT="43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33462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>
                          <a:latin typeface="Bookman Old Style" pitchFamily="18" charset="0"/>
                        </a:rPr>
                        <a:t>Жилищное хозяйство</a:t>
                      </a:r>
                    </a:p>
                  </a:txBody>
                  <a:tcPr marL="9525" marR="9525" marT="95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2 835,3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2 676,6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94,40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8110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>
                          <a:latin typeface="Bookman Old Style" pitchFamily="18" charset="0"/>
                        </a:rPr>
                        <a:t>Коммунальное хозяйство</a:t>
                      </a:r>
                    </a:p>
                  </a:txBody>
                  <a:tcPr marL="9525" marR="9525" marT="95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429 610,5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354 134,7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82,43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17673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>
                          <a:latin typeface="Bookman Old Style" pitchFamily="18" charset="0"/>
                        </a:rPr>
                        <a:t>Благоустройство</a:t>
                      </a:r>
                    </a:p>
                  </a:txBody>
                  <a:tcPr marL="9525" marR="9525" marT="95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32 743,6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27 925,0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85,28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58311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>
                          <a:latin typeface="Bookman Old Style" pitchFamily="18" charset="0"/>
                        </a:rPr>
                        <a:t>Другие вопросы в области жилищно-коммунального хозяйства</a:t>
                      </a:r>
                    </a:p>
                  </a:txBody>
                  <a:tcPr marL="9525" marR="9525" marT="95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480,0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480,0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100,00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42990"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>
                          <a:latin typeface="Bookman Old Style" pitchFamily="18" charset="0"/>
                        </a:rPr>
                        <a:t>Всего расходов</a:t>
                      </a:r>
                    </a:p>
                  </a:txBody>
                  <a:tcPr marL="9525" marR="9525" marT="95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465 669,4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385 216,3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82,72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8913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27" r="16396" b="31281"/>
          <a:stretch>
            <a:fillRect/>
          </a:stretch>
        </p:blipFill>
        <p:spPr bwMode="auto">
          <a:xfrm>
            <a:off x="2895600" y="4419600"/>
            <a:ext cx="3125788" cy="1358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http://bredynews.ru/media/k2/items/cache/f62a17f794a03b17a2684f0886667d26_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5029200"/>
            <a:ext cx="2391184" cy="160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 cstate="print"/>
          <a:srcRect t="45682" r="50398" b="11041"/>
          <a:stretch>
            <a:fillRect/>
          </a:stretch>
        </p:blipFill>
        <p:spPr bwMode="auto">
          <a:xfrm>
            <a:off x="6172200" y="4953000"/>
            <a:ext cx="2771775" cy="1696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https://i.ytimg.com/vi/F-VLecNpBxg/maxresdefaul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2128838" cy="169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9261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2400" b="1" dirty="0">
                <a:solidFill>
                  <a:srgbClr val="00421E"/>
                </a:solidFill>
                <a:latin typeface="Bookman Old Style" pitchFamily="18" charset="0"/>
              </a:rPr>
              <a:t>Расходы по подразделу </a:t>
            </a:r>
            <a:r>
              <a:rPr lang="ru-RU" sz="2400" b="1" dirty="0" smtClean="0">
                <a:solidFill>
                  <a:srgbClr val="00421E"/>
                </a:solidFill>
                <a:latin typeface="Bookman Old Style" pitchFamily="18" charset="0"/>
              </a:rPr>
              <a:t>0501</a:t>
            </a:r>
            <a:endParaRPr lang="ru-RU" sz="2400" b="1" dirty="0">
              <a:solidFill>
                <a:srgbClr val="00421E"/>
              </a:solidFill>
              <a:latin typeface="Bookman Old Style" pitchFamily="18" charset="0"/>
            </a:endParaRPr>
          </a:p>
          <a:p>
            <a:pPr algn="ctr" eaLnBrk="0" hangingPunct="0">
              <a:defRPr/>
            </a:pPr>
            <a:r>
              <a:rPr lang="ru-RU" sz="2400" b="1" dirty="0">
                <a:solidFill>
                  <a:srgbClr val="00421E"/>
                </a:solidFill>
                <a:latin typeface="Bookman Old Style" pitchFamily="18" charset="0"/>
              </a:rPr>
              <a:t> </a:t>
            </a:r>
            <a:r>
              <a:rPr lang="ru-RU" sz="2400" b="1" dirty="0" smtClean="0">
                <a:solidFill>
                  <a:srgbClr val="00421E"/>
                </a:solidFill>
                <a:latin typeface="Bookman Old Style" pitchFamily="18" charset="0"/>
              </a:rPr>
              <a:t>«Жилищное хозяйство»</a:t>
            </a:r>
            <a:endParaRPr lang="ru-RU" sz="2400" b="1" dirty="0">
              <a:solidFill>
                <a:srgbClr val="00421E"/>
              </a:solidFill>
              <a:latin typeface="Bookman Old Style" pitchFamily="18" charset="0"/>
              <a:cs typeface="Arial" pitchFamily="34" charset="0"/>
            </a:endParaRPr>
          </a:p>
        </p:txBody>
      </p:sp>
      <p:sp>
        <p:nvSpPr>
          <p:cNvPr id="78895" name="TextBox 7"/>
          <p:cNvSpPr txBox="1">
            <a:spLocks noChangeArrowheads="1"/>
          </p:cNvSpPr>
          <p:nvPr/>
        </p:nvSpPr>
        <p:spPr bwMode="auto">
          <a:xfrm>
            <a:off x="381000" y="1219200"/>
            <a:ext cx="8458200" cy="132343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600" b="1" dirty="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  </a:t>
            </a:r>
            <a:r>
              <a:rPr lang="ru-RU" sz="1600" b="1" dirty="0" smtClean="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взносы на капитальный ремонт общего имущества муниципального жилищного фонда в Региональный фонд – 789 331,25 руб.,</a:t>
            </a:r>
          </a:p>
          <a:p>
            <a:pPr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600" b="1" dirty="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расходы и выплаты за счет средств Резервного фонда Правительства Свердловской области в связи с чрезвычайной ситуации регионального характера  - 1 887 341,80 руб..</a:t>
            </a:r>
            <a:endParaRPr lang="ru-RU" sz="1600" b="1" dirty="0">
              <a:solidFill>
                <a:srgbClr val="00421E"/>
              </a:solidFill>
              <a:latin typeface="Bookman Old Style" pitchFamily="18" charset="0"/>
              <a:cs typeface="Times New Roman" pitchFamily="18" charset="0"/>
            </a:endParaRPr>
          </a:p>
        </p:txBody>
      </p:sp>
      <p:pic>
        <p:nvPicPr>
          <p:cNvPr id="224258" name="Picture 2" descr="Река Салда вышла из берегов. Фотографии и видео"/>
          <p:cNvPicPr>
            <a:picLocks noChangeAspect="1" noChangeArrowheads="1"/>
          </p:cNvPicPr>
          <p:nvPr/>
        </p:nvPicPr>
        <p:blipFill>
          <a:blip r:embed="rId2" cstate="print"/>
          <a:srcRect b="9013"/>
          <a:stretch>
            <a:fillRect/>
          </a:stretch>
        </p:blipFill>
        <p:spPr bwMode="auto">
          <a:xfrm>
            <a:off x="1981200" y="2895600"/>
            <a:ext cx="5303808" cy="32125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5659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81000" y="152400"/>
            <a:ext cx="8763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2400" b="1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  <a:ea typeface="+mj-ea"/>
                <a:cs typeface="+mj-cs"/>
              </a:rPr>
              <a:t>Муниципальная программа «Развитие ЖКХ и повышение энергетической эффективности </a:t>
            </a:r>
          </a:p>
          <a:p>
            <a:pPr algn="ctr" eaLnBrk="0" hangingPunct="0">
              <a:defRPr/>
            </a:pPr>
            <a:r>
              <a:rPr lang="ru-RU" sz="2400" b="1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  <a:ea typeface="+mj-ea"/>
                <a:cs typeface="+mj-cs"/>
              </a:rPr>
              <a:t>в городском округе Нижняя Салда </a:t>
            </a:r>
            <a:r>
              <a:rPr lang="ru-RU" sz="2400" b="1" dirty="0" smtClean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  <a:ea typeface="+mj-ea"/>
                <a:cs typeface="+mj-cs"/>
              </a:rPr>
              <a:t>до 2024 </a:t>
            </a:r>
            <a:r>
              <a:rPr lang="ru-RU" sz="2400" b="1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  <a:ea typeface="+mj-ea"/>
                <a:cs typeface="+mj-cs"/>
              </a:rPr>
              <a:t>года»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566272"/>
              </p:ext>
            </p:extLst>
          </p:nvPr>
        </p:nvGraphicFramePr>
        <p:xfrm>
          <a:off x="457200" y="1981200"/>
          <a:ext cx="8229601" cy="3717139"/>
        </p:xfrm>
        <a:graphic>
          <a:graphicData uri="http://schemas.openxmlformats.org/drawingml/2006/table">
            <a:tbl>
              <a:tblPr/>
              <a:tblGrid>
                <a:gridCol w="3733800"/>
                <a:gridCol w="1524000"/>
                <a:gridCol w="1366333"/>
                <a:gridCol w="1605468"/>
              </a:tblGrid>
              <a:tr h="552504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Направление расходов</a:t>
                      </a:r>
                    </a:p>
                  </a:txBody>
                  <a:tcPr marL="8740" marR="8740" marT="8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Утверждено, </a:t>
                      </a:r>
                      <a:endParaRPr lang="ru-RU" sz="1600" b="1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тыс</a:t>
                      </a:r>
                      <a:r>
                        <a:rPr lang="ru-RU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. руб.</a:t>
                      </a:r>
                    </a:p>
                  </a:txBody>
                  <a:tcPr marL="4355" marR="4355" marT="435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Исполнено, </a:t>
                      </a:r>
                      <a:endParaRPr lang="ru-RU" sz="1600" b="1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тыс</a:t>
                      </a:r>
                      <a:r>
                        <a:rPr lang="ru-RU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. руб.</a:t>
                      </a:r>
                    </a:p>
                  </a:txBody>
                  <a:tcPr marL="4355" marR="4355" marT="435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Исполнено, </a:t>
                      </a:r>
                      <a:endParaRPr lang="ru-RU" sz="1600" b="1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%</a:t>
                      </a:r>
                      <a:endParaRPr lang="ru-RU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4355" marR="4355" marT="435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05356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 dirty="0">
                          <a:latin typeface="Bookman Old Style" pitchFamily="18" charset="0"/>
                        </a:rPr>
                        <a:t>Развитие жилищного хозяйства</a:t>
                      </a:r>
                    </a:p>
                  </a:txBody>
                  <a:tcPr marL="8740" marR="8740" marT="8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892,5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789,4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88,45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4898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 dirty="0">
                          <a:latin typeface="Bookman Old Style" pitchFamily="18" charset="0"/>
                        </a:rPr>
                        <a:t>Развитие благоустройства</a:t>
                      </a:r>
                    </a:p>
                  </a:txBody>
                  <a:tcPr marL="8740" marR="8740" marT="8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16 580,3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11 898,7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71,76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48883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>
                          <a:latin typeface="Bookman Old Style" pitchFamily="18" charset="0"/>
                        </a:rPr>
                        <a:t>Восстановление и развитие  объектов внешнего благоустройства</a:t>
                      </a:r>
                    </a:p>
                  </a:txBody>
                  <a:tcPr marL="8740" marR="8740" marT="8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400,0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400,0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100,00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544305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 dirty="0">
                          <a:latin typeface="Bookman Old Style" pitchFamily="18" charset="0"/>
                        </a:rPr>
                        <a:t>Энергосбережение и повышение энергетической эффективности </a:t>
                      </a:r>
                    </a:p>
                  </a:txBody>
                  <a:tcPr marL="8740" marR="8740" marT="8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17 875,8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7 511,8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42,02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48883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Модернизация жилищно-коммунального хозяйства для улучшения качества коммунальных услуг для населения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390 757,3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328 670,1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84,11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54146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b="1" i="0" u="none" strike="noStrike" dirty="0">
                          <a:latin typeface="Bookman Old Style" pitchFamily="18" charset="0"/>
                        </a:rPr>
                        <a:t>Всего расходов</a:t>
                      </a:r>
                    </a:p>
                  </a:txBody>
                  <a:tcPr marL="8740" marR="8740" marT="8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426 505,9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349 270,0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81,89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3235" name="AutoShape 57" descr="http://ru.imglocalmart.com/image/main/nl4S2cQ2e7Ar7zhK"/>
          <p:cNvSpPr>
            <a:spLocks noChangeAspect="1" noChangeArrowheads="1"/>
          </p:cNvSpPr>
          <p:nvPr/>
        </p:nvSpPr>
        <p:spPr bwMode="auto">
          <a:xfrm>
            <a:off x="69850" y="-152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2400" b="1" dirty="0" smtClean="0">
                <a:solidFill>
                  <a:srgbClr val="00421E"/>
                </a:solidFill>
                <a:latin typeface="Bookman Old Style" pitchFamily="18" charset="0"/>
              </a:rPr>
              <a:t>Расходы по подразделу 0502</a:t>
            </a:r>
          </a:p>
          <a:p>
            <a:pPr algn="ctr" eaLnBrk="0" hangingPunct="0">
              <a:defRPr/>
            </a:pPr>
            <a:r>
              <a:rPr lang="ru-RU" sz="2400" b="1" dirty="0" smtClean="0">
                <a:solidFill>
                  <a:srgbClr val="00421E"/>
                </a:solidFill>
                <a:latin typeface="Bookman Old Style" pitchFamily="18" charset="0"/>
              </a:rPr>
              <a:t> «Коммунальное хозяйство»</a:t>
            </a:r>
            <a:endParaRPr lang="ru-RU" sz="2400" b="1" dirty="0" smtClean="0">
              <a:solidFill>
                <a:srgbClr val="00421E"/>
              </a:solidFill>
              <a:latin typeface="Bookman Old Style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400" b="1" dirty="0">
              <a:solidFill>
                <a:srgbClr val="0070C0"/>
              </a:solidFill>
              <a:latin typeface="Bookman Old Style" pitchFamily="18" charset="0"/>
              <a:ea typeface="+mj-ea"/>
              <a:cs typeface="+mj-cs"/>
            </a:endParaRPr>
          </a:p>
        </p:txBody>
      </p:sp>
      <p:sp>
        <p:nvSpPr>
          <p:cNvPr id="78895" name="TextBox 7"/>
          <p:cNvSpPr txBox="1">
            <a:spLocks noChangeArrowheads="1"/>
          </p:cNvSpPr>
          <p:nvPr/>
        </p:nvSpPr>
        <p:spPr bwMode="auto">
          <a:xfrm>
            <a:off x="4724400" y="1143000"/>
            <a:ext cx="4114800" cy="206210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Clr>
                <a:srgbClr val="C00000"/>
              </a:buClr>
              <a:defRPr/>
            </a:pPr>
            <a:r>
              <a:rPr lang="ru-RU" sz="1600" b="1" dirty="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Подраздел утвержден в сумме </a:t>
            </a:r>
            <a:endParaRPr lang="ru-RU" sz="1600" b="1" dirty="0" smtClean="0">
              <a:solidFill>
                <a:srgbClr val="00421E"/>
              </a:solidFill>
              <a:latin typeface="Bookman Old Style" pitchFamily="18" charset="0"/>
              <a:cs typeface="Times New Roman" pitchFamily="18" charset="0"/>
            </a:endParaRPr>
          </a:p>
          <a:p>
            <a:pPr eaLnBrk="1" hangingPunct="1">
              <a:buClr>
                <a:srgbClr val="C00000"/>
              </a:buClr>
              <a:defRPr/>
            </a:pPr>
            <a:r>
              <a:rPr lang="ru-RU" sz="1600" b="1" dirty="0" smtClean="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429 610 574,62 рублей</a:t>
            </a:r>
            <a:r>
              <a:rPr lang="ru-RU" sz="1600" b="1" dirty="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, исполнен в сумме </a:t>
            </a:r>
            <a:r>
              <a:rPr lang="ru-RU" sz="1600" b="1" dirty="0" smtClean="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354 134 685,47 руб., </a:t>
            </a:r>
            <a:r>
              <a:rPr lang="ru-RU" sz="1600" b="1" dirty="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в т.ч.:</a:t>
            </a:r>
          </a:p>
          <a:p>
            <a:pPr eaLnBrk="1" hangingPunct="1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600" b="1" dirty="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 Строительство очистных  сооружений- </a:t>
            </a:r>
            <a:r>
              <a:rPr lang="ru-RU" sz="1600" b="1" dirty="0" smtClean="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315 940 226,02 руб.; </a:t>
            </a:r>
            <a:endParaRPr lang="ru-RU" sz="1600" b="1" dirty="0">
              <a:solidFill>
                <a:srgbClr val="00421E"/>
              </a:solidFill>
              <a:latin typeface="Bookman Old Style" pitchFamily="18" charset="0"/>
              <a:cs typeface="Times New Roman" pitchFamily="18" charset="0"/>
            </a:endParaRPr>
          </a:p>
          <a:p>
            <a:pPr eaLnBrk="1" hangingPunct="1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600" b="1" dirty="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 Строительство КНС №2 – </a:t>
            </a:r>
          </a:p>
          <a:p>
            <a:pPr eaLnBrk="1" hangingPunct="1">
              <a:buClr>
                <a:srgbClr val="C00000"/>
              </a:buClr>
              <a:defRPr/>
            </a:pPr>
            <a:r>
              <a:rPr lang="ru-RU" sz="1600" b="1" dirty="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1 327 402,80 </a:t>
            </a:r>
            <a:r>
              <a:rPr lang="ru-RU" sz="1600" b="1" dirty="0" smtClean="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руб.</a:t>
            </a:r>
            <a:endParaRPr lang="ru-RU" sz="1600" b="1" dirty="0">
              <a:solidFill>
                <a:srgbClr val="00421E"/>
              </a:solidFill>
              <a:latin typeface="Bookman Old Style" pitchFamily="18" charset="0"/>
              <a:cs typeface="Times New Roman" pitchFamily="18" charset="0"/>
            </a:endParaRPr>
          </a:p>
          <a:p>
            <a:pPr eaLnBrk="1" hangingPunct="1">
              <a:buClr>
                <a:srgbClr val="C00000"/>
              </a:buClr>
              <a:defRPr/>
            </a:pPr>
            <a:endParaRPr lang="ru-RU" sz="1600" b="1" dirty="0">
              <a:solidFill>
                <a:srgbClr val="00421E"/>
              </a:solidFill>
              <a:latin typeface="Bookman Old Style" pitchFamily="18" charset="0"/>
              <a:cs typeface="Times New Roman" pitchFamily="18" charset="0"/>
            </a:endParaRPr>
          </a:p>
        </p:txBody>
      </p:sp>
      <p:pic>
        <p:nvPicPr>
          <p:cNvPr id="131076" name="Picture 8" descr="C:\Users\ZAMECON\Desktop\ФИНУПР\БЮДЖЕТ\ФОТО для ОТЧЕТОВ по бюджету\2021\очистные\20210817_102931.jpg"/>
          <p:cNvPicPr>
            <a:picLocks noChangeAspect="1" noChangeArrowheads="1"/>
          </p:cNvPicPr>
          <p:nvPr/>
        </p:nvPicPr>
        <p:blipFill>
          <a:blip r:embed="rId2" cstate="print"/>
          <a:srcRect l="10651" t="12032" b="22881"/>
          <a:stretch>
            <a:fillRect/>
          </a:stretch>
        </p:blipFill>
        <p:spPr bwMode="auto">
          <a:xfrm>
            <a:off x="228600" y="990600"/>
            <a:ext cx="4322763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77" name="Picture 9" descr="C:\Users\ZAMECON\Desktop\ФИНУПР\БЮДЖЕТ\ФОТО для ОТЧЕТОВ по бюджету\2021\очистные\20210817_100841.jpg"/>
          <p:cNvPicPr>
            <a:picLocks noChangeAspect="1" noChangeArrowheads="1"/>
          </p:cNvPicPr>
          <p:nvPr/>
        </p:nvPicPr>
        <p:blipFill>
          <a:blip r:embed="rId3" cstate="print"/>
          <a:srcRect l="13048" t="26765" r="42950" b="31551"/>
          <a:stretch>
            <a:fillRect/>
          </a:stretch>
        </p:blipFill>
        <p:spPr bwMode="auto">
          <a:xfrm>
            <a:off x="5029200" y="4114800"/>
            <a:ext cx="343217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078" name="AutoShape 2" descr="https://apf.mail.ru/cgi-bin/readmsg?id=16370016610798715921;0;1&amp;exif=1&amp;full=1&amp;x-email=zameco_nsalda%40mail.ru"/>
          <p:cNvSpPr>
            <a:spLocks noChangeAspect="1" noChangeArrowheads="1"/>
          </p:cNvSpPr>
          <p:nvPr/>
        </p:nvSpPr>
        <p:spPr bwMode="auto">
          <a:xfrm>
            <a:off x="161925" y="-152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13107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657600"/>
            <a:ext cx="4335463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Прямоугольник 1"/>
          <p:cNvSpPr>
            <a:spLocks noChangeArrowheads="1"/>
          </p:cNvSpPr>
          <p:nvPr/>
        </p:nvSpPr>
        <p:spPr bwMode="auto">
          <a:xfrm>
            <a:off x="198120" y="1143000"/>
            <a:ext cx="8610600" cy="503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altLang="ru-RU" sz="2000" b="1" i="1" dirty="0">
                <a:solidFill>
                  <a:srgbClr val="00421E"/>
                </a:solidFill>
                <a:latin typeface="Bookman Old Style" pitchFamily="18" charset="0"/>
              </a:rPr>
              <a:t>Отчет для граждан </a:t>
            </a:r>
            <a:r>
              <a:rPr lang="ru-RU" altLang="ru-RU" sz="2000" dirty="0">
                <a:solidFill>
                  <a:srgbClr val="00421E"/>
                </a:solidFill>
                <a:latin typeface="Bookman Old Style" pitchFamily="18" charset="0"/>
              </a:rPr>
              <a:t>–информационный ресурс, содержащий данные об исполнении бюджета за отчетный финансовый год, в доступной для широкого круга  заинтересованных пользователей форме.</a:t>
            </a:r>
          </a:p>
          <a:p>
            <a:pPr algn="just"/>
            <a:r>
              <a:rPr lang="ru-RU" altLang="ru-RU" sz="2000" b="1" i="1" dirty="0">
                <a:solidFill>
                  <a:srgbClr val="00421E"/>
                </a:solidFill>
                <a:latin typeface="Bookman Old Style" pitchFamily="18" charset="0"/>
              </a:rPr>
              <a:t>Бюджет</a:t>
            </a:r>
            <a:r>
              <a:rPr lang="ru-RU" altLang="ru-RU" dirty="0">
                <a:solidFill>
                  <a:srgbClr val="00421E"/>
                </a:solidFill>
                <a:latin typeface="Bookman Old Style" pitchFamily="18" charset="0"/>
              </a:rPr>
              <a:t> 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самоуправления.</a:t>
            </a:r>
          </a:p>
          <a:p>
            <a:pPr algn="just"/>
            <a:r>
              <a:rPr lang="ru-RU" altLang="ru-RU" b="1" i="1" dirty="0">
                <a:solidFill>
                  <a:srgbClr val="00421E"/>
                </a:solidFill>
                <a:latin typeface="Bookman Old Style" pitchFamily="18" charset="0"/>
              </a:rPr>
              <a:t>Доходы бюджета </a:t>
            </a:r>
            <a:r>
              <a:rPr lang="ru-RU" altLang="ru-RU" dirty="0">
                <a:solidFill>
                  <a:srgbClr val="00421E"/>
                </a:solidFill>
                <a:latin typeface="Bookman Old Style" pitchFamily="18" charset="0"/>
              </a:rPr>
              <a:t>- поступающие в бюджет денежные средства, за исключением средств, являющихся источниками финансирования дефицита бюджета.</a:t>
            </a:r>
          </a:p>
          <a:p>
            <a:pPr algn="just"/>
            <a:r>
              <a:rPr lang="ru-RU" altLang="ru-RU" b="1" i="1" dirty="0">
                <a:solidFill>
                  <a:srgbClr val="00421E"/>
                </a:solidFill>
                <a:latin typeface="Bookman Old Style" pitchFamily="18" charset="0"/>
              </a:rPr>
              <a:t>Расходы бюджета </a:t>
            </a:r>
            <a:r>
              <a:rPr lang="ru-RU" altLang="ru-RU" dirty="0">
                <a:solidFill>
                  <a:srgbClr val="00421E"/>
                </a:solidFill>
                <a:latin typeface="Bookman Old Style" pitchFamily="18" charset="0"/>
              </a:rPr>
              <a:t>- выплачиваемые из бюджета денежные средства, за исключением средств, являющихся источниками финансирования дефицита бюджета.</a:t>
            </a:r>
          </a:p>
          <a:p>
            <a:pPr algn="just"/>
            <a:r>
              <a:rPr lang="ru-RU" altLang="ru-RU" b="1" i="1" dirty="0">
                <a:solidFill>
                  <a:srgbClr val="00421E"/>
                </a:solidFill>
                <a:latin typeface="Bookman Old Style" pitchFamily="18" charset="0"/>
              </a:rPr>
              <a:t>Дефицит бюджета </a:t>
            </a:r>
            <a:r>
              <a:rPr lang="ru-RU" altLang="ru-RU" dirty="0">
                <a:solidFill>
                  <a:srgbClr val="00421E"/>
                </a:solidFill>
                <a:latin typeface="Bookman Old Style" pitchFamily="18" charset="0"/>
              </a:rPr>
              <a:t>- превышение расходов бюджета над его доходами.</a:t>
            </a:r>
          </a:p>
          <a:p>
            <a:pPr algn="just">
              <a:lnSpc>
                <a:spcPct val="115000"/>
              </a:lnSpc>
            </a:pPr>
            <a:r>
              <a:rPr lang="ru-RU" altLang="ru-RU" b="1" i="1" dirty="0">
                <a:solidFill>
                  <a:srgbClr val="00421E"/>
                </a:solidFill>
                <a:latin typeface="Bookman Old Style" pitchFamily="18" charset="0"/>
              </a:rPr>
              <a:t>Профицит бюджета </a:t>
            </a:r>
            <a:r>
              <a:rPr lang="ru-RU" altLang="ru-RU" dirty="0">
                <a:solidFill>
                  <a:srgbClr val="00421E"/>
                </a:solidFill>
                <a:latin typeface="Bookman Old Style" pitchFamily="18" charset="0"/>
              </a:rPr>
              <a:t>- превышение доходов бюджета над его расходами.</a:t>
            </a:r>
            <a:endParaRPr lang="ru-RU" altLang="ru-RU" dirty="0">
              <a:solidFill>
                <a:prstClr val="black"/>
              </a:solidFill>
              <a:latin typeface="Bookman Old Style" pitchFamily="18" charset="0"/>
            </a:endParaRPr>
          </a:p>
        </p:txBody>
      </p:sp>
      <p:sp>
        <p:nvSpPr>
          <p:cNvPr id="30723" name="Прямоугольник 2"/>
          <p:cNvSpPr>
            <a:spLocks noChangeArrowheads="1"/>
          </p:cNvSpPr>
          <p:nvPr/>
        </p:nvSpPr>
        <p:spPr bwMode="auto">
          <a:xfrm>
            <a:off x="1987731" y="228600"/>
            <a:ext cx="5029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3200" b="1" dirty="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Основные понятия</a:t>
            </a:r>
          </a:p>
        </p:txBody>
      </p:sp>
    </p:spTree>
    <p:extLst>
      <p:ext uri="{BB962C8B-B14F-4D97-AF65-F5344CB8AC3E}">
        <p14:creationId xmlns:p14="http://schemas.microsoft.com/office/powerpoint/2010/main" val="413069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2400" b="1" dirty="0">
                <a:solidFill>
                  <a:srgbClr val="00421E"/>
                </a:solidFill>
                <a:latin typeface="Bookman Old Style" pitchFamily="18" charset="0"/>
              </a:rPr>
              <a:t>Расходы по подразделу 0502</a:t>
            </a:r>
          </a:p>
          <a:p>
            <a:pPr algn="ctr" eaLnBrk="0" hangingPunct="0">
              <a:defRPr/>
            </a:pPr>
            <a:r>
              <a:rPr lang="ru-RU" sz="2400" b="1" dirty="0">
                <a:solidFill>
                  <a:srgbClr val="00421E"/>
                </a:solidFill>
                <a:latin typeface="Bookman Old Style" pitchFamily="18" charset="0"/>
              </a:rPr>
              <a:t> «Коммунальное хозяйство»</a:t>
            </a:r>
            <a:endParaRPr lang="ru-RU" sz="2400" b="1" dirty="0">
              <a:solidFill>
                <a:srgbClr val="00421E"/>
              </a:solidFill>
              <a:latin typeface="Bookman Old Style" pitchFamily="18" charset="0"/>
              <a:cs typeface="Arial" pitchFamily="34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352800"/>
            <a:ext cx="4063498" cy="3049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0123" name="Прямоугольник 6"/>
          <p:cNvSpPr>
            <a:spLocks noChangeArrowheads="1"/>
          </p:cNvSpPr>
          <p:nvPr/>
        </p:nvSpPr>
        <p:spPr bwMode="auto">
          <a:xfrm>
            <a:off x="1905000" y="5943600"/>
            <a:ext cx="1682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prstClr val="white"/>
                </a:solidFill>
                <a:latin typeface="Bookman Old Style" pitchFamily="18" charset="0"/>
                <a:cs typeface="Times New Roman" pitchFamily="18" charset="0"/>
              </a:rPr>
              <a:t>ул. Фрунзе</a:t>
            </a:r>
            <a:endParaRPr lang="ru-RU" sz="2000" dirty="0" smtClean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0118" name="Прямоугольник 6"/>
          <p:cNvSpPr>
            <a:spLocks noChangeArrowheads="1"/>
          </p:cNvSpPr>
          <p:nvPr/>
        </p:nvSpPr>
        <p:spPr bwMode="auto">
          <a:xfrm>
            <a:off x="5768190" y="5105400"/>
            <a:ext cx="25314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Bookman Old Style" pitchFamily="18" charset="0"/>
                <a:cs typeface="Times New Roman" pitchFamily="18" charset="0"/>
              </a:rPr>
              <a:t>ул. К. Либкнехта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7"/>
          <p:cNvSpPr txBox="1">
            <a:spLocks noChangeArrowheads="1"/>
          </p:cNvSpPr>
          <p:nvPr/>
        </p:nvSpPr>
        <p:spPr bwMode="auto">
          <a:xfrm>
            <a:off x="609600" y="1066800"/>
            <a:ext cx="4267200" cy="206210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Clr>
                <a:srgbClr val="C00000"/>
              </a:buClr>
              <a:defRPr/>
            </a:pPr>
            <a:r>
              <a:rPr lang="ru-RU" sz="1600" b="1" dirty="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600" b="1" dirty="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 Строительство блочной газовой котельной по ул. К.Либкнехта – </a:t>
            </a:r>
          </a:p>
          <a:p>
            <a:pPr eaLnBrk="1" hangingPunct="1">
              <a:buClr>
                <a:srgbClr val="C00000"/>
              </a:buClr>
              <a:defRPr/>
            </a:pPr>
            <a:r>
              <a:rPr lang="ru-RU" sz="1600" b="1" dirty="0" smtClean="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6 519 765,60 руб.; </a:t>
            </a:r>
            <a:endParaRPr lang="ru-RU" sz="1600" b="1" dirty="0">
              <a:solidFill>
                <a:srgbClr val="00421E"/>
              </a:solidFill>
              <a:latin typeface="Bookman Old Style" pitchFamily="18" charset="0"/>
              <a:cs typeface="Times New Roman" pitchFamily="18" charset="0"/>
            </a:endParaRPr>
          </a:p>
          <a:p>
            <a:pPr eaLnBrk="1" hangingPunct="1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600" b="1" dirty="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 Строительство блочной газовой котельной по ул.Фрунзе – </a:t>
            </a:r>
          </a:p>
          <a:p>
            <a:pPr eaLnBrk="1" hangingPunct="1">
              <a:buClr>
                <a:srgbClr val="C00000"/>
              </a:buClr>
              <a:defRPr/>
            </a:pPr>
            <a:r>
              <a:rPr lang="ru-RU" sz="1600" b="1" dirty="0" smtClean="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555 229,20 руб.</a:t>
            </a:r>
            <a:endParaRPr lang="ru-RU" sz="1600" b="1" dirty="0">
              <a:solidFill>
                <a:srgbClr val="00421E"/>
              </a:solidFill>
              <a:latin typeface="Bookman Old Style" pitchFamily="18" charset="0"/>
              <a:cs typeface="Times New Roman" pitchFamily="18" charset="0"/>
            </a:endParaRPr>
          </a:p>
          <a:p>
            <a:pPr eaLnBrk="1" hangingPunct="1">
              <a:buClr>
                <a:srgbClr val="C00000"/>
              </a:buClr>
              <a:defRPr/>
            </a:pPr>
            <a:endParaRPr lang="ru-RU" sz="1600" b="1" dirty="0">
              <a:solidFill>
                <a:srgbClr val="00421E"/>
              </a:solidFill>
              <a:latin typeface="Bookman Old Style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ZAMECON\Downloads\20220516_14463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57" t="30589" r="25129" b="27873"/>
          <a:stretch/>
        </p:blipFill>
        <p:spPr bwMode="auto">
          <a:xfrm>
            <a:off x="5181600" y="1946262"/>
            <a:ext cx="3704643" cy="3035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259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1"/>
          <p:cNvSpPr>
            <a:spLocks noChangeArrowheads="1"/>
          </p:cNvSpPr>
          <p:nvPr/>
        </p:nvSpPr>
        <p:spPr bwMode="auto">
          <a:xfrm>
            <a:off x="4114800" y="1583963"/>
            <a:ext cx="4519612" cy="40564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just" eaLnBrk="0" hangingPunct="0">
              <a:spcBef>
                <a:spcPct val="20000"/>
              </a:spcBef>
              <a:buClr>
                <a:srgbClr val="C00000"/>
              </a:buClr>
              <a:buSzPct val="70000"/>
              <a:buFont typeface="Wingdings" pitchFamily="2" charset="2"/>
              <a:buChar char="ü"/>
              <a:defRPr/>
            </a:pPr>
            <a:r>
              <a:rPr lang="ru-RU" sz="2000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строительство газопровода 2 очередь – 226 604,40 руб</a:t>
            </a:r>
            <a:r>
              <a:rPr lang="ru-RU" altLang="ru-RU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ru-RU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Ввод в эксплуатацию – 14 сентября 2021 года.</a:t>
            </a:r>
          </a:p>
          <a:p>
            <a:pPr algn="just" eaLnBrk="0" hangingPunct="0">
              <a:spcBef>
                <a:spcPct val="20000"/>
              </a:spcBef>
              <a:buClr>
                <a:srgbClr val="C00000"/>
              </a:buClr>
              <a:buSzPct val="70000"/>
              <a:buFont typeface="Wingdings" pitchFamily="2" charset="2"/>
              <a:buChar char="ü"/>
              <a:defRPr/>
            </a:pPr>
            <a:r>
              <a:rPr lang="ru-RU" altLang="ru-RU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проведение строительного и авторского контроля за реализацией проекта строительства на объекте газификации – 210 206,00 руб.</a:t>
            </a:r>
          </a:p>
          <a:p>
            <a:pPr eaLnBrk="1" hangingPunct="1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altLang="ru-RU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модернизация  инженерной инфраструктуры и систем коммунальной инфраструктуры – 11 402 505,95 руб.</a:t>
            </a:r>
            <a:r>
              <a:rPr lang="ru-RU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ремонт электрооборудования котельной, КНС № 4, КНС № 8, очистных сооружений, пострадавших в результате ЧС –  10 743 574,80 руб.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/>
            <a:r>
              <a:rPr lang="ru-RU" sz="2400" b="1" dirty="0">
                <a:solidFill>
                  <a:srgbClr val="00421E"/>
                </a:solidFill>
                <a:latin typeface="Bookman Old Style" pitchFamily="18" charset="0"/>
                <a:cs typeface="Arial" pitchFamily="34" charset="0"/>
              </a:rPr>
              <a:t>Расходы по подразделу 0502</a:t>
            </a:r>
          </a:p>
          <a:p>
            <a:pPr lvl="0" algn="ctr" eaLnBrk="0" hangingPunct="0"/>
            <a:r>
              <a:rPr lang="ru-RU" sz="2400" b="1" dirty="0">
                <a:solidFill>
                  <a:srgbClr val="00421E"/>
                </a:solidFill>
                <a:latin typeface="Bookman Old Style" pitchFamily="18" charset="0"/>
                <a:cs typeface="Arial" pitchFamily="34" charset="0"/>
              </a:rPr>
              <a:t> «Коммунальное хозяйство»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1562" r="4167" b="3125"/>
          <a:stretch>
            <a:fillRect/>
          </a:stretch>
        </p:blipFill>
        <p:spPr>
          <a:xfrm>
            <a:off x="381000" y="1295400"/>
            <a:ext cx="3352800" cy="464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Прямоугольник 6"/>
          <p:cNvSpPr>
            <a:spLocks noChangeArrowheads="1"/>
          </p:cNvSpPr>
          <p:nvPr/>
        </p:nvSpPr>
        <p:spPr bwMode="auto">
          <a:xfrm>
            <a:off x="228600" y="0"/>
            <a:ext cx="89154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ru-RU" b="1" dirty="0" smtClean="0">
                <a:solidFill>
                  <a:srgbClr val="00421E"/>
                </a:solidFill>
                <a:latin typeface="Bookman Old Style" pitchFamily="18" charset="0"/>
                <a:cs typeface="Arial" pitchFamily="34" charset="0"/>
              </a:rPr>
              <a:t>Расходы по подразделу 0503 «Благоустройство»</a:t>
            </a:r>
            <a:r>
              <a:rPr lang="ru-RU" b="1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 </a:t>
            </a:r>
            <a:endParaRPr lang="ru-RU" b="1" dirty="0" smtClean="0">
              <a:solidFill>
                <a:srgbClr val="00421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man Old Style" pitchFamily="18" charset="0"/>
            </a:endParaRPr>
          </a:p>
          <a:p>
            <a:pPr lvl="0" algn="ctr" eaLnBrk="0" hangingPunct="0">
              <a:defRPr/>
            </a:pPr>
            <a:r>
              <a:rPr lang="ru-RU" b="1" dirty="0" smtClean="0">
                <a:solidFill>
                  <a:srgbClr val="00421E"/>
                </a:solidFill>
                <a:latin typeface="Bookman Old Style" pitchFamily="18" charset="0"/>
                <a:cs typeface="Arial" pitchFamily="34" charset="0"/>
              </a:rPr>
              <a:t>Муниципальная </a:t>
            </a:r>
            <a:r>
              <a:rPr lang="ru-RU" b="1" dirty="0">
                <a:solidFill>
                  <a:srgbClr val="00421E"/>
                </a:solidFill>
                <a:latin typeface="Bookman Old Style" pitchFamily="18" charset="0"/>
                <a:cs typeface="Arial" pitchFamily="34" charset="0"/>
              </a:rPr>
              <a:t>программа «Развитие ЖКХ и повышение энергетической эффективности </a:t>
            </a:r>
          </a:p>
          <a:p>
            <a:pPr lvl="0" algn="ctr" eaLnBrk="0" hangingPunct="0">
              <a:defRPr/>
            </a:pPr>
            <a:r>
              <a:rPr lang="ru-RU" b="1" dirty="0">
                <a:solidFill>
                  <a:srgbClr val="00421E"/>
                </a:solidFill>
                <a:latin typeface="Bookman Old Style" pitchFamily="18" charset="0"/>
                <a:cs typeface="Arial" pitchFamily="34" charset="0"/>
              </a:rPr>
              <a:t>в городском округе Нижняя Салда до </a:t>
            </a:r>
            <a:r>
              <a:rPr lang="ru-RU" b="1" dirty="0" smtClean="0">
                <a:solidFill>
                  <a:srgbClr val="00421E"/>
                </a:solidFill>
                <a:latin typeface="Bookman Old Style" pitchFamily="18" charset="0"/>
                <a:cs typeface="Arial" pitchFamily="34" charset="0"/>
              </a:rPr>
              <a:t>2024 </a:t>
            </a:r>
            <a:r>
              <a:rPr lang="ru-RU" b="1" dirty="0">
                <a:solidFill>
                  <a:srgbClr val="00421E"/>
                </a:solidFill>
                <a:latin typeface="Bookman Old Style" pitchFamily="18" charset="0"/>
                <a:cs typeface="Arial" pitchFamily="34" charset="0"/>
              </a:rPr>
              <a:t>года»</a:t>
            </a:r>
          </a:p>
          <a:p>
            <a:pPr algn="ctr" eaLnBrk="0" hangingPunct="0"/>
            <a:endParaRPr lang="ru-RU" altLang="ru-RU" b="1" dirty="0" smtClean="0">
              <a:solidFill>
                <a:srgbClr val="00421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800350" y="1295400"/>
            <a:ext cx="6191250" cy="255454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  <a:defRPr/>
            </a:pPr>
            <a:r>
              <a:rPr lang="ru-RU" sz="1600" b="1" dirty="0" smtClean="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Исполнение составило 72,43% или 12 298 741,83 руб., в т.ч.:</a:t>
            </a:r>
          </a:p>
          <a:p>
            <a:pPr algn="just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600" b="1" dirty="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содержание уличного освещения, оплата электроэнергии – 6 198 816,00 руб.;</a:t>
            </a:r>
          </a:p>
          <a:p>
            <a:pPr algn="just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400" b="1" dirty="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санитарная уборка городского округа – 2 500 000,00 руб.;</a:t>
            </a:r>
          </a:p>
          <a:p>
            <a:pPr algn="just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400" b="1" dirty="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обеспечение бытовыми услугами (баня) –   2 700 000,00 руб.;</a:t>
            </a:r>
          </a:p>
          <a:p>
            <a:pPr algn="just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400" b="1" dirty="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содержание объектов благоустройства (малые архитектурные формы) – 400 000,00 руб.;</a:t>
            </a:r>
          </a:p>
          <a:p>
            <a:pPr algn="just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400" b="1" dirty="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расходы на улучшение санитарного состояния территории  городского округа – 499 925,83 руб.</a:t>
            </a:r>
            <a:endParaRPr lang="ru-RU" sz="1400" b="1" dirty="0">
              <a:solidFill>
                <a:srgbClr val="00421E"/>
              </a:solidFill>
              <a:latin typeface="Bookman Old Style" pitchFamily="18" charset="0"/>
              <a:cs typeface="Times New Roman" pitchFamily="18" charset="0"/>
            </a:endParaRPr>
          </a:p>
        </p:txBody>
      </p:sp>
      <p:pic>
        <p:nvPicPr>
          <p:cNvPr id="6" name="Picture 8" descr="C:\Users\ZAMECON\Desktop\ФИНУПР\БЮДЖЕТ\2021\ИТОГИ\IMG-20210817-WA0060.jpg"/>
          <p:cNvPicPr>
            <a:picLocks noChangeAspect="1" noChangeArrowheads="1"/>
          </p:cNvPicPr>
          <p:nvPr/>
        </p:nvPicPr>
        <p:blipFill>
          <a:blip r:embed="rId2" cstate="print"/>
          <a:srcRect b="34283"/>
          <a:stretch>
            <a:fillRect/>
          </a:stretch>
        </p:blipFill>
        <p:spPr bwMode="auto">
          <a:xfrm>
            <a:off x="304800" y="1219200"/>
            <a:ext cx="2362200" cy="2759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4114800"/>
            <a:ext cx="4800600" cy="2494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6" descr="C:\Users\ZAMECON\Desktop\ФИНУПР\БЮДЖЕТ\ФОТО для ОТЧЕТОВ по бюджету\2021\очистные\ixsfsh6z4Ck.jpg"/>
          <p:cNvPicPr>
            <a:picLocks noChangeAspect="1" noChangeArrowheads="1"/>
          </p:cNvPicPr>
          <p:nvPr/>
        </p:nvPicPr>
        <p:blipFill>
          <a:blip r:embed="rId4" cstate="print"/>
          <a:srcRect l="19533" t="5646"/>
          <a:stretch>
            <a:fillRect/>
          </a:stretch>
        </p:blipFill>
        <p:spPr bwMode="auto">
          <a:xfrm>
            <a:off x="5791200" y="4114800"/>
            <a:ext cx="2819400" cy="2481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4171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04800" y="2133600"/>
          <a:ext cx="8229600" cy="1584327"/>
        </p:xfrm>
        <a:graphic>
          <a:graphicData uri="http://schemas.openxmlformats.org/drawingml/2006/table">
            <a:tbl>
              <a:tblPr/>
              <a:tblGrid>
                <a:gridCol w="3590178">
                  <a:extLst>
                    <a:ext uri="{9D8B030D-6E8A-4147-A177-3AD203B41FA5}"/>
                  </a:extLst>
                </a:gridCol>
                <a:gridCol w="1449556">
                  <a:extLst>
                    <a:ext uri="{9D8B030D-6E8A-4147-A177-3AD203B41FA5}"/>
                  </a:extLst>
                </a:gridCol>
                <a:gridCol w="1584398">
                  <a:extLst>
                    <a:ext uri="{9D8B030D-6E8A-4147-A177-3AD203B41FA5}"/>
                  </a:extLst>
                </a:gridCol>
                <a:gridCol w="1605468">
                  <a:extLst>
                    <a:ext uri="{9D8B030D-6E8A-4147-A177-3AD203B41FA5}"/>
                  </a:extLst>
                </a:gridCol>
              </a:tblGrid>
              <a:tr h="492029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Направление расходов</a:t>
                      </a:r>
                    </a:p>
                  </a:txBody>
                  <a:tcPr marL="8740" marR="8740" marT="87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Утверждено, </a:t>
                      </a:r>
                      <a:r>
                        <a:rPr lang="ru-RU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руб.</a:t>
                      </a:r>
                    </a:p>
                  </a:txBody>
                  <a:tcPr marL="4355" marR="4355" marT="43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Исполнено, </a:t>
                      </a:r>
                      <a:r>
                        <a:rPr lang="ru-RU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руб.</a:t>
                      </a:r>
                    </a:p>
                  </a:txBody>
                  <a:tcPr marL="4355" marR="4355" marT="43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Исполнено, </a:t>
                      </a:r>
                      <a:endParaRPr lang="ru-RU" sz="1600" b="1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%</a:t>
                      </a:r>
                      <a:endParaRPr lang="ru-RU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4355" marR="4355" marT="43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656136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Благоустройство общественных  территорий в городском округе Нижняя Салда</a:t>
                      </a:r>
                    </a:p>
                  </a:txBody>
                  <a:tcPr marL="9525" marR="9525" marT="95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15 688 650,00</a:t>
                      </a:r>
                      <a:endParaRPr lang="ru-RU" sz="1400" b="1" i="0" u="none" strike="noStrike" kern="1200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9525" marR="9525" marT="9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15 551 641,77</a:t>
                      </a:r>
                      <a:endParaRPr lang="ru-RU" sz="1400" b="1" i="0" u="none" strike="noStrike" kern="1200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9525" marR="9525" marT="9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99,13</a:t>
                      </a:r>
                      <a:endParaRPr lang="ru-RU" sz="1400" b="1" i="0" u="none" strike="noStrike" kern="1200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9525" marR="9525" marT="9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436160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Всего расходов</a:t>
                      </a:r>
                    </a:p>
                  </a:txBody>
                  <a:tcPr marL="9525" marR="9525" marT="95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15 688 650,00</a:t>
                      </a:r>
                      <a:endParaRPr lang="ru-RU" sz="1400" b="1" i="0" u="none" strike="noStrike" kern="1200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9525" marR="9525" marT="9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15 551 641,77</a:t>
                      </a:r>
                      <a:endParaRPr lang="ru-RU" sz="1400" b="1" i="0" u="none" strike="noStrike" kern="1200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9525" marR="9525" marT="9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99,13</a:t>
                      </a:r>
                      <a:endParaRPr lang="ru-RU" sz="1400" b="1" i="0" u="none" strike="noStrike" kern="1200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9525" marR="9525" marT="9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135192" name="Прямоугольник 6"/>
          <p:cNvSpPr>
            <a:spLocks noChangeArrowheads="1"/>
          </p:cNvSpPr>
          <p:nvPr/>
        </p:nvSpPr>
        <p:spPr bwMode="auto">
          <a:xfrm>
            <a:off x="125413" y="381000"/>
            <a:ext cx="89154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421E"/>
                </a:solidFill>
                <a:latin typeface="Bookman Old Style" pitchFamily="18" charset="0"/>
                <a:cs typeface="Arial" pitchFamily="34" charset="0"/>
              </a:rPr>
              <a:t>Расходы по подразделу 0503 «Благоустройство»</a:t>
            </a:r>
            <a:r>
              <a:rPr lang="ru-RU" sz="2400" b="1" dirty="0" smtClean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 </a:t>
            </a:r>
          </a:p>
          <a:p>
            <a:pPr algn="ctr"/>
            <a:r>
              <a:rPr lang="ru-RU" altLang="ru-RU" sz="2000" b="1" dirty="0" smtClean="0">
                <a:solidFill>
                  <a:srgbClr val="00421E"/>
                </a:solidFill>
                <a:latin typeface="Bookman Old Style" pitchFamily="18" charset="0"/>
              </a:rPr>
              <a:t>Муниципальная </a:t>
            </a:r>
            <a:r>
              <a:rPr lang="ru-RU" altLang="ru-RU" sz="2000" b="1" dirty="0">
                <a:solidFill>
                  <a:srgbClr val="00421E"/>
                </a:solidFill>
                <a:latin typeface="Bookman Old Style" pitchFamily="18" charset="0"/>
              </a:rPr>
              <a:t>программа</a:t>
            </a:r>
          </a:p>
          <a:p>
            <a:pPr algn="ctr"/>
            <a:r>
              <a:rPr lang="ru-RU" altLang="ru-RU" sz="2000" b="1" dirty="0">
                <a:solidFill>
                  <a:srgbClr val="00421E"/>
                </a:solidFill>
                <a:latin typeface="Bookman Old Style" pitchFamily="18" charset="0"/>
              </a:rPr>
              <a:t>«Формирование современной городской среды на территории городского округа Нижняя Салда на 2018-2024 годы»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914400" y="6096000"/>
            <a:ext cx="7391400" cy="584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600" b="1" dirty="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  Благоустройство общественной территории «Площади Быкова» в городе Нижняя Салда</a:t>
            </a:r>
            <a:endParaRPr lang="ru-RU" sz="1200" b="1" dirty="0">
              <a:solidFill>
                <a:srgbClr val="00421E"/>
              </a:solidFill>
              <a:latin typeface="Bookman Old Style" pitchFamily="18" charset="0"/>
              <a:cs typeface="Times New Roman" pitchFamily="18" charset="0"/>
            </a:endParaRPr>
          </a:p>
        </p:txBody>
      </p:sp>
      <p:pic>
        <p:nvPicPr>
          <p:cNvPr id="135194" name="Picture 29" descr="https://vsalde.ru/uploads/posts/2021-08/1628070958_bikova-2021-07-14-2.jpg"/>
          <p:cNvPicPr>
            <a:picLocks noChangeAspect="1" noChangeArrowheads="1"/>
          </p:cNvPicPr>
          <p:nvPr/>
        </p:nvPicPr>
        <p:blipFill>
          <a:blip r:embed="rId2" cstate="print"/>
          <a:srcRect t="8804" b="13213"/>
          <a:stretch>
            <a:fillRect/>
          </a:stretch>
        </p:blipFill>
        <p:spPr bwMode="auto">
          <a:xfrm>
            <a:off x="304800" y="3886200"/>
            <a:ext cx="4103688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3" cstate="print"/>
          <a:srcRect t="24713"/>
          <a:stretch>
            <a:fillRect/>
          </a:stretch>
        </p:blipFill>
        <p:spPr bwMode="auto">
          <a:xfrm>
            <a:off x="4724400" y="3886200"/>
            <a:ext cx="3733800" cy="2107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457200"/>
            <a:ext cx="8991600" cy="5943600"/>
          </a:xfrm>
        </p:spPr>
        <p:txBody>
          <a:bodyPr/>
          <a:lstStyle/>
          <a:p>
            <a:pPr algn="l">
              <a:buFont typeface="Georgia" pitchFamily="18" charset="0"/>
              <a:buNone/>
              <a:defRPr/>
            </a:pPr>
            <a:r>
              <a:rPr lang="ru-RU" sz="2800" dirty="0" smtClean="0">
                <a:solidFill>
                  <a:srgbClr val="00421E"/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                        </a:t>
            </a:r>
            <a:r>
              <a:rPr lang="ru-RU" sz="2800" dirty="0" smtClean="0">
                <a:solidFill>
                  <a:srgbClr val="00421E"/>
                </a:solidFill>
                <a:effectLst/>
                <a:latin typeface="Bookman Old Style" pitchFamily="18" charset="0"/>
                <a:cs typeface="Times New Roman" pitchFamily="18" charset="0"/>
              </a:rPr>
              <a:t>Расходы по разделу </a:t>
            </a:r>
            <a:r>
              <a:rPr lang="ru-RU" sz="2800" dirty="0">
                <a:solidFill>
                  <a:srgbClr val="00421E"/>
                </a:solidFill>
                <a:effectLst/>
                <a:latin typeface="Bookman Old Style" pitchFamily="18" charset="0"/>
                <a:cs typeface="Times New Roman" pitchFamily="18" charset="0"/>
              </a:rPr>
              <a:t>0600 </a:t>
            </a:r>
            <a:r>
              <a:rPr lang="ru-RU" sz="2800" dirty="0" smtClean="0">
                <a:solidFill>
                  <a:srgbClr val="00421E"/>
                </a:solidFill>
                <a:effectLst/>
                <a:latin typeface="Bookman Old Style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00421E"/>
                </a:solidFill>
                <a:effectLst/>
                <a:latin typeface="Bookman Old Style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00421E"/>
                </a:solidFill>
                <a:effectLst/>
                <a:latin typeface="Bookman Old Style" pitchFamily="18" charset="0"/>
                <a:cs typeface="Times New Roman" pitchFamily="18" charset="0"/>
              </a:rPr>
              <a:t>                     «Охрана  окружающей среды»                                						</a:t>
            </a:r>
            <a:r>
              <a:rPr lang="ru-RU" sz="2800" dirty="0" smtClean="0">
                <a:solidFill>
                  <a:srgbClr val="007E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007E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 smtClean="0">
                <a:effectLst/>
              </a:rPr>
              <a:t>	</a:t>
            </a:r>
            <a:br>
              <a:rPr lang="ru-RU" sz="1400" dirty="0" smtClean="0">
                <a:effectLst/>
              </a:rPr>
            </a:br>
            <a:r>
              <a:rPr lang="ru-RU" sz="1400" dirty="0" smtClean="0">
                <a:effectLst/>
              </a:rPr>
              <a:t> </a:t>
            </a:r>
            <a:br>
              <a:rPr lang="ru-RU" sz="1400" dirty="0" smtClean="0">
                <a:effectLst/>
              </a:rPr>
            </a:br>
            <a: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Расходы запланированы в размере 1 252 000,00 руб. Денежные средства направлены на содержание полигона ТКО, сбор и обезвреживание ртуть содержащих ламп, проведение массовых экологических акций в размере </a:t>
            </a:r>
            <a:b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1 236 056,00 руб.</a:t>
            </a: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/>
              <a:t> </a:t>
            </a:r>
            <a:br>
              <a:rPr lang="ru-RU" sz="1400" dirty="0"/>
            </a:br>
            <a:endParaRPr lang="ru-RU" sz="1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438400" y="1676400"/>
            <a:ext cx="6096000" cy="457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ru-RU" sz="1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за 2021 год  составило 98,73 %</a:t>
            </a:r>
          </a:p>
        </p:txBody>
      </p:sp>
      <p:pic>
        <p:nvPicPr>
          <p:cNvPr id="93188" name="Рисунок 7" descr="69047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54288" cy="167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C:\Users\ZAMECON\Desktop\ФИНУПР\БЮДЖЕТ\ФОТО для ОТЧЕТОВ по бюджету\2021\очистные\1625722434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3429000"/>
            <a:ext cx="4572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6053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0" y="0"/>
            <a:ext cx="6858000" cy="762000"/>
          </a:xfrm>
        </p:spPr>
        <p:txBody>
          <a:bodyPr>
            <a:normAutofit fontScale="90000"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2700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Расходы по </a:t>
            </a:r>
            <a:r>
              <a:rPr lang="ru-RU" sz="27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разделу 0700 </a:t>
            </a:r>
            <a:r>
              <a:rPr lang="ru-RU" sz="2700" dirty="0">
                <a:solidFill>
                  <a:srgbClr val="00421E"/>
                </a:solidFill>
                <a:effectLst/>
                <a:latin typeface="Bookman Old Style" pitchFamily="18" charset="0"/>
              </a:rPr>
              <a:t>«Образование</a:t>
            </a:r>
            <a:r>
              <a:rPr lang="ru-RU" sz="27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» </a:t>
            </a:r>
            <a:endParaRPr lang="ru-RU" sz="2700" dirty="0">
              <a:solidFill>
                <a:srgbClr val="00421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man Old Style" pitchFamily="18" charset="0"/>
            </a:endParaRPr>
          </a:p>
        </p:txBody>
      </p:sp>
      <p:sp>
        <p:nvSpPr>
          <p:cNvPr id="94211" name="Rectangle 9"/>
          <p:cNvSpPr>
            <a:spLocks noChangeArrowheads="1"/>
          </p:cNvSpPr>
          <p:nvPr/>
        </p:nvSpPr>
        <p:spPr bwMode="auto">
          <a:xfrm>
            <a:off x="0" y="6019800"/>
            <a:ext cx="853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endParaRPr lang="ru-RU" altLang="ru-RU" b="1" smtClean="0">
              <a:solidFill>
                <a:prstClr val="black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362200" y="1295400"/>
            <a:ext cx="6324600" cy="457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ru-RU" sz="1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за 2021 год составило 98,14%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4647144"/>
              </p:ext>
            </p:extLst>
          </p:nvPr>
        </p:nvGraphicFramePr>
        <p:xfrm>
          <a:off x="152400" y="2895600"/>
          <a:ext cx="8610600" cy="3084512"/>
        </p:xfrm>
        <a:graphic>
          <a:graphicData uri="http://schemas.openxmlformats.org/drawingml/2006/table">
            <a:tbl>
              <a:tblPr/>
              <a:tblGrid>
                <a:gridCol w="3581400"/>
                <a:gridCol w="1905000"/>
                <a:gridCol w="1524000"/>
                <a:gridCol w="1600200"/>
              </a:tblGrid>
              <a:tr h="83257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>
                          <a:latin typeface="Bookman Old Style" panose="02050604050505020204" pitchFamily="18" charset="0"/>
                          <a:cs typeface="Times New Roman" pitchFamily="18" charset="0"/>
                        </a:rPr>
                        <a:t>Направление расходов</a:t>
                      </a:r>
                    </a:p>
                  </a:txBody>
                  <a:tcPr marL="9525" marR="9525" marT="952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>
                          <a:latin typeface="Bookman Old Style" panose="02050604050505020204" pitchFamily="18" charset="0"/>
                          <a:cs typeface="Times New Roman" pitchFamily="18" charset="0"/>
                        </a:rPr>
                        <a:t>Утверждено, тыс.руб.</a:t>
                      </a:r>
                    </a:p>
                  </a:txBody>
                  <a:tcPr marL="9525" marR="9525" marT="952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>
                          <a:latin typeface="Bookman Old Style" panose="02050604050505020204" pitchFamily="18" charset="0"/>
                          <a:cs typeface="Times New Roman" pitchFamily="18" charset="0"/>
                        </a:rPr>
                        <a:t>Исполнено, </a:t>
                      </a:r>
                      <a:endParaRPr lang="ru-RU" sz="1800" b="1" i="0" u="none" strike="noStrike" dirty="0" smtClean="0">
                        <a:latin typeface="Bookman Old Style" panose="02050604050505020204" pitchFamily="18" charset="0"/>
                        <a:cs typeface="Times New Roman" pitchFamily="18" charset="0"/>
                      </a:endParaRPr>
                    </a:p>
                    <a:p>
                      <a:pPr algn="ctr" fontAlgn="t"/>
                      <a:r>
                        <a:rPr lang="ru-RU" sz="1800" b="1" i="0" u="none" strike="noStrike" dirty="0" smtClean="0">
                          <a:latin typeface="Bookman Old Style" panose="02050604050505020204" pitchFamily="18" charset="0"/>
                          <a:cs typeface="Times New Roman" pitchFamily="18" charset="0"/>
                        </a:rPr>
                        <a:t>тыс</a:t>
                      </a:r>
                      <a:r>
                        <a:rPr lang="ru-RU" sz="1800" b="1" i="0" u="none" strike="noStrike" dirty="0">
                          <a:latin typeface="Bookman Old Style" panose="02050604050505020204" pitchFamily="18" charset="0"/>
                          <a:cs typeface="Times New Roman" pitchFamily="18" charset="0"/>
                        </a:rPr>
                        <a:t>. руб.</a:t>
                      </a:r>
                    </a:p>
                  </a:txBody>
                  <a:tcPr marL="9525" marR="9525" marT="952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>
                          <a:latin typeface="Bookman Old Style" panose="02050604050505020204" pitchFamily="18" charset="0"/>
                          <a:cs typeface="Times New Roman" pitchFamily="18" charset="0"/>
                        </a:rPr>
                        <a:t>% </a:t>
                      </a:r>
                      <a:endParaRPr lang="ru-RU" sz="1800" b="1" i="0" u="none" strike="noStrike" dirty="0" smtClean="0">
                        <a:latin typeface="Bookman Old Style" panose="02050604050505020204" pitchFamily="18" charset="0"/>
                        <a:cs typeface="Times New Roman" pitchFamily="18" charset="0"/>
                      </a:endParaRPr>
                    </a:p>
                    <a:p>
                      <a:pPr algn="ctr" fontAlgn="t"/>
                      <a:r>
                        <a:rPr lang="ru-RU" sz="1800" b="1" i="0" u="none" strike="noStrike" dirty="0" smtClean="0">
                          <a:latin typeface="Bookman Old Style" panose="02050604050505020204" pitchFamily="18" charset="0"/>
                          <a:cs typeface="Times New Roman" pitchFamily="18" charset="0"/>
                        </a:rPr>
                        <a:t>Исполнения</a:t>
                      </a:r>
                      <a:endParaRPr lang="ru-RU" sz="1800" b="1" i="0" u="none" strike="noStrike" dirty="0">
                        <a:latin typeface="Bookman Old Style" panose="02050604050505020204" pitchFamily="18" charset="0"/>
                        <a:cs typeface="Times New Roman" pitchFamily="18" charset="0"/>
                      </a:endParaRPr>
                    </a:p>
                  </a:txBody>
                  <a:tcPr marL="9525" marR="9525" marT="952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83875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b="1" i="0" u="none" strike="noStrike" dirty="0">
                          <a:latin typeface="Bookman Old Style" panose="02050604050505020204" pitchFamily="18" charset="0"/>
                          <a:cs typeface="Times New Roman" pitchFamily="18" charset="0"/>
                        </a:rPr>
                        <a:t>Дошкольное образование</a:t>
                      </a:r>
                    </a:p>
                  </a:txBody>
                  <a:tcPr marL="9525" marR="9525" marT="952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122 743,5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122 741,6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100,00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83875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b="1" i="0" u="none" strike="noStrike" dirty="0">
                          <a:latin typeface="Bookman Old Style" panose="02050604050505020204" pitchFamily="18" charset="0"/>
                          <a:cs typeface="Times New Roman" pitchFamily="18" charset="0"/>
                        </a:rPr>
                        <a:t>Общее образование</a:t>
                      </a:r>
                    </a:p>
                  </a:txBody>
                  <a:tcPr marL="9525" marR="9525" marT="952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183 487,8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178 012,2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97,02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58221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b="1" i="0" u="none" strike="noStrike" dirty="0">
                          <a:latin typeface="Bookman Old Style" panose="02050604050505020204" pitchFamily="18" charset="0"/>
                          <a:cs typeface="Times New Roman" pitchFamily="18" charset="0"/>
                        </a:rPr>
                        <a:t>Дополнительное образование детей</a:t>
                      </a:r>
                    </a:p>
                  </a:txBody>
                  <a:tcPr marL="9525" marR="9525" marT="952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71 485,2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69 709,8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97,52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83875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b="1" i="0" u="none" strike="noStrike" dirty="0">
                          <a:latin typeface="Bookman Old Style" panose="02050604050505020204" pitchFamily="18" charset="0"/>
                          <a:cs typeface="Times New Roman" pitchFamily="18" charset="0"/>
                        </a:rPr>
                        <a:t>Молодежная политика </a:t>
                      </a:r>
                    </a:p>
                  </a:txBody>
                  <a:tcPr marL="9525" marR="9525" marT="952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10 843,5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10 843,5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100,00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58221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b="1" i="0" u="none" strike="noStrike">
                          <a:latin typeface="Bookman Old Style" panose="02050604050505020204" pitchFamily="18" charset="0"/>
                          <a:cs typeface="Times New Roman" pitchFamily="18" charset="0"/>
                        </a:rPr>
                        <a:t>Другие вопросы в области образования</a:t>
                      </a:r>
                    </a:p>
                  </a:txBody>
                  <a:tcPr marL="9525" marR="9525" marT="952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8 671,6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8 551,8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98,62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83875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b="1" i="0" u="none" strike="noStrike" dirty="0">
                          <a:latin typeface="Bookman Old Style" panose="02050604050505020204" pitchFamily="18" charset="0"/>
                          <a:cs typeface="Times New Roman" pitchFamily="18" charset="0"/>
                        </a:rPr>
                        <a:t>Всего расходов</a:t>
                      </a:r>
                    </a:p>
                  </a:txBody>
                  <a:tcPr marL="9525" marR="9525" marT="952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397 231,6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389 858,9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98,14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94256" name="Рисунок 10" descr="unname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005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28600"/>
            <a:ext cx="8991600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2400" b="1" dirty="0">
                <a:solidFill>
                  <a:srgbClr val="007E39"/>
                </a:solidFill>
                <a:latin typeface="Bookman Old Style" pitchFamily="18" charset="0"/>
                <a:ea typeface="+mj-ea"/>
                <a:cs typeface="+mj-cs"/>
              </a:rPr>
              <a:t> </a:t>
            </a:r>
            <a:r>
              <a:rPr lang="ru-RU" sz="2400" b="1" dirty="0">
                <a:solidFill>
                  <a:srgbClr val="00421E"/>
                </a:solidFill>
                <a:latin typeface="Bookman Old Style" pitchFamily="18" charset="0"/>
                <a:ea typeface="+mj-ea"/>
                <a:cs typeface="+mj-cs"/>
              </a:rPr>
              <a:t>Структура расходов по</a:t>
            </a:r>
            <a:br>
              <a:rPr lang="ru-RU" sz="2400" b="1" dirty="0">
                <a:solidFill>
                  <a:srgbClr val="00421E"/>
                </a:solidFill>
                <a:latin typeface="Bookman Old Style" pitchFamily="18" charset="0"/>
                <a:ea typeface="+mj-ea"/>
                <a:cs typeface="+mj-cs"/>
              </a:rPr>
            </a:br>
            <a:r>
              <a:rPr lang="ru-RU" sz="2400" b="1" dirty="0">
                <a:solidFill>
                  <a:srgbClr val="00421E"/>
                </a:solidFill>
                <a:latin typeface="Bookman Old Style" pitchFamily="18" charset="0"/>
                <a:ea typeface="+mj-ea"/>
                <a:cs typeface="+mj-cs"/>
              </a:rPr>
              <a:t>разделу «Образование» в </a:t>
            </a:r>
            <a:r>
              <a:rPr lang="ru-RU" sz="2400" b="1" dirty="0" smtClean="0">
                <a:solidFill>
                  <a:srgbClr val="00421E"/>
                </a:solidFill>
                <a:latin typeface="Bookman Old Style" pitchFamily="18" charset="0"/>
                <a:ea typeface="+mj-ea"/>
                <a:cs typeface="+mj-cs"/>
              </a:rPr>
              <a:t>2021 </a:t>
            </a:r>
            <a:r>
              <a:rPr lang="ru-RU" sz="2400" b="1" dirty="0">
                <a:solidFill>
                  <a:srgbClr val="00421E"/>
                </a:solidFill>
                <a:latin typeface="Bookman Old Style" pitchFamily="18" charset="0"/>
                <a:ea typeface="+mj-ea"/>
                <a:cs typeface="+mj-cs"/>
              </a:rPr>
              <a:t>году </a:t>
            </a:r>
            <a:endParaRPr lang="ru-RU" sz="2400" dirty="0">
              <a:solidFill>
                <a:srgbClr val="00421E"/>
              </a:solidFill>
              <a:latin typeface="Trebuchet MS"/>
              <a:ea typeface="+mj-ea"/>
              <a:cs typeface="+mj-cs"/>
            </a:endParaRPr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5225820"/>
              </p:ext>
            </p:extLst>
          </p:nvPr>
        </p:nvGraphicFramePr>
        <p:xfrm>
          <a:off x="52251" y="1065394"/>
          <a:ext cx="9067800" cy="64087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4800160"/>
              </p:ext>
            </p:extLst>
          </p:nvPr>
        </p:nvGraphicFramePr>
        <p:xfrm>
          <a:off x="304800" y="1295400"/>
          <a:ext cx="8305800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14300" y="76200"/>
            <a:ext cx="9144000" cy="1143000"/>
          </a:xfrm>
          <a:effectLst/>
        </p:spPr>
        <p:txBody>
          <a:bodyPr>
            <a:noAutofit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000" dirty="0">
                <a:solidFill>
                  <a:srgbClr val="00421E"/>
                </a:solidFill>
                <a:effectLst/>
                <a:latin typeface="Bookman Old Style" pitchFamily="18" charset="0"/>
              </a:rPr>
              <a:t>Муниципальная программа</a:t>
            </a:r>
            <a:br>
              <a:rPr lang="ru-RU" sz="2000" dirty="0">
                <a:solidFill>
                  <a:srgbClr val="00421E"/>
                </a:solidFill>
                <a:effectLst/>
                <a:latin typeface="Bookman Old Style" pitchFamily="18" charset="0"/>
              </a:rPr>
            </a:br>
            <a:r>
              <a:rPr lang="ru-RU" sz="2000" dirty="0">
                <a:solidFill>
                  <a:srgbClr val="00421E"/>
                </a:solidFill>
                <a:effectLst/>
                <a:latin typeface="Bookman Old Style" pitchFamily="18" charset="0"/>
              </a:rPr>
              <a:t>«Развитие системы образования </a:t>
            </a:r>
            <a:br>
              <a:rPr lang="ru-RU" sz="2000" dirty="0">
                <a:solidFill>
                  <a:srgbClr val="00421E"/>
                </a:solidFill>
                <a:effectLst/>
                <a:latin typeface="Bookman Old Style" pitchFamily="18" charset="0"/>
              </a:rPr>
            </a:br>
            <a:r>
              <a:rPr lang="ru-RU" sz="2000" dirty="0">
                <a:solidFill>
                  <a:srgbClr val="00421E"/>
                </a:solidFill>
                <a:effectLst/>
                <a:latin typeface="Bookman Old Style" pitchFamily="18" charset="0"/>
              </a:rPr>
              <a:t>в городском округе Нижняя Салда  до </a:t>
            </a:r>
            <a:r>
              <a:rPr lang="ru-RU" sz="20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2025 </a:t>
            </a:r>
            <a:r>
              <a:rPr lang="ru-RU" sz="2000" dirty="0">
                <a:solidFill>
                  <a:srgbClr val="00421E"/>
                </a:solidFill>
                <a:effectLst/>
                <a:latin typeface="Bookman Old Style" pitchFamily="18" charset="0"/>
              </a:rPr>
              <a:t>года»</a:t>
            </a:r>
            <a:br>
              <a:rPr lang="ru-RU" sz="2000" dirty="0">
                <a:solidFill>
                  <a:srgbClr val="00421E"/>
                </a:solidFill>
                <a:effectLst/>
                <a:latin typeface="Bookman Old Style" pitchFamily="18" charset="0"/>
              </a:rPr>
            </a:br>
            <a:endParaRPr lang="ru-RU" sz="2000" dirty="0">
              <a:solidFill>
                <a:srgbClr val="00421E"/>
              </a:solidFill>
              <a:effectLst/>
              <a:latin typeface="Bookman Old Style" pitchFamily="18" charset="0"/>
            </a:endParaRPr>
          </a:p>
        </p:txBody>
      </p:sp>
      <p:sp>
        <p:nvSpPr>
          <p:cNvPr id="64515" name="Rectangle 198"/>
          <p:cNvSpPr>
            <a:spLocks noChangeArrowheads="1"/>
          </p:cNvSpPr>
          <p:nvPr/>
        </p:nvSpPr>
        <p:spPr bwMode="auto">
          <a:xfrm>
            <a:off x="457200" y="4953000"/>
            <a:ext cx="8458200" cy="369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altLang="ru-RU"/>
              <a:t> </a:t>
            </a:r>
            <a:endParaRPr lang="ru-RU" altLang="ru-RU" sz="1600">
              <a:latin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9404282"/>
              </p:ext>
            </p:extLst>
          </p:nvPr>
        </p:nvGraphicFramePr>
        <p:xfrm>
          <a:off x="262346" y="1143000"/>
          <a:ext cx="8610600" cy="5637912"/>
        </p:xfrm>
        <a:graphic>
          <a:graphicData uri="http://schemas.openxmlformats.org/drawingml/2006/table">
            <a:tbl>
              <a:tblPr/>
              <a:tblGrid>
                <a:gridCol w="3294667"/>
                <a:gridCol w="1778715"/>
                <a:gridCol w="1899992"/>
                <a:gridCol w="1637226"/>
              </a:tblGrid>
              <a:tr h="41946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Направление расходов</a:t>
                      </a:r>
                    </a:p>
                  </a:txBody>
                  <a:tcPr marL="7984" marR="7984" marT="79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Утверждено, тыс.руб.</a:t>
                      </a:r>
                    </a:p>
                  </a:txBody>
                  <a:tcPr marL="7984" marR="7984" marT="79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Исполнено, </a:t>
                      </a:r>
                      <a:endParaRPr lang="ru-RU" sz="1600" b="1" i="0" u="none" strike="noStrike" dirty="0" smtClean="0">
                        <a:solidFill>
                          <a:srgbClr val="00421E"/>
                        </a:solidFill>
                        <a:latin typeface="Bookman Old Style" pitchFamily="18" charset="0"/>
                      </a:endParaRPr>
                    </a:p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тыс</a:t>
                      </a:r>
                      <a:r>
                        <a:rPr lang="ru-RU" sz="1600" b="1" i="0" u="none" strike="noStrike" dirty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. руб.</a:t>
                      </a:r>
                    </a:p>
                  </a:txBody>
                  <a:tcPr marL="7984" marR="7984" marT="79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Исполнено, </a:t>
                      </a:r>
                    </a:p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%</a:t>
                      </a:r>
                    </a:p>
                  </a:txBody>
                  <a:tcPr marL="7984" marR="7984" marT="79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47336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 dirty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Развитие системы дошкольного образования</a:t>
                      </a:r>
                    </a:p>
                  </a:txBody>
                  <a:tcPr marL="7984" marR="7984" marT="79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88 311,8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88 310,3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08696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 dirty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Развитие системы общего образования</a:t>
                      </a:r>
                    </a:p>
                  </a:txBody>
                  <a:tcPr marL="7984" marR="7984" marT="79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217 296,0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211 656,2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97,40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799736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 dirty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Развитие системы дополнительного </a:t>
                      </a:r>
                      <a:r>
                        <a:rPr lang="ru-RU" sz="1600" b="1" i="0" u="none" strike="noStrike" dirty="0" smtClean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образования</a:t>
                      </a:r>
                      <a:endParaRPr lang="ru-RU" sz="1600" b="1" i="0" u="none" strike="noStrike" dirty="0">
                        <a:solidFill>
                          <a:srgbClr val="00421E"/>
                        </a:solidFill>
                        <a:latin typeface="Bookman Old Style" pitchFamily="18" charset="0"/>
                      </a:endParaRPr>
                    </a:p>
                  </a:txBody>
                  <a:tcPr marL="7984" marR="7984" marT="79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16 315,4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16 248,9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99,59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799736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Организация отдыха, оздоровления и занятости детей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10 727,1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10 727,1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904968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 dirty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Укрепление материально-технической базы образовательных учреждений</a:t>
                      </a:r>
                    </a:p>
                  </a:txBody>
                  <a:tcPr marL="7984" marR="7984" marT="79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15 584,7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15 584,4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540656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 dirty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Обеспечение реализации муниципальной программы</a:t>
                      </a:r>
                    </a:p>
                  </a:txBody>
                  <a:tcPr marL="7984" marR="7984" marT="79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8 012,8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7 892,9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98,50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96273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"Уральская инженерная школа"</a:t>
                      </a:r>
                    </a:p>
                  </a:txBody>
                  <a:tcPr marL="7984" marR="7984" marT="79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620,3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620,3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79503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Всего расходов</a:t>
                      </a:r>
                    </a:p>
                  </a:txBody>
                  <a:tcPr marL="7984" marR="7984" marT="79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356 868,1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351 040,1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98,37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Box 1"/>
          <p:cNvSpPr txBox="1">
            <a:spLocks noChangeArrowheads="1"/>
          </p:cNvSpPr>
          <p:nvPr/>
        </p:nvSpPr>
        <p:spPr bwMode="auto">
          <a:xfrm>
            <a:off x="2535238" y="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None/>
            </a:pPr>
            <a:endParaRPr lang="ru-RU" b="1">
              <a:solidFill>
                <a:srgbClr val="007A37"/>
              </a:solidFill>
              <a:latin typeface="Bookman Old Style" pitchFamily="18" charset="0"/>
            </a:endParaRPr>
          </a:p>
        </p:txBody>
      </p:sp>
      <p:sp>
        <p:nvSpPr>
          <p:cNvPr id="65539" name="TextBox 3"/>
          <p:cNvSpPr txBox="1">
            <a:spLocks noChangeArrowheads="1"/>
          </p:cNvSpPr>
          <p:nvPr/>
        </p:nvSpPr>
        <p:spPr bwMode="auto">
          <a:xfrm>
            <a:off x="165463" y="1143000"/>
            <a:ext cx="561657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600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Проведены капитальные ремонты, организованы мероприятия по приведению в соответствие с требованиями пожарной безопасности и санитарного законодательства зданий и помещений, в которых размещаются образовательные организации.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0" t="38222" r="17524" b="32063"/>
          <a:stretch/>
        </p:blipFill>
        <p:spPr>
          <a:xfrm>
            <a:off x="457200" y="4495800"/>
            <a:ext cx="5169550" cy="1905000"/>
          </a:xfrm>
          <a:prstGeom prst="rect">
            <a:avLst/>
          </a:prstGeom>
        </p:spPr>
      </p:pic>
      <p:pic>
        <p:nvPicPr>
          <p:cNvPr id="13314" name="Picture 2" descr="C:\Users\ZAMECON\Desktop\ФИНУПР\БЮДЖЕТ\ФОТО для ОТЧЕТОВ по бюджету\2018 год фото\Серебрянное копытце\Новая папка\20190512_18581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8" b="16804"/>
          <a:stretch/>
        </p:blipFill>
        <p:spPr bwMode="auto">
          <a:xfrm>
            <a:off x="5943600" y="2895600"/>
            <a:ext cx="2912244" cy="166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00421E"/>
                </a:solidFill>
                <a:effectLst>
                  <a:reflection blurRad="6350" stA="55000" endA="300" endPos="45500" dir="5400000" sy="-100000" algn="bl" rotWithShape="0"/>
                </a:effectLst>
                <a:latin typeface="Bookman Old Style" pitchFamily="18" charset="0"/>
                <a:ea typeface="+mj-ea"/>
                <a:cs typeface="+mj-cs"/>
              </a:rPr>
              <a:t>Муниципальная </a:t>
            </a:r>
            <a:r>
              <a:rPr lang="ru-RU" sz="2200" b="1" dirty="0" smtClean="0">
                <a:solidFill>
                  <a:srgbClr val="00421E"/>
                </a:solidFill>
                <a:effectLst>
                  <a:reflection blurRad="6350" stA="55000" endA="300" endPos="45500" dir="5400000" sy="-100000" algn="bl" rotWithShape="0"/>
                </a:effectLst>
                <a:latin typeface="Bookman Old Style" pitchFamily="18" charset="0"/>
                <a:ea typeface="+mj-ea"/>
                <a:cs typeface="+mj-cs"/>
              </a:rPr>
              <a:t>программа </a:t>
            </a:r>
            <a:r>
              <a:rPr lang="ru-RU" sz="2200" b="1" dirty="0" smtClean="0">
                <a:solidFill>
                  <a:srgbClr val="00421E"/>
                </a:solidFill>
                <a:latin typeface="Bookman Old Style" pitchFamily="18" charset="0"/>
                <a:ea typeface="+mj-ea"/>
                <a:cs typeface="+mj-cs"/>
              </a:rPr>
              <a:t>«</a:t>
            </a:r>
            <a:r>
              <a:rPr lang="ru-RU" sz="2200" b="1" dirty="0">
                <a:solidFill>
                  <a:srgbClr val="00421E"/>
                </a:solidFill>
                <a:latin typeface="Bookman Old Style" pitchFamily="18" charset="0"/>
                <a:ea typeface="+mj-ea"/>
                <a:cs typeface="+mj-cs"/>
              </a:rPr>
              <a:t>Развитие системы образования </a:t>
            </a:r>
            <a:r>
              <a:rPr lang="ru-RU" sz="2200" b="1" dirty="0" smtClean="0">
                <a:solidFill>
                  <a:srgbClr val="00421E"/>
                </a:solidFill>
                <a:latin typeface="Bookman Old Style" pitchFamily="18" charset="0"/>
                <a:ea typeface="+mj-ea"/>
                <a:cs typeface="+mj-cs"/>
              </a:rPr>
              <a:t>в </a:t>
            </a:r>
            <a:r>
              <a:rPr lang="ru-RU" sz="2200" b="1" dirty="0">
                <a:solidFill>
                  <a:srgbClr val="00421E"/>
                </a:solidFill>
                <a:latin typeface="Bookman Old Style" pitchFamily="18" charset="0"/>
                <a:ea typeface="+mj-ea"/>
                <a:cs typeface="+mj-cs"/>
              </a:rPr>
              <a:t>городском округе </a:t>
            </a:r>
            <a:endParaRPr lang="ru-RU" sz="2200" b="1" dirty="0" smtClean="0">
              <a:solidFill>
                <a:srgbClr val="00421E"/>
              </a:solidFill>
              <a:latin typeface="Bookman Old Style" pitchFamily="18" charset="0"/>
              <a:ea typeface="+mj-ea"/>
              <a:cs typeface="+mj-cs"/>
            </a:endParaRPr>
          </a:p>
          <a:p>
            <a:pPr algn="ctr"/>
            <a:r>
              <a:rPr lang="ru-RU" sz="2200" b="1" dirty="0" smtClean="0">
                <a:solidFill>
                  <a:srgbClr val="00421E"/>
                </a:solidFill>
                <a:latin typeface="Bookman Old Style" pitchFamily="18" charset="0"/>
                <a:ea typeface="+mj-ea"/>
                <a:cs typeface="+mj-cs"/>
              </a:rPr>
              <a:t>Нижняя </a:t>
            </a:r>
            <a:r>
              <a:rPr lang="ru-RU" sz="2200" b="1" dirty="0">
                <a:solidFill>
                  <a:srgbClr val="00421E"/>
                </a:solidFill>
                <a:latin typeface="Bookman Old Style" pitchFamily="18" charset="0"/>
                <a:ea typeface="+mj-ea"/>
                <a:cs typeface="+mj-cs"/>
              </a:rPr>
              <a:t>Салда  до </a:t>
            </a:r>
            <a:r>
              <a:rPr lang="ru-RU" sz="2200" b="1" dirty="0" smtClean="0">
                <a:solidFill>
                  <a:srgbClr val="00421E"/>
                </a:solidFill>
                <a:latin typeface="Bookman Old Style" pitchFamily="18" charset="0"/>
                <a:ea typeface="+mj-ea"/>
                <a:cs typeface="+mj-cs"/>
              </a:rPr>
              <a:t>2025 </a:t>
            </a:r>
            <a:r>
              <a:rPr lang="ru-RU" sz="2200" b="1" dirty="0">
                <a:solidFill>
                  <a:srgbClr val="00421E"/>
                </a:solidFill>
                <a:latin typeface="Bookman Old Style" pitchFamily="18" charset="0"/>
                <a:ea typeface="+mj-ea"/>
                <a:cs typeface="+mj-cs"/>
              </a:rPr>
              <a:t>года»</a:t>
            </a:r>
            <a:br>
              <a:rPr lang="ru-RU" sz="2200" b="1" dirty="0">
                <a:solidFill>
                  <a:srgbClr val="00421E"/>
                </a:solidFill>
                <a:latin typeface="Bookman Old Style" pitchFamily="18" charset="0"/>
                <a:ea typeface="+mj-ea"/>
                <a:cs typeface="+mj-cs"/>
              </a:rPr>
            </a:br>
            <a:endParaRPr lang="ru-RU" dirty="0"/>
          </a:p>
        </p:txBody>
      </p:sp>
      <p:pic>
        <p:nvPicPr>
          <p:cNvPr id="26626" name="Picture 2" descr="G:\Фото города\аэросъёмка Нижняя Салда 2019 осень_files\цо 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6" t="14018" r="5956" b="16004"/>
          <a:stretch/>
        </p:blipFill>
        <p:spPr bwMode="auto">
          <a:xfrm>
            <a:off x="2971800" y="2743200"/>
            <a:ext cx="2699658" cy="160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G:\Фото города\аэросъёмка Нижняя Салда 2019 осень_files\школа 5 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1" t="20044" r="21512" b="24706"/>
          <a:stretch/>
        </p:blipFill>
        <p:spPr bwMode="auto">
          <a:xfrm>
            <a:off x="152400" y="2743200"/>
            <a:ext cx="2717074" cy="161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 descr="калинка.jpg"/>
          <p:cNvPicPr>
            <a:picLocks noChangeAspect="1"/>
          </p:cNvPicPr>
          <p:nvPr/>
        </p:nvPicPr>
        <p:blipFill>
          <a:blip r:embed="rId6" cstate="print"/>
          <a:srcRect l="30000" t="45556" r="38333" b="31111"/>
          <a:stretch>
            <a:fillRect/>
          </a:stretch>
        </p:blipFill>
        <p:spPr>
          <a:xfrm>
            <a:off x="5943600" y="1066800"/>
            <a:ext cx="2895600" cy="1600200"/>
          </a:xfrm>
          <a:prstGeom prst="rect">
            <a:avLst/>
          </a:prstGeom>
        </p:spPr>
      </p:pic>
      <p:pic>
        <p:nvPicPr>
          <p:cNvPr id="12" name="Рисунок 11" descr="уральская 3.jpg"/>
          <p:cNvPicPr>
            <a:picLocks noChangeAspect="1"/>
          </p:cNvPicPr>
          <p:nvPr/>
        </p:nvPicPr>
        <p:blipFill>
          <a:blip r:embed="rId7" cstate="print"/>
          <a:srcRect l="44166" t="47777" r="19166" b="23334"/>
          <a:stretch>
            <a:fillRect/>
          </a:stretch>
        </p:blipFill>
        <p:spPr>
          <a:xfrm>
            <a:off x="5943600" y="4724400"/>
            <a:ext cx="2836984" cy="167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9575" y="0"/>
            <a:ext cx="6511925" cy="838200"/>
          </a:xfrm>
        </p:spPr>
        <p:txBody>
          <a:bodyPr/>
          <a:lstStyle/>
          <a:p>
            <a:pPr>
              <a:buFont typeface="Georgia" pitchFamily="18" charset="0"/>
              <a:buNone/>
              <a:defRPr/>
            </a:pPr>
            <a:r>
              <a:rPr lang="ru-RU" sz="3600" dirty="0" smtClean="0">
                <a:solidFill>
                  <a:srgbClr val="00421E"/>
                </a:solidFill>
                <a:latin typeface="Bookman Old Style" pitchFamily="18" charset="0"/>
              </a:rPr>
              <a:t>МДОУДСКВ «Радуга»</a:t>
            </a:r>
            <a:br>
              <a:rPr lang="ru-RU" sz="3600" dirty="0" smtClean="0">
                <a:solidFill>
                  <a:srgbClr val="00421E"/>
                </a:solidFill>
                <a:latin typeface="Bookman Old Style" pitchFamily="18" charset="0"/>
              </a:rPr>
            </a:br>
            <a:endParaRPr lang="ru-RU" sz="3600" dirty="0">
              <a:solidFill>
                <a:srgbClr val="00421E"/>
              </a:solidFill>
              <a:latin typeface="Bookman Old Style" pitchFamily="18" charset="0"/>
            </a:endParaRPr>
          </a:p>
        </p:txBody>
      </p:sp>
      <p:pic>
        <p:nvPicPr>
          <p:cNvPr id="32153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514600" cy="160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2" name="Прямоугольник 10"/>
          <p:cNvSpPr>
            <a:spLocks noChangeArrowheads="1"/>
          </p:cNvSpPr>
          <p:nvPr/>
        </p:nvSpPr>
        <p:spPr bwMode="auto">
          <a:xfrm>
            <a:off x="3802063" y="4876800"/>
            <a:ext cx="5257800" cy="1015663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2000" dirty="0">
                <a:solidFill>
                  <a:prstClr val="black"/>
                </a:solidFill>
              </a:rPr>
              <a:t> 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капитальный ремонт санузлов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и устройство пандуса. </a:t>
            </a:r>
          </a:p>
          <a:p>
            <a:pPr algn="just">
              <a:buClr>
                <a:srgbClr val="C00000"/>
              </a:buClr>
              <a:defRPr/>
            </a:pP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Стоимость 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работ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1 915 538,15 руб.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1541" name="Picture 7" descr="C:\Users\ZAMECON\Desktop\ФИНУПР\БЮДЖЕТ\ФОТО для ОТЧЕТОВ по бюджету\2021\очистные\IMG-20210817-WA00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40338" y="685800"/>
            <a:ext cx="3590925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1542" name="AutoShape 10" descr="https://apf.mail.ru/cgi-bin/readmsg?id=16291864140629893899;0;1&amp;exif=1&amp;full=1&amp;x-email=zameco_nsalda%40mail.ru"/>
          <p:cNvSpPr>
            <a:spLocks noChangeAspect="1" noChangeArrowheads="1"/>
          </p:cNvSpPr>
          <p:nvPr/>
        </p:nvSpPr>
        <p:spPr bwMode="auto">
          <a:xfrm>
            <a:off x="161925" y="-152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ru-RU" alt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1543" name="AutoShape 12" descr="https://apf.mail.ru/cgi-bin/readmsg?id=16291864140629893899;0;1&amp;exif=1&amp;full=1&amp;x-email=zameco_nsalda%40mail.ru"/>
          <p:cNvSpPr>
            <a:spLocks noChangeAspect="1" noChangeArrowheads="1"/>
          </p:cNvSpPr>
          <p:nvPr/>
        </p:nvSpPr>
        <p:spPr bwMode="auto">
          <a:xfrm>
            <a:off x="314325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ru-RU" altLang="ru-RU" sz="20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21544" name="Picture 14" descr="C:\Users\ZAMECON\Desktop\ФИНУПР\БЮДЖЕТ\ФОТО для ОТЧЕТОВ по бюджету\2021\очистные\IMG-20210817-WA00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25" y="3905250"/>
            <a:ext cx="3495675" cy="262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1545" name="Picture 8" descr="C:\Users\ZAMECON\Downloads\IMG-20210817-WA00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33600" y="1828800"/>
            <a:ext cx="3560763" cy="267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40" name="Rectangle 8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4038600"/>
            <a:ext cx="8610600" cy="3352800"/>
          </a:xfrm>
        </p:spPr>
        <p:txBody>
          <a:bodyPr rtlCol="0">
            <a:normAutofit/>
          </a:bodyPr>
          <a:lstStyle/>
          <a:p>
            <a:pPr marL="45720" indent="0" algn="just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Ø"/>
              <a:defRPr/>
            </a:pPr>
            <a:r>
              <a:rPr lang="ru-RU" sz="2400" dirty="0" smtClean="0">
                <a:solidFill>
                  <a:srgbClr val="00421E"/>
                </a:solidFill>
                <a:latin typeface="Bookman Old Style" pitchFamily="18" charset="0"/>
              </a:rPr>
              <a:t> </a:t>
            </a:r>
            <a:r>
              <a:rPr lang="ru-RU" sz="2000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Весь </a:t>
            </a:r>
            <a:r>
              <a:rPr lang="ru-RU" sz="2000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бюджетный период делится на стадии </a:t>
            </a:r>
            <a:r>
              <a:rPr lang="ru-RU" sz="2000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бюджетного </a:t>
            </a:r>
            <a:r>
              <a:rPr lang="ru-RU" sz="2000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процесса: стадии </a:t>
            </a:r>
            <a:r>
              <a:rPr lang="ru-RU" sz="2000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разработки, </a:t>
            </a:r>
            <a:r>
              <a:rPr lang="ru-RU" sz="2000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рассмотрения, утверждения бюджета, стадия исполнения бюджета и стадия </a:t>
            </a:r>
            <a:r>
              <a:rPr lang="ru-RU" sz="2000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составления, рассмотрения и </a:t>
            </a:r>
            <a:r>
              <a:rPr lang="ru-RU" sz="2000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утверждения отчета об исполнении бюджета, которые периодически сменяют друг друга.</a:t>
            </a:r>
          </a:p>
          <a:p>
            <a:pPr marL="45720" indent="0" algn="just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Ø"/>
              <a:defRPr/>
            </a:pPr>
            <a:r>
              <a:rPr lang="ru-RU" sz="2000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Исполнить </a:t>
            </a:r>
            <a:r>
              <a:rPr lang="ru-RU" sz="2000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бюджет — это значит обеспечить полное и своевременное поступление всех предусмотренных по бюджету доходов и обеспечить финансированием все запланированные по бюджету расходы.</a:t>
            </a:r>
          </a:p>
          <a:p>
            <a:pPr marL="45720" indent="0" algn="just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Ø"/>
              <a:defRPr/>
            </a:pPr>
            <a:r>
              <a:rPr lang="ru-RU" sz="2000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Рассмотрение и утверждение отчета об исполнении     бюджета </a:t>
            </a:r>
            <a:r>
              <a:rPr lang="ru-RU" sz="2000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осуществляется </a:t>
            </a:r>
            <a:r>
              <a:rPr lang="ru-RU" sz="2000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Думой городского </a:t>
            </a:r>
            <a:r>
              <a:rPr lang="ru-RU" sz="2000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округа</a:t>
            </a:r>
            <a:r>
              <a:rPr lang="ru-RU" sz="2000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532" y="32657"/>
            <a:ext cx="5316537" cy="398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4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9575" y="0"/>
            <a:ext cx="6511925" cy="838200"/>
          </a:xfrm>
        </p:spPr>
        <p:txBody>
          <a:bodyPr/>
          <a:lstStyle/>
          <a:p>
            <a:pPr>
              <a:buFont typeface="Georgia" pitchFamily="18" charset="0"/>
              <a:buNone/>
              <a:defRPr/>
            </a:pPr>
            <a:r>
              <a:rPr lang="ru-RU" sz="3600" dirty="0" smtClean="0">
                <a:solidFill>
                  <a:srgbClr val="00421E"/>
                </a:solidFill>
                <a:latin typeface="Bookman Old Style" pitchFamily="18" charset="0"/>
              </a:rPr>
              <a:t>МДОУДСКВ «Радуга»</a:t>
            </a:r>
            <a:br>
              <a:rPr lang="ru-RU" sz="3600" dirty="0" smtClean="0">
                <a:solidFill>
                  <a:srgbClr val="00421E"/>
                </a:solidFill>
                <a:latin typeface="Bookman Old Style" pitchFamily="18" charset="0"/>
              </a:rPr>
            </a:br>
            <a:endParaRPr lang="ru-RU" sz="3600" dirty="0">
              <a:solidFill>
                <a:srgbClr val="00421E"/>
              </a:solidFill>
              <a:latin typeface="Bookman Old Style" pitchFamily="18" charset="0"/>
            </a:endParaRPr>
          </a:p>
        </p:txBody>
      </p:sp>
      <p:sp>
        <p:nvSpPr>
          <p:cNvPr id="86022" name="Прямоугольник 10"/>
          <p:cNvSpPr>
            <a:spLocks noChangeArrowheads="1"/>
          </p:cNvSpPr>
          <p:nvPr/>
        </p:nvSpPr>
        <p:spPr bwMode="auto">
          <a:xfrm>
            <a:off x="466725" y="5842337"/>
            <a:ext cx="8217899" cy="830997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проведение антитеррористических мероприятий (замена ограждения у структурного подразделения детский сад «Солнышко» и детский сад «Серебряное копытце» – </a:t>
            </a:r>
          </a:p>
          <a:p>
            <a:pPr algn="just">
              <a:buClr>
                <a:srgbClr val="C00000"/>
              </a:buClr>
              <a:defRPr/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1 792 400,56 руб.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1542" name="AutoShape 10" descr="https://apf.mail.ru/cgi-bin/readmsg?id=16291864140629893899;0;1&amp;exif=1&amp;full=1&amp;x-email=zameco_nsalda%40mail.ru"/>
          <p:cNvSpPr>
            <a:spLocks noChangeAspect="1" noChangeArrowheads="1"/>
          </p:cNvSpPr>
          <p:nvPr/>
        </p:nvSpPr>
        <p:spPr bwMode="auto">
          <a:xfrm>
            <a:off x="161925" y="-152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ru-RU" alt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1543" name="AutoShape 12" descr="https://apf.mail.ru/cgi-bin/readmsg?id=16291864140629893899;0;1&amp;exif=1&amp;full=1&amp;x-email=zameco_nsalda%40mail.ru"/>
          <p:cNvSpPr>
            <a:spLocks noChangeAspect="1" noChangeArrowheads="1"/>
          </p:cNvSpPr>
          <p:nvPr/>
        </p:nvSpPr>
        <p:spPr bwMode="auto">
          <a:xfrm>
            <a:off x="314325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ru-RU" altLang="ru-RU" sz="20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8434" name="Picture 2" descr="C:\Users\ZAMECON\AppData\Local\Temp\Rar$DIa0.421\Ограждение Солнышко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64148" y="1359853"/>
            <a:ext cx="5064397" cy="379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ZAMECON\AppData\Local\Temp\Rar$DIa0.178\Забор Серебрянное Копытце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18688" y="1356314"/>
            <a:ext cx="5036094" cy="377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2783" y="1066800"/>
            <a:ext cx="6019800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5"/>
          <p:cNvSpPr>
            <a:spLocks noChangeArrowheads="1"/>
          </p:cNvSpPr>
          <p:nvPr/>
        </p:nvSpPr>
        <p:spPr bwMode="auto">
          <a:xfrm>
            <a:off x="1974647" y="108857"/>
            <a:ext cx="5289910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4600" b="1" dirty="0">
                <a:solidFill>
                  <a:srgbClr val="00421E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МБОУ «СОШ </a:t>
            </a:r>
            <a:r>
              <a:rPr lang="ru-RU" sz="4600" b="1" dirty="0" smtClean="0">
                <a:solidFill>
                  <a:srgbClr val="00421E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№5»</a:t>
            </a:r>
            <a:endParaRPr lang="ru-RU" sz="4600" b="1" dirty="0">
              <a:solidFill>
                <a:srgbClr val="00421E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10"/>
          <p:cNvSpPr>
            <a:spLocks noChangeArrowheads="1"/>
          </p:cNvSpPr>
          <p:nvPr/>
        </p:nvSpPr>
        <p:spPr bwMode="auto">
          <a:xfrm>
            <a:off x="1000102" y="5260461"/>
            <a:ext cx="7239000" cy="40011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Монтаж </a:t>
            </a:r>
            <a:r>
              <a:rPr lang="ru-RU" sz="2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молниезащиты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здания – 948 904,00 руб.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5"/>
          <p:cNvSpPr>
            <a:spLocks noChangeArrowheads="1"/>
          </p:cNvSpPr>
          <p:nvPr/>
        </p:nvSpPr>
        <p:spPr bwMode="auto">
          <a:xfrm>
            <a:off x="1974647" y="108857"/>
            <a:ext cx="5289910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4600" b="1" dirty="0">
                <a:solidFill>
                  <a:srgbClr val="00421E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МБОУ «СОШ </a:t>
            </a:r>
            <a:r>
              <a:rPr lang="ru-RU" sz="4600" b="1" dirty="0" smtClean="0">
                <a:solidFill>
                  <a:srgbClr val="00421E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№5»</a:t>
            </a:r>
            <a:endParaRPr lang="ru-RU" sz="4600" b="1" dirty="0">
              <a:solidFill>
                <a:srgbClr val="00421E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10"/>
          <p:cNvSpPr>
            <a:spLocks noChangeArrowheads="1"/>
          </p:cNvSpPr>
          <p:nvPr/>
        </p:nvSpPr>
        <p:spPr bwMode="auto">
          <a:xfrm>
            <a:off x="914400" y="5562600"/>
            <a:ext cx="4518365" cy="1015663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Ремонт кабинетов  - 349 562,36 руб.;</a:t>
            </a:r>
          </a:p>
          <a:p>
            <a:pPr lvl="0" algn="just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Изготовление 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 монтаж пандуса – </a:t>
            </a:r>
            <a:endParaRPr lang="ru-RU" sz="20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Clr>
                <a:srgbClr val="C00000"/>
              </a:buClr>
              <a:defRPr/>
            </a:pP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543 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204,00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09076"/>
            <a:ext cx="3073038" cy="4097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371600"/>
            <a:ext cx="3073037" cy="4097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7" t="12667"/>
          <a:stretch/>
        </p:blipFill>
        <p:spPr bwMode="auto">
          <a:xfrm>
            <a:off x="6019800" y="2957766"/>
            <a:ext cx="2973819" cy="3671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572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-18854"/>
            <a:ext cx="6858000" cy="1143000"/>
          </a:xfrm>
        </p:spPr>
        <p:txBody>
          <a:bodyPr/>
          <a:lstStyle/>
          <a:p>
            <a:pPr algn="ctr">
              <a:buFont typeface="Georgia" pitchFamily="18" charset="0"/>
              <a:buNone/>
              <a:defRPr/>
            </a:pPr>
            <a:r>
              <a:rPr lang="ru-RU" sz="3600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МАОУ «ЦО №7»</a:t>
            </a:r>
            <a:br>
              <a:rPr lang="ru-RU" sz="3600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solidFill>
                <a:srgbClr val="00421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452" name="TextBox 9"/>
          <p:cNvSpPr txBox="1">
            <a:spLocks noChangeArrowheads="1"/>
          </p:cNvSpPr>
          <p:nvPr/>
        </p:nvSpPr>
        <p:spPr bwMode="auto">
          <a:xfrm>
            <a:off x="3200400" y="914400"/>
            <a:ext cx="2667000" cy="147732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buClr>
                <a:srgbClr val="C00000"/>
              </a:buClr>
              <a:defRPr/>
            </a:pPr>
            <a:r>
              <a:rPr lang="ru-RU" sz="1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Структурное </a:t>
            </a:r>
            <a:r>
              <a:rPr lang="ru-RU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подразделение детский сад </a:t>
            </a:r>
            <a:r>
              <a:rPr lang="ru-RU" sz="1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«Калинка»:</a:t>
            </a:r>
          </a:p>
          <a:p>
            <a:pPr marL="285750" indent="-285750" algn="just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ремонт </a:t>
            </a:r>
            <a:r>
              <a:rPr lang="ru-RU" sz="1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санузлов – </a:t>
            </a:r>
          </a:p>
          <a:p>
            <a:pPr marL="285750" indent="-285750" algn="just">
              <a:buClr>
                <a:srgbClr val="C00000"/>
              </a:buClr>
              <a:defRPr/>
            </a:pPr>
            <a:r>
              <a:rPr lang="ru-RU" sz="1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2 040 175,00 руб.</a:t>
            </a:r>
            <a:endParaRPr lang="ru-RU" sz="1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2564" name="AutoShape 7" descr="https://apf.mail.ru/cgi-bin/readmsg?id=16055892500908659454;0;3&amp;exif=1&amp;full=1&amp;x-email=zameco_nsalda%40mail.ru"/>
          <p:cNvSpPr>
            <a:spLocks noChangeAspect="1" noChangeArrowheads="1"/>
          </p:cNvSpPr>
          <p:nvPr/>
        </p:nvSpPr>
        <p:spPr bwMode="auto">
          <a:xfrm>
            <a:off x="161925" y="-152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sz="2000">
              <a:solidFill>
                <a:srgbClr val="000000"/>
              </a:solidFill>
            </a:endParaRPr>
          </a:p>
        </p:txBody>
      </p:sp>
      <p:sp>
        <p:nvSpPr>
          <p:cNvPr id="322565" name="AutoShape 9" descr="https://apf.mail.ru/cgi-bin/readmsg?id=16055892500908659454;0;3&amp;exif=1&amp;full=1&amp;x-email=zameco_nsalda%40mail.ru"/>
          <p:cNvSpPr>
            <a:spLocks noChangeAspect="1" noChangeArrowheads="1"/>
          </p:cNvSpPr>
          <p:nvPr/>
        </p:nvSpPr>
        <p:spPr bwMode="auto">
          <a:xfrm>
            <a:off x="314325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sz="2000">
              <a:solidFill>
                <a:srgbClr val="000000"/>
              </a:solidFill>
            </a:endParaRPr>
          </a:p>
        </p:txBody>
      </p:sp>
      <p:sp>
        <p:nvSpPr>
          <p:cNvPr id="322566" name="AutoShape 11" descr="https://apf.mail.ru/cgi-bin/readmsg?id=16055892500908659454;0;3&amp;exif=1&amp;full=1&amp;x-email=zameco_nsalda%40mail.ru"/>
          <p:cNvSpPr>
            <a:spLocks noChangeAspect="1" noChangeArrowheads="1"/>
          </p:cNvSpPr>
          <p:nvPr/>
        </p:nvSpPr>
        <p:spPr bwMode="auto">
          <a:xfrm>
            <a:off x="466725" y="152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sz="2000">
              <a:solidFill>
                <a:srgbClr val="000000"/>
              </a:solidFill>
            </a:endParaRPr>
          </a:p>
        </p:txBody>
      </p:sp>
      <p:sp>
        <p:nvSpPr>
          <p:cNvPr id="322567" name="AutoShape 13" descr="https://apf.mail.ru/cgi-bin/readmsg?id=16055892500908659454;0;3&amp;exif=1&amp;full=1&amp;x-email=zameco_nsalda%40mail.ru"/>
          <p:cNvSpPr>
            <a:spLocks noChangeAspect="1" noChangeArrowheads="1"/>
          </p:cNvSpPr>
          <p:nvPr/>
        </p:nvSpPr>
        <p:spPr bwMode="auto">
          <a:xfrm>
            <a:off x="619125" y="3048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sz="2000">
              <a:solidFill>
                <a:srgbClr val="000000"/>
              </a:solidFill>
            </a:endParaRPr>
          </a:p>
        </p:txBody>
      </p:sp>
      <p:sp>
        <p:nvSpPr>
          <p:cNvPr id="322568" name="AutoShape 15" descr="https://apf.mail.ru/cgi-bin/readmsg?id=16055892500908659454;0;3&amp;exif=1&amp;full=1&amp;x-email=zameco_nsalda%40mail.ru"/>
          <p:cNvSpPr>
            <a:spLocks noChangeAspect="1" noChangeArrowheads="1"/>
          </p:cNvSpPr>
          <p:nvPr/>
        </p:nvSpPr>
        <p:spPr bwMode="auto">
          <a:xfrm>
            <a:off x="771525" y="457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sz="2000">
              <a:solidFill>
                <a:srgbClr val="000000"/>
              </a:solidFill>
            </a:endParaRPr>
          </a:p>
        </p:txBody>
      </p:sp>
      <p:pic>
        <p:nvPicPr>
          <p:cNvPr id="322569" name="Picture 2" descr="C:\Users\ZAMECON\Desktop\ФИНУПР\БЮДЖЕТ\ФОТО для ОТЧЕТОВ по бюджету\2021\Калинка\IMG-20211116-WA0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63925" y="2689225"/>
            <a:ext cx="2138363" cy="380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2570" name="Рисунок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5" y="762000"/>
            <a:ext cx="2714625" cy="48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2571" name="Рисунок 3"/>
          <p:cNvPicPr>
            <a:picLocks noChangeAspect="1"/>
          </p:cNvPicPr>
          <p:nvPr/>
        </p:nvPicPr>
        <p:blipFill>
          <a:blip r:embed="rId4" cstate="print"/>
          <a:srcRect l="7037" t="30119" r="23544" b="2"/>
          <a:stretch>
            <a:fillRect/>
          </a:stretch>
        </p:blipFill>
        <p:spPr bwMode="auto">
          <a:xfrm>
            <a:off x="6096000" y="762000"/>
            <a:ext cx="2697163" cy="48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8534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-18854"/>
            <a:ext cx="6858000" cy="1143000"/>
          </a:xfrm>
        </p:spPr>
        <p:txBody>
          <a:bodyPr/>
          <a:lstStyle/>
          <a:p>
            <a:pPr algn="ctr">
              <a:buFont typeface="Georgia" pitchFamily="18" charset="0"/>
              <a:buNone/>
              <a:defRPr/>
            </a:pPr>
            <a:r>
              <a:rPr lang="ru-RU" sz="3600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МАОУ «ЦО №7»</a:t>
            </a:r>
            <a:br>
              <a:rPr lang="ru-RU" sz="3600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solidFill>
                <a:srgbClr val="00421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452" name="TextBox 9"/>
          <p:cNvSpPr txBox="1">
            <a:spLocks noChangeArrowheads="1"/>
          </p:cNvSpPr>
          <p:nvPr/>
        </p:nvSpPr>
        <p:spPr bwMode="auto">
          <a:xfrm>
            <a:off x="1752600" y="990600"/>
            <a:ext cx="5715000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buClr>
                <a:srgbClr val="C00000"/>
              </a:buClr>
              <a:defRPr/>
            </a:pPr>
            <a:r>
              <a:rPr lang="ru-RU" sz="1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Структурное </a:t>
            </a:r>
            <a:r>
              <a:rPr lang="ru-RU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подразделение детский сад </a:t>
            </a:r>
            <a:r>
              <a:rPr lang="ru-RU" sz="1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«Калинка»</a:t>
            </a:r>
            <a:endParaRPr lang="ru-RU" sz="1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2564" name="AutoShape 7" descr="https://apf.mail.ru/cgi-bin/readmsg?id=16055892500908659454;0;3&amp;exif=1&amp;full=1&amp;x-email=zameco_nsalda%40mail.ru"/>
          <p:cNvSpPr>
            <a:spLocks noChangeAspect="1" noChangeArrowheads="1"/>
          </p:cNvSpPr>
          <p:nvPr/>
        </p:nvSpPr>
        <p:spPr bwMode="auto">
          <a:xfrm>
            <a:off x="161925" y="-152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sz="2000">
              <a:solidFill>
                <a:srgbClr val="000000"/>
              </a:solidFill>
            </a:endParaRPr>
          </a:p>
        </p:txBody>
      </p:sp>
      <p:sp>
        <p:nvSpPr>
          <p:cNvPr id="322565" name="AutoShape 9" descr="https://apf.mail.ru/cgi-bin/readmsg?id=16055892500908659454;0;3&amp;exif=1&amp;full=1&amp;x-email=zameco_nsalda%40mail.ru"/>
          <p:cNvSpPr>
            <a:spLocks noChangeAspect="1" noChangeArrowheads="1"/>
          </p:cNvSpPr>
          <p:nvPr/>
        </p:nvSpPr>
        <p:spPr bwMode="auto">
          <a:xfrm>
            <a:off x="314325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sz="2000">
              <a:solidFill>
                <a:srgbClr val="000000"/>
              </a:solidFill>
            </a:endParaRPr>
          </a:p>
        </p:txBody>
      </p:sp>
      <p:sp>
        <p:nvSpPr>
          <p:cNvPr id="322566" name="AutoShape 11" descr="https://apf.mail.ru/cgi-bin/readmsg?id=16055892500908659454;0;3&amp;exif=1&amp;full=1&amp;x-email=zameco_nsalda%40mail.ru"/>
          <p:cNvSpPr>
            <a:spLocks noChangeAspect="1" noChangeArrowheads="1"/>
          </p:cNvSpPr>
          <p:nvPr/>
        </p:nvSpPr>
        <p:spPr bwMode="auto">
          <a:xfrm>
            <a:off x="466725" y="152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sz="2000">
              <a:solidFill>
                <a:srgbClr val="000000"/>
              </a:solidFill>
            </a:endParaRPr>
          </a:p>
        </p:txBody>
      </p:sp>
      <p:sp>
        <p:nvSpPr>
          <p:cNvPr id="322567" name="AutoShape 13" descr="https://apf.mail.ru/cgi-bin/readmsg?id=16055892500908659454;0;3&amp;exif=1&amp;full=1&amp;x-email=zameco_nsalda%40mail.ru"/>
          <p:cNvSpPr>
            <a:spLocks noChangeAspect="1" noChangeArrowheads="1"/>
          </p:cNvSpPr>
          <p:nvPr/>
        </p:nvSpPr>
        <p:spPr bwMode="auto">
          <a:xfrm>
            <a:off x="619125" y="3048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sz="2000">
              <a:solidFill>
                <a:srgbClr val="000000"/>
              </a:solidFill>
            </a:endParaRPr>
          </a:p>
        </p:txBody>
      </p:sp>
      <p:sp>
        <p:nvSpPr>
          <p:cNvPr id="322568" name="AutoShape 15" descr="https://apf.mail.ru/cgi-bin/readmsg?id=16055892500908659454;0;3&amp;exif=1&amp;full=1&amp;x-email=zameco_nsalda%40mail.ru"/>
          <p:cNvSpPr>
            <a:spLocks noChangeAspect="1" noChangeArrowheads="1"/>
          </p:cNvSpPr>
          <p:nvPr/>
        </p:nvSpPr>
        <p:spPr bwMode="auto">
          <a:xfrm>
            <a:off x="771525" y="457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sz="2000">
              <a:solidFill>
                <a:srgbClr val="000000"/>
              </a:solidFill>
            </a:endParaRPr>
          </a:p>
        </p:txBody>
      </p:sp>
      <p:pic>
        <p:nvPicPr>
          <p:cNvPr id="20482" name="Picture 2" descr="C:\Users\ZAMECON\AppData\Local\Temp\Rar$DIa0.308\Туалетные комнаты  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67" t="-49621" r="-17431" b="15826"/>
          <a:stretch/>
        </p:blipFill>
        <p:spPr bwMode="auto">
          <a:xfrm rot="5400000">
            <a:off x="-1177656" y="2101579"/>
            <a:ext cx="6811420" cy="4132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ZAMECON\AppData\Local\Temp\Rar$DIa0.597\Туалетные комнаты  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357" y="1624253"/>
            <a:ext cx="2863852" cy="5086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C:\Users\ZAMECON\AppData\Local\Temp\Rar$DIa0.811\Туалетные комнаты  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74" b="10636"/>
          <a:stretch/>
        </p:blipFill>
        <p:spPr bwMode="auto">
          <a:xfrm rot="5400000">
            <a:off x="4902112" y="2685161"/>
            <a:ext cx="5130976" cy="297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757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-18854"/>
            <a:ext cx="6858000" cy="1143000"/>
          </a:xfrm>
        </p:spPr>
        <p:txBody>
          <a:bodyPr/>
          <a:lstStyle/>
          <a:p>
            <a:pPr algn="ctr">
              <a:buFont typeface="Georgia" pitchFamily="18" charset="0"/>
              <a:buNone/>
              <a:defRPr/>
            </a:pPr>
            <a:r>
              <a:rPr lang="ru-RU" sz="3600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МАОУ «ЦО №7»</a:t>
            </a:r>
            <a:br>
              <a:rPr lang="ru-RU" sz="3600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solidFill>
                <a:srgbClr val="00421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452" name="TextBox 9"/>
          <p:cNvSpPr txBox="1">
            <a:spLocks noChangeArrowheads="1"/>
          </p:cNvSpPr>
          <p:nvPr/>
        </p:nvSpPr>
        <p:spPr bwMode="auto">
          <a:xfrm>
            <a:off x="1095828" y="762000"/>
            <a:ext cx="6600372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buClr>
                <a:srgbClr val="C00000"/>
              </a:buClr>
              <a:defRPr/>
            </a:pPr>
            <a:r>
              <a:rPr lang="ru-RU" sz="1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Структурное </a:t>
            </a:r>
            <a:r>
              <a:rPr lang="ru-RU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подразделение детский сад </a:t>
            </a:r>
            <a:r>
              <a:rPr lang="ru-RU" sz="1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«Калинка»:</a:t>
            </a:r>
          </a:p>
          <a:p>
            <a:pPr marL="285750" indent="-285750" algn="just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Организована сенсорная комната</a:t>
            </a:r>
            <a:endParaRPr lang="ru-RU" sz="1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2564" name="AutoShape 7" descr="https://apf.mail.ru/cgi-bin/readmsg?id=16055892500908659454;0;3&amp;exif=1&amp;full=1&amp;x-email=zameco_nsalda%40mail.ru"/>
          <p:cNvSpPr>
            <a:spLocks noChangeAspect="1" noChangeArrowheads="1"/>
          </p:cNvSpPr>
          <p:nvPr/>
        </p:nvSpPr>
        <p:spPr bwMode="auto">
          <a:xfrm>
            <a:off x="161925" y="-152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2565" name="AutoShape 9" descr="https://apf.mail.ru/cgi-bin/readmsg?id=16055892500908659454;0;3&amp;exif=1&amp;full=1&amp;x-email=zameco_nsalda%40mail.ru"/>
          <p:cNvSpPr>
            <a:spLocks noChangeAspect="1" noChangeArrowheads="1"/>
          </p:cNvSpPr>
          <p:nvPr/>
        </p:nvSpPr>
        <p:spPr bwMode="auto">
          <a:xfrm>
            <a:off x="314325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2566" name="AutoShape 11" descr="https://apf.mail.ru/cgi-bin/readmsg?id=16055892500908659454;0;3&amp;exif=1&amp;full=1&amp;x-email=zameco_nsalda%40mail.ru"/>
          <p:cNvSpPr>
            <a:spLocks noChangeAspect="1" noChangeArrowheads="1"/>
          </p:cNvSpPr>
          <p:nvPr/>
        </p:nvSpPr>
        <p:spPr bwMode="auto">
          <a:xfrm>
            <a:off x="466725" y="152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2567" name="AutoShape 13" descr="https://apf.mail.ru/cgi-bin/readmsg?id=16055892500908659454;0;3&amp;exif=1&amp;full=1&amp;x-email=zameco_nsalda%40mail.ru"/>
          <p:cNvSpPr>
            <a:spLocks noChangeAspect="1" noChangeArrowheads="1"/>
          </p:cNvSpPr>
          <p:nvPr/>
        </p:nvSpPr>
        <p:spPr bwMode="auto">
          <a:xfrm>
            <a:off x="619125" y="3048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2568" name="AutoShape 15" descr="https://apf.mail.ru/cgi-bin/readmsg?id=16055892500908659454;0;3&amp;exif=1&amp;full=1&amp;x-email=zameco_nsalda%40mail.ru"/>
          <p:cNvSpPr>
            <a:spLocks noChangeAspect="1" noChangeArrowheads="1"/>
          </p:cNvSpPr>
          <p:nvPr/>
        </p:nvSpPr>
        <p:spPr bwMode="auto">
          <a:xfrm>
            <a:off x="771525" y="457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9458" name="Picture 2" descr="C:\Users\ZAMECON\AppData\Local\Temp\Rar$DIa0.595\Сенсорная комната Калинк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" y="1447800"/>
            <a:ext cx="6858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-18854"/>
            <a:ext cx="6858000" cy="1143000"/>
          </a:xfrm>
        </p:spPr>
        <p:txBody>
          <a:bodyPr/>
          <a:lstStyle/>
          <a:p>
            <a:pPr algn="ctr">
              <a:buFont typeface="Georgia" pitchFamily="18" charset="0"/>
              <a:buNone/>
              <a:defRPr/>
            </a:pPr>
            <a:r>
              <a:rPr lang="ru-RU" sz="3600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МАОУ «ЦО №7»</a:t>
            </a:r>
            <a:br>
              <a:rPr lang="ru-RU" sz="3600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452" name="TextBox 9"/>
          <p:cNvSpPr txBox="1">
            <a:spLocks noChangeArrowheads="1"/>
          </p:cNvSpPr>
          <p:nvPr/>
        </p:nvSpPr>
        <p:spPr bwMode="auto">
          <a:xfrm>
            <a:off x="4716463" y="1516063"/>
            <a:ext cx="4419600" cy="12001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открытие Центра образования естественно-научной и технологической направленности «Точка роста</a:t>
            </a:r>
            <a:r>
              <a:rPr lang="ru-RU" sz="1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 - 1 659 799,00 руб.</a:t>
            </a:r>
            <a:endParaRPr lang="ru-RU" sz="1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0292" name="AutoShape 7" descr="https://apf.mail.ru/cgi-bin/readmsg?id=16055892500908659454;0;3&amp;exif=1&amp;full=1&amp;x-email=zameco_nsalda%40mail.ru"/>
          <p:cNvSpPr>
            <a:spLocks noChangeAspect="1" noChangeArrowheads="1"/>
          </p:cNvSpPr>
          <p:nvPr/>
        </p:nvSpPr>
        <p:spPr bwMode="auto">
          <a:xfrm>
            <a:off x="161925" y="-152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40293" name="AutoShape 9" descr="https://apf.mail.ru/cgi-bin/readmsg?id=16055892500908659454;0;3&amp;exif=1&amp;full=1&amp;x-email=zameco_nsalda%40mail.ru"/>
          <p:cNvSpPr>
            <a:spLocks noChangeAspect="1" noChangeArrowheads="1"/>
          </p:cNvSpPr>
          <p:nvPr/>
        </p:nvSpPr>
        <p:spPr bwMode="auto">
          <a:xfrm>
            <a:off x="314325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40294" name="AutoShape 11" descr="https://apf.mail.ru/cgi-bin/readmsg?id=16055892500908659454;0;3&amp;exif=1&amp;full=1&amp;x-email=zameco_nsalda%40mail.ru"/>
          <p:cNvSpPr>
            <a:spLocks noChangeAspect="1" noChangeArrowheads="1"/>
          </p:cNvSpPr>
          <p:nvPr/>
        </p:nvSpPr>
        <p:spPr bwMode="auto">
          <a:xfrm>
            <a:off x="466725" y="152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40295" name="AutoShape 13" descr="https://apf.mail.ru/cgi-bin/readmsg?id=16055892500908659454;0;3&amp;exif=1&amp;full=1&amp;x-email=zameco_nsalda%40mail.ru"/>
          <p:cNvSpPr>
            <a:spLocks noChangeAspect="1" noChangeArrowheads="1"/>
          </p:cNvSpPr>
          <p:nvPr/>
        </p:nvSpPr>
        <p:spPr bwMode="auto">
          <a:xfrm>
            <a:off x="619125" y="3048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40296" name="AutoShape 15" descr="https://apf.mail.ru/cgi-bin/readmsg?id=16055892500908659454;0;3&amp;exif=1&amp;full=1&amp;x-email=zameco_nsalda%40mail.ru"/>
          <p:cNvSpPr>
            <a:spLocks noChangeAspect="1" noChangeArrowheads="1"/>
          </p:cNvSpPr>
          <p:nvPr/>
        </p:nvSpPr>
        <p:spPr bwMode="auto">
          <a:xfrm>
            <a:off x="771525" y="457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ru-RU" altLang="ru-RU">
              <a:solidFill>
                <a:srgbClr val="000000"/>
              </a:solidFill>
            </a:endParaRPr>
          </a:p>
        </p:txBody>
      </p:sp>
      <p:pic>
        <p:nvPicPr>
          <p:cNvPr id="140297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276600"/>
            <a:ext cx="4341813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98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25" y="727075"/>
            <a:ext cx="4165600" cy="277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99" name="Рисунок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6388" y="3886200"/>
            <a:ext cx="3884612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07582" y="304800"/>
            <a:ext cx="6511925" cy="1143000"/>
          </a:xfrm>
        </p:spPr>
        <p:txBody>
          <a:bodyPr/>
          <a:lstStyle/>
          <a:p>
            <a:pPr>
              <a:buFont typeface="Georgia" pitchFamily="18" charset="0"/>
              <a:buNone/>
              <a:defRPr/>
            </a:pPr>
            <a:r>
              <a:rPr lang="ru-RU" sz="3600" dirty="0" smtClean="0">
                <a:solidFill>
                  <a:srgbClr val="00421E"/>
                </a:solidFill>
                <a:latin typeface="Bookman Old Style" pitchFamily="18" charset="0"/>
              </a:rPr>
              <a:t>МОУ «Гимназия»</a:t>
            </a:r>
            <a:endParaRPr lang="ru-RU" sz="3600" dirty="0">
              <a:solidFill>
                <a:srgbClr val="00421E"/>
              </a:solidFill>
              <a:latin typeface="Bookman Old Style" pitchFamily="18" charset="0"/>
            </a:endParaRP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4267200" y="1247775"/>
            <a:ext cx="4648200" cy="132343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ремонт 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помещений столовой – </a:t>
            </a:r>
          </a:p>
          <a:p>
            <a:pPr marL="285750" indent="-285750">
              <a:buClr>
                <a:srgbClr val="C00000"/>
              </a:buClr>
              <a:defRPr/>
            </a:pP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457 393,68 руб.;</a:t>
            </a: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ремонт актового 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зала -700 000,00 руб.;</a:t>
            </a: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3588" name="Рисунок 6" descr="iQY70wgFhNk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52400"/>
            <a:ext cx="3263900" cy="217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3590" name="Picture 7" descr="C:\Users\ZAMECON\Desktop\ФИНУПР\БЮДЖЕТ\2021\ИТОГИ\IMG-20220315-WA00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3200400"/>
            <a:ext cx="5267325" cy="296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2667000"/>
            <a:ext cx="3013788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2075" y="-49924"/>
            <a:ext cx="6511925" cy="1143000"/>
          </a:xfrm>
        </p:spPr>
        <p:txBody>
          <a:bodyPr/>
          <a:lstStyle/>
          <a:p>
            <a:pPr algn="ctr">
              <a:buFont typeface="Georgia" pitchFamily="18" charset="0"/>
              <a:buNone/>
              <a:defRPr/>
            </a:pPr>
            <a:r>
              <a:rPr lang="ru-RU" sz="3600" dirty="0" smtClean="0">
                <a:solidFill>
                  <a:srgbClr val="00421E"/>
                </a:solidFill>
                <a:latin typeface="Bookman Old Style" pitchFamily="18" charset="0"/>
              </a:rPr>
              <a:t>МОУ «Гимназия»</a:t>
            </a:r>
            <a:endParaRPr lang="ru-RU" sz="3600" dirty="0">
              <a:solidFill>
                <a:srgbClr val="00421E"/>
              </a:solidFill>
              <a:latin typeface="Bookman Old Style" pitchFamily="18" charset="0"/>
            </a:endParaRP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3630884" y="748937"/>
            <a:ext cx="4787900" cy="400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ремонт 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туалетов – 1 881 161,16 руб. </a:t>
            </a: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4612" name="AutoShape 2" descr="IMG-20220315-WA0013.jpg"/>
          <p:cNvSpPr>
            <a:spLocks noChangeAspect="1" noChangeArrowheads="1"/>
          </p:cNvSpPr>
          <p:nvPr/>
        </p:nvSpPr>
        <p:spPr bwMode="auto">
          <a:xfrm>
            <a:off x="219075" y="-242888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32461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169" y="160338"/>
            <a:ext cx="2972255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AutoShape 2" descr="IMG-20220315-WA001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9"/>
          <a:stretch/>
        </p:blipFill>
        <p:spPr bwMode="auto">
          <a:xfrm>
            <a:off x="1828800" y="1913709"/>
            <a:ext cx="2733677" cy="4317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7272" y="4468935"/>
            <a:ext cx="1594486" cy="132343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Комната гигиены </a:t>
            </a:r>
            <a:endParaRPr lang="ru-RU" sz="20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девочек 1 этаж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15200" y="5284543"/>
            <a:ext cx="1673225" cy="132343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Туалетная комната </a:t>
            </a:r>
          </a:p>
          <a:p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для девочек 1 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этаж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980" y="1295400"/>
            <a:ext cx="2194024" cy="3900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669" y="1913709"/>
            <a:ext cx="2428331" cy="4317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424" y="0"/>
            <a:ext cx="6511925" cy="1143000"/>
          </a:xfrm>
        </p:spPr>
        <p:txBody>
          <a:bodyPr/>
          <a:lstStyle/>
          <a:p>
            <a:pPr algn="ctr">
              <a:buFont typeface="Georgia" pitchFamily="18" charset="0"/>
              <a:buNone/>
              <a:defRPr/>
            </a:pPr>
            <a:r>
              <a:rPr lang="ru-RU" sz="3600" dirty="0" smtClean="0">
                <a:solidFill>
                  <a:srgbClr val="00421E"/>
                </a:solidFill>
                <a:latin typeface="Bookman Old Style" pitchFamily="18" charset="0"/>
              </a:rPr>
              <a:t>МОУ «Гимназия»</a:t>
            </a:r>
            <a:endParaRPr lang="ru-RU" sz="3600" dirty="0">
              <a:solidFill>
                <a:srgbClr val="00421E"/>
              </a:solidFill>
              <a:latin typeface="Bookman Old Style" pitchFamily="18" charset="0"/>
            </a:endParaRP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7222331" y="4953000"/>
            <a:ext cx="1616869" cy="132343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Clr>
                <a:srgbClr val="C00000"/>
              </a:buClr>
              <a:defRPr/>
            </a:pP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Туалетная комната для педагогов </a:t>
            </a:r>
          </a:p>
          <a:p>
            <a:pPr>
              <a:buClr>
                <a:srgbClr val="C00000"/>
              </a:buClr>
              <a:defRPr/>
            </a:pP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 2 этаже</a:t>
            </a: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4612" name="AutoShape 2" descr="IMG-20220315-WA0013.jpg"/>
          <p:cNvSpPr>
            <a:spLocks noChangeAspect="1" noChangeArrowheads="1"/>
          </p:cNvSpPr>
          <p:nvPr/>
        </p:nvSpPr>
        <p:spPr bwMode="auto">
          <a:xfrm>
            <a:off x="219075" y="-242888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AutoShape 2" descr="IMG-20220315-WA001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819400"/>
            <a:ext cx="2447868" cy="3771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461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71940" y="622799"/>
            <a:ext cx="2586854" cy="344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48"/>
          <a:stretch/>
        </p:blipFill>
        <p:spPr bwMode="auto">
          <a:xfrm>
            <a:off x="2057400" y="2841678"/>
            <a:ext cx="2310367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38455" y="4495800"/>
            <a:ext cx="1563189" cy="132343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Туалетная комната </a:t>
            </a:r>
          </a:p>
          <a:p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для девочек 2 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этаж</a:t>
            </a: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677228"/>
            <a:ext cx="2590770" cy="3451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665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7" name="Rectangle 9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28600"/>
            <a:ext cx="7239000" cy="1143000"/>
          </a:xfrm>
        </p:spPr>
        <p:txBody>
          <a:bodyPr/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600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Основные </a:t>
            </a:r>
            <a:r>
              <a:rPr lang="ru-RU" sz="2600" dirty="0" smtClean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параметры </a:t>
            </a:r>
            <a:r>
              <a:rPr lang="ru-RU" sz="2600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бюджета </a:t>
            </a:r>
            <a:r>
              <a:rPr lang="ru-RU" sz="2600" dirty="0">
                <a:solidFill>
                  <a:srgbClr val="00421E"/>
                </a:solidFill>
                <a:effectLst/>
                <a:latin typeface="Bookman Old Style" pitchFamily="18" charset="0"/>
              </a:rPr>
              <a:t>городского</a:t>
            </a:r>
            <a:r>
              <a:rPr lang="ru-RU" sz="2600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 округа Нижняя Салда</a:t>
            </a:r>
            <a:br>
              <a:rPr lang="ru-RU" sz="2600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</a:br>
            <a:r>
              <a:rPr lang="ru-RU" sz="2600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  за </a:t>
            </a:r>
            <a:r>
              <a:rPr lang="ru-RU" sz="2600" dirty="0" smtClean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20</a:t>
            </a:r>
            <a:r>
              <a:rPr lang="en-US" sz="2600" dirty="0" smtClean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2</a:t>
            </a:r>
            <a:r>
              <a:rPr lang="ru-RU" sz="2600" dirty="0" smtClean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1</a:t>
            </a:r>
            <a:r>
              <a:rPr lang="en-US" sz="2600" dirty="0" smtClean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 </a:t>
            </a:r>
            <a:r>
              <a:rPr lang="ru-RU" sz="2600" dirty="0" smtClean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год</a:t>
            </a:r>
            <a:endParaRPr lang="ru-RU" sz="2600" dirty="0">
              <a:solidFill>
                <a:srgbClr val="00421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man Old Style" pitchFamily="18" charset="0"/>
            </a:endParaRPr>
          </a:p>
        </p:txBody>
      </p:sp>
      <p:sp>
        <p:nvSpPr>
          <p:cNvPr id="8196" name="AutoShape 20" descr="ДОХОДЫ&#10;"/>
          <p:cNvSpPr>
            <a:spLocks noChangeArrowheads="1"/>
          </p:cNvSpPr>
          <p:nvPr/>
        </p:nvSpPr>
        <p:spPr bwMode="auto">
          <a:xfrm>
            <a:off x="152400" y="3048000"/>
            <a:ext cx="2043113" cy="685800"/>
          </a:xfrm>
          <a:prstGeom prst="chevron">
            <a:avLst>
              <a:gd name="adj" fmla="val 74479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000" b="1" dirty="0"/>
              <a:t>  </a:t>
            </a:r>
            <a:r>
              <a:rPr lang="ru-RU" sz="2000" b="1" dirty="0">
                <a:latin typeface="Bookman Old Style" pitchFamily="18" charset="0"/>
              </a:rPr>
              <a:t>Доходы</a:t>
            </a:r>
            <a:r>
              <a:rPr lang="ru-RU" sz="2000" b="1" dirty="0"/>
              <a:t> </a:t>
            </a:r>
          </a:p>
        </p:txBody>
      </p:sp>
      <p:sp>
        <p:nvSpPr>
          <p:cNvPr id="8197" name="Rectangle 22" descr="Утверждено бюджетных назначений&#10;"/>
          <p:cNvSpPr>
            <a:spLocks noChangeArrowheads="1"/>
          </p:cNvSpPr>
          <p:nvPr/>
        </p:nvSpPr>
        <p:spPr bwMode="auto">
          <a:xfrm>
            <a:off x="2133600" y="1524000"/>
            <a:ext cx="1828800" cy="12954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1600" b="1" dirty="0">
                <a:latin typeface="Bookman Old Style" pitchFamily="18" charset="0"/>
              </a:rPr>
              <a:t>Утверждено</a:t>
            </a:r>
          </a:p>
          <a:p>
            <a:pPr algn="ctr">
              <a:defRPr/>
            </a:pPr>
            <a:r>
              <a:rPr lang="ru-RU" sz="1600" b="1" dirty="0">
                <a:latin typeface="Bookman Old Style" pitchFamily="18" charset="0"/>
              </a:rPr>
              <a:t>бюджетных</a:t>
            </a:r>
          </a:p>
          <a:p>
            <a:pPr algn="ctr">
              <a:defRPr/>
            </a:pPr>
            <a:r>
              <a:rPr lang="ru-RU" sz="1600" b="1" dirty="0">
                <a:latin typeface="Bookman Old Style" pitchFamily="18" charset="0"/>
              </a:rPr>
              <a:t>назначений, </a:t>
            </a:r>
          </a:p>
          <a:p>
            <a:pPr algn="ctr">
              <a:defRPr/>
            </a:pPr>
            <a:r>
              <a:rPr lang="ru-RU" sz="1600" b="1" dirty="0">
                <a:latin typeface="Bookman Old Style" pitchFamily="18" charset="0"/>
              </a:rPr>
              <a:t>тыс. руб.</a:t>
            </a:r>
            <a:endParaRPr lang="ru-RU" sz="1200" b="1" dirty="0"/>
          </a:p>
        </p:txBody>
      </p:sp>
      <p:sp>
        <p:nvSpPr>
          <p:cNvPr id="8198" name="Rectangle 23"/>
          <p:cNvSpPr>
            <a:spLocks noChangeArrowheads="1"/>
          </p:cNvSpPr>
          <p:nvPr/>
        </p:nvSpPr>
        <p:spPr bwMode="auto">
          <a:xfrm>
            <a:off x="4241800" y="1917700"/>
            <a:ext cx="1524000" cy="838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1600" b="1" dirty="0">
                <a:latin typeface="Bookman Old Style" pitchFamily="18" charset="0"/>
              </a:rPr>
              <a:t>   Исполнение, </a:t>
            </a:r>
          </a:p>
          <a:p>
            <a:pPr algn="ctr">
              <a:defRPr/>
            </a:pPr>
            <a:r>
              <a:rPr lang="ru-RU" sz="1600" b="1" dirty="0">
                <a:latin typeface="Bookman Old Style" pitchFamily="18" charset="0"/>
              </a:rPr>
              <a:t>тыс. руб.</a:t>
            </a:r>
          </a:p>
          <a:p>
            <a:pPr algn="ctr">
              <a:defRPr/>
            </a:pPr>
            <a:endParaRPr lang="ru-RU" sz="1600" b="1" dirty="0">
              <a:latin typeface="Bookman Old Style" pitchFamily="18" charset="0"/>
            </a:endParaRPr>
          </a:p>
        </p:txBody>
      </p:sp>
      <p:sp>
        <p:nvSpPr>
          <p:cNvPr id="8199" name="Rectangle 24"/>
          <p:cNvSpPr>
            <a:spLocks noChangeArrowheads="1"/>
          </p:cNvSpPr>
          <p:nvPr/>
        </p:nvSpPr>
        <p:spPr bwMode="auto">
          <a:xfrm>
            <a:off x="5867400" y="1905000"/>
            <a:ext cx="1524000" cy="838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1600" b="1" dirty="0">
                <a:latin typeface="Bookman Old Style" pitchFamily="18" charset="0"/>
              </a:rPr>
              <a:t>Исполнение,</a:t>
            </a:r>
          </a:p>
          <a:p>
            <a:pPr algn="ctr">
              <a:defRPr/>
            </a:pPr>
            <a:r>
              <a:rPr lang="ru-RU" sz="1600" b="1" dirty="0">
                <a:latin typeface="Bookman Old Style" pitchFamily="18" charset="0"/>
              </a:rPr>
              <a:t> %</a:t>
            </a:r>
          </a:p>
        </p:txBody>
      </p:sp>
      <p:sp>
        <p:nvSpPr>
          <p:cNvPr id="8200" name="Rectangle 25"/>
          <p:cNvSpPr>
            <a:spLocks noChangeArrowheads="1"/>
          </p:cNvSpPr>
          <p:nvPr/>
        </p:nvSpPr>
        <p:spPr bwMode="auto">
          <a:xfrm>
            <a:off x="7581900" y="1905000"/>
            <a:ext cx="1447800" cy="838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1600" b="1" dirty="0">
                <a:latin typeface="Bookman Old Style" pitchFamily="18" charset="0"/>
              </a:rPr>
              <a:t>Отклонение,</a:t>
            </a:r>
          </a:p>
          <a:p>
            <a:pPr algn="ctr">
              <a:defRPr/>
            </a:pPr>
            <a:r>
              <a:rPr lang="ru-RU" sz="1600" b="1" dirty="0">
                <a:latin typeface="Bookman Old Style" pitchFamily="18" charset="0"/>
              </a:rPr>
              <a:t>тыс. руб.</a:t>
            </a:r>
          </a:p>
          <a:p>
            <a:pPr algn="ctr">
              <a:defRPr/>
            </a:pPr>
            <a:endParaRPr lang="ru-RU" sz="1600" b="1" dirty="0">
              <a:latin typeface="Bookman Old Style" pitchFamily="18" charset="0"/>
            </a:endParaRPr>
          </a:p>
        </p:txBody>
      </p:sp>
      <p:sp>
        <p:nvSpPr>
          <p:cNvPr id="8201" name="AutoShape 29" descr="ДОХОДЫ&#10;"/>
          <p:cNvSpPr>
            <a:spLocks noChangeArrowheads="1"/>
          </p:cNvSpPr>
          <p:nvPr/>
        </p:nvSpPr>
        <p:spPr bwMode="auto">
          <a:xfrm>
            <a:off x="152400" y="4114800"/>
            <a:ext cx="2119313" cy="685800"/>
          </a:xfrm>
          <a:prstGeom prst="chevron">
            <a:avLst>
              <a:gd name="adj" fmla="val 77257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000" dirty="0">
                <a:latin typeface="Bookman Old Style" pitchFamily="18" charset="0"/>
              </a:rPr>
              <a:t>  </a:t>
            </a:r>
            <a:r>
              <a:rPr lang="ru-RU" sz="2000" b="1" dirty="0">
                <a:latin typeface="Bookman Old Style" pitchFamily="18" charset="0"/>
              </a:rPr>
              <a:t>Расходы</a:t>
            </a:r>
            <a:r>
              <a:rPr lang="ru-RU" sz="2000" dirty="0">
                <a:latin typeface="Bookman Old Style" pitchFamily="18" charset="0"/>
              </a:rPr>
              <a:t> </a:t>
            </a:r>
          </a:p>
        </p:txBody>
      </p:sp>
      <p:sp>
        <p:nvSpPr>
          <p:cNvPr id="8202" name="AutoShape 30" descr="ДОХОДЫ&#10;"/>
          <p:cNvSpPr>
            <a:spLocks noChangeArrowheads="1"/>
          </p:cNvSpPr>
          <p:nvPr/>
        </p:nvSpPr>
        <p:spPr bwMode="auto">
          <a:xfrm>
            <a:off x="152400" y="5181600"/>
            <a:ext cx="2057400" cy="762000"/>
          </a:xfrm>
          <a:prstGeom prst="chevron">
            <a:avLst>
              <a:gd name="adj" fmla="val 67500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dirty="0">
                <a:latin typeface="Bookman Old Style" pitchFamily="18" charset="0"/>
              </a:rPr>
              <a:t>     </a:t>
            </a:r>
            <a:r>
              <a:rPr lang="ru-RU" b="1" dirty="0">
                <a:latin typeface="Bookman Old Style" pitchFamily="18" charset="0"/>
              </a:rPr>
              <a:t>Дефицит(-)</a:t>
            </a:r>
          </a:p>
          <a:p>
            <a:pPr algn="ctr">
              <a:defRPr/>
            </a:pPr>
            <a:r>
              <a:rPr lang="ru-RU" b="1" dirty="0">
                <a:latin typeface="Bookman Old Style" pitchFamily="18" charset="0"/>
              </a:rPr>
              <a:t>   Профицит</a:t>
            </a:r>
            <a:r>
              <a:rPr lang="ru-RU" dirty="0">
                <a:latin typeface="Bookman Old Style" pitchFamily="18" charset="0"/>
              </a:rPr>
              <a:t> (+)</a:t>
            </a:r>
          </a:p>
        </p:txBody>
      </p:sp>
      <p:sp>
        <p:nvSpPr>
          <p:cNvPr id="8203" name="Oval 31"/>
          <p:cNvSpPr>
            <a:spLocks noChangeArrowheads="1"/>
          </p:cNvSpPr>
          <p:nvPr/>
        </p:nvSpPr>
        <p:spPr bwMode="auto">
          <a:xfrm>
            <a:off x="2286000" y="2971800"/>
            <a:ext cx="1676400" cy="7620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b="1" dirty="0" smtClean="0">
                <a:latin typeface="Bookman Old Style" pitchFamily="18" charset="0"/>
              </a:rPr>
              <a:t>1 085 900,86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8204" name="Oval 32"/>
          <p:cNvSpPr>
            <a:spLocks noChangeArrowheads="1"/>
          </p:cNvSpPr>
          <p:nvPr/>
        </p:nvSpPr>
        <p:spPr bwMode="auto">
          <a:xfrm>
            <a:off x="2286000" y="4036423"/>
            <a:ext cx="1676400" cy="7620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b="1" dirty="0" smtClean="0">
                <a:latin typeface="Bookman Old Style" pitchFamily="18" charset="0"/>
              </a:rPr>
              <a:t>1 234 943,52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8205" name="Oval 33"/>
          <p:cNvSpPr>
            <a:spLocks noChangeArrowheads="1"/>
          </p:cNvSpPr>
          <p:nvPr/>
        </p:nvSpPr>
        <p:spPr bwMode="auto">
          <a:xfrm>
            <a:off x="2362200" y="5181600"/>
            <a:ext cx="1676400" cy="7620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b="1" dirty="0" smtClean="0">
                <a:latin typeface="Bookman Old Style" pitchFamily="18" charset="0"/>
              </a:rPr>
              <a:t>-149 042,66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8206" name="Oval 34"/>
          <p:cNvSpPr>
            <a:spLocks noChangeArrowheads="1"/>
          </p:cNvSpPr>
          <p:nvPr/>
        </p:nvSpPr>
        <p:spPr bwMode="auto">
          <a:xfrm>
            <a:off x="4267200" y="2971800"/>
            <a:ext cx="1676400" cy="7620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b="1" dirty="0" smtClean="0">
                <a:latin typeface="Bookman Old Style" pitchFamily="18" charset="0"/>
              </a:rPr>
              <a:t>1 080 493,07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8207" name="Oval 35"/>
          <p:cNvSpPr>
            <a:spLocks noChangeArrowheads="1"/>
          </p:cNvSpPr>
          <p:nvPr/>
        </p:nvSpPr>
        <p:spPr bwMode="auto">
          <a:xfrm>
            <a:off x="4267200" y="4114800"/>
            <a:ext cx="1676400" cy="7620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b="1" dirty="0" smtClean="0">
                <a:latin typeface="Bookman Old Style" pitchFamily="18" charset="0"/>
              </a:rPr>
              <a:t>1 127 097,02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8208" name="Oval 36"/>
          <p:cNvSpPr>
            <a:spLocks noChangeArrowheads="1"/>
          </p:cNvSpPr>
          <p:nvPr/>
        </p:nvSpPr>
        <p:spPr bwMode="auto">
          <a:xfrm>
            <a:off x="4267200" y="5181600"/>
            <a:ext cx="1676400" cy="7620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b="1" dirty="0" smtClean="0">
                <a:latin typeface="Bookman Old Style" pitchFamily="18" charset="0"/>
              </a:rPr>
              <a:t>-46 603,95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8209" name="Oval 37"/>
          <p:cNvSpPr>
            <a:spLocks noChangeArrowheads="1"/>
          </p:cNvSpPr>
          <p:nvPr/>
        </p:nvSpPr>
        <p:spPr bwMode="auto">
          <a:xfrm>
            <a:off x="6172200" y="2971800"/>
            <a:ext cx="1143000" cy="7620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b="1" dirty="0" smtClean="0">
                <a:latin typeface="Bookman Old Style" pitchFamily="18" charset="0"/>
              </a:rPr>
              <a:t>99,50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8210" name="Oval 38"/>
          <p:cNvSpPr>
            <a:spLocks noChangeArrowheads="1"/>
          </p:cNvSpPr>
          <p:nvPr/>
        </p:nvSpPr>
        <p:spPr bwMode="auto">
          <a:xfrm>
            <a:off x="6248400" y="4038600"/>
            <a:ext cx="1143000" cy="7620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b="1" dirty="0" smtClean="0">
                <a:latin typeface="Bookman Old Style" pitchFamily="18" charset="0"/>
              </a:rPr>
              <a:t>91,27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8211" name="Oval 39"/>
          <p:cNvSpPr>
            <a:spLocks noChangeArrowheads="1"/>
          </p:cNvSpPr>
          <p:nvPr/>
        </p:nvSpPr>
        <p:spPr bwMode="auto">
          <a:xfrm>
            <a:off x="6248400" y="5105400"/>
            <a:ext cx="1143000" cy="7620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b="1" dirty="0" smtClean="0">
                <a:latin typeface="Bookman Old Style" pitchFamily="18" charset="0"/>
              </a:rPr>
              <a:t>31,27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8212" name="Oval 40"/>
          <p:cNvSpPr>
            <a:spLocks noChangeArrowheads="1"/>
          </p:cNvSpPr>
          <p:nvPr/>
        </p:nvSpPr>
        <p:spPr bwMode="auto">
          <a:xfrm>
            <a:off x="7467600" y="2971800"/>
            <a:ext cx="1676400" cy="7620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b="1" dirty="0" smtClean="0">
                <a:latin typeface="Bookman Old Style" pitchFamily="18" charset="0"/>
              </a:rPr>
              <a:t>-5 407,79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8213" name="Oval 41"/>
          <p:cNvSpPr>
            <a:spLocks noChangeArrowheads="1"/>
          </p:cNvSpPr>
          <p:nvPr/>
        </p:nvSpPr>
        <p:spPr bwMode="auto">
          <a:xfrm>
            <a:off x="7467600" y="4114800"/>
            <a:ext cx="1676400" cy="7620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b="1" dirty="0" smtClean="0">
                <a:latin typeface="Bookman Old Style" pitchFamily="18" charset="0"/>
              </a:rPr>
              <a:t>-107 846,5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8214" name="Oval 42"/>
          <p:cNvSpPr>
            <a:spLocks noChangeArrowheads="1"/>
          </p:cNvSpPr>
          <p:nvPr/>
        </p:nvSpPr>
        <p:spPr bwMode="auto">
          <a:xfrm>
            <a:off x="7428186" y="5181600"/>
            <a:ext cx="1676400" cy="7620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b="1" dirty="0" smtClean="0">
                <a:latin typeface="Bookman Old Style" pitchFamily="18" charset="0"/>
                <a:ea typeface="Times New Roman"/>
                <a:cs typeface="Times New Roman CYR"/>
              </a:rPr>
              <a:t>102 438,71</a:t>
            </a:r>
            <a:endParaRPr lang="ru-RU" b="1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578" y="-90488"/>
            <a:ext cx="6511925" cy="1143000"/>
          </a:xfrm>
        </p:spPr>
        <p:txBody>
          <a:bodyPr/>
          <a:lstStyle/>
          <a:p>
            <a:pPr algn="ctr">
              <a:buFont typeface="Georgia" pitchFamily="18" charset="0"/>
              <a:buNone/>
              <a:defRPr/>
            </a:pPr>
            <a:r>
              <a:rPr lang="ru-RU" sz="3600" dirty="0" smtClean="0">
                <a:solidFill>
                  <a:srgbClr val="00421E"/>
                </a:solidFill>
                <a:latin typeface="Bookman Old Style" pitchFamily="18" charset="0"/>
              </a:rPr>
              <a:t>МОУ «Гимназия»</a:t>
            </a:r>
            <a:endParaRPr lang="ru-RU" sz="3600" dirty="0">
              <a:solidFill>
                <a:srgbClr val="00421E"/>
              </a:solidFill>
              <a:latin typeface="Bookman Old Style" pitchFamily="18" charset="0"/>
            </a:endParaRP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6096001" y="5867400"/>
            <a:ext cx="2895600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Clr>
                <a:srgbClr val="C00000"/>
              </a:buClr>
              <a:defRPr/>
            </a:pP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Туалетная комната для мальчиков 2 этаж </a:t>
            </a:r>
          </a:p>
        </p:txBody>
      </p:sp>
      <p:sp>
        <p:nvSpPr>
          <p:cNvPr id="325636" name="AutoShape 2" descr="IMG-20220315-WA0013.jpg"/>
          <p:cNvSpPr>
            <a:spLocks noChangeAspect="1" noChangeArrowheads="1"/>
          </p:cNvSpPr>
          <p:nvPr/>
        </p:nvSpPr>
        <p:spPr bwMode="auto">
          <a:xfrm>
            <a:off x="219075" y="-242888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pic>
        <p:nvPicPr>
          <p:cNvPr id="32563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651" y="304800"/>
            <a:ext cx="2743200" cy="3656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5" r="7620"/>
          <a:stretch/>
        </p:blipFill>
        <p:spPr bwMode="auto">
          <a:xfrm>
            <a:off x="2952206" y="2829757"/>
            <a:ext cx="2307771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5638" name="Picture 3"/>
          <p:cNvPicPr>
            <a:picLocks noChangeAspect="1" noChangeArrowheads="1"/>
          </p:cNvPicPr>
          <p:nvPr/>
        </p:nvPicPr>
        <p:blipFill rotWithShape="1">
          <a:blip r:embed="rId4" cstate="print"/>
          <a:srcRect t="6064"/>
          <a:stretch/>
        </p:blipFill>
        <p:spPr bwMode="auto">
          <a:xfrm>
            <a:off x="4591370" y="1981200"/>
            <a:ext cx="2800029" cy="3507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61" y="838200"/>
            <a:ext cx="2657475" cy="354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203835" y="4572000"/>
            <a:ext cx="2624001" cy="10156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Clr>
                <a:srgbClr val="C00000"/>
              </a:buClr>
              <a:defRPr/>
            </a:pP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Туалетная комната </a:t>
            </a:r>
          </a:p>
          <a:p>
            <a:pPr algn="ctr">
              <a:buClr>
                <a:srgbClr val="C00000"/>
              </a:buClr>
              <a:defRPr/>
            </a:pP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для мальчиков </a:t>
            </a:r>
          </a:p>
          <a:p>
            <a:pPr algn="ctr">
              <a:buClr>
                <a:srgbClr val="C00000"/>
              </a:buClr>
              <a:defRPr/>
            </a:pP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этаж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5" name="Прямоугольник 2"/>
          <p:cNvSpPr>
            <a:spLocks noChangeArrowheads="1"/>
          </p:cNvSpPr>
          <p:nvPr/>
        </p:nvSpPr>
        <p:spPr bwMode="auto">
          <a:xfrm>
            <a:off x="152400" y="2124891"/>
            <a:ext cx="4062549" cy="120032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Ремонт кровли над </a:t>
            </a:r>
            <a:r>
              <a:rPr lang="ru-RU" sz="1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столовой – </a:t>
            </a:r>
          </a:p>
          <a:p>
            <a:pPr marL="285750" indent="-285750">
              <a:buClr>
                <a:srgbClr val="C00000"/>
              </a:buClr>
              <a:defRPr/>
            </a:pP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339 994,00 руб.; </a:t>
            </a: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Ремонт столовой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645 966,62 руб.;</a:t>
            </a:r>
            <a:endParaRPr lang="ru-RU" sz="1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Ремонт кабинетов </a:t>
            </a:r>
            <a:r>
              <a:rPr lang="ru-RU" sz="1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469 039,38 ру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б.</a:t>
            </a:r>
            <a:endParaRPr lang="ru-RU" sz="1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0597" name="Прямоугольник 5"/>
          <p:cNvSpPr>
            <a:spLocks noChangeArrowheads="1"/>
          </p:cNvSpPr>
          <p:nvPr/>
        </p:nvSpPr>
        <p:spPr bwMode="auto">
          <a:xfrm>
            <a:off x="3429000" y="121920"/>
            <a:ext cx="5616923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4600" b="1" dirty="0">
                <a:solidFill>
                  <a:srgbClr val="00421E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МБОУ «СОШ №10»</a:t>
            </a: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7012" y="1006874"/>
            <a:ext cx="3675422" cy="2726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7011" y="3841531"/>
            <a:ext cx="3675423" cy="286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581400"/>
            <a:ext cx="3962400" cy="2971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18292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1043608" y="332656"/>
            <a:ext cx="6511925" cy="1143000"/>
          </a:xfrm>
        </p:spPr>
        <p:txBody>
          <a:bodyPr/>
          <a:lstStyle/>
          <a:p>
            <a:pPr>
              <a:buFont typeface="Georgia" pitchFamily="18" charset="0"/>
              <a:buNone/>
              <a:defRPr/>
            </a:pPr>
            <a:r>
              <a:rPr lang="ru-RU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МБУ ДО «ДШИ»</a:t>
            </a:r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2771774" y="6165850"/>
            <a:ext cx="3781426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Clr>
                <a:srgbClr val="C00000"/>
              </a:buClr>
              <a:defRPr/>
            </a:pPr>
            <a:r>
              <a:rPr lang="ru-RU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Ремонт </a:t>
            </a:r>
            <a:r>
              <a:rPr lang="ru-RU" sz="1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кабинетов- 400 000,00 руб. </a:t>
            </a:r>
            <a:endParaRPr lang="ru-RU" sz="1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684" name="Picture 2" descr="C:\Users\ZAMECON\Downloads\IMG-20220315-WA00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25" y="1906588"/>
            <a:ext cx="2925763" cy="390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685" name="Picture 3" descr="C:\Users\ZAMECON\Desktop\ФИНУПР\БЮДЖЕТ\2021\ИТОГИ\IMG-20220315-WA00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1920875"/>
            <a:ext cx="2927350" cy="390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686" name="Picture 4" descr="C:\Users\ZAMECON\Desktop\ФИНУПР\БЮДЖЕТ\2021\ИТОГИ\IMG-20220315-WA00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38875" y="1935163"/>
            <a:ext cx="2905125" cy="387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00866" y="76200"/>
            <a:ext cx="5334000" cy="1066800"/>
          </a:xfrm>
        </p:spPr>
        <p:txBody>
          <a:bodyPr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4000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МБУ ДО </a:t>
            </a:r>
            <a:r>
              <a:rPr lang="ru-RU" sz="4000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«ДЮСШ»</a:t>
            </a:r>
            <a:r>
              <a:rPr lang="ru-RU" sz="4000" dirty="0" smtClean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                   </a:t>
            </a:r>
            <a:r>
              <a:rPr lang="ru-RU" sz="2000" dirty="0" smtClean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                                    </a:t>
            </a:r>
            <a:r>
              <a:rPr lang="ru-RU" sz="24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/>
            </a:r>
            <a:br>
              <a:rPr lang="ru-RU" sz="24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</a:br>
            <a:endParaRPr lang="ru-RU" sz="2400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42339" name="Rectangle 42"/>
          <p:cNvSpPr>
            <a:spLocks noChangeArrowheads="1"/>
          </p:cNvSpPr>
          <p:nvPr/>
        </p:nvSpPr>
        <p:spPr bwMode="auto">
          <a:xfrm>
            <a:off x="0" y="1265238"/>
            <a:ext cx="1841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142340" name="Rectangle 235"/>
          <p:cNvSpPr>
            <a:spLocks noChangeArrowheads="1"/>
          </p:cNvSpPr>
          <p:nvPr/>
        </p:nvSpPr>
        <p:spPr bwMode="auto">
          <a:xfrm>
            <a:off x="228600" y="6477000"/>
            <a:ext cx="868680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ru-RU" altLang="ru-RU" sz="1400" b="1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0" y="1600200"/>
            <a:ext cx="4419600" cy="1754326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Clr>
                <a:srgbClr val="C00000"/>
              </a:buClr>
              <a:buSzPct val="85000"/>
              <a:buFont typeface="Wingdings" pitchFamily="2" charset="2"/>
              <a:buChar char="ü"/>
              <a:defRPr/>
            </a:pP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Строительство Лыжной базы </a:t>
            </a:r>
            <a:r>
              <a:rPr lang="ru-RU" alt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 адресу: Свердловская область, г. Нижняя Салда, микрорайон Зеленый мыс, </a:t>
            </a:r>
            <a:r>
              <a:rPr lang="ru-RU" alt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38а -24 746904,73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руб.;</a:t>
            </a:r>
          </a:p>
          <a:p>
            <a:pPr marL="285750" indent="-285750">
              <a:buClr>
                <a:srgbClr val="C00000"/>
              </a:buClr>
              <a:buSzPct val="85000"/>
              <a:buFont typeface="Wingdings" pitchFamily="2" charset="2"/>
              <a:buChar char="ü"/>
              <a:defRPr/>
            </a:pP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Ограждение Лыжной базы – </a:t>
            </a:r>
          </a:p>
          <a:p>
            <a:pPr>
              <a:buClr>
                <a:srgbClr val="C00000"/>
              </a:buClr>
              <a:buSzPct val="85000"/>
              <a:defRPr/>
            </a:pP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1 582 880,85 руб.</a:t>
            </a: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23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371600"/>
            <a:ext cx="4065588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/>
          </a:blip>
          <a:srcRect r="19878" b="22635"/>
          <a:stretch>
            <a:fillRect/>
          </a:stretch>
        </p:blipFill>
        <p:spPr>
          <a:xfrm>
            <a:off x="2971800" y="3962400"/>
            <a:ext cx="3051393" cy="22098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6019800" y="4495800"/>
            <a:ext cx="2946400" cy="22098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42345" name="Рисунок 10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4572000"/>
            <a:ext cx="2809875" cy="211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00866" y="76200"/>
            <a:ext cx="5334000" cy="1066800"/>
          </a:xfrm>
        </p:spPr>
        <p:txBody>
          <a:bodyPr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4000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МБУ ДО </a:t>
            </a:r>
            <a:r>
              <a:rPr lang="ru-RU" sz="4000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«ДЮСШ»</a:t>
            </a:r>
            <a:r>
              <a:rPr lang="ru-RU" sz="4000" dirty="0" smtClean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                   </a:t>
            </a:r>
            <a:r>
              <a:rPr lang="ru-RU" sz="2000" dirty="0" smtClean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                                    </a:t>
            </a:r>
            <a:r>
              <a:rPr lang="ru-RU" sz="24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/>
            </a:r>
            <a:br>
              <a:rPr lang="ru-RU" sz="24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</a:br>
            <a:endParaRPr lang="ru-RU" sz="2400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42339" name="Rectangle 42"/>
          <p:cNvSpPr>
            <a:spLocks noChangeArrowheads="1"/>
          </p:cNvSpPr>
          <p:nvPr/>
        </p:nvSpPr>
        <p:spPr bwMode="auto">
          <a:xfrm>
            <a:off x="0" y="1265238"/>
            <a:ext cx="1841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142340" name="Rectangle 235"/>
          <p:cNvSpPr>
            <a:spLocks noChangeArrowheads="1"/>
          </p:cNvSpPr>
          <p:nvPr/>
        </p:nvSpPr>
        <p:spPr bwMode="auto">
          <a:xfrm>
            <a:off x="228600" y="6477000"/>
            <a:ext cx="868680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ru-RU" altLang="ru-RU" sz="1400" b="1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95800" y="1230868"/>
            <a:ext cx="4419600" cy="3693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Clr>
                <a:srgbClr val="C00000"/>
              </a:buClr>
              <a:buSzPct val="85000"/>
              <a:buFont typeface="Wingdings" pitchFamily="2" charset="2"/>
              <a:buChar char="ü"/>
              <a:defRPr/>
            </a:pPr>
            <a:r>
              <a:rPr lang="ru-RU" alt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Ремонт кабинета – 715 530,00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IMG-20220506-WA002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6" b="10527"/>
          <a:stretch/>
        </p:blipFill>
        <p:spPr bwMode="auto">
          <a:xfrm>
            <a:off x="6200487" y="2590800"/>
            <a:ext cx="2862959" cy="4158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905000"/>
            <a:ext cx="3429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18" y="914400"/>
            <a:ext cx="3867151" cy="515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5111750" y="1371600"/>
            <a:ext cx="3200400" cy="13239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организация трудоустройства несовершеннолетних– </a:t>
            </a:r>
          </a:p>
          <a:p>
            <a:pPr>
              <a:buClr>
                <a:srgbClr val="C00000"/>
              </a:buClr>
              <a:defRPr/>
            </a:pPr>
            <a:r>
              <a:rPr lang="ru-RU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1 897 969,2 руб. </a:t>
            </a:r>
          </a:p>
        </p:txBody>
      </p:sp>
      <p:sp>
        <p:nvSpPr>
          <p:cNvPr id="143363" name="Прямоугольник 3"/>
          <p:cNvSpPr>
            <a:spLocks noChangeArrowheads="1"/>
          </p:cNvSpPr>
          <p:nvPr/>
        </p:nvSpPr>
        <p:spPr bwMode="auto">
          <a:xfrm>
            <a:off x="1447800" y="152400"/>
            <a:ext cx="56991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altLang="ru-RU" sz="2800" b="1" dirty="0">
                <a:solidFill>
                  <a:srgbClr val="007E39"/>
                </a:solidFill>
                <a:latin typeface="Bookman Old Style" pitchFamily="18" charset="0"/>
                <a:cs typeface="Times New Roman" pitchFamily="18" charset="0"/>
              </a:rPr>
              <a:t>0707 Молодежная политика</a:t>
            </a:r>
          </a:p>
        </p:txBody>
      </p:sp>
      <p:pic>
        <p:nvPicPr>
          <p:cNvPr id="14336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713" y="876300"/>
            <a:ext cx="4403725" cy="293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65" name="Picture 3" descr="C:\Users\ZAMECON\Desktop\ФИНУПР\БЮДЖЕТ\ФОТО для ОТЧЕТОВ по бюджету\2021\очистные\NXWiWdOrQL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5975" y="3832225"/>
            <a:ext cx="4305300" cy="287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685800" y="4605338"/>
            <a:ext cx="3429000" cy="1016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на организацию отдыха , оздоровления детей– </a:t>
            </a:r>
          </a:p>
          <a:p>
            <a:pPr>
              <a:buClr>
                <a:srgbClr val="C00000"/>
              </a:buClr>
              <a:defRPr/>
            </a:pPr>
            <a:r>
              <a:rPr lang="ru-RU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8 805 509,24 руб.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381000" y="4267200"/>
            <a:ext cx="3657600" cy="163121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Патриотическое воспитание граждан. Организация участия и проведения учебных сборов – 55 000,00 руб. </a:t>
            </a:r>
          </a:p>
        </p:txBody>
      </p:sp>
      <p:sp>
        <p:nvSpPr>
          <p:cNvPr id="143363" name="Прямоугольник 3"/>
          <p:cNvSpPr>
            <a:spLocks noChangeArrowheads="1"/>
          </p:cNvSpPr>
          <p:nvPr/>
        </p:nvSpPr>
        <p:spPr bwMode="auto">
          <a:xfrm>
            <a:off x="1447800" y="152400"/>
            <a:ext cx="56991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altLang="ru-RU" sz="2800" b="1" dirty="0">
                <a:solidFill>
                  <a:srgbClr val="007E39"/>
                </a:solidFill>
                <a:latin typeface="Bookman Old Style" pitchFamily="18" charset="0"/>
                <a:cs typeface="Times New Roman" pitchFamily="18" charset="0"/>
              </a:rPr>
              <a:t>0707 Молодежная политика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914400"/>
            <a:ext cx="4117101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l="5333" r="4000" b="17333"/>
          <a:stretch>
            <a:fillRect/>
          </a:stretch>
        </p:blipFill>
        <p:spPr bwMode="auto">
          <a:xfrm>
            <a:off x="4495800" y="3962400"/>
            <a:ext cx="4387646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914400"/>
            <a:ext cx="4114800" cy="2745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81000"/>
            <a:ext cx="8458200" cy="1981200"/>
          </a:xfrm>
        </p:spPr>
        <p:txBody>
          <a:bodyPr lIns="108000"/>
          <a:lstStyle/>
          <a:p>
            <a:pPr algn="ctr">
              <a:buNone/>
              <a:defRPr/>
            </a:pPr>
            <a:r>
              <a:rPr lang="ru-RU" sz="32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Субсидии на обеспечение деятельности муниципальных организаций </a:t>
            </a:r>
            <a:br>
              <a:rPr lang="ru-RU" sz="32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</a:br>
            <a:r>
              <a:rPr lang="ru-RU" sz="32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/>
            </a:r>
            <a:br>
              <a:rPr lang="ru-RU" sz="32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</a:br>
            <a:r>
              <a:rPr lang="ru-RU" sz="2000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/>
            </a:r>
            <a:br>
              <a:rPr lang="ru-RU" sz="32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</a:br>
            <a:r>
              <a:rPr lang="ru-RU" sz="2000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effectLst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2209800"/>
            <a:ext cx="8153400" cy="175432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Clr>
                <a:srgbClr val="FF0000"/>
              </a:buClr>
              <a:buFont typeface="Wingdings" pitchFamily="2" charset="2"/>
              <a:buChar char="q"/>
            </a:pPr>
            <a:r>
              <a:rPr lang="ru-RU" dirty="0" smtClean="0"/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 осуществление мероприятий по организации питания в муниципальных общеобразовательных организациях (13 358 726,47 руб.);</a:t>
            </a:r>
          </a:p>
          <a:p>
            <a:pPr>
              <a:buClr>
                <a:srgbClr val="FF0000"/>
              </a:buClr>
              <a:buFont typeface="Wingdings" pitchFamily="2" charset="2"/>
              <a:buChar char="q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на выплату ежемесячного денежного вознаграждения за классное руководство педагогическим работникам муниципальных общеобразовательных организаций (7 673 051,43 руб.);</a:t>
            </a:r>
          </a:p>
          <a:p>
            <a:pPr>
              <a:buClr>
                <a:srgbClr val="FF0000"/>
              </a:buClr>
              <a:buFont typeface="Wingdings" pitchFamily="2" charset="2"/>
              <a:buChar char="q"/>
            </a:pPr>
            <a:endParaRPr lang="ru-RU" dirty="0"/>
          </a:p>
        </p:txBody>
      </p:sp>
      <p:pic>
        <p:nvPicPr>
          <p:cNvPr id="7" name="Рисунок 6" descr="141347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24400" y="4419600"/>
            <a:ext cx="3792055" cy="1981200"/>
          </a:xfrm>
          <a:prstGeom prst="rect">
            <a:avLst/>
          </a:prstGeom>
        </p:spPr>
      </p:pic>
      <p:pic>
        <p:nvPicPr>
          <p:cNvPr id="8" name="Рисунок 7" descr="EGaWUcfWoAAgZZ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4495800"/>
            <a:ext cx="3810000" cy="192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00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ChangeArrowheads="1"/>
          </p:cNvSpPr>
          <p:nvPr/>
        </p:nvSpPr>
        <p:spPr bwMode="auto">
          <a:xfrm>
            <a:off x="533400" y="457200"/>
            <a:ext cx="86106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800" b="1" dirty="0">
                <a:solidFill>
                  <a:srgbClr val="00421E"/>
                </a:solidFill>
                <a:latin typeface="Bookman Old Style" pitchFamily="18" charset="0"/>
              </a:rPr>
              <a:t>Расходы в расчете на одного жителя </a:t>
            </a:r>
          </a:p>
          <a:p>
            <a:pPr algn="ctr"/>
            <a:r>
              <a:rPr lang="ru-RU" altLang="ru-RU" sz="2800" b="1" dirty="0">
                <a:solidFill>
                  <a:srgbClr val="00421E"/>
                </a:solidFill>
                <a:latin typeface="Bookman Old Style" pitchFamily="18" charset="0"/>
              </a:rPr>
              <a:t>в сфере образования, в рублях</a:t>
            </a:r>
          </a:p>
        </p:txBody>
      </p:sp>
      <p:sp>
        <p:nvSpPr>
          <p:cNvPr id="33796" name="Rectangle 3"/>
          <p:cNvSpPr>
            <a:spLocks noChangeArrowheads="1"/>
          </p:cNvSpPr>
          <p:nvPr/>
        </p:nvSpPr>
        <p:spPr bwMode="auto">
          <a:xfrm>
            <a:off x="457200" y="5716588"/>
            <a:ext cx="7010399" cy="40011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0" hangingPunct="0">
              <a:spcBef>
                <a:spcPct val="30000"/>
              </a:spcBef>
              <a:defRPr/>
            </a:pP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</a:rPr>
              <a:t>Темп роста расходов на одного жителя составил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</a:rPr>
              <a:t>105,88 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</a:rPr>
              <a:t>%</a:t>
            </a:r>
          </a:p>
        </p:txBody>
      </p:sp>
      <p:sp>
        <p:nvSpPr>
          <p:cNvPr id="96260" name="TextBox 1"/>
          <p:cNvSpPr txBox="1">
            <a:spLocks noChangeArrowheads="1"/>
          </p:cNvSpPr>
          <p:nvPr/>
        </p:nvSpPr>
        <p:spPr bwMode="auto">
          <a:xfrm>
            <a:off x="0" y="4648200"/>
            <a:ext cx="894988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 dirty="0">
                <a:latin typeface="Bookman Old Style" pitchFamily="18" charset="0"/>
              </a:rPr>
              <a:t>2014 год    </a:t>
            </a:r>
            <a:r>
              <a:rPr lang="ru-RU" sz="1400" b="1" dirty="0" smtClean="0">
                <a:latin typeface="Bookman Old Style" pitchFamily="18" charset="0"/>
              </a:rPr>
              <a:t> 2015 </a:t>
            </a:r>
            <a:r>
              <a:rPr lang="ru-RU" sz="1400" b="1" dirty="0">
                <a:latin typeface="Bookman Old Style" pitchFamily="18" charset="0"/>
              </a:rPr>
              <a:t>год    </a:t>
            </a:r>
            <a:r>
              <a:rPr lang="ru-RU" sz="1400" b="1" dirty="0" smtClean="0">
                <a:latin typeface="Bookman Old Style" pitchFamily="18" charset="0"/>
              </a:rPr>
              <a:t>2016 </a:t>
            </a:r>
            <a:r>
              <a:rPr lang="ru-RU" sz="1400" b="1" dirty="0">
                <a:latin typeface="Bookman Old Style" pitchFamily="18" charset="0"/>
              </a:rPr>
              <a:t>год    </a:t>
            </a:r>
            <a:r>
              <a:rPr lang="ru-RU" sz="1400" b="1" dirty="0" smtClean="0">
                <a:latin typeface="Bookman Old Style" pitchFamily="18" charset="0"/>
              </a:rPr>
              <a:t>2017 </a:t>
            </a:r>
            <a:r>
              <a:rPr lang="ru-RU" sz="1400" b="1" dirty="0">
                <a:latin typeface="Bookman Old Style" pitchFamily="18" charset="0"/>
              </a:rPr>
              <a:t>год   </a:t>
            </a:r>
            <a:r>
              <a:rPr lang="ru-RU" sz="1400" b="1" dirty="0" smtClean="0">
                <a:latin typeface="Bookman Old Style" pitchFamily="18" charset="0"/>
              </a:rPr>
              <a:t> 2018 год     2019 год    2020 год    2021 год</a:t>
            </a:r>
            <a:endParaRPr lang="ru-RU" sz="1400" b="1" dirty="0">
              <a:latin typeface="Bookman Old Style" pitchFamily="18" charset="0"/>
            </a:endParaRP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-762000" y="1752600"/>
          <a:ext cx="103632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993900" y="-85725"/>
            <a:ext cx="7162800" cy="1143000"/>
          </a:xfrm>
        </p:spPr>
        <p:txBody>
          <a:bodyPr>
            <a:normAutofit fontScale="90000"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400" dirty="0">
                <a:solidFill>
                  <a:srgbClr val="00421E"/>
                </a:solidFill>
                <a:effectLst/>
                <a:latin typeface="Bookman Old Style" pitchFamily="18" charset="0"/>
              </a:rPr>
              <a:t>Расходы по разделу </a:t>
            </a:r>
            <a:r>
              <a:rPr lang="ru-RU" sz="24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0800</a:t>
            </a:r>
            <a:br>
              <a:rPr lang="ru-RU" sz="24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</a:br>
            <a:r>
              <a:rPr lang="ru-RU" sz="24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 «Культура, кинематография», </a:t>
            </a:r>
            <a:br>
              <a:rPr lang="ru-RU" sz="24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</a:br>
            <a:r>
              <a:rPr lang="ru-RU" sz="24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в тыс. </a:t>
            </a:r>
            <a:r>
              <a:rPr lang="ru-RU" sz="2400" dirty="0">
                <a:solidFill>
                  <a:srgbClr val="00421E"/>
                </a:solidFill>
                <a:effectLst/>
                <a:latin typeface="Bookman Old Style" pitchFamily="18" charset="0"/>
              </a:rPr>
              <a:t>рублей</a:t>
            </a:r>
          </a:p>
        </p:txBody>
      </p:sp>
      <p:sp>
        <p:nvSpPr>
          <p:cNvPr id="11" name="Rectangle 9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2362200" y="1066800"/>
            <a:ext cx="6400800" cy="40005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30000"/>
              </a:spcBef>
              <a:defRPr/>
            </a:pPr>
            <a:r>
              <a:rPr lang="ru-RU" sz="2000" b="1" dirty="0">
                <a:solidFill>
                  <a:prstClr val="black"/>
                </a:solidFill>
                <a:latin typeface="Bookman Old Style" pitchFamily="18" charset="0"/>
              </a:rPr>
              <a:t>Исполнение за </a:t>
            </a:r>
            <a:r>
              <a:rPr lang="ru-RU" sz="2000" b="1" dirty="0" smtClean="0">
                <a:solidFill>
                  <a:prstClr val="black"/>
                </a:solidFill>
                <a:latin typeface="Bookman Old Style" pitchFamily="18" charset="0"/>
              </a:rPr>
              <a:t>2021 год составило 99,94%</a:t>
            </a:r>
            <a:endParaRPr lang="ru-RU" sz="2000" b="1" dirty="0">
              <a:solidFill>
                <a:prstClr val="black"/>
              </a:solidFill>
              <a:latin typeface="Bookman Old Style" pitchFamily="18" charset="0"/>
            </a:endParaRPr>
          </a:p>
        </p:txBody>
      </p:sp>
      <p:sp>
        <p:nvSpPr>
          <p:cNvPr id="107524" name="TextBox 2"/>
          <p:cNvSpPr txBox="1">
            <a:spLocks noChangeArrowheads="1"/>
          </p:cNvSpPr>
          <p:nvPr/>
        </p:nvSpPr>
        <p:spPr bwMode="auto">
          <a:xfrm>
            <a:off x="228600" y="4114800"/>
            <a:ext cx="457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ru-RU" altLang="ru-RU" b="1" dirty="0" smtClean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     План, год         Факт, год</a:t>
            </a: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4283625619"/>
              </p:ext>
            </p:extLst>
          </p:nvPr>
        </p:nvGraphicFramePr>
        <p:xfrm>
          <a:off x="0" y="14478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5" name="Picture 11" descr="F:\Архив фото видео\2020\памяти Родыгина\DSC_1261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71" y="1927339"/>
            <a:ext cx="3352800" cy="2361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" y="0"/>
            <a:ext cx="21336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419600"/>
            <a:ext cx="3282950" cy="2189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203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C70F322-62E8-4251-B20C-8FEF65B271CF}" type="slidenum">
              <a:rPr lang="ru-RU" altLang="ru-RU" smtClean="0"/>
              <a:pPr/>
              <a:t>6</a:t>
            </a:fld>
            <a:endParaRPr lang="ru-RU" altLang="ru-RU" smtClean="0"/>
          </a:p>
        </p:txBody>
      </p:sp>
      <p:sp>
        <p:nvSpPr>
          <p:cNvPr id="8" name="Прямоугольник 7"/>
          <p:cNvSpPr/>
          <p:nvPr/>
        </p:nvSpPr>
        <p:spPr>
          <a:xfrm>
            <a:off x="228600" y="1549400"/>
            <a:ext cx="2743200" cy="5232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ru-RU" sz="1600" b="1" u="sng" dirty="0">
                <a:solidFill>
                  <a:srgbClr val="007E39"/>
                </a:solidFill>
                <a:latin typeface="Bookman Old Style" pitchFamily="18" charset="0"/>
                <a:cs typeface="Arial" pitchFamily="34" charset="0"/>
              </a:rPr>
              <a:t>НАЛОГОВЫЕ ДОХОДЫ</a:t>
            </a:r>
          </a:p>
          <a:p>
            <a:pPr algn="ctr">
              <a:defRPr/>
            </a:pPr>
            <a:endParaRPr lang="ru-RU" sz="1600" b="1" u="sng" dirty="0">
              <a:solidFill>
                <a:srgbClr val="00421E"/>
              </a:solidFill>
              <a:latin typeface="Bookman Old Style" pitchFamily="18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v"/>
              <a:defRPr/>
            </a:pPr>
            <a:r>
              <a:rPr lang="ru-RU" sz="1600" b="1" dirty="0">
                <a:solidFill>
                  <a:srgbClr val="00421E"/>
                </a:solidFill>
                <a:latin typeface="Bookman Old Style" pitchFamily="18" charset="0"/>
                <a:cs typeface="Arial" pitchFamily="34" charset="0"/>
              </a:rPr>
              <a:t>Налог на доходы физических лиц;</a:t>
            </a:r>
          </a:p>
          <a:p>
            <a:pPr marL="285750" indent="-285750">
              <a:buFont typeface="Wingdings" pitchFamily="2" charset="2"/>
              <a:buChar char="v"/>
              <a:defRPr/>
            </a:pPr>
            <a:r>
              <a:rPr lang="ru-RU" sz="1600" b="1" dirty="0">
                <a:solidFill>
                  <a:srgbClr val="00421E"/>
                </a:solidFill>
                <a:latin typeface="Bookman Old Style" pitchFamily="18" charset="0"/>
                <a:cs typeface="Arial" pitchFamily="34" charset="0"/>
              </a:rPr>
              <a:t>Акцизы;</a:t>
            </a:r>
          </a:p>
          <a:p>
            <a:pPr marL="285750" indent="-285750">
              <a:buFont typeface="Wingdings" pitchFamily="2" charset="2"/>
              <a:buChar char="v"/>
              <a:defRPr/>
            </a:pPr>
            <a:r>
              <a:rPr lang="ru-RU" sz="1600" b="1" dirty="0">
                <a:solidFill>
                  <a:srgbClr val="00421E"/>
                </a:solidFill>
                <a:latin typeface="Bookman Old Style" pitchFamily="18" charset="0"/>
                <a:cs typeface="Arial" pitchFamily="34" charset="0"/>
              </a:rPr>
              <a:t>Налоги на совокупный доход :</a:t>
            </a:r>
          </a:p>
          <a:p>
            <a:pPr>
              <a:defRPr/>
            </a:pPr>
            <a:r>
              <a:rPr lang="ru-RU" sz="1600" b="1" i="1" dirty="0">
                <a:solidFill>
                  <a:srgbClr val="00421E"/>
                </a:solidFill>
                <a:latin typeface="Bookman Old Style" pitchFamily="18" charset="0"/>
                <a:cs typeface="Arial" pitchFamily="34" charset="0"/>
              </a:rPr>
              <a:t>-Единый налог на вмененный доход ,</a:t>
            </a:r>
          </a:p>
          <a:p>
            <a:pPr>
              <a:buFontTx/>
              <a:buChar char="-"/>
              <a:defRPr/>
            </a:pPr>
            <a:r>
              <a:rPr lang="ru-RU" sz="1600" b="1" i="1" dirty="0">
                <a:solidFill>
                  <a:srgbClr val="00421E"/>
                </a:solidFill>
                <a:latin typeface="Bookman Old Style" pitchFamily="18" charset="0"/>
                <a:cs typeface="Arial" pitchFamily="34" charset="0"/>
              </a:rPr>
              <a:t>Налог, взимаемый в связи с применением патентной системы налогообложения;</a:t>
            </a:r>
          </a:p>
          <a:p>
            <a:pPr marL="285750" indent="-285750">
              <a:buFont typeface="Wingdings" pitchFamily="2" charset="2"/>
              <a:buChar char="v"/>
              <a:defRPr/>
            </a:pPr>
            <a:r>
              <a:rPr lang="ru-RU" sz="1600" b="1" dirty="0">
                <a:solidFill>
                  <a:srgbClr val="00421E"/>
                </a:solidFill>
                <a:latin typeface="Bookman Old Style" pitchFamily="18" charset="0"/>
                <a:cs typeface="Arial" pitchFamily="34" charset="0"/>
              </a:rPr>
              <a:t>Налог на имущество физических лиц;</a:t>
            </a:r>
          </a:p>
          <a:p>
            <a:pPr marL="285750" indent="-285750">
              <a:buFont typeface="Wingdings" pitchFamily="2" charset="2"/>
              <a:buChar char="v"/>
              <a:defRPr/>
            </a:pPr>
            <a:r>
              <a:rPr lang="ru-RU" sz="1600" b="1" dirty="0">
                <a:solidFill>
                  <a:srgbClr val="00421E"/>
                </a:solidFill>
                <a:latin typeface="Bookman Old Style" pitchFamily="18" charset="0"/>
                <a:cs typeface="Arial" pitchFamily="34" charset="0"/>
              </a:rPr>
              <a:t>Земельный налог;</a:t>
            </a:r>
          </a:p>
          <a:p>
            <a:pPr marL="285750" indent="-285750">
              <a:buFont typeface="Wingdings" pitchFamily="2" charset="2"/>
              <a:buChar char="v"/>
              <a:defRPr/>
            </a:pPr>
            <a:r>
              <a:rPr lang="ru-RU" sz="1600" b="1" dirty="0">
                <a:solidFill>
                  <a:srgbClr val="00421E"/>
                </a:solidFill>
                <a:latin typeface="Bookman Old Style" pitchFamily="18" charset="0"/>
                <a:cs typeface="Arial" pitchFamily="34" charset="0"/>
              </a:rPr>
              <a:t>Государственная пошлина.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200400" y="1562100"/>
            <a:ext cx="3352800" cy="52197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ru-RU" sz="1600" b="1" u="sng" dirty="0">
                <a:solidFill>
                  <a:srgbClr val="007E39"/>
                </a:solidFill>
                <a:latin typeface="Bookman Old Style" pitchFamily="18" charset="0"/>
                <a:cs typeface="Arial" charset="0"/>
              </a:rPr>
              <a:t>НЕНАЛОГОВЫЕ ДОХОДЫ</a:t>
            </a:r>
          </a:p>
          <a:p>
            <a:pPr algn="ctr">
              <a:defRPr/>
            </a:pPr>
            <a:endParaRPr lang="ru-RU" sz="1600" b="1" dirty="0">
              <a:solidFill>
                <a:srgbClr val="00421E"/>
              </a:solidFill>
              <a:latin typeface="Bookman Old Style" pitchFamily="18" charset="0"/>
              <a:cs typeface="Arial" charset="0"/>
            </a:endParaRPr>
          </a:p>
          <a:p>
            <a:pPr marL="285750" indent="-285750">
              <a:buFont typeface="Wingdings" pitchFamily="2" charset="2"/>
              <a:buChar char="v"/>
              <a:defRPr/>
            </a:pPr>
            <a:r>
              <a:rPr lang="ru-RU" sz="1600" b="1" dirty="0">
                <a:solidFill>
                  <a:srgbClr val="00421E"/>
                </a:solidFill>
                <a:latin typeface="Bookman Old Style" pitchFamily="18" charset="0"/>
                <a:cs typeface="Arial" charset="0"/>
              </a:rPr>
              <a:t>Доходы от использования имущества, находящегося в муниципальной собственности;</a:t>
            </a:r>
          </a:p>
          <a:p>
            <a:pPr marL="285750" indent="-285750">
              <a:buFont typeface="Wingdings" pitchFamily="2" charset="2"/>
              <a:buChar char="v"/>
              <a:defRPr/>
            </a:pPr>
            <a:r>
              <a:rPr lang="ru-RU" sz="1600" b="1" dirty="0">
                <a:solidFill>
                  <a:srgbClr val="00421E"/>
                </a:solidFill>
                <a:latin typeface="Bookman Old Style" pitchFamily="18" charset="0"/>
                <a:cs typeface="Arial" charset="0"/>
              </a:rPr>
              <a:t>Платежи при пользовании природными ресурсами;</a:t>
            </a:r>
          </a:p>
          <a:p>
            <a:pPr marL="285750" indent="-285750">
              <a:buFont typeface="Wingdings" pitchFamily="2" charset="2"/>
              <a:buChar char="v"/>
              <a:defRPr/>
            </a:pPr>
            <a:r>
              <a:rPr lang="ru-RU" sz="1600" b="1" dirty="0">
                <a:solidFill>
                  <a:srgbClr val="00421E"/>
                </a:solidFill>
                <a:latin typeface="Bookman Old Style" pitchFamily="18" charset="0"/>
                <a:cs typeface="Arial" charset="0"/>
              </a:rPr>
              <a:t>Доходы от оказания платных услуг;</a:t>
            </a:r>
          </a:p>
          <a:p>
            <a:pPr marL="285750" indent="-285750">
              <a:buFont typeface="Wingdings" pitchFamily="2" charset="2"/>
              <a:buChar char="v"/>
              <a:defRPr/>
            </a:pPr>
            <a:r>
              <a:rPr lang="ru-RU" sz="1600" b="1" dirty="0">
                <a:solidFill>
                  <a:srgbClr val="00421E"/>
                </a:solidFill>
                <a:latin typeface="Bookman Old Style" pitchFamily="18" charset="0"/>
                <a:cs typeface="Arial" charset="0"/>
              </a:rPr>
              <a:t>Доходы от продажи материальных и нематериальных активов;</a:t>
            </a:r>
          </a:p>
          <a:p>
            <a:pPr marL="285750" indent="-285750">
              <a:buFont typeface="Wingdings" pitchFamily="2" charset="2"/>
              <a:buChar char="v"/>
              <a:defRPr/>
            </a:pPr>
            <a:r>
              <a:rPr lang="ru-RU" sz="1600" b="1" dirty="0">
                <a:solidFill>
                  <a:srgbClr val="00421E"/>
                </a:solidFill>
                <a:latin typeface="Bookman Old Style" pitchFamily="18" charset="0"/>
                <a:cs typeface="Arial" charset="0"/>
              </a:rPr>
              <a:t>Штрафы, санкции, возмещение ущерба</a:t>
            </a:r>
            <a:r>
              <a:rPr lang="ru-RU" sz="1600" b="1" dirty="0">
                <a:solidFill>
                  <a:srgbClr val="00421E"/>
                </a:solidFill>
                <a:latin typeface="Arial" charset="0"/>
                <a:cs typeface="Arial" charset="0"/>
              </a:rPr>
              <a:t>;</a:t>
            </a:r>
          </a:p>
          <a:p>
            <a:pPr marL="285750" indent="-285750">
              <a:buFont typeface="Wingdings" pitchFamily="2" charset="2"/>
              <a:buChar char="v"/>
              <a:defRPr/>
            </a:pPr>
            <a:r>
              <a:rPr lang="ru-RU" sz="1600" b="1" dirty="0">
                <a:solidFill>
                  <a:srgbClr val="00421E"/>
                </a:solidFill>
                <a:latin typeface="Bookman Old Style" pitchFamily="18" charset="0"/>
                <a:cs typeface="Arial" charset="0"/>
              </a:rPr>
              <a:t>Прочие неналоговые доходы.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667500" y="1625600"/>
            <a:ext cx="2362200" cy="51562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ru-RU" sz="1600" b="1" u="sng" dirty="0">
                <a:solidFill>
                  <a:srgbClr val="007E39"/>
                </a:solidFill>
                <a:latin typeface="Bookman Old Style" pitchFamily="18" charset="0"/>
                <a:cs typeface="Arial" pitchFamily="34" charset="0"/>
              </a:rPr>
              <a:t>БЕЗВОЗМЕЗДНЫЕ ПОСТУПЛЕНИЯ</a:t>
            </a:r>
          </a:p>
          <a:p>
            <a:pPr algn="ctr">
              <a:defRPr/>
            </a:pPr>
            <a:endParaRPr lang="ru-RU" sz="1600" b="1" dirty="0">
              <a:solidFill>
                <a:srgbClr val="00421E"/>
              </a:solidFill>
              <a:latin typeface="Bookman Old Style" pitchFamily="18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v"/>
              <a:defRPr/>
            </a:pPr>
            <a:r>
              <a:rPr lang="ru-RU" sz="1600" b="1" dirty="0">
                <a:solidFill>
                  <a:srgbClr val="00421E"/>
                </a:solidFill>
                <a:latin typeface="Bookman Old Style" pitchFamily="18" charset="0"/>
                <a:cs typeface="Arial" pitchFamily="34" charset="0"/>
              </a:rPr>
              <a:t>Поступления от других бюджетов бюджетной системы в виде дотаций, субсидий, субвенций и иных межбюджетных трансфертов;</a:t>
            </a:r>
          </a:p>
          <a:p>
            <a:pPr marL="285750" indent="-285750">
              <a:buFont typeface="Wingdings" pitchFamily="2" charset="2"/>
              <a:buChar char="v"/>
              <a:defRPr/>
            </a:pPr>
            <a:r>
              <a:rPr lang="ru-RU" sz="1600" b="1" dirty="0">
                <a:solidFill>
                  <a:srgbClr val="00421E"/>
                </a:solidFill>
                <a:latin typeface="Bookman Old Style" pitchFamily="18" charset="0"/>
                <a:cs typeface="Arial" pitchFamily="34" charset="0"/>
              </a:rPr>
              <a:t>Поступления от организаций и граждан (кроме налоговых и неналоговых доходов</a:t>
            </a:r>
            <a:r>
              <a:rPr lang="ru-RU" sz="1600" b="1" dirty="0">
                <a:solidFill>
                  <a:srgbClr val="00421E"/>
                </a:solidFill>
                <a:latin typeface="Arial" pitchFamily="34" charset="0"/>
                <a:cs typeface="Arial" pitchFamily="34" charset="0"/>
              </a:rPr>
              <a:t>).</a:t>
            </a:r>
          </a:p>
        </p:txBody>
      </p:sp>
      <p:pic>
        <p:nvPicPr>
          <p:cNvPr id="33798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0"/>
            <a:ext cx="5029200" cy="142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6683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0"/>
            <a:ext cx="6934200" cy="1477962"/>
          </a:xfrm>
        </p:spPr>
        <p:txBody>
          <a:bodyPr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200" dirty="0" smtClean="0">
                <a:solidFill>
                  <a:srgbClr val="00421E"/>
                </a:solidFill>
                <a:latin typeface="Bookman Old Style" pitchFamily="18" charset="0"/>
              </a:rPr>
              <a:t>Муниципальная программа</a:t>
            </a:r>
            <a:r>
              <a:rPr lang="ru-RU" sz="22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 </a:t>
            </a:r>
            <a:r>
              <a:rPr lang="ru-RU" sz="2200" dirty="0">
                <a:solidFill>
                  <a:srgbClr val="00421E"/>
                </a:solidFill>
                <a:effectLst/>
                <a:latin typeface="Bookman Old Style" pitchFamily="18" charset="0"/>
              </a:rPr>
              <a:t/>
            </a:r>
            <a:br>
              <a:rPr lang="ru-RU" sz="2200" dirty="0">
                <a:solidFill>
                  <a:srgbClr val="00421E"/>
                </a:solidFill>
                <a:effectLst/>
                <a:latin typeface="Bookman Old Style" pitchFamily="18" charset="0"/>
              </a:rPr>
            </a:br>
            <a:r>
              <a:rPr lang="ru-RU" sz="2200" dirty="0">
                <a:solidFill>
                  <a:srgbClr val="00421E"/>
                </a:solidFill>
                <a:effectLst/>
                <a:latin typeface="Bookman Old Style" pitchFamily="18" charset="0"/>
              </a:rPr>
              <a:t>«Развитие культуры в городском округе  Нижняя Салда </a:t>
            </a:r>
            <a:r>
              <a:rPr lang="ru-RU" sz="22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до 2025 </a:t>
            </a:r>
            <a:r>
              <a:rPr lang="ru-RU" sz="2200" dirty="0">
                <a:solidFill>
                  <a:srgbClr val="00421E"/>
                </a:solidFill>
                <a:effectLst/>
                <a:latin typeface="Bookman Old Style" pitchFamily="18" charset="0"/>
              </a:rPr>
              <a:t>года»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2239620"/>
              </p:ext>
            </p:extLst>
          </p:nvPr>
        </p:nvGraphicFramePr>
        <p:xfrm>
          <a:off x="381000" y="1219200"/>
          <a:ext cx="8381999" cy="3716340"/>
        </p:xfrm>
        <a:graphic>
          <a:graphicData uri="http://schemas.openxmlformats.org/drawingml/2006/table">
            <a:tbl>
              <a:tblPr/>
              <a:tblGrid>
                <a:gridCol w="3119671"/>
                <a:gridCol w="1625130"/>
                <a:gridCol w="1818599"/>
                <a:gridCol w="1818599"/>
              </a:tblGrid>
              <a:tr h="497203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 dirty="0">
                          <a:solidFill>
                            <a:srgbClr val="00421E"/>
                          </a:solidFill>
                          <a:latin typeface="Bookman Old Style" panose="02050604050505020204" pitchFamily="18" charset="0"/>
                          <a:cs typeface="Times New Roman" pitchFamily="18" charset="0"/>
                        </a:rPr>
                        <a:t>Направление расходов</a:t>
                      </a:r>
                    </a:p>
                  </a:txBody>
                  <a:tcPr marL="9525" marR="9525" marT="952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rgbClr val="00421E"/>
                          </a:solidFill>
                          <a:latin typeface="Bookman Old Style" panose="02050604050505020204" pitchFamily="18" charset="0"/>
                          <a:cs typeface="Times New Roman" pitchFamily="18" charset="0"/>
                        </a:rPr>
                        <a:t>Утверждено, тыс. руб. </a:t>
                      </a:r>
                      <a:endParaRPr lang="ru-RU" sz="1600" b="1" i="0" u="none" strike="noStrike" dirty="0">
                        <a:solidFill>
                          <a:srgbClr val="00421E"/>
                        </a:solidFill>
                        <a:latin typeface="Bookman Old Style" panose="02050604050505020204" pitchFamily="18" charset="0"/>
                        <a:cs typeface="Times New Roman" pitchFamily="18" charset="0"/>
                      </a:endParaRPr>
                    </a:p>
                  </a:txBody>
                  <a:tcPr marL="9525" marR="9525" marT="952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rgbClr val="00421E"/>
                          </a:solidFill>
                          <a:latin typeface="Bookman Old Style" panose="02050604050505020204" pitchFamily="18" charset="0"/>
                          <a:cs typeface="Times New Roman" pitchFamily="18" charset="0"/>
                        </a:rPr>
                        <a:t>Исполнено, тыс. руб.</a:t>
                      </a:r>
                      <a:endParaRPr lang="ru-RU" sz="1600" b="1" i="0" u="none" strike="noStrike" dirty="0">
                        <a:solidFill>
                          <a:srgbClr val="00421E"/>
                        </a:solidFill>
                        <a:latin typeface="Bookman Old Style" panose="02050604050505020204" pitchFamily="18" charset="0"/>
                        <a:cs typeface="Times New Roman" pitchFamily="18" charset="0"/>
                      </a:endParaRPr>
                    </a:p>
                  </a:txBody>
                  <a:tcPr marL="9525" marR="9525" marT="952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421E"/>
                          </a:solidFill>
                          <a:latin typeface="Bookman Old Style" panose="02050604050505020204" pitchFamily="18" charset="0"/>
                          <a:cs typeface="Times New Roman" pitchFamily="18" charset="0"/>
                        </a:rPr>
                        <a:t>% исполнения</a:t>
                      </a:r>
                    </a:p>
                  </a:txBody>
                  <a:tcPr marL="9525" marR="9525" marT="952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741043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 dirty="0" smtClean="0">
                          <a:solidFill>
                            <a:srgbClr val="00421E"/>
                          </a:solidFill>
                          <a:latin typeface="Bookman Old Style" panose="02050604050505020204" pitchFamily="18" charset="0"/>
                          <a:cs typeface="Times New Roman" pitchFamily="18" charset="0"/>
                        </a:rPr>
                        <a:t>Развитие </a:t>
                      </a:r>
                      <a:r>
                        <a:rPr lang="ru-RU" sz="1600" b="1" i="0" u="none" strike="noStrike" dirty="0">
                          <a:solidFill>
                            <a:srgbClr val="00421E"/>
                          </a:solidFill>
                          <a:latin typeface="Bookman Old Style" panose="02050604050505020204" pitchFamily="18" charset="0"/>
                          <a:cs typeface="Times New Roman" pitchFamily="18" charset="0"/>
                        </a:rPr>
                        <a:t>деятельности культурно-досуговой сферы</a:t>
                      </a:r>
                    </a:p>
                  </a:txBody>
                  <a:tcPr marL="9525" marR="9525" marT="952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28 217,6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28 217,6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100,00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60524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>
                          <a:solidFill>
                            <a:srgbClr val="00421E"/>
                          </a:solidFill>
                          <a:latin typeface="Bookman Old Style" panose="02050604050505020204" pitchFamily="18" charset="0"/>
                          <a:cs typeface="Times New Roman" pitchFamily="18" charset="0"/>
                        </a:rPr>
                        <a:t>Развитие музейной деятельности</a:t>
                      </a:r>
                    </a:p>
                  </a:txBody>
                  <a:tcPr marL="9525" marR="9525" marT="952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6 919,2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6 914,2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99,93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93046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 dirty="0" smtClean="0">
                          <a:solidFill>
                            <a:srgbClr val="00421E"/>
                          </a:solidFill>
                          <a:latin typeface="Bookman Old Style" panose="02050604050505020204" pitchFamily="18" charset="0"/>
                          <a:cs typeface="Times New Roman" pitchFamily="18" charset="0"/>
                        </a:rPr>
                        <a:t>Развитие </a:t>
                      </a:r>
                      <a:r>
                        <a:rPr lang="ru-RU" sz="1600" b="1" i="0" u="none" strike="noStrike" dirty="0">
                          <a:solidFill>
                            <a:srgbClr val="00421E"/>
                          </a:solidFill>
                          <a:latin typeface="Bookman Old Style" panose="02050604050505020204" pitchFamily="18" charset="0"/>
                          <a:cs typeface="Times New Roman" pitchFamily="18" charset="0"/>
                        </a:rPr>
                        <a:t>библиотечной деятельности</a:t>
                      </a:r>
                    </a:p>
                  </a:txBody>
                  <a:tcPr marL="9525" marR="9525" marT="952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11 176,3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11 157,2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99,83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741043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>
                          <a:solidFill>
                            <a:srgbClr val="00421E"/>
                          </a:solidFill>
                          <a:latin typeface="Bookman Old Style" panose="02050604050505020204" pitchFamily="18" charset="0"/>
                          <a:cs typeface="Times New Roman" pitchFamily="18" charset="0"/>
                        </a:rPr>
                        <a:t>Обеспечение реализации муниципальной программы</a:t>
                      </a:r>
                    </a:p>
                  </a:txBody>
                  <a:tcPr marL="9525" marR="9525" marT="952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3 408,5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3 402,1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99,81</a:t>
                      </a:r>
                      <a:endParaRPr lang="ru-RU" sz="16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83481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solidFill>
                            <a:srgbClr val="00421E"/>
                          </a:solidFill>
                          <a:latin typeface="Bookman Old Style" panose="02050604050505020204" pitchFamily="18" charset="0"/>
                          <a:cs typeface="Times New Roman" pitchFamily="18" charset="0"/>
                        </a:rPr>
                        <a:t>Всего расходов</a:t>
                      </a:r>
                    </a:p>
                  </a:txBody>
                  <a:tcPr marL="9525" marR="9525" marT="95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49 721,6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49 691,1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99,94</a:t>
                      </a:r>
                      <a:endParaRPr lang="ru-RU" sz="16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8584" name="Picture 4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4" t="21674" r="22829" b="15239"/>
          <a:stretch>
            <a:fillRect/>
          </a:stretch>
        </p:blipFill>
        <p:spPr bwMode="auto">
          <a:xfrm>
            <a:off x="6781800" y="5105400"/>
            <a:ext cx="2362200" cy="162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86" name="Picture 43" descr="C:\Users\admin\Desktop\ЛЮБА\ФОТО\аэросъёмка Нижняя Салда 2019 осень_files\дк 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7" t="28571" r="17857" b="19048"/>
          <a:stretch>
            <a:fillRect/>
          </a:stretch>
        </p:blipFill>
        <p:spPr bwMode="auto">
          <a:xfrm>
            <a:off x="0" y="5105400"/>
            <a:ext cx="2617788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3" descr="G:\Дума\Новая папка\Новая папка\20200520_084318.jpg"/>
          <p:cNvPicPr>
            <a:picLocks noChangeAspect="1" noChangeArrowheads="1"/>
          </p:cNvPicPr>
          <p:nvPr/>
        </p:nvPicPr>
        <p:blipFill>
          <a:blip r:embed="rId5" cstate="print"/>
          <a:srcRect l="10715" t="42857" r="22704" b="21429"/>
          <a:stretch>
            <a:fillRect/>
          </a:stretch>
        </p:blipFill>
        <p:spPr bwMode="auto">
          <a:xfrm>
            <a:off x="2743200" y="5105400"/>
            <a:ext cx="3962400" cy="159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52600" cy="1077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648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52206" y="28303"/>
            <a:ext cx="6934200" cy="1477962"/>
          </a:xfrm>
        </p:spPr>
        <p:txBody>
          <a:bodyPr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sz="20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Расходы по разделу 0800</a:t>
            </a:r>
            <a:br>
              <a:rPr lang="ru-RU" sz="20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</a:br>
            <a:r>
              <a:rPr lang="ru-RU" sz="20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 «Культура»</a:t>
            </a:r>
            <a:br>
              <a:rPr lang="ru-RU" sz="20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</a:br>
            <a:endParaRPr lang="ru-RU" sz="2200" dirty="0">
              <a:solidFill>
                <a:srgbClr val="00421E"/>
              </a:solidFill>
              <a:effectLst/>
              <a:latin typeface="Bookman Old Style" pitchFamily="18" charset="0"/>
            </a:endParaRPr>
          </a:p>
        </p:txBody>
      </p:sp>
      <p:sp>
        <p:nvSpPr>
          <p:cNvPr id="295938" name="Rectangle 2"/>
          <p:cNvSpPr>
            <a:spLocks noChangeArrowheads="1"/>
          </p:cNvSpPr>
          <p:nvPr/>
        </p:nvSpPr>
        <p:spPr bwMode="auto">
          <a:xfrm>
            <a:off x="1981200" y="5334000"/>
            <a:ext cx="5410200" cy="116955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Font typeface="Georgia" pitchFamily="18" charset="0"/>
              <a:buNone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В 2021 году было выделено 879 140,00  руб. на продолжение капитального ремонта музея, которые были полностью освоены. </a:t>
            </a:r>
            <a:r>
              <a:rPr lang="ru-RU" sz="1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Проведены о</a:t>
            </a:r>
            <a:r>
              <a:rPr lang="ru-RU" altLang="ru-RU" sz="1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бщестроительные  работы:</a:t>
            </a:r>
          </a:p>
          <a:p>
            <a:pPr>
              <a:buFont typeface="Wingdings" pitchFamily="2" charset="2"/>
              <a:buChar char="ü"/>
            </a:pPr>
            <a:r>
              <a:rPr lang="ru-RU" altLang="ru-RU" sz="1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отделка 2 этажа   </a:t>
            </a:r>
          </a:p>
          <a:p>
            <a:pPr>
              <a:buFont typeface="Wingdings" pitchFamily="2" charset="2"/>
              <a:buChar char="ü"/>
            </a:pPr>
            <a:r>
              <a:rPr lang="ru-RU" altLang="ru-RU" sz="1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установка, облицовка подоконников</a:t>
            </a:r>
            <a:endParaRPr lang="ru-RU" sz="1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098" name="Picture 2" descr="C:\Users\ZAMECON\Downloads\20210825_07494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6" t="34745" r="25977" b="26130"/>
          <a:stretch/>
        </p:blipFill>
        <p:spPr bwMode="auto">
          <a:xfrm>
            <a:off x="1052206" y="1371600"/>
            <a:ext cx="7268188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7" y="28303"/>
            <a:ext cx="1755775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648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Rectangle 3"/>
          <p:cNvSpPr>
            <a:spLocks noChangeArrowheads="1"/>
          </p:cNvSpPr>
          <p:nvPr/>
        </p:nvSpPr>
        <p:spPr bwMode="auto">
          <a:xfrm>
            <a:off x="304800" y="457200"/>
            <a:ext cx="8839200" cy="2000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00421E"/>
                </a:solidFill>
                <a:latin typeface="Bookman Old Style" pitchFamily="18" charset="0"/>
              </a:rPr>
              <a:t>Расходы на одного жителя в сфере культуры,</a:t>
            </a:r>
            <a:r>
              <a:rPr lang="ru-RU" sz="3200" b="1" dirty="0">
                <a:solidFill>
                  <a:srgbClr val="00421E"/>
                </a:solidFill>
                <a:latin typeface="Bookman Old Style" pitchFamily="18" charset="0"/>
              </a:rPr>
              <a:t> в рублях</a:t>
            </a:r>
          </a:p>
          <a:p>
            <a:pPr algn="ctr">
              <a:defRPr/>
            </a:pPr>
            <a:endParaRPr lang="ru-RU" sz="3200" b="1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>
              <a:defRPr/>
            </a:pPr>
            <a:r>
              <a:rPr lang="ru-RU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                                         </a:t>
            </a:r>
            <a:endParaRPr lang="ru-RU" sz="2000" b="1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38917" name="Rectangle 4"/>
          <p:cNvSpPr>
            <a:spLocks noChangeArrowheads="1"/>
          </p:cNvSpPr>
          <p:nvPr/>
        </p:nvSpPr>
        <p:spPr bwMode="auto">
          <a:xfrm>
            <a:off x="685800" y="5943600"/>
            <a:ext cx="7086600" cy="40011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0" hangingPunct="0">
              <a:spcBef>
                <a:spcPct val="30000"/>
              </a:spcBef>
              <a:defRPr/>
            </a:pP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</a:rPr>
              <a:t>Темп роста расходов на одного жителя составил 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</a:rPr>
              <a:t>115,32%</a:t>
            </a:r>
            <a:endParaRPr lang="ru-RU" sz="20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52400" y="5181600"/>
            <a:ext cx="85234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prstClr val="black"/>
                </a:solidFill>
                <a:latin typeface="Bookman Old Style" pitchFamily="18" charset="0"/>
              </a:rPr>
              <a:t>2014 год   </a:t>
            </a:r>
            <a:r>
              <a:rPr lang="ru-RU" sz="1400" b="1" dirty="0" smtClean="0">
                <a:solidFill>
                  <a:prstClr val="black"/>
                </a:solidFill>
                <a:latin typeface="Bookman Old Style" pitchFamily="18" charset="0"/>
              </a:rPr>
              <a:t> 2015 </a:t>
            </a:r>
            <a:r>
              <a:rPr lang="ru-RU" sz="1400" b="1" dirty="0">
                <a:solidFill>
                  <a:prstClr val="black"/>
                </a:solidFill>
                <a:latin typeface="Bookman Old Style" pitchFamily="18" charset="0"/>
              </a:rPr>
              <a:t>год    </a:t>
            </a:r>
            <a:r>
              <a:rPr lang="ru-RU" sz="1400" b="1" dirty="0" smtClean="0">
                <a:solidFill>
                  <a:prstClr val="black"/>
                </a:solidFill>
                <a:latin typeface="Bookman Old Style" pitchFamily="18" charset="0"/>
              </a:rPr>
              <a:t>2016 </a:t>
            </a:r>
            <a:r>
              <a:rPr lang="ru-RU" sz="1400" b="1" dirty="0">
                <a:solidFill>
                  <a:prstClr val="black"/>
                </a:solidFill>
                <a:latin typeface="Bookman Old Style" pitchFamily="18" charset="0"/>
              </a:rPr>
              <a:t>год   </a:t>
            </a:r>
            <a:r>
              <a:rPr lang="ru-RU" sz="1400" b="1" dirty="0" smtClean="0">
                <a:solidFill>
                  <a:prstClr val="black"/>
                </a:solidFill>
                <a:latin typeface="Bookman Old Style" pitchFamily="18" charset="0"/>
              </a:rPr>
              <a:t>2017 </a:t>
            </a:r>
            <a:r>
              <a:rPr lang="ru-RU" sz="1400" b="1" dirty="0">
                <a:solidFill>
                  <a:prstClr val="black"/>
                </a:solidFill>
                <a:latin typeface="Bookman Old Style" pitchFamily="18" charset="0"/>
              </a:rPr>
              <a:t>год   </a:t>
            </a:r>
            <a:r>
              <a:rPr lang="ru-RU" sz="1400" b="1" dirty="0" smtClean="0">
                <a:solidFill>
                  <a:prstClr val="black"/>
                </a:solidFill>
                <a:latin typeface="Bookman Old Style" pitchFamily="18" charset="0"/>
              </a:rPr>
              <a:t>2018 год   </a:t>
            </a:r>
            <a:r>
              <a:rPr lang="ru-RU" sz="1400" b="1" dirty="0" smtClean="0">
                <a:latin typeface="Bookman Old Style" pitchFamily="18" charset="0"/>
              </a:rPr>
              <a:t>2019 год   2020 год   </a:t>
            </a:r>
            <a:r>
              <a:rPr lang="ru-RU" sz="1400" b="1" dirty="0" smtClean="0">
                <a:solidFill>
                  <a:srgbClr val="C00000"/>
                </a:solidFill>
                <a:latin typeface="Bookman Old Style" pitchFamily="18" charset="0"/>
              </a:rPr>
              <a:t>2021 год</a:t>
            </a:r>
            <a:endParaRPr lang="ru-RU" sz="14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graphicFrame>
        <p:nvGraphicFramePr>
          <p:cNvPr id="8" name="Диаграмма 7"/>
          <p:cNvGraphicFramePr/>
          <p:nvPr/>
        </p:nvGraphicFramePr>
        <p:xfrm>
          <a:off x="-533400" y="1981200"/>
          <a:ext cx="9677400" cy="297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5053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27363" y="300038"/>
            <a:ext cx="6629400" cy="914400"/>
          </a:xfrm>
        </p:spPr>
        <p:txBody>
          <a:bodyPr>
            <a:normAutofit fontScale="90000"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400" dirty="0">
                <a:solidFill>
                  <a:srgbClr val="00421E"/>
                </a:solidFill>
                <a:effectLst/>
                <a:latin typeface="Bookman Old Style" pitchFamily="18" charset="0"/>
              </a:rPr>
              <a:t>Расходы по разделу </a:t>
            </a:r>
            <a:r>
              <a:rPr lang="ru-RU" sz="24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1000</a:t>
            </a:r>
            <a:r>
              <a:rPr lang="ru-RU" sz="2400" dirty="0">
                <a:solidFill>
                  <a:srgbClr val="00421E"/>
                </a:solidFill>
                <a:effectLst/>
                <a:latin typeface="Bookman Old Style" pitchFamily="18" charset="0"/>
              </a:rPr>
              <a:t/>
            </a:r>
            <a:br>
              <a:rPr lang="ru-RU" sz="2400" dirty="0">
                <a:solidFill>
                  <a:srgbClr val="00421E"/>
                </a:solidFill>
                <a:effectLst/>
                <a:latin typeface="Bookman Old Style" pitchFamily="18" charset="0"/>
              </a:rPr>
            </a:br>
            <a:r>
              <a:rPr lang="ru-RU" sz="2400" dirty="0">
                <a:solidFill>
                  <a:srgbClr val="00421E"/>
                </a:solidFill>
                <a:effectLst/>
                <a:latin typeface="Bookman Old Style" pitchFamily="18" charset="0"/>
              </a:rPr>
              <a:t>«Социальная политика</a:t>
            </a:r>
            <a:r>
              <a:rPr lang="ru-RU" sz="24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» </a:t>
            </a:r>
            <a:r>
              <a:rPr lang="ru-RU" sz="2400" dirty="0">
                <a:solidFill>
                  <a:srgbClr val="00421E"/>
                </a:solidFill>
                <a:effectLst/>
                <a:latin typeface="Bookman Old Style" pitchFamily="18" charset="0"/>
              </a:rPr>
              <a:t/>
            </a:r>
            <a:br>
              <a:rPr lang="ru-RU" sz="2400" dirty="0">
                <a:solidFill>
                  <a:srgbClr val="00421E"/>
                </a:solidFill>
                <a:effectLst/>
                <a:latin typeface="Bookman Old Style" pitchFamily="18" charset="0"/>
              </a:rPr>
            </a:br>
            <a:r>
              <a:rPr lang="ru-RU" sz="2400" dirty="0">
                <a:solidFill>
                  <a:srgbClr val="0070C0"/>
                </a:solidFill>
                <a:effectLst/>
                <a:latin typeface="Bookman Old Style" pitchFamily="18" charset="0"/>
              </a:rPr>
              <a:t/>
            </a:r>
            <a:br>
              <a:rPr lang="ru-RU" sz="2400" dirty="0">
                <a:solidFill>
                  <a:srgbClr val="0070C0"/>
                </a:solidFill>
                <a:effectLst/>
                <a:latin typeface="Bookman Old Style" pitchFamily="18" charset="0"/>
              </a:rPr>
            </a:br>
            <a:endParaRPr lang="ru-RU" sz="2400" dirty="0">
              <a:solidFill>
                <a:srgbClr val="0070C0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09571" name="Rectangle 6"/>
          <p:cNvSpPr>
            <a:spLocks noChangeArrowheads="1"/>
          </p:cNvSpPr>
          <p:nvPr/>
        </p:nvSpPr>
        <p:spPr bwMode="auto">
          <a:xfrm>
            <a:off x="381000" y="5715000"/>
            <a:ext cx="8763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endParaRPr lang="ru-RU" altLang="ru-RU" smtClean="0">
              <a:solidFill>
                <a:prstClr val="black"/>
              </a:solidFill>
              <a:latin typeface="Tahoma" pitchFamily="34" charset="0"/>
              <a:cs typeface="Arial" pitchFamily="34" charset="0"/>
            </a:endParaRPr>
          </a:p>
        </p:txBody>
      </p:sp>
      <p:sp>
        <p:nvSpPr>
          <p:cNvPr id="41989" name="Rectangle 10"/>
          <p:cNvSpPr>
            <a:spLocks noChangeArrowheads="1"/>
          </p:cNvSpPr>
          <p:nvPr/>
        </p:nvSpPr>
        <p:spPr bwMode="auto">
          <a:xfrm>
            <a:off x="3124200" y="1143000"/>
            <a:ext cx="6019800" cy="369888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ru-RU" sz="1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за 2021 год составило 98,79%</a:t>
            </a:r>
          </a:p>
        </p:txBody>
      </p:sp>
      <p:pic>
        <p:nvPicPr>
          <p:cNvPr id="109630" name="Рисунок 9" descr="insurance-1991216_192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09800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Диаграмма 10"/>
          <p:cNvGraphicFramePr/>
          <p:nvPr/>
        </p:nvGraphicFramePr>
        <p:xfrm>
          <a:off x="1524000" y="1905000"/>
          <a:ext cx="6096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2438400" y="4648200"/>
            <a:ext cx="457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ru-RU" altLang="ru-RU" b="1" dirty="0" smtClean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     План, год         Факт, год</a:t>
            </a: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0" y="5791200"/>
            <a:ext cx="8991600" cy="338554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1600" b="1" dirty="0">
                <a:latin typeface="Bookman Old Style" pitchFamily="18" charset="0"/>
              </a:rPr>
              <a:t>Удельный вес расходов на социальную политику в бюджете составляет </a:t>
            </a:r>
            <a:r>
              <a:rPr lang="ru-RU" sz="1600" b="1" dirty="0" smtClean="0">
                <a:latin typeface="Bookman Old Style" pitchFamily="18" charset="0"/>
              </a:rPr>
              <a:t>3 </a:t>
            </a:r>
            <a:r>
              <a:rPr lang="ru-RU" sz="1600" b="1" dirty="0">
                <a:latin typeface="Bookman Old Style" pitchFamily="18" charset="0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938986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228600"/>
            <a:ext cx="8915400" cy="838200"/>
          </a:xfrm>
        </p:spPr>
        <p:txBody>
          <a:bodyPr>
            <a:normAutofit fontScale="90000"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400" dirty="0">
                <a:solidFill>
                  <a:srgbClr val="00421E"/>
                </a:solidFill>
                <a:effectLst/>
                <a:latin typeface="Bookman Old Style" pitchFamily="18" charset="0"/>
              </a:rPr>
              <a:t>Исполнение по направлениям  расходов по разделу </a:t>
            </a:r>
            <a:br>
              <a:rPr lang="ru-RU" sz="2400" dirty="0">
                <a:solidFill>
                  <a:srgbClr val="00421E"/>
                </a:solidFill>
                <a:effectLst/>
                <a:latin typeface="Bookman Old Style" pitchFamily="18" charset="0"/>
              </a:rPr>
            </a:br>
            <a:r>
              <a:rPr lang="ru-RU" sz="2400" dirty="0">
                <a:solidFill>
                  <a:srgbClr val="00421E"/>
                </a:solidFill>
                <a:effectLst/>
                <a:latin typeface="Bookman Old Style" pitchFamily="18" charset="0"/>
              </a:rPr>
              <a:t>«Социальная  политика» за </a:t>
            </a:r>
            <a:r>
              <a:rPr lang="ru-RU" sz="24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2021 год</a:t>
            </a:r>
            <a:r>
              <a:rPr lang="ru-RU" sz="2400" dirty="0">
                <a:solidFill>
                  <a:srgbClr val="007E39"/>
                </a:solidFill>
                <a:effectLst/>
                <a:latin typeface="Bookman Old Style" pitchFamily="18" charset="0"/>
              </a:rPr>
              <a:t/>
            </a:r>
            <a:br>
              <a:rPr lang="ru-RU" sz="2400" dirty="0">
                <a:solidFill>
                  <a:srgbClr val="007E39"/>
                </a:solidFill>
                <a:effectLst/>
                <a:latin typeface="Bookman Old Style" pitchFamily="18" charset="0"/>
              </a:rPr>
            </a:br>
            <a:endParaRPr lang="ru-RU" sz="1400" dirty="0">
              <a:solidFill>
                <a:srgbClr val="007E39"/>
              </a:solidFill>
              <a:effectLst/>
              <a:latin typeface="Bookman Old Style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6054715"/>
              </p:ext>
            </p:extLst>
          </p:nvPr>
        </p:nvGraphicFramePr>
        <p:xfrm>
          <a:off x="152400" y="1219200"/>
          <a:ext cx="8839200" cy="4867026"/>
        </p:xfrm>
        <a:graphic>
          <a:graphicData uri="http://schemas.openxmlformats.org/drawingml/2006/table">
            <a:tbl>
              <a:tblPr/>
              <a:tblGrid>
                <a:gridCol w="5257800"/>
                <a:gridCol w="1295400"/>
                <a:gridCol w="1219200"/>
                <a:gridCol w="1066800"/>
              </a:tblGrid>
              <a:tr h="155541"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 dirty="0">
                        <a:latin typeface="Times New Roman"/>
                      </a:endParaRPr>
                    </a:p>
                  </a:txBody>
                  <a:tcPr marL="3988" marR="3988" marT="39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latin typeface="Times New Roman"/>
                      </a:endParaRPr>
                    </a:p>
                  </a:txBody>
                  <a:tcPr marL="3988" marR="3988" marT="39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latin typeface="Times New Roman"/>
                      </a:endParaRPr>
                    </a:p>
                  </a:txBody>
                  <a:tcPr marL="3988" marR="3988" marT="39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latin typeface="Times New Roman"/>
                      </a:endParaRPr>
                    </a:p>
                  </a:txBody>
                  <a:tcPr marL="3988" marR="3988" marT="39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845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Направление расходов</a:t>
                      </a:r>
                    </a:p>
                  </a:txBody>
                  <a:tcPr marL="3988" marR="3988" marT="39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Утверждено, </a:t>
                      </a:r>
                      <a:endParaRPr lang="ru-RU" sz="1200" b="1" i="0" u="none" strike="noStrike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t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тыс</a:t>
                      </a:r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. руб.</a:t>
                      </a:r>
                    </a:p>
                  </a:txBody>
                  <a:tcPr marL="3988" marR="3988" marT="39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Исполнено, </a:t>
                      </a:r>
                      <a:endParaRPr lang="ru-RU" sz="1200" b="1" i="0" u="none" strike="noStrike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t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тыс</a:t>
                      </a:r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. руб.</a:t>
                      </a:r>
                    </a:p>
                  </a:txBody>
                  <a:tcPr marL="3988" marR="3988" marT="39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Исполнено, %</a:t>
                      </a:r>
                    </a:p>
                  </a:txBody>
                  <a:tcPr marL="3988" marR="3988" marT="39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15364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Обеспечение жильем молодых семей в городском округе Нижняя Салда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2 462,0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2 462,0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100,00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458646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Осуществление государственного полномочия Свердловской области по предоставлению гражданам субсидий на оплату жилого помещения и коммунальных услуг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2 107,5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1 857,1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88,12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450669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Осуществление государственного полномочия Свердловской области по предоставлению отдельным категориям граждан компенсаций расходов на оплату жилого помещения и коммунальных услуг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17 841,4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17 840,2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99,99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450669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Осуществление государственного полномочия Российской Федерации по предоставлению отдельным категориям граждан компенсаций расходов на оплату жилого помещения и коммунальных услуг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8 301,3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8 301,1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100,00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4708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Субвенции бюджетам городских округов на компенсацию отдельным категориям граждан оплаты взноса на капитальный ремонт общего имущества в многоквартирном доме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19,9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19,9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100,00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60222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Предоставление компенсации Почетным гражданам городского округа Нижняя Салда ко Дню города и Новому году,Предоставление единовременной компенсации на погребение в случае смерти Почетного гражданина городского округа Нижняя Салда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115,0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82,61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304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Охрана семьи и детства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540,8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376,7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69,66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03399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Другие вопросы в области социальной политики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4 691,5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4 691,4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100,00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31317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Всего расходов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36 079,4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35 643,4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98,79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" y="228600"/>
            <a:ext cx="8915400" cy="838200"/>
          </a:xfrm>
        </p:spPr>
        <p:txBody>
          <a:bodyPr>
            <a:normAutofit fontScale="90000"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400" dirty="0">
                <a:solidFill>
                  <a:srgbClr val="00421E"/>
                </a:solidFill>
                <a:effectLst/>
                <a:latin typeface="Bookman Old Style" pitchFamily="18" charset="0"/>
              </a:rPr>
              <a:t>Исполнение </a:t>
            </a:r>
            <a:r>
              <a:rPr lang="ru-RU" sz="24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по </a:t>
            </a:r>
            <a:r>
              <a:rPr lang="ru-RU" sz="2400" dirty="0">
                <a:solidFill>
                  <a:srgbClr val="00421E"/>
                </a:solidFill>
                <a:effectLst/>
                <a:latin typeface="Bookman Old Style" pitchFamily="18" charset="0"/>
              </a:rPr>
              <a:t>разделу </a:t>
            </a:r>
            <a:r>
              <a:rPr lang="ru-RU" sz="24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1000</a:t>
            </a:r>
            <a:r>
              <a:rPr lang="ru-RU" sz="2400" dirty="0">
                <a:solidFill>
                  <a:srgbClr val="00421E"/>
                </a:solidFill>
                <a:effectLst/>
                <a:latin typeface="Bookman Old Style" pitchFamily="18" charset="0"/>
              </a:rPr>
              <a:t/>
            </a:r>
            <a:br>
              <a:rPr lang="ru-RU" sz="2400" dirty="0">
                <a:solidFill>
                  <a:srgbClr val="00421E"/>
                </a:solidFill>
                <a:effectLst/>
                <a:latin typeface="Bookman Old Style" pitchFamily="18" charset="0"/>
              </a:rPr>
            </a:br>
            <a:r>
              <a:rPr lang="ru-RU" sz="2400" dirty="0">
                <a:solidFill>
                  <a:srgbClr val="00421E"/>
                </a:solidFill>
                <a:effectLst/>
                <a:latin typeface="Bookman Old Style" pitchFamily="18" charset="0"/>
              </a:rPr>
              <a:t>«Социальная  политика» за </a:t>
            </a:r>
            <a:r>
              <a:rPr lang="ru-RU" sz="24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2021 </a:t>
            </a:r>
            <a:r>
              <a:rPr lang="ru-RU" sz="2400" dirty="0">
                <a:solidFill>
                  <a:srgbClr val="00421E"/>
                </a:solidFill>
                <a:effectLst/>
                <a:latin typeface="Bookman Old Style" pitchFamily="18" charset="0"/>
              </a:rPr>
              <a:t>год </a:t>
            </a:r>
            <a:r>
              <a:rPr lang="ru-RU" sz="2400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br>
              <a:rPr lang="ru-RU" sz="2400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ru-RU" sz="1400" dirty="0">
              <a:solidFill>
                <a:srgbClr val="00421E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3428" name="Rectangle 68"/>
          <p:cNvSpPr>
            <a:spLocks noChangeArrowheads="1"/>
          </p:cNvSpPr>
          <p:nvPr/>
        </p:nvSpPr>
        <p:spPr bwMode="auto">
          <a:xfrm>
            <a:off x="190500" y="2882128"/>
            <a:ext cx="2474259" cy="20313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eaLnBrk="0" hangingPunct="0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alt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Предоставление  социальных выплат молодым семьям на приобретение (строительство) жилья на условиях </a:t>
            </a:r>
            <a:r>
              <a:rPr lang="ru-RU" altLang="ru-RU" sz="1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софинансирования</a:t>
            </a:r>
            <a:r>
              <a:rPr lang="ru-RU" alt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из федерального бюджета – 2 461 968,00 </a:t>
            </a:r>
            <a:r>
              <a:rPr lang="ru-RU" alt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ru-RU" alt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429" name="Rectangle 69"/>
          <p:cNvSpPr>
            <a:spLocks noChangeArrowheads="1"/>
          </p:cNvSpPr>
          <p:nvPr/>
        </p:nvSpPr>
        <p:spPr bwMode="auto">
          <a:xfrm>
            <a:off x="6019800" y="3644443"/>
            <a:ext cx="2971800" cy="116955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285750" indent="-285750" eaLnBrk="0" hangingPunct="0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Предоставление компенсации Почетным гражданам городского округа Нижняя Салда – </a:t>
            </a:r>
          </a:p>
          <a:p>
            <a:pPr eaLnBrk="0" hangingPunct="0">
              <a:buClr>
                <a:srgbClr val="C00000"/>
              </a:buClr>
              <a:defRPr/>
            </a:pPr>
            <a:r>
              <a:rPr lang="ru-RU" alt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95 </a:t>
            </a:r>
            <a:r>
              <a:rPr lang="ru-RU" alt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тыс.руб.</a:t>
            </a:r>
          </a:p>
        </p:txBody>
      </p:sp>
      <p:sp>
        <p:nvSpPr>
          <p:cNvPr id="103430" name="Rectangle 70"/>
          <p:cNvSpPr>
            <a:spLocks noChangeArrowheads="1"/>
          </p:cNvSpPr>
          <p:nvPr/>
        </p:nvSpPr>
        <p:spPr bwMode="auto">
          <a:xfrm>
            <a:off x="2820924" y="2944276"/>
            <a:ext cx="2649250" cy="20313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285750" indent="-285750" eaLnBrk="0" hangingPunct="0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Предоставление </a:t>
            </a:r>
            <a:r>
              <a:rPr lang="ru-RU" alt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гражданам субсидий </a:t>
            </a:r>
            <a:r>
              <a:rPr lang="ru-RU" alt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 оплату ЖКУ –</a:t>
            </a:r>
          </a:p>
          <a:p>
            <a:pPr eaLnBrk="0" hangingPunct="0">
              <a:buClr>
                <a:srgbClr val="C00000"/>
              </a:buClr>
              <a:defRPr/>
            </a:pPr>
            <a:r>
              <a:rPr lang="ru-RU" alt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1 857 085,46 руб</a:t>
            </a:r>
            <a:r>
              <a:rPr lang="ru-RU" alt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eaLnBrk="0" hangingPunct="0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Предоставление отдельным категориям граждан компенсаций расходов на оплату жилого помещения и коммунальных услуг- </a:t>
            </a:r>
          </a:p>
          <a:p>
            <a:pPr eaLnBrk="0" hangingPunct="0">
              <a:buClr>
                <a:srgbClr val="C00000"/>
              </a:buClr>
              <a:defRPr/>
            </a:pPr>
            <a:r>
              <a:rPr lang="ru-RU" alt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26 142 732,00 руб.</a:t>
            </a:r>
            <a:endParaRPr lang="ru-RU" alt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433" name="Rectangle 116"/>
          <p:cNvSpPr>
            <a:spLocks noChangeArrowheads="1"/>
          </p:cNvSpPr>
          <p:nvPr/>
        </p:nvSpPr>
        <p:spPr bwMode="auto">
          <a:xfrm>
            <a:off x="304800" y="5334000"/>
            <a:ext cx="3810000" cy="10772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eaLnBrk="0" hangingPunct="0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altLang="ru-RU" sz="1200" b="1" dirty="0" smtClean="0">
                <a:solidFill>
                  <a:srgbClr val="002060"/>
                </a:solidFill>
                <a:latin typeface="Bookman Old Style" pitchFamily="18" charset="0"/>
              </a:rPr>
              <a:t>Осуществление мероприятий по обеспечению питанием обучающихся в муниципальных общеобразовательных организациях </a:t>
            </a:r>
            <a:r>
              <a:rPr lang="ru-RU" alt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alt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376 654,00 руб.</a:t>
            </a:r>
            <a:endParaRPr lang="ru-RU" altLang="ru-RU" sz="1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442" name="TextBox 22"/>
          <p:cNvSpPr txBox="1">
            <a:spLocks noChangeArrowheads="1"/>
          </p:cNvSpPr>
          <p:nvPr/>
        </p:nvSpPr>
        <p:spPr bwMode="auto">
          <a:xfrm>
            <a:off x="5105400" y="5486400"/>
            <a:ext cx="2542684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1200" b="1" dirty="0">
                <a:solidFill>
                  <a:srgbClr val="002060"/>
                </a:solidFill>
                <a:latin typeface="Bookman Old Style" pitchFamily="18" charset="0"/>
              </a:rPr>
              <a:t>Другие вопросы в области </a:t>
            </a:r>
          </a:p>
          <a:p>
            <a:r>
              <a:rPr lang="ru-RU" altLang="ru-RU" sz="1200" b="1" dirty="0">
                <a:solidFill>
                  <a:srgbClr val="002060"/>
                </a:solidFill>
                <a:latin typeface="Bookman Old Style" pitchFamily="18" charset="0"/>
              </a:rPr>
              <a:t>социальной политики – </a:t>
            </a:r>
          </a:p>
          <a:p>
            <a:r>
              <a:rPr lang="ru-RU" alt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4 691 380,56 </a:t>
            </a:r>
            <a:r>
              <a:rPr lang="ru-RU" altLang="ru-RU" sz="1200" b="1" dirty="0">
                <a:solidFill>
                  <a:srgbClr val="FF0000"/>
                </a:solidFill>
                <a:latin typeface="Bookman Old Style" pitchFamily="18" charset="0"/>
              </a:rPr>
              <a:t>руб.</a:t>
            </a:r>
          </a:p>
        </p:txBody>
      </p:sp>
      <p:pic>
        <p:nvPicPr>
          <p:cNvPr id="6146" name="Picture 2" descr="https://xn----7sbapucamgwpycfeq1th.xn--p1ai/images/ris/pchetniy-grazdani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143000"/>
            <a:ext cx="1330900" cy="226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429000" y="1219200"/>
            <a:ext cx="1493460" cy="1594834"/>
          </a:xfrm>
          <a:prstGeom prst="rect">
            <a:avLst/>
          </a:prstGeom>
        </p:spPr>
      </p:pic>
      <p:pic>
        <p:nvPicPr>
          <p:cNvPr id="13" name="Рисунок 5" descr="5beb184d01d2f886d773232da75bc9db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990600"/>
            <a:ext cx="253943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0969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429000" y="301625"/>
            <a:ext cx="5708650" cy="838200"/>
          </a:xfrm>
        </p:spPr>
        <p:txBody>
          <a:bodyPr>
            <a:normAutofit fontScale="90000"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700" dirty="0">
                <a:solidFill>
                  <a:srgbClr val="00421E"/>
                </a:solidFill>
                <a:effectLst/>
                <a:latin typeface="Bookman Old Style" pitchFamily="18" charset="0"/>
              </a:rPr>
              <a:t>Расходы по разделу </a:t>
            </a:r>
            <a:r>
              <a:rPr lang="ru-RU" sz="27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1100 </a:t>
            </a:r>
            <a:br>
              <a:rPr lang="ru-RU" sz="27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</a:br>
            <a:r>
              <a:rPr lang="ru-RU" sz="27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«Физическая </a:t>
            </a:r>
            <a:r>
              <a:rPr lang="ru-RU" sz="2700" dirty="0">
                <a:solidFill>
                  <a:srgbClr val="00421E"/>
                </a:solidFill>
                <a:effectLst/>
                <a:latin typeface="Bookman Old Style" pitchFamily="18" charset="0"/>
              </a:rPr>
              <a:t>культура и </a:t>
            </a:r>
            <a:r>
              <a:rPr lang="ru-RU" sz="27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спорт»</a:t>
            </a:r>
            <a:r>
              <a:rPr lang="ru-RU" sz="2700" dirty="0">
                <a:solidFill>
                  <a:srgbClr val="00421E"/>
                </a:solidFill>
                <a:effectLst/>
                <a:latin typeface="Bookman Old Style" pitchFamily="18" charset="0"/>
              </a:rPr>
              <a:t/>
            </a:r>
            <a:br>
              <a:rPr lang="ru-RU" sz="2700" dirty="0">
                <a:solidFill>
                  <a:srgbClr val="00421E"/>
                </a:solidFill>
                <a:effectLst/>
                <a:latin typeface="Bookman Old Style" pitchFamily="18" charset="0"/>
              </a:rPr>
            </a:br>
            <a:r>
              <a:rPr lang="ru-RU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/>
            </a:r>
            <a:br>
              <a:rPr lang="ru-RU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</a:br>
            <a:endParaRPr lang="ru-RU" sz="2400" dirty="0">
              <a:effectLst>
                <a:outerShdw blurRad="38100" dist="38100" dir="2700000" algn="tl">
                  <a:srgbClr val="C0C0C0"/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10595" name="Rectangle 3"/>
          <p:cNvSpPr>
            <a:spLocks noChangeArrowheads="1"/>
          </p:cNvSpPr>
          <p:nvPr/>
        </p:nvSpPr>
        <p:spPr bwMode="auto">
          <a:xfrm>
            <a:off x="6477000" y="5181600"/>
            <a:ext cx="24923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endParaRPr lang="ru-RU" altLang="ru-RU" sz="120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110" name="Rectangle 488"/>
          <p:cNvSpPr>
            <a:spLocks noChangeArrowheads="1"/>
          </p:cNvSpPr>
          <p:nvPr/>
        </p:nvSpPr>
        <p:spPr bwMode="auto">
          <a:xfrm>
            <a:off x="3200400" y="1219200"/>
            <a:ext cx="5791200" cy="369888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Исполнение за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2021 год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составило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99,98%</a:t>
            </a: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0597" name="TextBox 2"/>
          <p:cNvSpPr txBox="1">
            <a:spLocks noChangeArrowheads="1"/>
          </p:cNvSpPr>
          <p:nvPr/>
        </p:nvSpPr>
        <p:spPr bwMode="auto">
          <a:xfrm>
            <a:off x="304800" y="5276850"/>
            <a:ext cx="457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ru-RU" altLang="ru-RU" b="1" dirty="0" smtClean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     План, год         Факт, год</a:t>
            </a: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70109316"/>
              </p:ext>
            </p:extLst>
          </p:nvPr>
        </p:nvGraphicFramePr>
        <p:xfrm>
          <a:off x="609600" y="22098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8672324"/>
              </p:ext>
            </p:extLst>
          </p:nvPr>
        </p:nvGraphicFramePr>
        <p:xfrm>
          <a:off x="152400" y="22098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Rectangle 488"/>
          <p:cNvSpPr>
            <a:spLocks noChangeArrowheads="1"/>
          </p:cNvSpPr>
          <p:nvPr/>
        </p:nvSpPr>
        <p:spPr bwMode="auto">
          <a:xfrm>
            <a:off x="152400" y="6172200"/>
            <a:ext cx="8763000" cy="40011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Удельный вес расходов на физкультуру и спорт в бюджете составляет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%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" y="0"/>
            <a:ext cx="2609850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0" t="12397" r="33774" b="14648"/>
          <a:stretch/>
        </p:blipFill>
        <p:spPr bwMode="auto">
          <a:xfrm>
            <a:off x="5181600" y="2841171"/>
            <a:ext cx="3154540" cy="2477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926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05200" y="76200"/>
            <a:ext cx="5334000" cy="990600"/>
          </a:xfrm>
        </p:spPr>
        <p:txBody>
          <a:bodyPr>
            <a:normAutofit fontScale="90000"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2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Муниципальная программа «Развитие </a:t>
            </a:r>
            <a:r>
              <a:rPr lang="ru-RU" sz="2200" dirty="0">
                <a:solidFill>
                  <a:srgbClr val="00421E"/>
                </a:solidFill>
                <a:effectLst/>
                <a:latin typeface="Bookman Old Style" pitchFamily="18" charset="0"/>
              </a:rPr>
              <a:t>физической культуры, спорта и молодежной политики в городском округе Нижняя Салда до </a:t>
            </a:r>
            <a:r>
              <a:rPr lang="ru-RU" sz="22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2024 года»</a:t>
            </a:r>
            <a:r>
              <a:rPr lang="ru-RU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                                                                      </a:t>
            </a:r>
            <a:r>
              <a:rPr lang="ru-RU" sz="2400" dirty="0">
                <a:solidFill>
                  <a:srgbClr val="007E3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/>
            </a:r>
            <a:br>
              <a:rPr lang="ru-RU" sz="2400" dirty="0">
                <a:solidFill>
                  <a:srgbClr val="007E3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</a:br>
            <a:endParaRPr lang="ru-RU" sz="2400" dirty="0">
              <a:solidFill>
                <a:srgbClr val="007E3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11619" name="Rectangle 42"/>
          <p:cNvSpPr>
            <a:spLocks noChangeArrowheads="1"/>
          </p:cNvSpPr>
          <p:nvPr/>
        </p:nvSpPr>
        <p:spPr bwMode="auto">
          <a:xfrm>
            <a:off x="0" y="12652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 altLang="ru-RU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1620" name="Rectangle 235"/>
          <p:cNvSpPr>
            <a:spLocks noChangeArrowheads="1"/>
          </p:cNvSpPr>
          <p:nvPr/>
        </p:nvSpPr>
        <p:spPr bwMode="auto">
          <a:xfrm>
            <a:off x="228600" y="6477000"/>
            <a:ext cx="8686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ru-RU" altLang="ru-RU" sz="1400" b="1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8927661"/>
              </p:ext>
            </p:extLst>
          </p:nvPr>
        </p:nvGraphicFramePr>
        <p:xfrm>
          <a:off x="228600" y="1909763"/>
          <a:ext cx="8686800" cy="4666426"/>
        </p:xfrm>
        <a:graphic>
          <a:graphicData uri="http://schemas.openxmlformats.org/drawingml/2006/table">
            <a:tbl>
              <a:tblPr/>
              <a:tblGrid>
                <a:gridCol w="3973827"/>
                <a:gridCol w="1621506"/>
                <a:gridCol w="1454808"/>
                <a:gridCol w="1636659"/>
              </a:tblGrid>
              <a:tr h="68103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effectLst/>
                          <a:latin typeface="Bookman Old Style" pitchFamily="18" charset="0"/>
                        </a:rPr>
                        <a:t>Направление расходов</a:t>
                      </a:r>
                    </a:p>
                  </a:txBody>
                  <a:tcPr marL="7654" marR="7654" marT="76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Уточненные назначения, тыс.руб.</a:t>
                      </a:r>
                    </a:p>
                  </a:txBody>
                  <a:tcPr marL="8860" marR="8860" marT="8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Исполнение, тыс.руб.</a:t>
                      </a:r>
                    </a:p>
                  </a:txBody>
                  <a:tcPr marL="8860" marR="8860" marT="8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Исполнение, </a:t>
                      </a:r>
                      <a:endParaRPr lang="ru-RU" sz="1400" b="1" i="0" u="none" strike="noStrike" dirty="0" smtClean="0">
                        <a:solidFill>
                          <a:srgbClr val="000000"/>
                        </a:solidFill>
                        <a:latin typeface="Bookman Old Style" pitchFamily="18" charset="0"/>
                      </a:endParaRPr>
                    </a:p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%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Bookman Old Style" pitchFamily="18" charset="0"/>
                      </a:endParaRPr>
                    </a:p>
                  </a:txBody>
                  <a:tcPr marL="8860" marR="8860" marT="8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70294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Развитие физической культуры, спорта в городском округе Нижняя Салда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8 809,3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8 807,6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99,98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685841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Развитие инфраструктуры спортивных сооружений городского округа Нижняя Салда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26 388,9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24 746,9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93,78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730490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Развитие образования в сфере физической культуры и спорта в городском округе Нижняя Салда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14 360,4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14 293,5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99,53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26382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 Развитие потенциала молодежи в городском округе Нижняя Салда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54,0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54,0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100,00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495833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Патриотическое воспитание граждан в городском округе Нижняя Салда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86,0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86,0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100,00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33432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Обеспечение реализации муниципальной программы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2 461,1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2 460,2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99,96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5986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Всего расходов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52 159,7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50 448,2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96,72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09850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593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05200" y="76200"/>
            <a:ext cx="5334000" cy="990600"/>
          </a:xfrm>
        </p:spPr>
        <p:txBody>
          <a:bodyPr>
            <a:normAutofit fontScale="90000"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2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Муниципальная программа «Развитие </a:t>
            </a:r>
            <a:r>
              <a:rPr lang="ru-RU" sz="2200" dirty="0">
                <a:solidFill>
                  <a:srgbClr val="00421E"/>
                </a:solidFill>
                <a:effectLst/>
                <a:latin typeface="Bookman Old Style" pitchFamily="18" charset="0"/>
              </a:rPr>
              <a:t>физической культуры, спорта и молодежной политики в городском округе Нижняя Салда до </a:t>
            </a:r>
            <a:r>
              <a:rPr lang="ru-RU" sz="22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2024 года»</a:t>
            </a:r>
            <a:r>
              <a:rPr lang="ru-RU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                                                                      </a:t>
            </a:r>
            <a:r>
              <a:rPr lang="ru-RU" sz="2400" dirty="0">
                <a:solidFill>
                  <a:srgbClr val="007E3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/>
            </a:r>
            <a:br>
              <a:rPr lang="ru-RU" sz="2400" dirty="0">
                <a:solidFill>
                  <a:srgbClr val="007E3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</a:br>
            <a:endParaRPr lang="ru-RU" sz="2400" dirty="0">
              <a:solidFill>
                <a:srgbClr val="007E3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51555" name="Rectangle 42"/>
          <p:cNvSpPr>
            <a:spLocks noChangeArrowheads="1"/>
          </p:cNvSpPr>
          <p:nvPr/>
        </p:nvSpPr>
        <p:spPr bwMode="auto">
          <a:xfrm>
            <a:off x="0" y="1265238"/>
            <a:ext cx="1841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151556" name="Rectangle 235"/>
          <p:cNvSpPr>
            <a:spLocks noChangeArrowheads="1"/>
          </p:cNvSpPr>
          <p:nvPr/>
        </p:nvSpPr>
        <p:spPr bwMode="auto">
          <a:xfrm>
            <a:off x="228600" y="6477000"/>
            <a:ext cx="868680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ru-RU" altLang="ru-RU" sz="1400" b="1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4150" y="2209800"/>
            <a:ext cx="8731250" cy="1016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400" b="1" dirty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МБУ «СОК»     </a:t>
            </a:r>
            <a:endParaRPr lang="ru-RU" sz="2400" dirty="0">
              <a:solidFill>
                <a:srgbClr val="2C2D2E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eaLnBrk="1" hangingPunct="1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800" dirty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узел коммерческого учета, тепло-водоснабжения хоккейного корта 176 361,00 руб.</a:t>
            </a:r>
          </a:p>
          <a:p>
            <a:pPr marL="285750" indent="-285750" eaLnBrk="1" hangingPunct="1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800" dirty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 монтаж теплообменника, тепловой пункт хоккейного корта 281 837,41 руб.</a:t>
            </a:r>
          </a:p>
        </p:txBody>
      </p:sp>
      <p:pic>
        <p:nvPicPr>
          <p:cNvPr id="151559" name="Рисунок 3"/>
          <p:cNvPicPr>
            <a:picLocks noChangeAspect="1"/>
          </p:cNvPicPr>
          <p:nvPr/>
        </p:nvPicPr>
        <p:blipFill>
          <a:blip r:embed="rId3" cstate="print"/>
          <a:srcRect t="23796" b="22501"/>
          <a:stretch>
            <a:fillRect/>
          </a:stretch>
        </p:blipFill>
        <p:spPr bwMode="auto">
          <a:xfrm>
            <a:off x="1338263" y="3581400"/>
            <a:ext cx="6400800" cy="257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09850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05200" y="76200"/>
            <a:ext cx="5334000" cy="990600"/>
          </a:xfrm>
        </p:spPr>
        <p:txBody>
          <a:bodyPr>
            <a:normAutofit fontScale="90000"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2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Муниципальная программа «Развитие </a:t>
            </a:r>
            <a:r>
              <a:rPr lang="ru-RU" sz="2200" dirty="0">
                <a:solidFill>
                  <a:srgbClr val="00421E"/>
                </a:solidFill>
                <a:effectLst/>
                <a:latin typeface="Bookman Old Style" pitchFamily="18" charset="0"/>
              </a:rPr>
              <a:t>физической культуры, спорта и молодежной политики в городском округе Нижняя Салда до </a:t>
            </a:r>
            <a:r>
              <a:rPr lang="ru-RU" sz="22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2024 года»</a:t>
            </a:r>
            <a:r>
              <a:rPr lang="ru-RU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                                                                      </a:t>
            </a:r>
            <a:r>
              <a:rPr lang="ru-RU" sz="2400" dirty="0">
                <a:solidFill>
                  <a:srgbClr val="007E3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/>
            </a:r>
            <a:br>
              <a:rPr lang="ru-RU" sz="2400" dirty="0">
                <a:solidFill>
                  <a:srgbClr val="007E3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</a:br>
            <a:endParaRPr lang="ru-RU" sz="2400" dirty="0">
              <a:solidFill>
                <a:srgbClr val="007E3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12643" name="Rectangle 42"/>
          <p:cNvSpPr>
            <a:spLocks noChangeArrowheads="1"/>
          </p:cNvSpPr>
          <p:nvPr/>
        </p:nvSpPr>
        <p:spPr bwMode="auto">
          <a:xfrm>
            <a:off x="0" y="12652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 altLang="ru-RU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2644" name="Rectangle 235"/>
          <p:cNvSpPr>
            <a:spLocks noChangeArrowheads="1"/>
          </p:cNvSpPr>
          <p:nvPr/>
        </p:nvSpPr>
        <p:spPr bwMode="auto">
          <a:xfrm>
            <a:off x="228600" y="6477000"/>
            <a:ext cx="8686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ru-RU" altLang="ru-RU" sz="1400" b="1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4732" y="5714239"/>
            <a:ext cx="5638800" cy="3385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60000" indent="-457200" fontAlgn="t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Ремонт помещения МБУ «СОК» – 119 940,64 руб.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09850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4" descr="IMG-20220506-WA003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31602" y="1634070"/>
            <a:ext cx="3140869" cy="418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947" y="1872059"/>
            <a:ext cx="3453706" cy="4604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497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4345960-365D-4A4B-9FA9-3F04007E8EA0}" type="slidenum">
              <a:rPr lang="ru-RU" altLang="ru-RU" smtClean="0"/>
              <a:pPr/>
              <a:t>7</a:t>
            </a:fld>
            <a:endParaRPr lang="ru-RU" altLang="ru-RU" smtClean="0"/>
          </a:p>
        </p:txBody>
      </p:sp>
      <p:sp>
        <p:nvSpPr>
          <p:cNvPr id="34819" name="Rectangle 166"/>
          <p:cNvSpPr>
            <a:spLocks noChangeArrowheads="1"/>
          </p:cNvSpPr>
          <p:nvPr/>
        </p:nvSpPr>
        <p:spPr bwMode="auto">
          <a:xfrm>
            <a:off x="728663" y="381000"/>
            <a:ext cx="7688262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800" b="1" dirty="0">
                <a:solidFill>
                  <a:srgbClr val="00421E"/>
                </a:solidFill>
                <a:latin typeface="Bookman Old Style" pitchFamily="18" charset="0"/>
              </a:rPr>
              <a:t>Доходы  бюджета городского округа </a:t>
            </a:r>
            <a:br>
              <a:rPr lang="ru-RU" altLang="ru-RU" sz="2800" b="1" dirty="0">
                <a:solidFill>
                  <a:srgbClr val="00421E"/>
                </a:solidFill>
                <a:latin typeface="Bookman Old Style" pitchFamily="18" charset="0"/>
              </a:rPr>
            </a:br>
            <a:r>
              <a:rPr lang="ru-RU" altLang="ru-RU" sz="2800" b="1" dirty="0">
                <a:solidFill>
                  <a:srgbClr val="00421E"/>
                </a:solidFill>
                <a:latin typeface="Bookman Old Style" pitchFamily="18" charset="0"/>
              </a:rPr>
              <a:t>Нижняя Салда  за </a:t>
            </a:r>
            <a:r>
              <a:rPr lang="ru-RU" altLang="ru-RU" sz="2800" b="1" dirty="0" smtClean="0">
                <a:solidFill>
                  <a:srgbClr val="00421E"/>
                </a:solidFill>
                <a:latin typeface="Bookman Old Style" pitchFamily="18" charset="0"/>
              </a:rPr>
              <a:t>20</a:t>
            </a:r>
            <a:r>
              <a:rPr lang="en-US" altLang="ru-RU" sz="2800" b="1" dirty="0" smtClean="0">
                <a:solidFill>
                  <a:srgbClr val="00421E"/>
                </a:solidFill>
                <a:latin typeface="Bookman Old Style" pitchFamily="18" charset="0"/>
              </a:rPr>
              <a:t>2</a:t>
            </a:r>
            <a:r>
              <a:rPr lang="ru-RU" altLang="ru-RU" sz="2800" b="1" dirty="0" smtClean="0">
                <a:solidFill>
                  <a:srgbClr val="00421E"/>
                </a:solidFill>
                <a:latin typeface="Bookman Old Style" pitchFamily="18" charset="0"/>
              </a:rPr>
              <a:t>1  </a:t>
            </a:r>
            <a:r>
              <a:rPr lang="ru-RU" altLang="ru-RU" sz="2800" b="1" dirty="0">
                <a:solidFill>
                  <a:srgbClr val="00421E"/>
                </a:solidFill>
                <a:latin typeface="Bookman Old Style" pitchFamily="18" charset="0"/>
              </a:rPr>
              <a:t>год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4458647"/>
              </p:ext>
            </p:extLst>
          </p:nvPr>
        </p:nvGraphicFramePr>
        <p:xfrm>
          <a:off x="304800" y="1524000"/>
          <a:ext cx="8382001" cy="4337685"/>
        </p:xfrm>
        <a:graphic>
          <a:graphicData uri="http://schemas.openxmlformats.org/drawingml/2006/table">
            <a:tbl>
              <a:tblPr/>
              <a:tblGrid>
                <a:gridCol w="3315956"/>
                <a:gridCol w="1560844"/>
                <a:gridCol w="1663003"/>
                <a:gridCol w="1842198"/>
              </a:tblGrid>
              <a:tr h="10668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Доходы бюджета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Уточненные назначения, тыс.руб.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Исполнение, тыс.руб.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Исполнение, %</a:t>
                      </a:r>
                      <a:endParaRPr lang="ru-RU" sz="1600" b="1" i="0" u="none" strike="noStrike" dirty="0">
                        <a:solidFill>
                          <a:srgbClr val="00421E"/>
                        </a:solidFill>
                        <a:latin typeface="Bookman Old Style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Н</a:t>
                      </a:r>
                      <a:r>
                        <a:rPr lang="ru-RU" sz="1800" b="1" i="0" u="none" strike="noStrike" kern="1200" dirty="0" smtClean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алоговые </a:t>
                      </a:r>
                      <a:r>
                        <a:rPr lang="ru-RU" sz="18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доходы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230 113,0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kern="120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241 603,2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kern="120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104,99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Н</a:t>
                      </a:r>
                      <a:r>
                        <a:rPr lang="ru-RU" sz="1800" b="1" i="0" u="none" strike="noStrike" kern="1200" dirty="0" smtClean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еналоговые </a:t>
                      </a:r>
                      <a:r>
                        <a:rPr lang="ru-RU" sz="18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доходы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kern="120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17 696,0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12 127,6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68,53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Б</a:t>
                      </a:r>
                      <a:r>
                        <a:rPr lang="ru-RU" sz="1800" b="1" i="0" u="none" strike="noStrike" kern="1200" dirty="0" smtClean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езвозмездные </a:t>
                      </a:r>
                      <a:r>
                        <a:rPr lang="ru-RU" sz="18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поступления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kern="120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838 091,9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kern="120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831 556,9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99,22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8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В</a:t>
                      </a:r>
                      <a:r>
                        <a:rPr lang="ru-RU" sz="1800" b="1" i="0" u="none" strike="noStrike" kern="1200" dirty="0" smtClean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озврат </a:t>
                      </a:r>
                      <a:r>
                        <a:rPr lang="ru-RU" sz="18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остатков межбюджетных </a:t>
                      </a:r>
                      <a:r>
                        <a:rPr lang="ru-RU" sz="1800" b="1" i="0" u="none" strike="noStrike" kern="1200" dirty="0" smtClean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трансфертов (МБТ)</a:t>
                      </a:r>
                      <a:endParaRPr lang="ru-RU" sz="1800" b="1" i="0" u="none" strike="noStrike" kern="1200" dirty="0">
                        <a:solidFill>
                          <a:srgbClr val="00421E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kern="120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kern="120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-4 794,6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i="0" u="none" strike="noStrike" dirty="0" smtClean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ИТОГО ДОХОДОВ</a:t>
                      </a:r>
                      <a:endParaRPr lang="ru-RU" sz="2000" b="1" i="0" u="none" strike="noStrike" dirty="0">
                        <a:solidFill>
                          <a:srgbClr val="00421E"/>
                        </a:solidFill>
                        <a:latin typeface="Bookman Old Style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kern="120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1 085 900,9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kern="120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1 080 493,1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99,50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ChangeArrowheads="1"/>
          </p:cNvSpPr>
          <p:nvPr/>
        </p:nvSpPr>
        <p:spPr bwMode="auto">
          <a:xfrm>
            <a:off x="304800" y="152400"/>
            <a:ext cx="8610600" cy="1016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00421E"/>
                </a:solidFill>
                <a:latin typeface="Bookman Old Style" pitchFamily="18" charset="0"/>
              </a:rPr>
              <a:t>Расходы на одного жителя в сфере </a:t>
            </a:r>
          </a:p>
          <a:p>
            <a:pPr algn="ctr">
              <a:defRPr/>
            </a:pPr>
            <a:r>
              <a:rPr lang="ru-RU" sz="2800" b="1" dirty="0">
                <a:solidFill>
                  <a:srgbClr val="00421E"/>
                </a:solidFill>
                <a:latin typeface="Bookman Old Style" pitchFamily="18" charset="0"/>
              </a:rPr>
              <a:t>физической культуры и спорта,</a:t>
            </a:r>
            <a:r>
              <a:rPr lang="ru-RU" sz="3200" b="1" dirty="0">
                <a:solidFill>
                  <a:srgbClr val="00421E"/>
                </a:solidFill>
                <a:latin typeface="Times New Roman" pitchFamily="18" charset="0"/>
              </a:rPr>
              <a:t> в рублях</a:t>
            </a:r>
            <a:r>
              <a:rPr lang="ru-RU" sz="2800" b="1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ru-RU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                                              </a:t>
            </a:r>
            <a:endParaRPr lang="ru-RU" sz="2000" b="1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48132" name="Rectangle 3"/>
          <p:cNvSpPr>
            <a:spLocks noChangeArrowheads="1"/>
          </p:cNvSpPr>
          <p:nvPr/>
        </p:nvSpPr>
        <p:spPr bwMode="auto">
          <a:xfrm>
            <a:off x="1219200" y="5867400"/>
            <a:ext cx="7391400" cy="40011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>
              <a:spcBef>
                <a:spcPct val="30000"/>
              </a:spcBef>
              <a:defRPr/>
            </a:pP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</a:rPr>
              <a:t>Темп роста расходов на одного жителя составил 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</a:rPr>
              <a:t>98,85 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</a:rPr>
              <a:t>%</a:t>
            </a:r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0" y="4495800"/>
            <a:ext cx="90108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prstClr val="black"/>
                </a:solidFill>
                <a:latin typeface="Bookman Old Style" pitchFamily="18" charset="0"/>
              </a:rPr>
              <a:t>2014 год   </a:t>
            </a:r>
            <a:r>
              <a:rPr lang="ru-RU" sz="1400" b="1" dirty="0" smtClean="0">
                <a:solidFill>
                  <a:prstClr val="black"/>
                </a:solidFill>
                <a:latin typeface="Bookman Old Style" pitchFamily="18" charset="0"/>
              </a:rPr>
              <a:t>  2015 </a:t>
            </a:r>
            <a:r>
              <a:rPr lang="ru-RU" sz="1400" b="1" dirty="0">
                <a:solidFill>
                  <a:prstClr val="black"/>
                </a:solidFill>
                <a:latin typeface="Bookman Old Style" pitchFamily="18" charset="0"/>
              </a:rPr>
              <a:t>год     </a:t>
            </a:r>
            <a:r>
              <a:rPr lang="ru-RU" sz="1400" b="1" dirty="0" smtClean="0">
                <a:solidFill>
                  <a:prstClr val="black"/>
                </a:solidFill>
                <a:latin typeface="Bookman Old Style" pitchFamily="18" charset="0"/>
              </a:rPr>
              <a:t>2016 </a:t>
            </a:r>
            <a:r>
              <a:rPr lang="ru-RU" sz="1400" b="1" dirty="0">
                <a:solidFill>
                  <a:prstClr val="black"/>
                </a:solidFill>
                <a:latin typeface="Bookman Old Style" pitchFamily="18" charset="0"/>
              </a:rPr>
              <a:t>год   </a:t>
            </a:r>
            <a:r>
              <a:rPr lang="ru-RU" sz="1400" b="1" dirty="0" smtClean="0">
                <a:solidFill>
                  <a:prstClr val="black"/>
                </a:solidFill>
                <a:latin typeface="Bookman Old Style" pitchFamily="18" charset="0"/>
              </a:rPr>
              <a:t>  2017 </a:t>
            </a:r>
            <a:r>
              <a:rPr lang="ru-RU" sz="1400" b="1" dirty="0">
                <a:solidFill>
                  <a:prstClr val="black"/>
                </a:solidFill>
                <a:latin typeface="Bookman Old Style" pitchFamily="18" charset="0"/>
              </a:rPr>
              <a:t>год     </a:t>
            </a:r>
            <a:r>
              <a:rPr lang="ru-RU" sz="1400" b="1" dirty="0" smtClean="0">
                <a:solidFill>
                  <a:prstClr val="black"/>
                </a:solidFill>
                <a:latin typeface="Bookman Old Style" pitchFamily="18" charset="0"/>
              </a:rPr>
              <a:t>2018 год    </a:t>
            </a:r>
            <a:r>
              <a:rPr lang="ru-RU" sz="1400" b="1" dirty="0" smtClean="0">
                <a:latin typeface="Bookman Old Style" pitchFamily="18" charset="0"/>
              </a:rPr>
              <a:t>2019 год    2020 год   </a:t>
            </a:r>
            <a:r>
              <a:rPr lang="ru-RU" sz="1400" b="1" dirty="0" smtClean="0">
                <a:solidFill>
                  <a:srgbClr val="FF0000"/>
                </a:solidFill>
                <a:latin typeface="Bookman Old Style" pitchFamily="18" charset="0"/>
              </a:rPr>
              <a:t>2021 год</a:t>
            </a:r>
            <a:endParaRPr lang="ru-RU" sz="14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-533400" y="1600200"/>
          <a:ext cx="101346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83039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19400" y="0"/>
            <a:ext cx="6096000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2400" b="1" dirty="0">
                <a:solidFill>
                  <a:srgbClr val="00421E"/>
                </a:solidFill>
                <a:latin typeface="Bookman Old Style" pitchFamily="18" charset="0"/>
                <a:cs typeface="Arial" pitchFamily="34" charset="0"/>
              </a:rPr>
              <a:t>Расходы по разделу 1200 «Средства массовой информации», в тыс.руб. </a:t>
            </a:r>
          </a:p>
        </p:txBody>
      </p:sp>
      <p:sp>
        <p:nvSpPr>
          <p:cNvPr id="5" name="Rectangle 488"/>
          <p:cNvSpPr>
            <a:spLocks noChangeArrowheads="1"/>
          </p:cNvSpPr>
          <p:nvPr/>
        </p:nvSpPr>
        <p:spPr bwMode="auto">
          <a:xfrm>
            <a:off x="3048000" y="1600200"/>
            <a:ext cx="5791200" cy="369888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ru-RU" sz="1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за 2021 год составило 100,00 %</a:t>
            </a:r>
          </a:p>
        </p:txBody>
      </p:sp>
      <p:sp>
        <p:nvSpPr>
          <p:cNvPr id="113668" name="TextBox 2"/>
          <p:cNvSpPr txBox="1">
            <a:spLocks noChangeArrowheads="1"/>
          </p:cNvSpPr>
          <p:nvPr/>
        </p:nvSpPr>
        <p:spPr bwMode="auto">
          <a:xfrm>
            <a:off x="0" y="5334000"/>
            <a:ext cx="457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ru-RU" altLang="ru-RU" b="1" dirty="0" smtClean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     План, год         Факт, год</a:t>
            </a:r>
          </a:p>
        </p:txBody>
      </p:sp>
      <p:pic>
        <p:nvPicPr>
          <p:cNvPr id="113669" name="Рисунок 9" descr="RAI4P6LFhlM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581400"/>
            <a:ext cx="4383088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Диаграмма 8"/>
          <p:cNvGraphicFramePr/>
          <p:nvPr/>
        </p:nvGraphicFramePr>
        <p:xfrm>
          <a:off x="0" y="22860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Рисунок 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343150" cy="192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9411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4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Доля </a:t>
            </a:r>
            <a:r>
              <a:rPr lang="ru-RU" sz="2400" dirty="0">
                <a:solidFill>
                  <a:srgbClr val="00421E"/>
                </a:solidFill>
                <a:effectLst/>
                <a:latin typeface="Bookman Old Style" pitchFamily="18" charset="0"/>
              </a:rPr>
              <a:t>расходов, направленных </a:t>
            </a:r>
            <a:br>
              <a:rPr lang="ru-RU" sz="2400" dirty="0">
                <a:solidFill>
                  <a:srgbClr val="00421E"/>
                </a:solidFill>
                <a:effectLst/>
                <a:latin typeface="Bookman Old Style" pitchFamily="18" charset="0"/>
              </a:rPr>
            </a:br>
            <a:r>
              <a:rPr lang="ru-RU" sz="2400" dirty="0">
                <a:solidFill>
                  <a:srgbClr val="00421E"/>
                </a:solidFill>
                <a:effectLst/>
                <a:latin typeface="Bookman Old Style" pitchFamily="18" charset="0"/>
              </a:rPr>
              <a:t>на реализацию муниципальных программ</a:t>
            </a:r>
          </a:p>
        </p:txBody>
      </p:sp>
      <p:sp>
        <p:nvSpPr>
          <p:cNvPr id="50180" name="Rectangle 5"/>
          <p:cNvSpPr>
            <a:spLocks noChangeArrowheads="1"/>
          </p:cNvSpPr>
          <p:nvPr/>
        </p:nvSpPr>
        <p:spPr bwMode="auto">
          <a:xfrm>
            <a:off x="381000" y="5842000"/>
            <a:ext cx="8337550" cy="64611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30000"/>
              </a:spcBef>
              <a:defRPr/>
            </a:pPr>
            <a:r>
              <a:rPr lang="ru-RU" sz="1800" b="1" dirty="0" smtClean="0">
                <a:solidFill>
                  <a:srgbClr val="00421E"/>
                </a:solidFill>
                <a:latin typeface="Bookman Old Style" panose="02050604050505020204" pitchFamily="18" charset="0"/>
              </a:rPr>
              <a:t>Бюджет на 2021 год сформирован в программной структуре расходов на основе 17 муниципальных программ</a:t>
            </a: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493374242"/>
              </p:ext>
            </p:extLst>
          </p:nvPr>
        </p:nvGraphicFramePr>
        <p:xfrm>
          <a:off x="304800" y="1371600"/>
          <a:ext cx="8077200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542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274638"/>
            <a:ext cx="90678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marL="0" indent="0" algn="ctr" eaLnBrk="1" hangingPunct="1">
              <a:buFont typeface="Georgia" pitchFamily="18" charset="0"/>
              <a:buNone/>
            </a:pPr>
            <a:r>
              <a:rPr lang="ru-RU" sz="28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Итоги исполнения муниципальных программ за 2021 год</a:t>
            </a:r>
          </a:p>
        </p:txBody>
      </p:sp>
      <p:sp>
        <p:nvSpPr>
          <p:cNvPr id="115715" name="Rectangle 145"/>
          <p:cNvSpPr>
            <a:spLocks noChangeArrowheads="1"/>
          </p:cNvSpPr>
          <p:nvPr/>
        </p:nvSpPr>
        <p:spPr bwMode="auto">
          <a:xfrm>
            <a:off x="0" y="53800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 altLang="ru-RU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5281029"/>
              </p:ext>
            </p:extLst>
          </p:nvPr>
        </p:nvGraphicFramePr>
        <p:xfrm>
          <a:off x="228600" y="1676400"/>
          <a:ext cx="8686799" cy="3502025"/>
        </p:xfrm>
        <a:graphic>
          <a:graphicData uri="http://schemas.openxmlformats.org/drawingml/2006/table">
            <a:tbl>
              <a:tblPr/>
              <a:tblGrid>
                <a:gridCol w="3581399"/>
                <a:gridCol w="1828801"/>
                <a:gridCol w="1676400"/>
                <a:gridCol w="1600199"/>
              </a:tblGrid>
              <a:tr h="55805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>
                          <a:solidFill>
                            <a:srgbClr val="00421E"/>
                          </a:solidFill>
                          <a:latin typeface="Bookman Old Style" panose="02050604050505020204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</a:p>
                  </a:txBody>
                  <a:tcPr marL="9350" marR="9350" marT="93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 smtClean="0">
                          <a:solidFill>
                            <a:srgbClr val="00421E"/>
                          </a:solidFill>
                          <a:latin typeface="Bookman Old Style" panose="02050604050505020204" pitchFamily="18" charset="0"/>
                          <a:cs typeface="Times New Roman" pitchFamily="18" charset="0"/>
                        </a:rPr>
                        <a:t>Утверждено, тыс. руб.</a:t>
                      </a:r>
                      <a:endParaRPr lang="ru-RU" sz="1800" b="1" i="0" u="none" strike="noStrike" dirty="0">
                        <a:solidFill>
                          <a:srgbClr val="00421E"/>
                        </a:solidFill>
                        <a:latin typeface="Bookman Old Style" panose="02050604050505020204" pitchFamily="18" charset="0"/>
                        <a:cs typeface="Times New Roman" pitchFamily="18" charset="0"/>
                      </a:endParaRPr>
                    </a:p>
                  </a:txBody>
                  <a:tcPr marL="9350" marR="9350" marT="93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 smtClean="0">
                          <a:solidFill>
                            <a:srgbClr val="00421E"/>
                          </a:solidFill>
                          <a:latin typeface="Bookman Old Style" panose="02050604050505020204" pitchFamily="18" charset="0"/>
                          <a:cs typeface="Times New Roman" pitchFamily="18" charset="0"/>
                        </a:rPr>
                        <a:t>Исполнено,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421E"/>
                          </a:solidFill>
                          <a:effectLst/>
                          <a:uLnTx/>
                          <a:uFillTx/>
                          <a:latin typeface="Bookman Old Style" panose="02050604050505020204" pitchFamily="18" charset="0"/>
                          <a:ea typeface="+mn-ea"/>
                          <a:cs typeface="Times New Roman" pitchFamily="18" charset="0"/>
                        </a:rPr>
                        <a:t>тыс. руб.</a:t>
                      </a:r>
                    </a:p>
                  </a:txBody>
                  <a:tcPr marL="9350" marR="9350" marT="93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>
                          <a:solidFill>
                            <a:srgbClr val="00421E"/>
                          </a:solidFill>
                          <a:latin typeface="Bookman Old Style" panose="02050604050505020204" pitchFamily="18" charset="0"/>
                          <a:cs typeface="Times New Roman" pitchFamily="18" charset="0"/>
                        </a:rPr>
                        <a:t>% </a:t>
                      </a:r>
                      <a:r>
                        <a:rPr lang="ru-RU" sz="1800" b="1" i="0" u="none" strike="noStrike" dirty="0" smtClean="0">
                          <a:solidFill>
                            <a:srgbClr val="00421E"/>
                          </a:solidFill>
                          <a:latin typeface="Bookman Old Style" panose="02050604050505020204" pitchFamily="18" charset="0"/>
                          <a:cs typeface="Times New Roman" pitchFamily="18" charset="0"/>
                        </a:rPr>
                        <a:t>Исполнения</a:t>
                      </a:r>
                      <a:endParaRPr lang="ru-RU" sz="1800" b="1" i="0" u="none" strike="noStrike" dirty="0">
                        <a:solidFill>
                          <a:srgbClr val="00421E"/>
                        </a:solidFill>
                        <a:latin typeface="Bookman Old Style" panose="02050604050505020204" pitchFamily="18" charset="0"/>
                        <a:cs typeface="Times New Roman" pitchFamily="18" charset="0"/>
                      </a:endParaRPr>
                    </a:p>
                  </a:txBody>
                  <a:tcPr marL="9350" marR="9350" marT="93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0423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 dirty="0">
                          <a:solidFill>
                            <a:srgbClr val="00421E"/>
                          </a:solidFill>
                          <a:latin typeface="Bookman Old Style" panose="02050604050505020204" pitchFamily="18" charset="0"/>
                        </a:rPr>
                        <a:t>Расходы в рамках муниципальных программ</a:t>
                      </a:r>
                    </a:p>
                  </a:txBody>
                  <a:tcPr marL="9350" marR="9350" marT="9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1 066 887,1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965 </a:t>
                      </a:r>
                      <a:r>
                        <a:rPr lang="ru-RU" sz="18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093,4</a:t>
                      </a:r>
                      <a:endParaRPr lang="ru-RU" sz="18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90,46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925698">
                <a:tc>
                  <a:txBody>
                    <a:bodyPr/>
                    <a:lstStyle/>
                    <a:p>
                      <a:pPr algn="l" fontAlgn="t"/>
                      <a:endParaRPr lang="ru-RU" sz="1800" b="1" i="0" u="none" strike="noStrike" dirty="0" smtClean="0">
                        <a:solidFill>
                          <a:srgbClr val="00421E"/>
                        </a:solidFill>
                        <a:latin typeface="Bookman Old Style" panose="02050604050505020204" pitchFamily="18" charset="0"/>
                      </a:endParaRPr>
                    </a:p>
                    <a:p>
                      <a:pPr algn="l" fontAlgn="t"/>
                      <a:r>
                        <a:rPr lang="ru-RU" sz="1800" b="1" i="0" u="none" strike="noStrike" dirty="0" smtClean="0">
                          <a:solidFill>
                            <a:srgbClr val="00421E"/>
                          </a:solidFill>
                          <a:latin typeface="Bookman Old Style" panose="02050604050505020204" pitchFamily="18" charset="0"/>
                        </a:rPr>
                        <a:t>Расходы </a:t>
                      </a:r>
                      <a:r>
                        <a:rPr lang="ru-RU" sz="1800" b="1" i="0" u="none" strike="noStrike" dirty="0">
                          <a:solidFill>
                            <a:srgbClr val="00421E"/>
                          </a:solidFill>
                          <a:latin typeface="Bookman Old Style" panose="02050604050505020204" pitchFamily="18" charset="0"/>
                        </a:rPr>
                        <a:t>бюджета, всего</a:t>
                      </a:r>
                    </a:p>
                  </a:txBody>
                  <a:tcPr marL="9350" marR="9350" marT="93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1 234 </a:t>
                      </a:r>
                      <a:r>
                        <a:rPr lang="ru-RU" sz="18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943,5</a:t>
                      </a:r>
                      <a:endParaRPr lang="ru-RU" sz="18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1 127 097,0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91,27</a:t>
                      </a:r>
                      <a:endParaRPr lang="ru-RU" sz="18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975937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b="1" i="0" u="none" strike="noStrike" dirty="0">
                          <a:solidFill>
                            <a:srgbClr val="00421E"/>
                          </a:solidFill>
                          <a:latin typeface="Bookman Old Style" panose="02050604050505020204" pitchFamily="18" charset="0"/>
                        </a:rPr>
                        <a:t>Доля программного финансирования, %</a:t>
                      </a:r>
                    </a:p>
                  </a:txBody>
                  <a:tcPr marL="9350" marR="9350" marT="93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86,4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85,6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х</a:t>
                      </a:r>
                      <a:endParaRPr lang="ru-RU" sz="18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744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4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274638"/>
            <a:ext cx="8839200" cy="12493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marL="0" indent="0" algn="ctr" eaLnBrk="1" hangingPunct="1">
              <a:buFont typeface="Georgia" pitchFamily="18" charset="0"/>
              <a:buNone/>
            </a:pPr>
            <a:r>
              <a:rPr lang="ru-RU" sz="280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Данные о муниципальном долге </a:t>
            </a:r>
            <a:br>
              <a:rPr lang="ru-RU" sz="2800" smtClean="0">
                <a:solidFill>
                  <a:srgbClr val="00421E"/>
                </a:solidFill>
                <a:effectLst/>
                <a:latin typeface="Bookman Old Style" pitchFamily="18" charset="0"/>
              </a:rPr>
            </a:br>
            <a:r>
              <a:rPr lang="ru-RU" sz="280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городского округа Нижняя Салда</a:t>
            </a:r>
          </a:p>
        </p:txBody>
      </p:sp>
      <p:sp>
        <p:nvSpPr>
          <p:cNvPr id="218117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143000"/>
            <a:ext cx="8839200" cy="4525963"/>
          </a:xfrm>
        </p:spPr>
        <p:txBody>
          <a:bodyPr>
            <a:normAutofit/>
          </a:bodyPr>
          <a:lstStyle/>
          <a:p>
            <a:pPr marL="44450" indent="0" algn="just">
              <a:spcAft>
                <a:spcPct val="0"/>
              </a:spcAft>
              <a:buFont typeface="Georgia" pitchFamily="18" charset="0"/>
              <a:buNone/>
              <a:defRPr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450" indent="0" algn="just"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r>
              <a:rPr lang="ru-RU" sz="2800" b="1" dirty="0" smtClean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состоянию на 01.01.2022 года Муниципальный долг составил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2 486 893,45</a:t>
            </a:r>
            <a:r>
              <a:rPr lang="ru-RU" sz="2800" b="1" dirty="0" smtClean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  <a:r>
              <a:rPr lang="ru-RU" sz="2800" b="1" dirty="0" smtClean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бюджетным кредитам из областного бюджета.</a:t>
            </a:r>
          </a:p>
          <a:p>
            <a:pPr marL="44450" indent="0" algn="just"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r>
              <a:rPr lang="ru-RU" sz="2800" b="1" dirty="0" smtClean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обслуживание муниципального долга за отчетный период израсходовано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3 611,66 руб.</a:t>
            </a:r>
          </a:p>
          <a:p>
            <a:pPr marL="44450" indent="0" algn="just"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r>
              <a:rPr lang="ru-RU" sz="2800" b="1" dirty="0" smtClean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отчетном периоде кредиты не привлекались.</a:t>
            </a:r>
          </a:p>
          <a:p>
            <a:pPr marL="44450" indent="0" algn="just">
              <a:spcAft>
                <a:spcPct val="0"/>
              </a:spcAft>
              <a:buFont typeface="Wingdings" panose="05000000000000000000" pitchFamily="2" charset="2"/>
              <a:buNone/>
              <a:defRPr/>
            </a:pPr>
            <a:endParaRPr lang="ru-RU" sz="2400" dirty="0" smtClean="0">
              <a:solidFill>
                <a:srgbClr val="0042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450" indent="0" algn="just">
              <a:spcAft>
                <a:spcPct val="0"/>
              </a:spcAft>
              <a:buFont typeface="Georgia" pitchFamily="18" charset="0"/>
              <a:buNone/>
              <a:defRPr/>
            </a:pPr>
            <a:endParaRPr lang="ru-RU" sz="2400" dirty="0" smtClean="0">
              <a:solidFill>
                <a:srgbClr val="0042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450" indent="0" eaLnBrk="1" hangingPunct="1">
              <a:spcAft>
                <a:spcPct val="0"/>
              </a:spcAft>
              <a:buFont typeface="Georgia" pitchFamily="18" charset="0"/>
              <a:buNone/>
              <a:defRPr/>
            </a:pPr>
            <a:endParaRPr lang="ru-RU" sz="2800" b="1" dirty="0" smtClean="0">
              <a:solidFill>
                <a:srgbClr val="00421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116740" name="Рисунок 4" descr="gde-dengi-lezha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572000"/>
            <a:ext cx="36576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047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6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52400" y="228600"/>
            <a:ext cx="8534400" cy="3351213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r>
              <a:rPr lang="ru-RU" sz="2000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информация:</a:t>
            </a:r>
          </a:p>
          <a:p>
            <a:pPr algn="ctr" eaLnBrk="1" hangingPunct="1">
              <a:lnSpc>
                <a:spcPct val="80000"/>
              </a:lnSpc>
              <a:buFont typeface="Georgia" pitchFamily="18" charset="0"/>
              <a:buNone/>
              <a:defRPr/>
            </a:pPr>
            <a:r>
              <a:rPr lang="ru-RU" sz="2000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Финансовое управление администрации городского округа Нижняя Салда</a:t>
            </a:r>
          </a:p>
          <a:p>
            <a:pPr algn="ctr" eaLnBrk="1" hangingPunct="1">
              <a:lnSpc>
                <a:spcPct val="80000"/>
              </a:lnSpc>
              <a:buFont typeface="Georgia" pitchFamily="18" charset="0"/>
              <a:buNone/>
              <a:defRPr/>
            </a:pPr>
            <a:r>
              <a:rPr lang="ru-RU" sz="2000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Адрес:  Нижняя Салда, ул.Фрунзе,2</a:t>
            </a:r>
          </a:p>
          <a:p>
            <a:pPr algn="ctr" eaLnBrk="1" hangingPunct="1">
              <a:lnSpc>
                <a:spcPct val="80000"/>
              </a:lnSpc>
              <a:buFont typeface="Georgia" pitchFamily="18" charset="0"/>
              <a:buNone/>
              <a:defRPr/>
            </a:pPr>
            <a:r>
              <a:rPr lang="ru-RU" sz="2000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Начальник  Финансового управления </a:t>
            </a:r>
            <a:r>
              <a:rPr lang="ru-RU" sz="2000" dirty="0" err="1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Полятыкина</a:t>
            </a:r>
            <a:r>
              <a:rPr lang="ru-RU" sz="2000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Ольга Павловна</a:t>
            </a:r>
          </a:p>
          <a:p>
            <a:pPr algn="ctr" eaLnBrk="1" hangingPunct="1">
              <a:lnSpc>
                <a:spcPct val="80000"/>
              </a:lnSpc>
              <a:buFont typeface="Georgia" pitchFamily="18" charset="0"/>
              <a:buNone/>
              <a:defRPr/>
            </a:pPr>
            <a:r>
              <a:rPr lang="ru-RU" sz="2000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Телефон, факс  (34345)30390</a:t>
            </a:r>
          </a:p>
          <a:p>
            <a:pPr algn="ctr" eaLnBrk="1" hangingPunct="1">
              <a:lnSpc>
                <a:spcPct val="80000"/>
              </a:lnSpc>
              <a:buFont typeface="Georgia" pitchFamily="18" charset="0"/>
              <a:buNone/>
              <a:defRPr/>
            </a:pPr>
            <a:r>
              <a:rPr lang="ru-RU" sz="2000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Адрес электронной почты: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finans_ns@mail.ru</a:t>
            </a:r>
            <a:endParaRPr lang="en-US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 typeface="Georgia" pitchFamily="18" charset="0"/>
              <a:buNone/>
              <a:defRPr/>
            </a:pPr>
            <a:r>
              <a:rPr lang="ru-RU" sz="2000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Режим работы  с 8-00 до 12-00</a:t>
            </a:r>
          </a:p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r>
              <a:rPr lang="ru-RU" sz="2000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                         с 13-00 до 17-00</a:t>
            </a:r>
          </a:p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r>
              <a:rPr lang="ru-RU" sz="2000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Выходные дни : суббота, воскресенье</a:t>
            </a:r>
          </a:p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endParaRPr lang="ru-RU" sz="2000" dirty="0" smtClean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4" name="Рисунок 3" descr="i (1).jpg"/>
          <p:cNvPicPr>
            <a:picLocks noChangeAspect="1"/>
          </p:cNvPicPr>
          <p:nvPr/>
        </p:nvPicPr>
        <p:blipFill>
          <a:blip r:embed="rId3" cstate="print"/>
          <a:srcRect b="26667"/>
          <a:stretch>
            <a:fillRect/>
          </a:stretch>
        </p:blipFill>
        <p:spPr>
          <a:xfrm>
            <a:off x="2362200" y="3352800"/>
            <a:ext cx="4114800" cy="301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5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09800" y="17463"/>
            <a:ext cx="6781800" cy="1143000"/>
          </a:xfrm>
        </p:spPr>
        <p:txBody>
          <a:bodyPr>
            <a:noAutofit/>
          </a:bodyPr>
          <a:lstStyle/>
          <a:p>
            <a:pPr marL="0" indent="0" algn="ctr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altLang="ru-RU" sz="2800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Структура исполнения </a:t>
            </a:r>
            <a:r>
              <a:rPr lang="ru-RU" altLang="ru-RU" sz="2800" dirty="0" smtClean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/>
            </a:r>
            <a:br>
              <a:rPr lang="ru-RU" altLang="ru-RU" sz="2800" dirty="0" smtClean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</a:br>
            <a:r>
              <a:rPr lang="ru-RU" altLang="ru-RU" sz="2800" dirty="0" smtClean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налоговых доходов за 2021  </a:t>
            </a:r>
            <a:r>
              <a:rPr lang="ru-RU" altLang="ru-RU" sz="2800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год, </a:t>
            </a:r>
            <a:r>
              <a:rPr lang="ru-RU" altLang="ru-RU" sz="2800" dirty="0" smtClean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/>
            </a:r>
            <a:br>
              <a:rPr lang="ru-RU" altLang="ru-RU" sz="2800" dirty="0" smtClean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</a:br>
            <a:r>
              <a:rPr lang="ru-RU" altLang="ru-RU" sz="2800" dirty="0" smtClean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в </a:t>
            </a:r>
            <a:r>
              <a:rPr lang="ru-RU" altLang="ru-RU" sz="2800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процентах</a:t>
            </a:r>
          </a:p>
        </p:txBody>
      </p:sp>
      <p:graphicFrame>
        <p:nvGraphicFramePr>
          <p:cNvPr id="1026" name="Диаграмма 9"/>
          <p:cNvGraphicFramePr>
            <a:graphicFrameLocks/>
          </p:cNvGraphicFramePr>
          <p:nvPr/>
        </p:nvGraphicFramePr>
        <p:xfrm>
          <a:off x="-355600" y="101600"/>
          <a:ext cx="2997200" cy="1349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2" r:id="rId4" imgW="2993395" imgH="1347333" progId="Excel.Sheet.8">
                  <p:embed/>
                </p:oleObj>
              </mc:Choice>
              <mc:Fallback>
                <p:oleObj r:id="rId4" imgW="2993395" imgH="1347333" progId="Excel.Sheet.8">
                  <p:embed/>
                  <p:pic>
                    <p:nvPicPr>
                      <p:cNvPr id="0" name="Picture 196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55600" y="101600"/>
                        <a:ext cx="2997200" cy="1349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Диаграмма 11"/>
          <p:cNvGraphicFramePr>
            <a:graphicFrameLocks/>
          </p:cNvGraphicFramePr>
          <p:nvPr/>
        </p:nvGraphicFramePr>
        <p:xfrm>
          <a:off x="-279400" y="-203200"/>
          <a:ext cx="2768600" cy="162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3" r:id="rId6" imgW="2767824" imgH="1621677" progId="Excel.Sheet.8">
                  <p:embed/>
                </p:oleObj>
              </mc:Choice>
              <mc:Fallback>
                <p:oleObj r:id="rId6" imgW="2767824" imgH="1621677" progId="Excel.Sheet.8">
                  <p:embed/>
                  <p:pic>
                    <p:nvPicPr>
                      <p:cNvPr id="0" name="Picture 197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79400" y="-203200"/>
                        <a:ext cx="2768600" cy="1625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422356286"/>
              </p:ext>
            </p:extLst>
          </p:nvPr>
        </p:nvGraphicFramePr>
        <p:xfrm>
          <a:off x="10886" y="1589314"/>
          <a:ext cx="91440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2495668"/>
              </p:ext>
            </p:extLst>
          </p:nvPr>
        </p:nvGraphicFramePr>
        <p:xfrm>
          <a:off x="76200" y="1524000"/>
          <a:ext cx="9067800" cy="586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8686800" cy="635000"/>
          </a:xfrm>
        </p:spPr>
        <p:txBody>
          <a:bodyPr/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800" dirty="0">
                <a:solidFill>
                  <a:srgbClr val="00421E"/>
                </a:solidFill>
                <a:effectLst/>
                <a:latin typeface="Bookman Old Style" pitchFamily="18" charset="0"/>
              </a:rPr>
              <a:t>Исполнение налоговых доходов бюджета городского округа </a:t>
            </a:r>
            <a:r>
              <a:rPr lang="ru-RU" sz="28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Нижняя </a:t>
            </a:r>
            <a:r>
              <a:rPr lang="ru-RU" sz="2800" dirty="0">
                <a:solidFill>
                  <a:srgbClr val="00421E"/>
                </a:solidFill>
                <a:effectLst/>
                <a:latin typeface="Bookman Old Style" pitchFamily="18" charset="0"/>
              </a:rPr>
              <a:t>Салда </a:t>
            </a:r>
            <a:r>
              <a:rPr lang="ru-RU" sz="28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/>
            </a:r>
            <a:br>
              <a:rPr lang="ru-RU" sz="28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</a:br>
            <a:r>
              <a:rPr lang="ru-RU" sz="28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за 20</a:t>
            </a:r>
            <a:r>
              <a:rPr lang="en-US" sz="28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2</a:t>
            </a:r>
            <a:r>
              <a:rPr lang="ru-RU" sz="28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1 </a:t>
            </a:r>
            <a:r>
              <a:rPr lang="ru-RU" sz="2800" dirty="0">
                <a:solidFill>
                  <a:srgbClr val="00421E"/>
                </a:solidFill>
                <a:effectLst/>
                <a:latin typeface="Bookman Old Style" pitchFamily="18" charset="0"/>
              </a:rPr>
              <a:t>год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4418564"/>
              </p:ext>
            </p:extLst>
          </p:nvPr>
        </p:nvGraphicFramePr>
        <p:xfrm>
          <a:off x="304800" y="1524000"/>
          <a:ext cx="8534400" cy="4168726"/>
        </p:xfrm>
        <a:graphic>
          <a:graphicData uri="http://schemas.openxmlformats.org/drawingml/2006/table">
            <a:tbl>
              <a:tblPr/>
              <a:tblGrid>
                <a:gridCol w="2352431"/>
                <a:gridCol w="1619087"/>
                <a:gridCol w="1545492"/>
                <a:gridCol w="1398303"/>
                <a:gridCol w="1619087"/>
              </a:tblGrid>
              <a:tr h="726831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3300"/>
                          </a:solidFill>
                          <a:latin typeface="Times New Roman"/>
                          <a:ea typeface="+mn-ea"/>
                          <a:cs typeface="+mn-cs"/>
                        </a:rPr>
                        <a:t>Наименование доходов бюджета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3300"/>
                          </a:solidFill>
                          <a:latin typeface="Times New Roman"/>
                          <a:ea typeface="+mn-ea"/>
                          <a:cs typeface="+mn-cs"/>
                        </a:rPr>
                        <a:t>План, </a:t>
                      </a:r>
                      <a:endParaRPr lang="ru-RU" sz="1600" b="1" i="0" u="none" strike="noStrike" kern="1200" dirty="0" smtClean="0">
                        <a:solidFill>
                          <a:srgbClr val="003300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 smtClean="0">
                          <a:solidFill>
                            <a:srgbClr val="003300"/>
                          </a:solidFill>
                          <a:latin typeface="Times New Roman"/>
                          <a:ea typeface="+mn-ea"/>
                          <a:cs typeface="+mn-cs"/>
                        </a:rPr>
                        <a:t>тыс.руб</a:t>
                      </a:r>
                      <a:r>
                        <a:rPr lang="ru-RU" sz="1600" b="1" i="0" u="none" strike="noStrike" kern="1200" dirty="0">
                          <a:solidFill>
                            <a:srgbClr val="003300"/>
                          </a:solidFill>
                          <a:latin typeface="Times New Roman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3300"/>
                          </a:solidFill>
                          <a:latin typeface="Times New Roman"/>
                          <a:ea typeface="+mn-ea"/>
                          <a:cs typeface="+mn-cs"/>
                        </a:rPr>
                        <a:t>Факт</a:t>
                      </a:r>
                      <a:r>
                        <a:rPr lang="ru-RU" sz="1600" b="1" i="0" u="none" strike="noStrike" kern="1200" dirty="0" smtClean="0">
                          <a:solidFill>
                            <a:srgbClr val="003300"/>
                          </a:solidFill>
                          <a:latin typeface="Times New Roman"/>
                          <a:ea typeface="+mn-ea"/>
                          <a:cs typeface="+mn-cs"/>
                        </a:rPr>
                        <a:t>,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 smtClean="0">
                          <a:solidFill>
                            <a:srgbClr val="003300"/>
                          </a:solidFill>
                          <a:latin typeface="Times New Roman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1" i="0" u="none" strike="noStrike" kern="1200" dirty="0">
                          <a:solidFill>
                            <a:srgbClr val="003300"/>
                          </a:solidFill>
                          <a:latin typeface="Times New Roman"/>
                          <a:ea typeface="+mn-ea"/>
                          <a:cs typeface="+mn-cs"/>
                        </a:rPr>
                        <a:t>тыс.руб.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3300"/>
                          </a:solidFill>
                          <a:latin typeface="Times New Roman"/>
                          <a:ea typeface="+mn-ea"/>
                          <a:cs typeface="+mn-cs"/>
                        </a:rPr>
                        <a:t>Исполнение, </a:t>
                      </a:r>
                      <a:endParaRPr lang="ru-RU" sz="1600" b="1" i="0" u="none" strike="noStrike" kern="1200" dirty="0" smtClean="0">
                        <a:solidFill>
                          <a:srgbClr val="003300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 smtClean="0">
                          <a:solidFill>
                            <a:srgbClr val="003300"/>
                          </a:solidFill>
                          <a:latin typeface="Times New Roman"/>
                          <a:ea typeface="+mn-ea"/>
                          <a:cs typeface="+mn-cs"/>
                        </a:rPr>
                        <a:t>%</a:t>
                      </a:r>
                      <a:endParaRPr lang="ru-RU" sz="1600" b="1" i="0" u="none" strike="noStrike" kern="1200" dirty="0">
                        <a:solidFill>
                          <a:srgbClr val="003300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kern="1200" dirty="0" smtClean="0">
                          <a:solidFill>
                            <a:srgbClr val="003300"/>
                          </a:solidFill>
                          <a:latin typeface="Times New Roman"/>
                          <a:ea typeface="+mn-ea"/>
                          <a:cs typeface="+mn-cs"/>
                        </a:rPr>
                        <a:t>Отклонение, тыс. руб.  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kern="1200" dirty="0" smtClean="0">
                          <a:solidFill>
                            <a:srgbClr val="003300"/>
                          </a:solidFill>
                          <a:latin typeface="Times New Roman"/>
                          <a:ea typeface="+mn-ea"/>
                          <a:cs typeface="+mn-cs"/>
                        </a:rPr>
                        <a:t>(+/-)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8768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Налог на доходы физических лиц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3300"/>
                          </a:solidFill>
                          <a:effectLst/>
                          <a:latin typeface="Times New Roman"/>
                        </a:rPr>
                        <a:t>182 521,0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3300"/>
                          </a:solidFill>
                          <a:effectLst/>
                          <a:latin typeface="Times New Roman"/>
                        </a:rPr>
                        <a:t>196 152,6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3300"/>
                          </a:solidFill>
                          <a:effectLst/>
                          <a:latin typeface="Times New Roman"/>
                        </a:rPr>
                        <a:t>107,47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3300"/>
                          </a:solidFill>
                          <a:effectLst/>
                          <a:latin typeface="Times New Roman"/>
                        </a:rPr>
                        <a:t>13 631,6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6341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600" b="1" i="0" u="none" strike="noStrike" kern="120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Акцизы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3300"/>
                          </a:solidFill>
                          <a:effectLst/>
                          <a:latin typeface="Times New Roman"/>
                        </a:rPr>
                        <a:t>15 091,0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3300"/>
                          </a:solidFill>
                          <a:effectLst/>
                          <a:latin typeface="Times New Roman"/>
                        </a:rPr>
                        <a:t>15 431,7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3300"/>
                          </a:solidFill>
                          <a:effectLst/>
                          <a:latin typeface="Times New Roman"/>
                        </a:rPr>
                        <a:t>102,26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3300"/>
                          </a:solidFill>
                          <a:effectLst/>
                          <a:latin typeface="Times New Roman"/>
                        </a:rPr>
                        <a:t>340,7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11834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Налоги на совокупный доход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3300"/>
                          </a:solidFill>
                          <a:effectLst/>
                          <a:latin typeface="Times New Roman"/>
                        </a:rPr>
                        <a:t>12 085,0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3300"/>
                          </a:solidFill>
                          <a:effectLst/>
                          <a:latin typeface="Times New Roman"/>
                        </a:rPr>
                        <a:t>13 859,5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3300"/>
                          </a:solidFill>
                          <a:effectLst/>
                          <a:latin typeface="Times New Roman"/>
                        </a:rPr>
                        <a:t>114,68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3300"/>
                          </a:solidFill>
                          <a:effectLst/>
                          <a:latin typeface="Times New Roman"/>
                        </a:rPr>
                        <a:t>1 774,5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52050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600" b="1" i="0" u="none" strike="noStrike" kern="120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Налог на имущество физических лиц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3300"/>
                          </a:solidFill>
                          <a:effectLst/>
                          <a:latin typeface="Times New Roman"/>
                        </a:rPr>
                        <a:t>5 274,0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3300"/>
                          </a:solidFill>
                          <a:effectLst/>
                          <a:latin typeface="Times New Roman"/>
                        </a:rPr>
                        <a:t>2 769,2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3300"/>
                          </a:solidFill>
                          <a:effectLst/>
                          <a:latin typeface="Times New Roman"/>
                        </a:rPr>
                        <a:t>52,51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3300"/>
                          </a:solidFill>
                          <a:effectLst/>
                          <a:latin typeface="Times New Roman"/>
                        </a:rPr>
                        <a:t>-2 504,8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6341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600" b="1" i="0" u="none" strike="noStrike" kern="120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Земельный налог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3300"/>
                          </a:solidFill>
                          <a:effectLst/>
                          <a:latin typeface="Times New Roman"/>
                        </a:rPr>
                        <a:t>13 912,0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3300"/>
                          </a:solidFill>
                          <a:effectLst/>
                          <a:latin typeface="Times New Roman"/>
                        </a:rPr>
                        <a:t>11 275,5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3300"/>
                          </a:solidFill>
                          <a:effectLst/>
                          <a:latin typeface="Times New Roman"/>
                        </a:rPr>
                        <a:t>81,05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3300"/>
                          </a:solidFill>
                          <a:effectLst/>
                          <a:latin typeface="Times New Roman"/>
                        </a:rPr>
                        <a:t>-2 636,5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6341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Государственная пошлина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3300"/>
                          </a:solidFill>
                          <a:effectLst/>
                          <a:latin typeface="Times New Roman"/>
                        </a:rPr>
                        <a:t>1 230,0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3300"/>
                          </a:solidFill>
                          <a:effectLst/>
                          <a:latin typeface="Times New Roman"/>
                        </a:rPr>
                        <a:t>2 114,7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3300"/>
                          </a:solidFill>
                          <a:effectLst/>
                          <a:latin typeface="Times New Roman"/>
                        </a:rPr>
                        <a:t>171,93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3300"/>
                          </a:solidFill>
                          <a:effectLst/>
                          <a:latin typeface="Times New Roman"/>
                        </a:rPr>
                        <a:t>884,7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72683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ИТОГО НАЛОГОВЫХ ДОХОДОВ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3300"/>
                          </a:solidFill>
                          <a:effectLst/>
                          <a:latin typeface="Times New Roman"/>
                        </a:rPr>
                        <a:t>230 113,0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3300"/>
                          </a:solidFill>
                          <a:effectLst/>
                          <a:latin typeface="Times New Roman"/>
                        </a:rPr>
                        <a:t>241 603,2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3300"/>
                          </a:solidFill>
                          <a:effectLst/>
                          <a:latin typeface="Times New Roman"/>
                        </a:rPr>
                        <a:t>104,99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3300"/>
                          </a:solidFill>
                          <a:effectLst/>
                          <a:latin typeface="Times New Roman"/>
                        </a:rPr>
                        <a:t>11 490,2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7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8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9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2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Воздушный поток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Воздушный поток">
    <a:fillStyleLst>
      <a:solidFill>
        <a:schemeClr val="phClr"/>
      </a:solidFill>
      <a:gradFill rotWithShape="1">
        <a:gsLst>
          <a:gs pos="28000">
            <a:schemeClr val="phClr">
              <a:tint val="18000"/>
              <a:satMod val="120000"/>
              <a:lumMod val="88000"/>
            </a:schemeClr>
          </a:gs>
          <a:gs pos="100000">
            <a:schemeClr val="phClr">
              <a:tint val="40000"/>
              <a:satMod val="100000"/>
              <a:lumMod val="78000"/>
            </a:schemeClr>
          </a:gs>
        </a:gsLst>
        <a:lin ang="5400000" scaled="0"/>
      </a:gradFill>
      <a:gradFill rotWithShape="1">
        <a:gsLst>
          <a:gs pos="0">
            <a:schemeClr val="phClr">
              <a:lumMod val="95000"/>
            </a:schemeClr>
          </a:gs>
          <a:gs pos="100000">
            <a:schemeClr val="phClr">
              <a:shade val="82000"/>
              <a:satMod val="125000"/>
              <a:lumMod val="74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satMod val="125000"/>
            <a:lumMod val="7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a:effectStyle>
      <a:effectStyle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a:effectStyle>
      <a:effectStyle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phClr">
              <a:shade val="30000"/>
              <a:satMod val="12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Воздушный поток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Воздушный поток">
    <a:fillStyleLst>
      <a:solidFill>
        <a:schemeClr val="phClr"/>
      </a:solidFill>
      <a:gradFill rotWithShape="1">
        <a:gsLst>
          <a:gs pos="28000">
            <a:schemeClr val="phClr">
              <a:tint val="18000"/>
              <a:satMod val="120000"/>
              <a:lumMod val="88000"/>
            </a:schemeClr>
          </a:gs>
          <a:gs pos="100000">
            <a:schemeClr val="phClr">
              <a:tint val="40000"/>
              <a:satMod val="100000"/>
              <a:lumMod val="78000"/>
            </a:schemeClr>
          </a:gs>
        </a:gsLst>
        <a:lin ang="5400000" scaled="0"/>
      </a:gradFill>
      <a:gradFill rotWithShape="1">
        <a:gsLst>
          <a:gs pos="0">
            <a:schemeClr val="phClr">
              <a:lumMod val="95000"/>
            </a:schemeClr>
          </a:gs>
          <a:gs pos="100000">
            <a:schemeClr val="phClr">
              <a:shade val="82000"/>
              <a:satMod val="125000"/>
              <a:lumMod val="74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satMod val="125000"/>
            <a:lumMod val="7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a:effectStyle>
      <a:effectStyle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a:effectStyle>
      <a:effectStyle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phClr">
              <a:shade val="30000"/>
              <a:satMod val="12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15159</TotalTime>
  <Words>4116</Words>
  <Application>Microsoft Office PowerPoint</Application>
  <PresentationFormat>Экран (4:3)</PresentationFormat>
  <Paragraphs>1002</Paragraphs>
  <Slides>75</Slides>
  <Notes>26</Notes>
  <HiddenSlides>0</HiddenSlides>
  <MMClips>0</MMClips>
  <ScaleCrop>false</ScaleCrop>
  <HeadingPairs>
    <vt:vector size="6" baseType="variant">
      <vt:variant>
        <vt:lpstr>Тема</vt:lpstr>
      </vt:variant>
      <vt:variant>
        <vt:i4>11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75</vt:i4>
      </vt:variant>
    </vt:vector>
  </HeadingPairs>
  <TitlesOfParts>
    <vt:vector size="87" baseType="lpstr">
      <vt:lpstr>Воздушный поток</vt:lpstr>
      <vt:lpstr>5_Воздушный поток</vt:lpstr>
      <vt:lpstr>3_Воздушный поток</vt:lpstr>
      <vt:lpstr>2_Воздушный поток</vt:lpstr>
      <vt:lpstr>6_Воздушный поток</vt:lpstr>
      <vt:lpstr>8_Воздушный поток</vt:lpstr>
      <vt:lpstr>9_Воздушный поток</vt:lpstr>
      <vt:lpstr>12_Воздушный поток</vt:lpstr>
      <vt:lpstr>1_Воздушный поток</vt:lpstr>
      <vt:lpstr>4_Воздушный поток</vt:lpstr>
      <vt:lpstr>7_Воздушный поток</vt:lpstr>
      <vt:lpstr>Лист Microsoft Excel 97-2003</vt:lpstr>
      <vt:lpstr>Отчет для граждан  об исполнении бюджета городского округа  Нижняя Салда  за 2021 год </vt:lpstr>
      <vt:lpstr>Презентация PowerPoint</vt:lpstr>
      <vt:lpstr>Презентация PowerPoint</vt:lpstr>
      <vt:lpstr>Презентация PowerPoint</vt:lpstr>
      <vt:lpstr>Основные параметры бюджета городского округа Нижняя Салда   за 2021 год</vt:lpstr>
      <vt:lpstr>Презентация PowerPoint</vt:lpstr>
      <vt:lpstr>Презентация PowerPoint</vt:lpstr>
      <vt:lpstr>Структура исполнения  налоговых доходов за 2021  год,  в процентах</vt:lpstr>
      <vt:lpstr>Исполнение налоговых доходов бюджета городского округа Нижняя Салда  за 2021 год</vt:lpstr>
      <vt:lpstr>Структура исполнения  неналоговых доходов за 2021  год, в процентах</vt:lpstr>
      <vt:lpstr>Исполнение неналоговых доходов за 2021 год </vt:lpstr>
      <vt:lpstr>Структура безвозмездных поступлений от других бюджетов бюджетной системы РФ в 2021 году, в процентах</vt:lpstr>
      <vt:lpstr>Безвозмездные поступления от других бюджетов бюджетной системы РФ в 2021 году</vt:lpstr>
      <vt:lpstr>Презентация PowerPoint</vt:lpstr>
      <vt:lpstr>Структура расходов бюджета за 2021 год,  в тыс. рублей и процентах</vt:lpstr>
      <vt:lpstr>Исполнение по расходам бюджета городского округа Нижняя Салда за 2021 год                        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                   Расходы по разделу 0600                       «Охрана  окружающей среды»                                            Расходы запланированы в размере 1 252 000,00 руб. Денежные средства направлены на содержание полигона ТКО, сбор и обезвреживание ртуть содержащих ламп, проведение массовых экологических акций в размере  1 236 056,00 руб.    </vt:lpstr>
      <vt:lpstr> Расходы по разделу 0700 «Образование» </vt:lpstr>
      <vt:lpstr>Презентация PowerPoint</vt:lpstr>
      <vt:lpstr>Муниципальная программа «Развитие системы образования  в городском округе Нижняя Салда  до 2025 года» </vt:lpstr>
      <vt:lpstr>Презентация PowerPoint</vt:lpstr>
      <vt:lpstr>МДОУДСКВ «Радуга» </vt:lpstr>
      <vt:lpstr>МДОУДСКВ «Радуга» </vt:lpstr>
      <vt:lpstr>Презентация PowerPoint</vt:lpstr>
      <vt:lpstr>Презентация PowerPoint</vt:lpstr>
      <vt:lpstr>МАОУ «ЦО №7»  </vt:lpstr>
      <vt:lpstr>МАОУ «ЦО №7»  </vt:lpstr>
      <vt:lpstr>МАОУ «ЦО №7»  </vt:lpstr>
      <vt:lpstr>МАОУ «ЦО №7»  </vt:lpstr>
      <vt:lpstr>МОУ «Гимназия»</vt:lpstr>
      <vt:lpstr>МОУ «Гимназия»</vt:lpstr>
      <vt:lpstr>МОУ «Гимназия»</vt:lpstr>
      <vt:lpstr>МОУ «Гимназия»</vt:lpstr>
      <vt:lpstr>Презентация PowerPoint</vt:lpstr>
      <vt:lpstr>МБУ ДО «ДШИ»</vt:lpstr>
      <vt:lpstr>МБУ ДО «ДЮСШ»                                                        </vt:lpstr>
      <vt:lpstr>МБУ ДО «ДЮСШ»                                                        </vt:lpstr>
      <vt:lpstr>Презентация PowerPoint</vt:lpstr>
      <vt:lpstr>Презентация PowerPoint</vt:lpstr>
      <vt:lpstr>Субсидии на обеспечение деятельности муниципальных организаций      </vt:lpstr>
      <vt:lpstr>Презентация PowerPoint</vt:lpstr>
      <vt:lpstr>Расходы по разделу 0800  «Культура, кинематография»,  в тыс. рублей</vt:lpstr>
      <vt:lpstr>Муниципальная программа  «Развитие культуры в городском округе  Нижняя Салда до 2025 года»</vt:lpstr>
      <vt:lpstr>Расходы по разделу 0800  «Культура» </vt:lpstr>
      <vt:lpstr>Презентация PowerPoint</vt:lpstr>
      <vt:lpstr>Расходы по разделу 1000 «Социальная политика»   </vt:lpstr>
      <vt:lpstr>Исполнение по направлениям  расходов по разделу  «Социальная  политика» за 2021 год </vt:lpstr>
      <vt:lpstr>Исполнение по разделу 1000 «Социальная  политика» за 2021 год   </vt:lpstr>
      <vt:lpstr>Расходы по разделу 1100  «Физическая культура и спорт»  </vt:lpstr>
      <vt:lpstr>Муниципальная программа «Развитие физической культуры, спорта и молодежной политики в городском округе Нижняя Салда до 2024 года»                                                                       </vt:lpstr>
      <vt:lpstr>Муниципальная программа «Развитие физической культуры, спорта и молодежной политики в городском округе Нижняя Салда до 2024 года»                                                                       </vt:lpstr>
      <vt:lpstr>Муниципальная программа «Развитие физической культуры, спорта и молодежной политики в городском округе Нижняя Салда до 2024 года»                                                                       </vt:lpstr>
      <vt:lpstr>Презентация PowerPoint</vt:lpstr>
      <vt:lpstr>Презентация PowerPoint</vt:lpstr>
      <vt:lpstr>Доля расходов, направленных  на реализацию муниципальных программ</vt:lpstr>
      <vt:lpstr>Итоги исполнения муниципальных программ за 2021 год</vt:lpstr>
      <vt:lpstr>Данные о муниципальном долге  городского округа Нижняя Салда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ZAMECON</cp:lastModifiedBy>
  <cp:revision>889</cp:revision>
  <cp:lastPrinted>2022-05-06T09:35:42Z</cp:lastPrinted>
  <dcterms:created xsi:type="dcterms:W3CDTF">1601-01-01T00:00:00Z</dcterms:created>
  <dcterms:modified xsi:type="dcterms:W3CDTF">2022-08-12T09:26:52Z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