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8" r:id="rId2"/>
    <p:sldId id="259" r:id="rId3"/>
    <p:sldId id="261" r:id="rId4"/>
    <p:sldId id="260" r:id="rId5"/>
  </p:sldIdLst>
  <p:sldSz cx="9906000" cy="6858000" type="A4"/>
  <p:notesSz cx="6797675" cy="9928225"/>
  <p:defaultTextStyle>
    <a:defPPr>
      <a:defRPr lang="ru-RU"/>
    </a:defPPr>
    <a:lvl1pPr marL="0" algn="l" defTabSz="760324" rtl="0" eaLnBrk="1" latinLnBrk="0" hangingPunct="1">
      <a:defRPr sz="1497" kern="1200">
        <a:solidFill>
          <a:schemeClr val="tx1"/>
        </a:solidFill>
        <a:latin typeface="+mn-lt"/>
        <a:ea typeface="+mn-ea"/>
        <a:cs typeface="+mn-cs"/>
      </a:defRPr>
    </a:lvl1pPr>
    <a:lvl2pPr marL="380162" algn="l" defTabSz="760324" rtl="0" eaLnBrk="1" latinLnBrk="0" hangingPunct="1">
      <a:defRPr sz="1497" kern="1200">
        <a:solidFill>
          <a:schemeClr val="tx1"/>
        </a:solidFill>
        <a:latin typeface="+mn-lt"/>
        <a:ea typeface="+mn-ea"/>
        <a:cs typeface="+mn-cs"/>
      </a:defRPr>
    </a:lvl2pPr>
    <a:lvl3pPr marL="760324" algn="l" defTabSz="760324" rtl="0" eaLnBrk="1" latinLnBrk="0" hangingPunct="1">
      <a:defRPr sz="1497" kern="1200">
        <a:solidFill>
          <a:schemeClr val="tx1"/>
        </a:solidFill>
        <a:latin typeface="+mn-lt"/>
        <a:ea typeface="+mn-ea"/>
        <a:cs typeface="+mn-cs"/>
      </a:defRPr>
    </a:lvl3pPr>
    <a:lvl4pPr marL="1140485" algn="l" defTabSz="760324" rtl="0" eaLnBrk="1" latinLnBrk="0" hangingPunct="1">
      <a:defRPr sz="1497" kern="1200">
        <a:solidFill>
          <a:schemeClr val="tx1"/>
        </a:solidFill>
        <a:latin typeface="+mn-lt"/>
        <a:ea typeface="+mn-ea"/>
        <a:cs typeface="+mn-cs"/>
      </a:defRPr>
    </a:lvl4pPr>
    <a:lvl5pPr marL="1520647" algn="l" defTabSz="760324" rtl="0" eaLnBrk="1" latinLnBrk="0" hangingPunct="1">
      <a:defRPr sz="1497" kern="1200">
        <a:solidFill>
          <a:schemeClr val="tx1"/>
        </a:solidFill>
        <a:latin typeface="+mn-lt"/>
        <a:ea typeface="+mn-ea"/>
        <a:cs typeface="+mn-cs"/>
      </a:defRPr>
    </a:lvl5pPr>
    <a:lvl6pPr marL="1900809" algn="l" defTabSz="760324" rtl="0" eaLnBrk="1" latinLnBrk="0" hangingPunct="1">
      <a:defRPr sz="1497" kern="1200">
        <a:solidFill>
          <a:schemeClr val="tx1"/>
        </a:solidFill>
        <a:latin typeface="+mn-lt"/>
        <a:ea typeface="+mn-ea"/>
        <a:cs typeface="+mn-cs"/>
      </a:defRPr>
    </a:lvl6pPr>
    <a:lvl7pPr marL="2280971" algn="l" defTabSz="760324" rtl="0" eaLnBrk="1" latinLnBrk="0" hangingPunct="1">
      <a:defRPr sz="1497" kern="1200">
        <a:solidFill>
          <a:schemeClr val="tx1"/>
        </a:solidFill>
        <a:latin typeface="+mn-lt"/>
        <a:ea typeface="+mn-ea"/>
        <a:cs typeface="+mn-cs"/>
      </a:defRPr>
    </a:lvl7pPr>
    <a:lvl8pPr marL="2661133" algn="l" defTabSz="760324" rtl="0" eaLnBrk="1" latinLnBrk="0" hangingPunct="1">
      <a:defRPr sz="1497" kern="1200">
        <a:solidFill>
          <a:schemeClr val="tx1"/>
        </a:solidFill>
        <a:latin typeface="+mn-lt"/>
        <a:ea typeface="+mn-ea"/>
        <a:cs typeface="+mn-cs"/>
      </a:defRPr>
    </a:lvl8pPr>
    <a:lvl9pPr marL="3041294" algn="l" defTabSz="760324" rtl="0" eaLnBrk="1" latinLnBrk="0" hangingPunct="1">
      <a:defRPr sz="149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48235"/>
    <a:srgbClr val="005CAA"/>
    <a:srgbClr val="008000"/>
    <a:srgbClr val="FF3300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12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F0863-C99B-4F44-BB11-176C8065940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3E8C5-2951-4E70-8254-F79F6661B2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9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0324" rtl="0" eaLnBrk="1" latinLnBrk="0" hangingPunct="1">
      <a:defRPr sz="998" kern="1200">
        <a:solidFill>
          <a:schemeClr val="tx1"/>
        </a:solidFill>
        <a:latin typeface="+mn-lt"/>
        <a:ea typeface="+mn-ea"/>
        <a:cs typeface="+mn-cs"/>
      </a:defRPr>
    </a:lvl1pPr>
    <a:lvl2pPr marL="380162" algn="l" defTabSz="760324" rtl="0" eaLnBrk="1" latinLnBrk="0" hangingPunct="1">
      <a:defRPr sz="998" kern="1200">
        <a:solidFill>
          <a:schemeClr val="tx1"/>
        </a:solidFill>
        <a:latin typeface="+mn-lt"/>
        <a:ea typeface="+mn-ea"/>
        <a:cs typeface="+mn-cs"/>
      </a:defRPr>
    </a:lvl2pPr>
    <a:lvl3pPr marL="760324" algn="l" defTabSz="760324" rtl="0" eaLnBrk="1" latinLnBrk="0" hangingPunct="1">
      <a:defRPr sz="998" kern="1200">
        <a:solidFill>
          <a:schemeClr val="tx1"/>
        </a:solidFill>
        <a:latin typeface="+mn-lt"/>
        <a:ea typeface="+mn-ea"/>
        <a:cs typeface="+mn-cs"/>
      </a:defRPr>
    </a:lvl3pPr>
    <a:lvl4pPr marL="1140485" algn="l" defTabSz="760324" rtl="0" eaLnBrk="1" latinLnBrk="0" hangingPunct="1">
      <a:defRPr sz="998" kern="1200">
        <a:solidFill>
          <a:schemeClr val="tx1"/>
        </a:solidFill>
        <a:latin typeface="+mn-lt"/>
        <a:ea typeface="+mn-ea"/>
        <a:cs typeface="+mn-cs"/>
      </a:defRPr>
    </a:lvl4pPr>
    <a:lvl5pPr marL="1520647" algn="l" defTabSz="760324" rtl="0" eaLnBrk="1" latinLnBrk="0" hangingPunct="1">
      <a:defRPr sz="998" kern="1200">
        <a:solidFill>
          <a:schemeClr val="tx1"/>
        </a:solidFill>
        <a:latin typeface="+mn-lt"/>
        <a:ea typeface="+mn-ea"/>
        <a:cs typeface="+mn-cs"/>
      </a:defRPr>
    </a:lvl5pPr>
    <a:lvl6pPr marL="1900809" algn="l" defTabSz="760324" rtl="0" eaLnBrk="1" latinLnBrk="0" hangingPunct="1">
      <a:defRPr sz="998" kern="1200">
        <a:solidFill>
          <a:schemeClr val="tx1"/>
        </a:solidFill>
        <a:latin typeface="+mn-lt"/>
        <a:ea typeface="+mn-ea"/>
        <a:cs typeface="+mn-cs"/>
      </a:defRPr>
    </a:lvl6pPr>
    <a:lvl7pPr marL="2280971" algn="l" defTabSz="760324" rtl="0" eaLnBrk="1" latinLnBrk="0" hangingPunct="1">
      <a:defRPr sz="998" kern="1200">
        <a:solidFill>
          <a:schemeClr val="tx1"/>
        </a:solidFill>
        <a:latin typeface="+mn-lt"/>
        <a:ea typeface="+mn-ea"/>
        <a:cs typeface="+mn-cs"/>
      </a:defRPr>
    </a:lvl7pPr>
    <a:lvl8pPr marL="2661133" algn="l" defTabSz="760324" rtl="0" eaLnBrk="1" latinLnBrk="0" hangingPunct="1">
      <a:defRPr sz="998" kern="1200">
        <a:solidFill>
          <a:schemeClr val="tx1"/>
        </a:solidFill>
        <a:latin typeface="+mn-lt"/>
        <a:ea typeface="+mn-ea"/>
        <a:cs typeface="+mn-cs"/>
      </a:defRPr>
    </a:lvl8pPr>
    <a:lvl9pPr marL="3041294" algn="l" defTabSz="760324" rtl="0" eaLnBrk="1" latinLnBrk="0" hangingPunct="1">
      <a:defRPr sz="9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7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0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09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3783D-F4B9-4214-8720-9CCFDCDEB1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54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5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5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9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26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41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2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60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2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0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68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6.jpeg"/><Relationship Id="rId26" Type="http://schemas.openxmlformats.org/officeDocument/2006/relationships/image" Target="../media/image34.png"/><Relationship Id="rId3" Type="http://schemas.openxmlformats.org/officeDocument/2006/relationships/image" Target="../media/image16.png"/><Relationship Id="rId21" Type="http://schemas.openxmlformats.org/officeDocument/2006/relationships/image" Target="../media/image29.jpeg"/><Relationship Id="rId7" Type="http://schemas.microsoft.com/office/2007/relationships/hdphoto" Target="../media/hdphoto5.wdp"/><Relationship Id="rId12" Type="http://schemas.openxmlformats.org/officeDocument/2006/relationships/image" Target="../media/image21.png"/><Relationship Id="rId17" Type="http://schemas.openxmlformats.org/officeDocument/2006/relationships/image" Target="../media/image25.jpeg"/><Relationship Id="rId25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24" Type="http://schemas.openxmlformats.org/officeDocument/2006/relationships/image" Target="../media/image32.jpeg"/><Relationship Id="rId5" Type="http://schemas.microsoft.com/office/2007/relationships/hdphoto" Target="../media/hdphoto4.wdp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28" Type="http://schemas.microsoft.com/office/2007/relationships/hdphoto" Target="../media/hdphoto9.wdp"/><Relationship Id="rId10" Type="http://schemas.openxmlformats.org/officeDocument/2006/relationships/image" Target="../media/image20.png"/><Relationship Id="rId19" Type="http://schemas.openxmlformats.org/officeDocument/2006/relationships/image" Target="../media/image27.jpeg"/><Relationship Id="rId4" Type="http://schemas.openxmlformats.org/officeDocument/2006/relationships/image" Target="../media/image17.png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image" Target="../media/image30.jpeg"/><Relationship Id="rId27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36.jp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e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AA2AE">
                <a:lumMod val="75000"/>
                <a:alpha val="40000"/>
              </a:srgbClr>
            </a:gs>
            <a:gs pos="18000">
              <a:schemeClr val="tx1">
                <a:lumMod val="50000"/>
                <a:lumOff val="50000"/>
              </a:schemeClr>
            </a:gs>
            <a:gs pos="73000">
              <a:schemeClr val="bg2">
                <a:lumMod val="9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Параллелограмм 315"/>
          <p:cNvSpPr/>
          <p:nvPr/>
        </p:nvSpPr>
        <p:spPr>
          <a:xfrm>
            <a:off x="31233" y="6343326"/>
            <a:ext cx="9850039" cy="516871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84" name="Прямоугольник 83"/>
          <p:cNvSpPr/>
          <p:nvPr/>
        </p:nvSpPr>
        <p:spPr>
          <a:xfrm>
            <a:off x="6592572" y="0"/>
            <a:ext cx="3279755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2" y="3016098"/>
            <a:ext cx="3279755" cy="3841902"/>
          </a:xfrm>
          <a:prstGeom prst="rect">
            <a:avLst/>
          </a:prstGeom>
        </p:spPr>
      </p:pic>
      <p:sp>
        <p:nvSpPr>
          <p:cNvPr id="247" name="Параллелограмм 246"/>
          <p:cNvSpPr/>
          <p:nvPr/>
        </p:nvSpPr>
        <p:spPr>
          <a:xfrm>
            <a:off x="31233" y="2334438"/>
            <a:ext cx="9850039" cy="685767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48" name="Параллелограмм 247"/>
          <p:cNvSpPr/>
          <p:nvPr/>
        </p:nvSpPr>
        <p:spPr>
          <a:xfrm>
            <a:off x="6595472" y="1638319"/>
            <a:ext cx="3288699" cy="685767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49" name="Параллелограмм 248"/>
          <p:cNvSpPr/>
          <p:nvPr/>
        </p:nvSpPr>
        <p:spPr>
          <a:xfrm>
            <a:off x="6592779" y="945948"/>
            <a:ext cx="3288699" cy="655951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50" name="Параллелограмм 249"/>
          <p:cNvSpPr/>
          <p:nvPr/>
        </p:nvSpPr>
        <p:spPr>
          <a:xfrm>
            <a:off x="6592573" y="971057"/>
            <a:ext cx="3288699" cy="655951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51" name="Параллелограмм 250"/>
          <p:cNvSpPr/>
          <p:nvPr/>
        </p:nvSpPr>
        <p:spPr>
          <a:xfrm>
            <a:off x="42086" y="1644268"/>
            <a:ext cx="9850039" cy="685767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52" name="Параллелограмм 251"/>
          <p:cNvSpPr/>
          <p:nvPr/>
        </p:nvSpPr>
        <p:spPr>
          <a:xfrm>
            <a:off x="39186" y="977006"/>
            <a:ext cx="9850039" cy="655951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53" name="TextBox 252"/>
          <p:cNvSpPr txBox="1"/>
          <p:nvPr/>
        </p:nvSpPr>
        <p:spPr>
          <a:xfrm>
            <a:off x="6911547" y="961510"/>
            <a:ext cx="3279755" cy="2064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12700" h="6350" prst="coolSlant"/>
            </a:sp3d>
          </a:bodyPr>
          <a:lstStyle/>
          <a:p>
            <a:pPr algn="ctr">
              <a:lnSpc>
                <a:spcPct val="135000"/>
              </a:lnSpc>
            </a:pPr>
            <a:r>
              <a:rPr lang="ru-RU" sz="2485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</a:t>
            </a:r>
          </a:p>
          <a:p>
            <a:pPr algn="ctr">
              <a:lnSpc>
                <a:spcPct val="135000"/>
              </a:lnSpc>
            </a:pPr>
            <a:r>
              <a:rPr lang="ru-RU" sz="2485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 РЕГИОНАЛЬНЫХ ПОДРАЗДЕЛЕНИЯХ – ТВОЙ ВЫБОР!</a:t>
            </a:r>
          </a:p>
        </p:txBody>
      </p:sp>
      <p:pic>
        <p:nvPicPr>
          <p:cNvPr id="246" name="Рисунок 2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499" y="2551267"/>
            <a:ext cx="893722" cy="89877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254" name="Группа 253"/>
          <p:cNvGrpSpPr/>
          <p:nvPr/>
        </p:nvGrpSpPr>
        <p:grpSpPr>
          <a:xfrm>
            <a:off x="8700839" y="21298"/>
            <a:ext cx="1316729" cy="907223"/>
            <a:chOff x="7742431" y="56569"/>
            <a:chExt cx="1582544" cy="1106488"/>
          </a:xfrm>
        </p:grpSpPr>
        <p:pic>
          <p:nvPicPr>
            <p:cNvPr id="255" name="Рисунок 2"/>
            <p:cNvPicPr preferRelativeResize="0"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7935761" y="56569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" name="TextBox 255"/>
            <p:cNvSpPr txBox="1"/>
            <p:nvPr/>
          </p:nvSpPr>
          <p:spPr>
            <a:xfrm>
              <a:off x="7742431" y="569180"/>
              <a:ext cx="1582544" cy="139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745" b="1" i="1" dirty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</a:p>
          </p:txBody>
        </p:sp>
      </p:grpSp>
      <p:sp>
        <p:nvSpPr>
          <p:cNvPr id="257" name="Прямоугольник 256"/>
          <p:cNvSpPr/>
          <p:nvPr/>
        </p:nvSpPr>
        <p:spPr>
          <a:xfrm>
            <a:off x="6580729" y="46741"/>
            <a:ext cx="3086558" cy="897209"/>
          </a:xfrm>
          <a:prstGeom prst="rect">
            <a:avLst/>
          </a:prstGeom>
          <a:noFill/>
          <a:ln>
            <a:noFill/>
          </a:ln>
        </p:spPr>
        <p:txBody>
          <a:bodyPr wrap="square" lIns="75733" tIns="37866" rIns="75733" bIns="37866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ts val="1574"/>
              </a:lnSpc>
            </a:pPr>
            <a:r>
              <a:rPr lang="ru-RU" sz="1656" b="1" spc="-4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Б</a:t>
            </a:r>
            <a:r>
              <a:rPr lang="ru-RU" sz="1159" b="1" spc="-41" dirty="0">
                <a:ln w="3175">
                  <a:noFill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оевой</a:t>
            </a:r>
            <a:r>
              <a:rPr lang="ru-RU" sz="1159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 </a:t>
            </a:r>
            <a:endParaRPr lang="en-US" sz="1159" spc="-41" dirty="0">
              <a:ln w="50800"/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>
              <a:lnSpc>
                <a:spcPts val="1574"/>
              </a:lnSpc>
            </a:pPr>
            <a:r>
              <a:rPr lang="ru-RU" sz="1656" b="1" spc="-4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А</a:t>
            </a:r>
            <a:r>
              <a:rPr lang="ru-RU" sz="1159" b="1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рмейский</a:t>
            </a:r>
            <a:endParaRPr lang="en-US" sz="1159" b="1" spc="-41" dirty="0">
              <a:ln w="50800"/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>
              <a:lnSpc>
                <a:spcPts val="1574"/>
              </a:lnSpc>
            </a:pPr>
            <a:r>
              <a:rPr lang="ru-RU" sz="1656" b="1" spc="-4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Р</a:t>
            </a:r>
            <a:r>
              <a:rPr lang="ru-RU" sz="1159" b="1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езерв</a:t>
            </a:r>
            <a:r>
              <a:rPr lang="ru-RU" sz="1159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 </a:t>
            </a:r>
            <a:endParaRPr lang="en-US" sz="1159" spc="-41" dirty="0">
              <a:ln w="50800"/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>
              <a:lnSpc>
                <a:spcPts val="1574"/>
              </a:lnSpc>
            </a:pPr>
            <a:r>
              <a:rPr lang="ru-RU" sz="1656" b="1" spc="-4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С</a:t>
            </a:r>
            <a:r>
              <a:rPr lang="ru-RU" sz="1159" b="1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траны</a:t>
            </a:r>
          </a:p>
        </p:txBody>
      </p:sp>
      <p:pic>
        <p:nvPicPr>
          <p:cNvPr id="258" name="Рисунок 2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5" y="5296574"/>
            <a:ext cx="1704762" cy="640577"/>
          </a:xfrm>
          <a:prstGeom prst="rect">
            <a:avLst/>
          </a:prstGeom>
        </p:spPr>
      </p:pic>
      <p:pic>
        <p:nvPicPr>
          <p:cNvPr id="259" name="Рисунок 2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4" y="5593274"/>
            <a:ext cx="876051" cy="1127634"/>
          </a:xfrm>
          <a:prstGeom prst="rect">
            <a:avLst/>
          </a:prstGeom>
        </p:spPr>
      </p:pic>
      <p:pic>
        <p:nvPicPr>
          <p:cNvPr id="260" name="Рисунок 2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64" y="4855429"/>
            <a:ext cx="1081754" cy="1072469"/>
          </a:xfrm>
          <a:prstGeom prst="rect">
            <a:avLst/>
          </a:prstGeom>
        </p:spPr>
      </p:pic>
      <p:pic>
        <p:nvPicPr>
          <p:cNvPr id="261" name="Рисунок 2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25" y="1184465"/>
            <a:ext cx="734832" cy="1001148"/>
          </a:xfrm>
          <a:prstGeom prst="rect">
            <a:avLst/>
          </a:prstGeom>
        </p:spPr>
      </p:pic>
      <p:sp>
        <p:nvSpPr>
          <p:cNvPr id="262" name="Прямоугольник 261"/>
          <p:cNvSpPr/>
          <p:nvPr/>
        </p:nvSpPr>
        <p:spPr>
          <a:xfrm>
            <a:off x="33674" y="0"/>
            <a:ext cx="3279755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63" name="Прямоугольник 262"/>
          <p:cNvSpPr/>
          <p:nvPr/>
        </p:nvSpPr>
        <p:spPr>
          <a:xfrm>
            <a:off x="3313428" y="0"/>
            <a:ext cx="3285718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 dirty="0"/>
          </a:p>
        </p:txBody>
      </p:sp>
      <p:sp>
        <p:nvSpPr>
          <p:cNvPr id="264" name="Прямоугольник 263"/>
          <p:cNvSpPr/>
          <p:nvPr/>
        </p:nvSpPr>
        <p:spPr>
          <a:xfrm>
            <a:off x="20166" y="0"/>
            <a:ext cx="3279755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65" name="TextBox 264"/>
          <p:cNvSpPr txBox="1"/>
          <p:nvPr/>
        </p:nvSpPr>
        <p:spPr>
          <a:xfrm>
            <a:off x="-8668" y="440410"/>
            <a:ext cx="3308589" cy="19775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37930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9" b="1" kern="0" dirty="0">
                <a:ln w="3175">
                  <a:noFill/>
                  <a:prstDash val="solid"/>
                </a:ln>
                <a:solidFill>
                  <a:srgbClr val="005CA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СОХРАНЕНИЕ МЕСТА РАБОТЫ</a:t>
            </a:r>
            <a:endParaRPr lang="ru-RU" sz="1159" b="1" kern="0" dirty="0">
              <a:solidFill>
                <a:srgbClr val="005CAA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66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2498098" y="695877"/>
            <a:ext cx="674916" cy="5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" name="Крест 266"/>
          <p:cNvSpPr/>
          <p:nvPr/>
        </p:nvSpPr>
        <p:spPr>
          <a:xfrm>
            <a:off x="2590103" y="4259446"/>
            <a:ext cx="351754" cy="346063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4"/>
          </a:p>
        </p:txBody>
      </p:sp>
      <p:grpSp>
        <p:nvGrpSpPr>
          <p:cNvPr id="268" name="Группа 267"/>
          <p:cNvGrpSpPr/>
          <p:nvPr/>
        </p:nvGrpSpPr>
        <p:grpSpPr>
          <a:xfrm>
            <a:off x="2517264" y="1354489"/>
            <a:ext cx="600532" cy="619744"/>
            <a:chOff x="-1017411" y="599433"/>
            <a:chExt cx="387436" cy="450391"/>
          </a:xfrm>
        </p:grpSpPr>
        <p:pic>
          <p:nvPicPr>
            <p:cNvPr id="269" name="Рисунок 268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270" name="Рисунок 269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271" name="Рисунок 270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272" name="Рисунок 271"/>
          <p:cNvPicPr/>
          <p:nvPr/>
        </p:nvPicPr>
        <p:blipFill>
          <a:blip r:embed="rId14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55861" y="2649931"/>
            <a:ext cx="714040" cy="702380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273" name="Группа 272"/>
          <p:cNvGrpSpPr/>
          <p:nvPr/>
        </p:nvGrpSpPr>
        <p:grpSpPr>
          <a:xfrm>
            <a:off x="2483704" y="3449758"/>
            <a:ext cx="679973" cy="728103"/>
            <a:chOff x="-1017411" y="599433"/>
            <a:chExt cx="387436" cy="450391"/>
          </a:xfrm>
        </p:grpSpPr>
        <p:pic>
          <p:nvPicPr>
            <p:cNvPr id="274" name="Рисунок 273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275" name="Рисунок 274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276" name="Рисунок 275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277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2546672" y="5221973"/>
            <a:ext cx="543511" cy="1288186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" name="TextBox 277"/>
          <p:cNvSpPr txBox="1"/>
          <p:nvPr/>
        </p:nvSpPr>
        <p:spPr>
          <a:xfrm>
            <a:off x="89557" y="787506"/>
            <a:ext cx="2352657" cy="454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  <a:defRPr/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СОХРАНЕНИЕ МЕСТА РАБОТЫ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/>
            </a:r>
            <a:b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-8668" y="1368356"/>
            <a:ext cx="2613257" cy="606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КОМПЕНСАЦИЯ ПРЕДПРИЯТИЮ </a:t>
            </a:r>
          </a:p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(центрам занятости) </a:t>
            </a:r>
          </a:p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расходов на выплату среднего </a:t>
            </a:r>
          </a:p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заработка гражданам 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-283366" y="2525481"/>
            <a:ext cx="3098503" cy="606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ПОЛНОЕ МЕДИЦИНСКОЕ ОСВИДЕТЕЛЬСТВОВАНИЕ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/>
            </a:r>
            <a:b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 заключением военно-</a:t>
            </a:r>
          </a:p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врачебной комиссии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197560" y="3201071"/>
            <a:ext cx="2287044" cy="303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БЕСПЛАТНОЕ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оказание медицинской </a:t>
            </a:r>
            <a:r>
              <a:rPr lang="ru-RU" sz="1159" b="1" i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помощи</a:t>
            </a:r>
            <a:endParaRPr lang="ru-RU" sz="1159" b="1" i="1" kern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116324" y="3700281"/>
            <a:ext cx="2488265" cy="454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БЕСПЛАТНОЕ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обеспечение лекарственными препаратами для медицинского применения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133472" y="4234646"/>
            <a:ext cx="2328976" cy="454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БЕСПЛАТНОЕ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обеспечение медицинскими изделиями по назначению врача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19861" y="4689577"/>
            <a:ext cx="3280060" cy="312035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159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ВЕЩЕВОЕ ИМУЩЕСТВО и ВООРУЖЕНИЕ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42086" y="5021828"/>
            <a:ext cx="2530127" cy="891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/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ВЕЩЕВОЕ ИМУЩЕСТВО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выдается резервистам 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82513" y="5937151"/>
            <a:ext cx="2612165" cy="891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/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97290" y="119264"/>
            <a:ext cx="3120672" cy="23663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37930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42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ЛЬГОТЫ, СОЦИАЛЬНЫЕ ГАРАНТИИ </a:t>
            </a:r>
          </a:p>
          <a:p>
            <a:pPr algn="ctr" defTabSz="37930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42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И ОБЕСПЕЧЕНИЕ</a:t>
            </a:r>
            <a:endParaRPr lang="ru-RU" sz="1242" b="1" kern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Прямоугольник 288"/>
          <p:cNvSpPr/>
          <p:nvPr/>
        </p:nvSpPr>
        <p:spPr>
          <a:xfrm>
            <a:off x="3313123" y="1448"/>
            <a:ext cx="3279755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90" name="Прямоугольник 289"/>
          <p:cNvSpPr/>
          <p:nvPr/>
        </p:nvSpPr>
        <p:spPr>
          <a:xfrm>
            <a:off x="3322827" y="3866021"/>
            <a:ext cx="3276625" cy="698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Единоразовая выплата за </a:t>
            </a:r>
            <a:r>
              <a:rPr lang="ru-RU" sz="1159" b="1" i="1" kern="0" dirty="0" smtClean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подписание нового </a:t>
            </a:r>
            <a:r>
              <a:rPr lang="ru-RU" sz="1159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контракта</a:t>
            </a:r>
            <a:r>
              <a:rPr lang="en-US" sz="1159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159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567199">
              <a:lnSpc>
                <a:spcPct val="85000"/>
              </a:lnSpc>
            </a:pPr>
            <a:r>
              <a:rPr lang="ru-RU" sz="1159" b="1" i="1" kern="0" spc="-17" dirty="0">
                <a:solidFill>
                  <a:srgbClr val="8E2204"/>
                </a:solidFill>
                <a:latin typeface="Arial Narrow" pitchFamily="34" charset="0"/>
                <a:cs typeface="Levenim MT" pitchFamily="2" charset="-79"/>
              </a:rPr>
              <a:t>на 5 лет – 1,5 месячный оклад</a:t>
            </a:r>
          </a:p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8E2204"/>
                </a:solidFill>
                <a:latin typeface="Arial Narrow" pitchFamily="34" charset="0"/>
                <a:cs typeface="Levenim MT" pitchFamily="2" charset="-79"/>
              </a:rPr>
              <a:t>на 3 года – месячный оклад </a:t>
            </a:r>
          </a:p>
        </p:txBody>
      </p:sp>
      <p:sp>
        <p:nvSpPr>
          <p:cNvPr id="291" name="Прямоугольник 290"/>
          <p:cNvSpPr/>
          <p:nvPr/>
        </p:nvSpPr>
        <p:spPr>
          <a:xfrm>
            <a:off x="3305539" y="3408693"/>
            <a:ext cx="3081779" cy="243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548235"/>
                </a:solidFill>
                <a:latin typeface="Arial Narrow" panose="020B0606020202030204" pitchFamily="34" charset="0"/>
                <a:cs typeface="Levenim MT" pitchFamily="2" charset="-79"/>
              </a:rPr>
              <a:t>Ежемесячный оклад за пребывание в резерве 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3318414" y="2923373"/>
            <a:ext cx="3171443" cy="395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548235"/>
                </a:solidFill>
                <a:latin typeface="Arial Narrow" panose="020B0606020202030204" pitchFamily="34" charset="0"/>
                <a:cs typeface="Levenim MT" pitchFamily="2" charset="-79"/>
              </a:rPr>
              <a:t>Выплаты за участие в сборах и тренировочных занятиях</a:t>
            </a:r>
          </a:p>
        </p:txBody>
      </p:sp>
      <p:cxnSp>
        <p:nvCxnSpPr>
          <p:cNvPr id="293" name="Прямая соединительная линия 292"/>
          <p:cNvCxnSpPr/>
          <p:nvPr/>
        </p:nvCxnSpPr>
        <p:spPr>
          <a:xfrm flipH="1">
            <a:off x="3299921" y="3303184"/>
            <a:ext cx="3299224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Прямоугольник 293"/>
          <p:cNvSpPr/>
          <p:nvPr/>
        </p:nvSpPr>
        <p:spPr>
          <a:xfrm>
            <a:off x="3307505" y="2282378"/>
            <a:ext cx="3280732" cy="395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548235"/>
                </a:solidFill>
                <a:latin typeface="Arial Narrow" panose="020B0606020202030204" pitchFamily="34" charset="0"/>
                <a:cs typeface="Levenim MT" pitchFamily="2" charset="-79"/>
              </a:rPr>
              <a:t>Оплата проезда от военного комиссариата к месту военных сборов и обратно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3907333" y="658493"/>
            <a:ext cx="1892875" cy="37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7247">
              <a:lnSpc>
                <a:spcPct val="80000"/>
              </a:lnSpc>
              <a:defRPr/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159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1159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221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159" b="1" kern="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667247">
              <a:lnSpc>
                <a:spcPct val="80000"/>
              </a:lnSpc>
              <a:defRPr/>
            </a:pP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4874 –</a:t>
            </a:r>
            <a:r>
              <a:rPr lang="en-US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6312 руб. в месяц</a:t>
            </a:r>
            <a:endParaRPr lang="ru-RU" sz="1159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96" name="Прямоугольник 295"/>
          <p:cNvSpPr/>
          <p:nvPr/>
        </p:nvSpPr>
        <p:spPr>
          <a:xfrm>
            <a:off x="3416744" y="1139534"/>
            <a:ext cx="2273540" cy="37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7247">
              <a:lnSpc>
                <a:spcPct val="80000"/>
              </a:lnSpc>
              <a:defRPr/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159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 Narrow" panose="020B0606020202030204" pitchFamily="34" charset="0"/>
                <a:cs typeface="Levenim MT" pitchFamily="2" charset="-79"/>
              </a:rPr>
              <a:t> </a:t>
            </a:r>
            <a:r>
              <a:rPr lang="ru-RU" sz="1159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до</a:t>
            </a:r>
            <a:r>
              <a:rPr lang="ru-RU" sz="1159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 Narrow" panose="020B0606020202030204" pitchFamily="34" charset="0"/>
                <a:cs typeface="Levenim MT" pitchFamily="2" charset="-79"/>
              </a:rPr>
              <a:t> </a:t>
            </a:r>
            <a:r>
              <a:rPr lang="ru-RU" sz="1159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134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159" b="1" kern="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667247">
              <a:lnSpc>
                <a:spcPct val="80000"/>
              </a:lnSpc>
              <a:defRPr/>
            </a:pPr>
            <a:r>
              <a:rPr lang="en-US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116 </a:t>
            </a:r>
            <a:r>
              <a:rPr lang="en-US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3835 руб. в месяц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3252105" y="1649202"/>
            <a:ext cx="1928280" cy="37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7247">
              <a:lnSpc>
                <a:spcPct val="80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159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1159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115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159" b="1" kern="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667247">
              <a:lnSpc>
                <a:spcPct val="80000"/>
              </a:lnSpc>
            </a:pP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2397 </a:t>
            </a:r>
            <a:r>
              <a:rPr lang="en-US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3276 </a:t>
            </a: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в месяц</a:t>
            </a:r>
            <a:endParaRPr lang="ru-RU" sz="1159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98" name="Прямоугольник 297"/>
          <p:cNvSpPr/>
          <p:nvPr/>
        </p:nvSpPr>
        <p:spPr>
          <a:xfrm>
            <a:off x="4358353" y="304729"/>
            <a:ext cx="896399" cy="270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9" b="1" dirty="0">
                <a:solidFill>
                  <a:srgbClr val="548235"/>
                </a:solidFill>
                <a:latin typeface="Arial Narrow" panose="020B0606020202030204" pitchFamily="34" charset="0"/>
                <a:ea typeface="Calibri"/>
                <a:cs typeface="Times New Roman" pitchFamily="18" charset="0"/>
              </a:rPr>
              <a:t>ЕЖЕГОДНО</a:t>
            </a:r>
            <a:endParaRPr lang="ru-RU" sz="1159" dirty="0">
              <a:solidFill>
                <a:srgbClr val="548235"/>
              </a:solidFill>
              <a:latin typeface="Arial Narrow" panose="020B0606020202030204" pitchFamily="34" charset="0"/>
            </a:endParaRPr>
          </a:p>
        </p:txBody>
      </p:sp>
      <p:pic>
        <p:nvPicPr>
          <p:cNvPr id="299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41" y="6297480"/>
            <a:ext cx="818083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96" y="5912554"/>
            <a:ext cx="818083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1" name="Picture 4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04" y="5524953"/>
            <a:ext cx="732501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2" name="Picture 5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37" y="5146721"/>
            <a:ext cx="750680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3" name="Прямоугольник 302"/>
          <p:cNvSpPr/>
          <p:nvPr/>
        </p:nvSpPr>
        <p:spPr>
          <a:xfrm>
            <a:off x="3654104" y="6614449"/>
            <a:ext cx="726481" cy="243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рядовые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360791" y="6227291"/>
            <a:ext cx="838691" cy="243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сержанты</a:t>
            </a:r>
          </a:p>
        </p:txBody>
      </p:sp>
      <p:sp>
        <p:nvSpPr>
          <p:cNvPr id="305" name="Прямоугольник 304"/>
          <p:cNvSpPr/>
          <p:nvPr/>
        </p:nvSpPr>
        <p:spPr>
          <a:xfrm>
            <a:off x="4964559" y="5829099"/>
            <a:ext cx="944489" cy="243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прапорщики</a:t>
            </a:r>
          </a:p>
        </p:txBody>
      </p:sp>
      <p:sp>
        <p:nvSpPr>
          <p:cNvPr id="306" name="Прямоугольник 305"/>
          <p:cNvSpPr/>
          <p:nvPr/>
        </p:nvSpPr>
        <p:spPr>
          <a:xfrm>
            <a:off x="5710814" y="5448824"/>
            <a:ext cx="764953" cy="243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офицеры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3728111" y="84689"/>
            <a:ext cx="2236003" cy="23852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159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ФИНАНСОВОЕ  ОБЕСПЕЧЕНИЕ</a:t>
            </a:r>
          </a:p>
        </p:txBody>
      </p:sp>
      <p:cxnSp>
        <p:nvCxnSpPr>
          <p:cNvPr id="308" name="Прямая соединительная линия 307"/>
          <p:cNvCxnSpPr/>
          <p:nvPr/>
        </p:nvCxnSpPr>
        <p:spPr>
          <a:xfrm flipH="1">
            <a:off x="3322264" y="2779870"/>
            <a:ext cx="3286023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Прямая соединительная линия 308"/>
          <p:cNvCxnSpPr/>
          <p:nvPr/>
        </p:nvCxnSpPr>
        <p:spPr>
          <a:xfrm flipH="1">
            <a:off x="3301823" y="3742430"/>
            <a:ext cx="3297879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Прямая соединительная линия 309"/>
          <p:cNvCxnSpPr/>
          <p:nvPr/>
        </p:nvCxnSpPr>
        <p:spPr>
          <a:xfrm flipH="1">
            <a:off x="3324219" y="4577096"/>
            <a:ext cx="3264018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Прямая соединительная линия 310"/>
          <p:cNvCxnSpPr/>
          <p:nvPr/>
        </p:nvCxnSpPr>
        <p:spPr>
          <a:xfrm flipH="1">
            <a:off x="3299922" y="2152248"/>
            <a:ext cx="3299224" cy="14877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TextBox 311"/>
          <p:cNvSpPr txBox="1"/>
          <p:nvPr/>
        </p:nvSpPr>
        <p:spPr>
          <a:xfrm>
            <a:off x="3827267" y="4597775"/>
            <a:ext cx="2236003" cy="23852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159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ПРИСВОЕНИЕ ВОИНСКИХ ЗВАНИЙ</a:t>
            </a:r>
          </a:p>
        </p:txBody>
      </p:sp>
      <p:sp>
        <p:nvSpPr>
          <p:cNvPr id="313" name="Прямоугольник 312"/>
          <p:cNvSpPr/>
          <p:nvPr/>
        </p:nvSpPr>
        <p:spPr>
          <a:xfrm>
            <a:off x="3285017" y="4909711"/>
            <a:ext cx="2286353" cy="547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67199">
              <a:lnSpc>
                <a:spcPct val="85000"/>
              </a:lnSpc>
            </a:pPr>
            <a:r>
              <a:rPr lang="ru-RU" sz="1159" b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В </a:t>
            </a:r>
            <a:r>
              <a:rPr lang="ru-RU" sz="1159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установленные сроки, в соответствии с воинской должностью по предназначению</a:t>
            </a:r>
          </a:p>
        </p:txBody>
      </p:sp>
      <p:sp>
        <p:nvSpPr>
          <p:cNvPr id="314" name="Полилиния 313"/>
          <p:cNvSpPr/>
          <p:nvPr/>
        </p:nvSpPr>
        <p:spPr>
          <a:xfrm>
            <a:off x="4927404" y="5728218"/>
            <a:ext cx="1548275" cy="933981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56771" tIns="28386" rIns="56771" bIns="28386" anchor="ctr"/>
          <a:lstStyle/>
          <a:p>
            <a:pPr algn="ctr" defTabSz="567679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59" kern="0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315" name="Полилиния 314"/>
          <p:cNvSpPr/>
          <p:nvPr/>
        </p:nvSpPr>
        <p:spPr>
          <a:xfrm rot="19945880">
            <a:off x="4935370" y="997977"/>
            <a:ext cx="1544281" cy="670820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56771" tIns="28386" rIns="56771" bIns="28386" anchor="ctr"/>
          <a:lstStyle/>
          <a:p>
            <a:pPr algn="ctr" defTabSz="567679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59" kern="0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378407" y="1777412"/>
            <a:ext cx="3933534" cy="971645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ru-RU" sz="1160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МЕДИЦИНСКОЕ ОБЕСПЕЧЕНИЕ</a:t>
            </a:r>
          </a:p>
          <a:p>
            <a:pPr algn="ctr">
              <a:lnSpc>
                <a:spcPct val="90000"/>
              </a:lnSpc>
            </a:pPr>
            <a:r>
              <a:rPr lang="ru-RU" sz="1160" b="1" i="1" kern="0" dirty="0">
                <a:solidFill>
                  <a:srgbClr val="005CAA"/>
                </a:solidFill>
                <a:latin typeface="Arial Narrow" panose="020B0606020202030204" pitchFamily="34" charset="0"/>
                <a:cs typeface="Levenim MT" pitchFamily="2" charset="-79"/>
              </a:rPr>
              <a:t>(в период исполнения</a:t>
            </a:r>
          </a:p>
          <a:p>
            <a:pPr algn="ctr">
              <a:lnSpc>
                <a:spcPct val="90000"/>
              </a:lnSpc>
            </a:pPr>
            <a:r>
              <a:rPr lang="ru-RU" sz="1160" b="1" i="1" kern="0" dirty="0">
                <a:solidFill>
                  <a:srgbClr val="005CAA"/>
                </a:solidFill>
                <a:latin typeface="Arial Narrow" panose="020B0606020202030204" pitchFamily="34" charset="0"/>
                <a:cs typeface="Levenim MT" pitchFamily="2" charset="-79"/>
              </a:rPr>
              <a:t>обязанностей военной службы)</a:t>
            </a:r>
            <a:endParaRPr lang="ru-RU" sz="1160" b="1" i="1" kern="0" dirty="0">
              <a:solidFill>
                <a:srgbClr val="005CAA"/>
              </a:solidFill>
              <a:latin typeface="Arial Narrow" panose="020B0606020202030204" pitchFamily="34" charset="0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51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AA2AE">
                <a:lumMod val="75000"/>
                <a:alpha val="40000"/>
              </a:srgbClr>
            </a:gs>
            <a:gs pos="18000">
              <a:schemeClr val="tx1">
                <a:lumMod val="50000"/>
                <a:lumOff val="50000"/>
              </a:schemeClr>
            </a:gs>
            <a:gs pos="73000">
              <a:schemeClr val="bg2">
                <a:lumMod val="9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/>
          <p:cNvSpPr txBox="1"/>
          <p:nvPr/>
        </p:nvSpPr>
        <p:spPr>
          <a:xfrm>
            <a:off x="98326" y="115528"/>
            <a:ext cx="6440667" cy="309879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927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14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Преимущества региональных подразделений 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3674" y="530831"/>
            <a:ext cx="3213273" cy="5011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ru-RU"/>
            </a:defPPr>
            <a:lvl1pPr algn="ctr" defTabSz="914400">
              <a:defRPr sz="1600" kern="0">
                <a:solidFill>
                  <a:prstClr val="white"/>
                </a:solidFill>
              </a:defRPr>
            </a:lvl1pPr>
          </a:lstStyle>
          <a:p>
            <a:r>
              <a:rPr lang="ru-RU" sz="911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ПОВЫШЕНИЕ ГОТОВНОСТИ СУБЪЕКТОВ РОССИЙСКОЙ ФЕДЕРАЦИИ К РЕШЕНИЮ ЗАДАЧ БЕЗ ПРИВЛЕЧЕНИЯ ВООРУЖЕННЫХ СИЛ  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43600" y="1073009"/>
            <a:ext cx="3203347" cy="4469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561637" y="1094321"/>
            <a:ext cx="2155494" cy="34560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076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ОТСУТСТВИЕ НЕОБХОДИМОСТИ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ПРОВОДИТЬ </a:t>
            </a: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МОБИЛИЗАЦИЮ</a:t>
            </a:r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2545865" y="1099005"/>
            <a:ext cx="665818" cy="37671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cxnSp>
        <p:nvCxnSpPr>
          <p:cNvPr id="140" name="Прямая соединительная линия 139"/>
          <p:cNvCxnSpPr/>
          <p:nvPr/>
        </p:nvCxnSpPr>
        <p:spPr>
          <a:xfrm flipH="1">
            <a:off x="2560807" y="1131861"/>
            <a:ext cx="638079" cy="30864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Группа 140"/>
          <p:cNvGrpSpPr/>
          <p:nvPr/>
        </p:nvGrpSpPr>
        <p:grpSpPr>
          <a:xfrm>
            <a:off x="-10391" y="1074227"/>
            <a:ext cx="874881" cy="363645"/>
            <a:chOff x="-1085850" y="319899"/>
            <a:chExt cx="813111" cy="410910"/>
          </a:xfrm>
        </p:grpSpPr>
        <p:pic>
          <p:nvPicPr>
            <p:cNvPr id="142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" name="Овал 142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83816">
                <a:defRPr/>
              </a:pPr>
              <a:endParaRPr lang="ru-RU" sz="1076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44" name="Группа 143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46" name="Скругленный прямоугольник 145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22" name="TextBox 121"/>
          <p:cNvSpPr txBox="1"/>
          <p:nvPr/>
        </p:nvSpPr>
        <p:spPr>
          <a:xfrm>
            <a:off x="2581625" y="1184218"/>
            <a:ext cx="640023" cy="283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14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Телеграмма мобилизационная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43600" y="1552683"/>
            <a:ext cx="3203347" cy="4469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-10391" y="1553901"/>
            <a:ext cx="874881" cy="363645"/>
            <a:chOff x="-1085850" y="319899"/>
            <a:chExt cx="813111" cy="410910"/>
          </a:xfrm>
        </p:grpSpPr>
        <p:pic>
          <p:nvPicPr>
            <p:cNvPr id="88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Овал 88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83816">
                <a:defRPr/>
              </a:pPr>
              <a:endParaRPr lang="ru-RU" sz="1076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90" name="Группа 89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17" name="Прямоугольник 116"/>
          <p:cNvSpPr/>
          <p:nvPr/>
        </p:nvSpPr>
        <p:spPr>
          <a:xfrm>
            <a:off x="491996" y="1490103"/>
            <a:ext cx="2294776" cy="554126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076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ОТСУТСТВИЕ НЕОБХОДИМОСТИ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ПРИНУДИТЕЛЬНО</a:t>
            </a:r>
            <a:r>
              <a:rPr lang="ru-RU" sz="753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ПРИМЕНЯТЬ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ГРАЖДАН, НЕ ИМЕЮЩИХ НАВЫКИ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 ДАННЫХ МЕРОПРИЯТИЯХ</a:t>
            </a:r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2538128" y="1573571"/>
            <a:ext cx="660758" cy="39264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pic>
        <p:nvPicPr>
          <p:cNvPr id="123" name="Picture 2" descr="C:\Users\ab2108.S\Desktop\Новая папка\Надо\i - 2023-12-24T080555.595.jpe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840" y1="30199" x2="15840" y2="30199"/>
                        <a14:foregroundMark x1="21920" y1="36752" x2="21920" y2="36752"/>
                        <a14:foregroundMark x1="89920" y1="81766" x2="89920" y2="81766"/>
                        <a14:foregroundMark x1="87200" y1="83191" x2="87200" y2="83191"/>
                        <a14:backgroundMark x1="54400" y1="68946" x2="54400" y2="68946"/>
                        <a14:backgroundMark x1="52000" y1="67806" x2="52000" y2="67806"/>
                        <a14:backgroundMark x1="56480" y1="67521" x2="56480" y2="67521"/>
                        <a14:backgroundMark x1="55040" y1="72080" x2="55040" y2="72080"/>
                        <a14:backgroundMark x1="53440" y1="72365" x2="53440" y2="72365"/>
                        <a14:backgroundMark x1="55520" y1="84330" x2="55520" y2="84330"/>
                        <a14:backgroundMark x1="58720" y1="79202" x2="58720" y2="79202"/>
                        <a14:backgroundMark x1="59360" y1="70085" x2="59360" y2="70085"/>
                        <a14:backgroundMark x1="59200" y1="65527" x2="59200" y2="65527"/>
                        <a14:backgroundMark x1="56000" y1="84330" x2="56000" y2="84330"/>
                        <a14:backgroundMark x1="54560" y1="80342" x2="54560" y2="80342"/>
                        <a14:backgroundMark x1="86400" y1="80342" x2="86400" y2="80342"/>
                        <a14:backgroundMark x1="89120" y1="78632" x2="89120" y2="78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96" y="1580793"/>
            <a:ext cx="686287" cy="38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5" name="Прямая соединительная линия 124"/>
          <p:cNvCxnSpPr/>
          <p:nvPr/>
        </p:nvCxnSpPr>
        <p:spPr>
          <a:xfrm flipH="1">
            <a:off x="2551396" y="1593817"/>
            <a:ext cx="636592" cy="34801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/>
          <p:cNvSpPr/>
          <p:nvPr/>
        </p:nvSpPr>
        <p:spPr>
          <a:xfrm>
            <a:off x="43600" y="2038694"/>
            <a:ext cx="3203347" cy="4469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grpSp>
        <p:nvGrpSpPr>
          <p:cNvPr id="97" name="Группа 96"/>
          <p:cNvGrpSpPr/>
          <p:nvPr/>
        </p:nvGrpSpPr>
        <p:grpSpPr>
          <a:xfrm>
            <a:off x="-10391" y="2039912"/>
            <a:ext cx="874881" cy="363645"/>
            <a:chOff x="-1085850" y="319899"/>
            <a:chExt cx="813111" cy="410910"/>
          </a:xfrm>
        </p:grpSpPr>
        <p:pic>
          <p:nvPicPr>
            <p:cNvPr id="98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Овал 98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83816">
                <a:defRPr/>
              </a:pPr>
              <a:endParaRPr lang="ru-RU" sz="1076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00" name="Группа 99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02" name="Скругленный прямоугольник 10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15" name="Скругленный прямоугольник 114"/>
          <p:cNvSpPr/>
          <p:nvPr/>
        </p:nvSpPr>
        <p:spPr>
          <a:xfrm>
            <a:off x="2535737" y="2053267"/>
            <a:ext cx="675946" cy="415118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pic>
        <p:nvPicPr>
          <p:cNvPr id="124" name="Picture 3" descr="C:\Users\ab2108.S\Desktop\Новая папка\Надо\9b950e14658f95c7912b376fbbb43cb1__2000x2000__watermark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2850" y1="40603" x2="92850" y2="40603"/>
                        <a14:foregroundMark x1="8300" y1="25251" x2="8300" y2="25251"/>
                        <a14:foregroundMark x1="47900" y1="40029" x2="47900" y2="40029"/>
                        <a14:foregroundMark x1="56550" y1="35509" x2="56550" y2="35509"/>
                        <a14:foregroundMark x1="53300" y1="36442" x2="53300" y2="36442"/>
                        <a14:foregroundMark x1="49850" y1="25753" x2="49850" y2="25753"/>
                        <a14:foregroundMark x1="53300" y1="27403" x2="53300" y2="27403"/>
                        <a14:foregroundMark x1="57100" y1="24964" x2="57100" y2="24964"/>
                        <a14:foregroundMark x1="67400" y1="37374" x2="67400" y2="37374"/>
                        <a14:foregroundMark x1="71300" y1="45768" x2="71300" y2="45768"/>
                        <a14:foregroundMark x1="75550" y1="44189" x2="75550" y2="44189"/>
                        <a14:backgroundMark x1="76350" y1="58752" x2="76350" y2="58752"/>
                        <a14:backgroundMark x1="77600" y1="58393" x2="77600" y2="58393"/>
                        <a14:backgroundMark x1="75950" y1="59971" x2="75950" y2="59971"/>
                        <a14:backgroundMark x1="3100" y1="18723" x2="3100" y2="18723"/>
                        <a14:backgroundMark x1="3250" y1="26327" x2="3250" y2="26327"/>
                        <a14:backgroundMark x1="2050" y1="40961" x2="2050" y2="40961"/>
                        <a14:backgroundMark x1="2700" y1="52941" x2="2700" y2="52941"/>
                        <a14:backgroundMark x1="1700" y1="49354" x2="1700" y2="49354"/>
                        <a14:backgroundMark x1="1400" y1="51076" x2="1400" y2="51076"/>
                        <a14:backgroundMark x1="39450" y1="39383" x2="39450" y2="39383"/>
                        <a14:backgroundMark x1="3350" y1="22166" x2="3350" y2="22166"/>
                        <a14:backgroundMark x1="39950" y1="31779" x2="39950" y2="31779"/>
                        <a14:backgroundMark x1="41700" y1="26829" x2="41700" y2="26829"/>
                        <a14:backgroundMark x1="54050" y1="23529" x2="54050" y2="23529"/>
                        <a14:backgroundMark x1="8000" y1="18580" x2="8000" y2="18580"/>
                        <a14:backgroundMark x1="77250" y1="41607" x2="77250" y2="41607"/>
                        <a14:backgroundMark x1="52300" y1="23888" x2="52300" y2="2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14"/>
          <a:stretch/>
        </p:blipFill>
        <p:spPr bwMode="auto">
          <a:xfrm>
            <a:off x="2631916" y="2037326"/>
            <a:ext cx="483588" cy="41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Прямоугольник 111"/>
          <p:cNvSpPr/>
          <p:nvPr/>
        </p:nvSpPr>
        <p:spPr>
          <a:xfrm>
            <a:off x="723028" y="1971366"/>
            <a:ext cx="1832713" cy="554126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076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НАЛИЧИЕ РЕГИОНАЛЬНОГО РЕЗЕРВА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ДЛЯ РЕШЕНИЯ ЗАДАЧ ЛИКВИДАЦИИ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ПОСЛЕДСТВИЙ ЧС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И ПОДДЕРЖАНИЯ ПРАВОПОРЯДКА 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4336" y="2514726"/>
            <a:ext cx="3203347" cy="4469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grpSp>
        <p:nvGrpSpPr>
          <p:cNvPr id="104" name="Группа 103"/>
          <p:cNvGrpSpPr/>
          <p:nvPr/>
        </p:nvGrpSpPr>
        <p:grpSpPr>
          <a:xfrm>
            <a:off x="-19655" y="2515944"/>
            <a:ext cx="874881" cy="363645"/>
            <a:chOff x="-1085850" y="319899"/>
            <a:chExt cx="813111" cy="410910"/>
          </a:xfrm>
        </p:grpSpPr>
        <p:pic>
          <p:nvPicPr>
            <p:cNvPr id="105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Овал 105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83816">
                <a:defRPr/>
              </a:pPr>
              <a:endParaRPr lang="ru-RU" sz="1076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83" name="Группа 182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4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85" name="Скругленный прямоугольник 184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14" name="Прямоугольник 113"/>
          <p:cNvSpPr/>
          <p:nvPr/>
        </p:nvSpPr>
        <p:spPr>
          <a:xfrm>
            <a:off x="831435" y="2574790"/>
            <a:ext cx="1615897" cy="34560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1076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СОЦИАЛЬНО-ТРУДОВАЯ АДАПТАЦИЯ 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ВЕТЕРАНОВ СВО</a:t>
            </a:r>
          </a:p>
        </p:txBody>
      </p:sp>
      <p:sp>
        <p:nvSpPr>
          <p:cNvPr id="186" name="Прямоугольник 185"/>
          <p:cNvSpPr/>
          <p:nvPr/>
        </p:nvSpPr>
        <p:spPr>
          <a:xfrm>
            <a:off x="41883" y="2995886"/>
            <a:ext cx="3203347" cy="4469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grpSp>
        <p:nvGrpSpPr>
          <p:cNvPr id="187" name="Группа 186"/>
          <p:cNvGrpSpPr/>
          <p:nvPr/>
        </p:nvGrpSpPr>
        <p:grpSpPr>
          <a:xfrm>
            <a:off x="-12108" y="2997104"/>
            <a:ext cx="874881" cy="363645"/>
            <a:chOff x="-1085850" y="319899"/>
            <a:chExt cx="813111" cy="410910"/>
          </a:xfrm>
        </p:grpSpPr>
        <p:pic>
          <p:nvPicPr>
            <p:cNvPr id="188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9" name="Овал 188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83816">
                <a:defRPr/>
              </a:pPr>
              <a:endParaRPr lang="ru-RU" sz="1076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90" name="Группа 189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92" name="Скругленный прямоугольник 19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33" name="Прямоугольник 132"/>
          <p:cNvSpPr/>
          <p:nvPr/>
        </p:nvSpPr>
        <p:spPr>
          <a:xfrm>
            <a:off x="854006" y="2935373"/>
            <a:ext cx="1690807" cy="554126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1076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ПРИМЕНЕНИЕ </a:t>
            </a: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БОЛЬШЕГО КОЛИЧЕСТВА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РЕСУРСОВ </a:t>
            </a: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ДЛЯ УСТРАНЕНИЯ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ПОСЛЕДСТВИЙ УДАРОВ ВСУ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НА НОВЫХ ТЕРРИТОРИЯХ</a:t>
            </a:r>
          </a:p>
        </p:txBody>
      </p:sp>
      <p:sp>
        <p:nvSpPr>
          <p:cNvPr id="134" name="Скругленный прямоугольник 133"/>
          <p:cNvSpPr/>
          <p:nvPr/>
        </p:nvSpPr>
        <p:spPr>
          <a:xfrm>
            <a:off x="2535738" y="3015605"/>
            <a:ext cx="684891" cy="40652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pic>
        <p:nvPicPr>
          <p:cNvPr id="135" name="Picture 5" descr="C:\Users\ab2108.S\Desktop\Новая папка\Надо\i - 2023-12-24T080755.656.jpe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04" y="3038251"/>
            <a:ext cx="570491" cy="34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Скругленный прямоугольник 77"/>
          <p:cNvSpPr/>
          <p:nvPr/>
        </p:nvSpPr>
        <p:spPr>
          <a:xfrm>
            <a:off x="2535737" y="2534507"/>
            <a:ext cx="663148" cy="40366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pic>
        <p:nvPicPr>
          <p:cNvPr id="80" name="Picture 3" descr="I:\Разное\Отдел военнослужащих по контракту\Мухоид\Доклады, донесения, анализы, Справки доклады\для слайдов\rossiya_armiya_2016.jp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31" b="99808" l="1944" r="91806">
                        <a14:foregroundMark x1="26667" y1="14808" x2="26667" y2="14808"/>
                        <a14:foregroundMark x1="30278" y1="9808" x2="30278" y2="9808"/>
                        <a14:foregroundMark x1="68056" y1="18846" x2="68056" y2="18846"/>
                        <a14:foregroundMark x1="68056" y1="18846" x2="68056" y2="18846"/>
                        <a14:foregroundMark x1="65139" y1="20192" x2="65139" y2="20192"/>
                        <a14:foregroundMark x1="72778" y1="17308" x2="72778" y2="17308"/>
                        <a14:foregroundMark x1="67500" y1="15192" x2="67500" y2="15192"/>
                        <a14:foregroundMark x1="81667" y1="43269" x2="81667" y2="43269"/>
                        <a14:foregroundMark x1="79167" y1="40192" x2="79167" y2="40192"/>
                        <a14:foregroundMark x1="87500" y1="54038" x2="87500" y2="54038"/>
                        <a14:foregroundMark x1="63472" y1="37308" x2="63472" y2="37308"/>
                        <a14:foregroundMark x1="4861" y1="49808" x2="4861" y2="49808"/>
                        <a14:backgroundMark x1="8472" y1="80192" x2="8472" y2="80192"/>
                        <a14:backgroundMark x1="6806" y1="73846" x2="6806" y2="73846"/>
                        <a14:backgroundMark x1="9722" y1="67115" x2="9722" y2="67115"/>
                        <a14:backgroundMark x1="54583" y1="95192" x2="54583" y2="95192"/>
                        <a14:backgroundMark x1="51250" y1="97500" x2="51250" y2="97500"/>
                        <a14:backgroundMark x1="52222" y1="93269" x2="52222" y2="93269"/>
                        <a14:backgroundMark x1="48472" y1="97500" x2="48472" y2="97500"/>
                        <a14:backgroundMark x1="49028" y1="81154" x2="49028" y2="81154"/>
                        <a14:backgroundMark x1="48333" y1="72115" x2="48333" y2="72115"/>
                        <a14:backgroundMark x1="48056" y1="68846" x2="48056" y2="68846"/>
                        <a14:backgroundMark x1="56111" y1="91538" x2="56111" y2="91538"/>
                        <a14:backgroundMark x1="55000" y1="89231" x2="55000" y2="89231"/>
                        <a14:backgroundMark x1="53194" y1="87692" x2="53194" y2="87692"/>
                        <a14:backgroundMark x1="50833" y1="84423" x2="50833" y2="84423"/>
                        <a14:backgroundMark x1="49861" y1="88846" x2="49861" y2="88846"/>
                        <a14:backgroundMark x1="43750" y1="98077" x2="43750" y2="98077"/>
                        <a14:backgroundMark x1="41667" y1="99038" x2="41667" y2="99038"/>
                        <a14:backgroundMark x1="46389" y1="98077" x2="46389" y2="98077"/>
                        <a14:backgroundMark x1="50000" y1="93269" x2="50000" y2="93269"/>
                        <a14:backgroundMark x1="51250" y1="89808" x2="51250" y2="89808"/>
                        <a14:backgroundMark x1="47500" y1="79231" x2="47500" y2="79231"/>
                        <a14:backgroundMark x1="47500" y1="75769" x2="47500" y2="75769"/>
                        <a14:backgroundMark x1="8611" y1="87500" x2="8611" y2="87500"/>
                        <a14:backgroundMark x1="9306" y1="94808" x2="9306" y2="94808"/>
                        <a14:backgroundMark x1="12222" y1="86154" x2="12222" y2="86154"/>
                        <a14:backgroundMark x1="13056" y1="93269" x2="13056" y2="93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12" r="6650" b="13492"/>
          <a:stretch/>
        </p:blipFill>
        <p:spPr bwMode="auto">
          <a:xfrm flipH="1">
            <a:off x="2699729" y="2492368"/>
            <a:ext cx="339927" cy="4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Прямоугольник 192"/>
          <p:cNvSpPr/>
          <p:nvPr/>
        </p:nvSpPr>
        <p:spPr>
          <a:xfrm>
            <a:off x="34100" y="3475873"/>
            <a:ext cx="3203347" cy="4469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grpSp>
        <p:nvGrpSpPr>
          <p:cNvPr id="194" name="Группа 193"/>
          <p:cNvGrpSpPr/>
          <p:nvPr/>
        </p:nvGrpSpPr>
        <p:grpSpPr>
          <a:xfrm>
            <a:off x="-19891" y="3477091"/>
            <a:ext cx="874881" cy="363645"/>
            <a:chOff x="-1085850" y="319899"/>
            <a:chExt cx="813111" cy="410910"/>
          </a:xfrm>
        </p:grpSpPr>
        <p:pic>
          <p:nvPicPr>
            <p:cNvPr id="195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6" name="Овал 195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83816">
                <a:defRPr/>
              </a:pPr>
              <a:endParaRPr lang="ru-RU" sz="1076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97" name="Группа 196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8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99" name="Скругленный прямоугольник 198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30" name="Прямоугольник 129"/>
          <p:cNvSpPr/>
          <p:nvPr/>
        </p:nvSpPr>
        <p:spPr>
          <a:xfrm>
            <a:off x="1021046" y="3464027"/>
            <a:ext cx="1250973" cy="44986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1076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СОКРАЩЕНИЕ СРОКОВ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ЛИКВИДАЦИИ ПОСЛЕДСТВИЙ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ЧРЕЗВЫЧАЙНЫХ СИТУАЦИЙ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5737" y="3484222"/>
            <a:ext cx="723229" cy="468052"/>
          </a:xfrm>
          <a:prstGeom prst="rect">
            <a:avLst/>
          </a:prstGeom>
        </p:spPr>
      </p:pic>
      <p:sp>
        <p:nvSpPr>
          <p:cNvPr id="200" name="Прямоугольник 199"/>
          <p:cNvSpPr/>
          <p:nvPr/>
        </p:nvSpPr>
        <p:spPr>
          <a:xfrm>
            <a:off x="41883" y="3959574"/>
            <a:ext cx="3203347" cy="4469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grpSp>
        <p:nvGrpSpPr>
          <p:cNvPr id="201" name="Группа 200"/>
          <p:cNvGrpSpPr/>
          <p:nvPr/>
        </p:nvGrpSpPr>
        <p:grpSpPr>
          <a:xfrm>
            <a:off x="-12108" y="3960792"/>
            <a:ext cx="874881" cy="363645"/>
            <a:chOff x="-1085850" y="319899"/>
            <a:chExt cx="813111" cy="410910"/>
          </a:xfrm>
        </p:grpSpPr>
        <p:pic>
          <p:nvPicPr>
            <p:cNvPr id="202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3" name="Овал 202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83816">
                <a:defRPr/>
              </a:pPr>
              <a:endParaRPr lang="ru-RU" sz="1076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04" name="Группа 203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5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06" name="Скругленный прямоугольник 205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127" name="Прямоугольник 126"/>
          <p:cNvSpPr/>
          <p:nvPr/>
        </p:nvSpPr>
        <p:spPr>
          <a:xfrm>
            <a:off x="1087640" y="3981007"/>
            <a:ext cx="1164992" cy="34560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1076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ВОЗМОЖНОСТЬ </a:t>
            </a: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МАНЕВРА </a:t>
            </a:r>
          </a:p>
          <a:p>
            <a:pPr algn="ctr" defTabSz="1311335" fontAlgn="base">
              <a:lnSpc>
                <a:spcPct val="90000"/>
              </a:lnSpc>
              <a:spcBef>
                <a:spcPct val="0"/>
              </a:spcBef>
            </a:pP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СИЛАМИ И СРЕДСТВАМИ</a:t>
            </a:r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2566616" y="3988917"/>
            <a:ext cx="652554" cy="40156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pic>
        <p:nvPicPr>
          <p:cNvPr id="138" name="Рисунок 137" descr="https://avatars.mds.yandex.net/i?id=4a9abd67c2bee0a6d088d3c1d2a03a1276f1bd9c-8427457-images-thumbs&amp;n=13"/>
          <p:cNvPicPr/>
          <p:nvPr/>
        </p:nvPicPr>
        <p:blipFill>
          <a:blip r:embed="rId13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7292" y1="41563" x2="57292" y2="41563"/>
                        <a14:foregroundMark x1="66042" y1="30625" x2="66042" y2="30625"/>
                        <a14:foregroundMark x1="69792" y1="37500" x2="69792" y2="37500"/>
                        <a14:foregroundMark x1="73542" y1="52500" x2="73542" y2="52500"/>
                        <a14:foregroundMark x1="77708" y1="81563" x2="77708" y2="81563"/>
                        <a14:foregroundMark x1="81875" y1="81250" x2="81875" y2="81250"/>
                        <a14:foregroundMark x1="75625" y1="73438" x2="75625" y2="73438"/>
                        <a14:foregroundMark x1="89375" y1="93125" x2="89375" y2="93125"/>
                        <a14:foregroundMark x1="91875" y1="91875" x2="91875" y2="91875"/>
                        <a14:foregroundMark x1="79583" y1="91875" x2="79583" y2="91875"/>
                        <a14:foregroundMark x1="72292" y1="85625" x2="72500" y2="83750"/>
                        <a14:foregroundMark x1="71667" y1="76563" x2="71667" y2="76563"/>
                        <a14:foregroundMark x1="51875" y1="95000" x2="51875" y2="95000"/>
                        <a14:foregroundMark x1="51875" y1="54375" x2="51875" y2="54375"/>
                        <a14:foregroundMark x1="66458" y1="97813" x2="66458" y2="97813"/>
                        <a14:foregroundMark x1="37083" y1="96563" x2="37083" y2="96563"/>
                        <a14:foregroundMark x1="56042" y1="5000" x2="56042" y2="5000"/>
                        <a14:foregroundMark x1="47083" y1="7187" x2="47083" y2="7187"/>
                        <a14:foregroundMark x1="47708" y1="3125" x2="47708" y2="3125"/>
                        <a14:foregroundMark x1="20833" y1="85938" x2="20833" y2="85938"/>
                        <a14:foregroundMark x1="42500" y1="37813" x2="42500" y2="37813"/>
                        <a14:foregroundMark x1="42292" y1="29688" x2="42292" y2="29688"/>
                        <a14:foregroundMark x1="46759" y1="96203" x2="46759" y2="96203"/>
                        <a14:foregroundMark x1="68519" y1="13924" x2="68519" y2="13924"/>
                        <a14:backgroundMark x1="17708" y1="55937" x2="17708" y2="55937"/>
                        <a14:backgroundMark x1="28333" y1="37500" x2="28333" y2="37500"/>
                        <a14:backgroundMark x1="32500" y1="35625" x2="32500" y2="35625"/>
                        <a14:backgroundMark x1="31667" y1="25000" x2="31667" y2="25000"/>
                        <a14:backgroundMark x1="31667" y1="20938" x2="31667" y2="20938"/>
                        <a14:backgroundMark x1="80000" y1="25625" x2="80000" y2="25625"/>
                        <a14:backgroundMark x1="81250" y1="16875" x2="81250" y2="16875"/>
                        <a14:backgroundMark x1="83333" y1="25938" x2="83333" y2="25938"/>
                        <a14:backgroundMark x1="84792" y1="36250" x2="84792" y2="36250"/>
                        <a14:backgroundMark x1="30000" y1="45313" x2="30000" y2="45313"/>
                        <a14:backgroundMark x1="3750" y1="42813" x2="3750" y2="42813"/>
                        <a14:backgroundMark x1="17083" y1="40625" x2="17083" y2="40625"/>
                        <a14:backgroundMark x1="10208" y1="19688" x2="10208" y2="19688"/>
                        <a14:backgroundMark x1="84167" y1="35625" x2="84167" y2="35625"/>
                        <a14:backgroundMark x1="79375" y1="25000" x2="79375" y2="25000"/>
                        <a14:backgroundMark x1="36667" y1="20000" x2="36667" y2="20000"/>
                        <a14:backgroundMark x1="26250" y1="20000" x2="26250" y2="20000"/>
                        <a14:backgroundMark x1="14167" y1="21563" x2="14167" y2="21563"/>
                        <a14:backgroundMark x1="4375" y1="19375" x2="4375" y2="19375"/>
                        <a14:backgroundMark x1="6667" y1="37188" x2="6667" y2="37188"/>
                        <a14:backgroundMark x1="13958" y1="37188" x2="13958" y2="37188"/>
                        <a14:backgroundMark x1="29167" y1="34688" x2="29167" y2="34688"/>
                        <a14:backgroundMark x1="31250" y1="43750" x2="31250" y2="43750"/>
                        <a14:backgroundMark x1="25417" y1="44688" x2="25417" y2="44688"/>
                        <a14:backgroundMark x1="20833" y1="58125" x2="20833" y2="58125"/>
                        <a14:backgroundMark x1="9583" y1="58750" x2="9583" y2="58750"/>
                        <a14:backgroundMark x1="6042" y1="74375" x2="6042" y2="74375"/>
                        <a14:backgroundMark x1="10417" y1="65938" x2="10417" y2="65938"/>
                        <a14:backgroundMark x1="9375" y1="63438" x2="9375" y2="63438"/>
                        <a14:backgroundMark x1="17917" y1="64063" x2="17917" y2="64063"/>
                        <a14:backgroundMark x1="24583" y1="61875" x2="24583" y2="61875"/>
                        <a14:backgroundMark x1="23958" y1="51875" x2="23958" y2="51875"/>
                        <a14:backgroundMark x1="26458" y1="56250" x2="26458" y2="56250"/>
                        <a14:backgroundMark x1="45208" y1="41875" x2="45208" y2="41875"/>
                        <a14:backgroundMark x1="45000" y1="39375" x2="45000" y2="39375"/>
                        <a14:backgroundMark x1="49167" y1="43438" x2="49167" y2="43438"/>
                        <a14:backgroundMark x1="31250" y1="15000" x2="31250" y2="15000"/>
                        <a14:backgroundMark x1="13958" y1="94688" x2="13958" y2="94688"/>
                        <a14:backgroundMark x1="33333" y1="94688" x2="33333" y2="94688"/>
                        <a14:backgroundMark x1="34792" y1="95313" x2="34792" y2="95313"/>
                        <a14:backgroundMark x1="38958" y1="93750" x2="38958" y2="93750"/>
                        <a14:backgroundMark x1="32083" y1="93750" x2="32083" y2="93750"/>
                        <a14:backgroundMark x1="38125" y1="7500" x2="38125" y2="7500"/>
                        <a14:backgroundMark x1="35208" y1="33750" x2="35208" y2="33750"/>
                        <a14:backgroundMark x1="19907" y1="25949" x2="19907" y2="25949"/>
                        <a14:backgroundMark x1="67593" y1="1899" x2="67593" y2="1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85" y="4026735"/>
            <a:ext cx="426461" cy="30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Picture 12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2826">
            <a:off x="2611612" y="3989854"/>
            <a:ext cx="586028" cy="39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6" y="4460859"/>
            <a:ext cx="1248467" cy="1183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37" y="4459761"/>
            <a:ext cx="1852593" cy="1185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6" y="5676211"/>
            <a:ext cx="1834734" cy="1155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0"/>
          <a:stretch/>
        </p:blipFill>
        <p:spPr>
          <a:xfrm>
            <a:off x="1958478" y="5696109"/>
            <a:ext cx="1293828" cy="1135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7" name="TextBox 206"/>
          <p:cNvSpPr txBox="1"/>
          <p:nvPr/>
        </p:nvSpPr>
        <p:spPr>
          <a:xfrm>
            <a:off x="3325719" y="530830"/>
            <a:ext cx="3213273" cy="5011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ru-RU"/>
            </a:defPPr>
            <a:lvl1pPr algn="ctr" defTabSz="914400">
              <a:defRPr sz="1600" kern="0">
                <a:solidFill>
                  <a:prstClr val="white"/>
                </a:solidFill>
              </a:defRPr>
            </a:lvl1pPr>
          </a:lstStyle>
          <a:p>
            <a:r>
              <a:rPr lang="ru-RU" sz="911" b="1" dirty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ГИБКИЙ ГРАФИК ПОДГОТОВКИ, МИНИМИЗИРУЮЩИЙ ОТРЫВ ГРАЖДАН ОТ ОСНОВНОЙ РАБОТЫ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3328920" y="1092387"/>
            <a:ext cx="3203347" cy="4469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grpSp>
        <p:nvGrpSpPr>
          <p:cNvPr id="209" name="Группа 208"/>
          <p:cNvGrpSpPr/>
          <p:nvPr/>
        </p:nvGrpSpPr>
        <p:grpSpPr>
          <a:xfrm>
            <a:off x="3281449" y="1074227"/>
            <a:ext cx="874881" cy="363645"/>
            <a:chOff x="-1085850" y="319899"/>
            <a:chExt cx="813111" cy="410910"/>
          </a:xfrm>
        </p:grpSpPr>
        <p:pic>
          <p:nvPicPr>
            <p:cNvPr id="210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1" name="Овал 210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83816">
                <a:defRPr/>
              </a:pPr>
              <a:endParaRPr lang="ru-RU" sz="1076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12" name="Группа 211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14" name="Скругленный прямоугольник 21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15" name="Прямоугольник 214"/>
          <p:cNvSpPr/>
          <p:nvPr/>
        </p:nvSpPr>
        <p:spPr>
          <a:xfrm>
            <a:off x="3883621" y="1153293"/>
            <a:ext cx="2155494" cy="241348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076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ВОЕННЫЕ СБОРЫ – </a:t>
            </a: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ЕЖЕГОДНО 2 НЕДЕЛИ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35" y="1084612"/>
            <a:ext cx="580697" cy="423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6" name="Пятиугольник 215"/>
          <p:cNvSpPr/>
          <p:nvPr/>
        </p:nvSpPr>
        <p:spPr>
          <a:xfrm>
            <a:off x="3332213" y="1575114"/>
            <a:ext cx="1060151" cy="910480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757306">
              <a:defRPr/>
            </a:pPr>
            <a:r>
              <a:rPr lang="ru-RU" sz="87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программам Минобороны России </a:t>
            </a:r>
          </a:p>
        </p:txBody>
      </p:sp>
      <p:sp>
        <p:nvSpPr>
          <p:cNvPr id="217" name="Скругленный прямоугольник 216"/>
          <p:cNvSpPr/>
          <p:nvPr/>
        </p:nvSpPr>
        <p:spPr>
          <a:xfrm>
            <a:off x="4455571" y="1852643"/>
            <a:ext cx="2083421" cy="287192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331222">
              <a:lnSpc>
                <a:spcPct val="90000"/>
              </a:lnSpc>
              <a:spcBef>
                <a:spcPct val="0"/>
              </a:spcBef>
            </a:pPr>
            <a:r>
              <a:rPr lang="ru-RU" sz="828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218" name="Скругленный прямоугольник 217"/>
          <p:cNvSpPr/>
          <p:nvPr/>
        </p:nvSpPr>
        <p:spPr>
          <a:xfrm>
            <a:off x="4456593" y="1533979"/>
            <a:ext cx="2083421" cy="287663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331222">
              <a:lnSpc>
                <a:spcPct val="90000"/>
              </a:lnSpc>
              <a:spcBef>
                <a:spcPct val="0"/>
              </a:spcBef>
            </a:pPr>
            <a:r>
              <a:rPr lang="ru-RU" sz="828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4452670" y="2158027"/>
            <a:ext cx="2079596" cy="331220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331222">
              <a:lnSpc>
                <a:spcPct val="90000"/>
              </a:lnSpc>
              <a:spcBef>
                <a:spcPct val="0"/>
              </a:spcBef>
            </a:pPr>
            <a:r>
              <a:rPr lang="ru-RU" sz="828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sp>
        <p:nvSpPr>
          <p:cNvPr id="220" name="Прямоугольник 219"/>
          <p:cNvSpPr/>
          <p:nvPr/>
        </p:nvSpPr>
        <p:spPr>
          <a:xfrm>
            <a:off x="3335440" y="2514726"/>
            <a:ext cx="3203347" cy="44690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5000">
                <a:schemeClr val="bg1">
                  <a:lumMod val="85000"/>
                </a:schemeClr>
              </a:gs>
              <a:gs pos="86000">
                <a:srgbClr val="E7E6E6">
                  <a:lumMod val="90000"/>
                </a:srgbClr>
              </a:gs>
            </a:gsLst>
            <a:lin ang="10800000" scaled="1"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83816"/>
            <a:endParaRPr lang="ru-RU" sz="968" kern="0">
              <a:solidFill>
                <a:prstClr val="white"/>
              </a:solidFill>
            </a:endParaRPr>
          </a:p>
        </p:txBody>
      </p:sp>
      <p:grpSp>
        <p:nvGrpSpPr>
          <p:cNvPr id="221" name="Группа 220"/>
          <p:cNvGrpSpPr/>
          <p:nvPr/>
        </p:nvGrpSpPr>
        <p:grpSpPr>
          <a:xfrm>
            <a:off x="3281449" y="2515944"/>
            <a:ext cx="874881" cy="363645"/>
            <a:chOff x="-1085850" y="319899"/>
            <a:chExt cx="813111" cy="410910"/>
          </a:xfrm>
        </p:grpSpPr>
        <p:pic>
          <p:nvPicPr>
            <p:cNvPr id="222" name="Picture 2" descr="C:\Users\1\Desktop\Наработки\син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89"/>
            <a:stretch/>
          </p:blipFill>
          <p:spPr bwMode="auto">
            <a:xfrm>
              <a:off x="-1085850" y="319899"/>
              <a:ext cx="81311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" name="Овал 222"/>
            <p:cNvSpPr/>
            <p:nvPr/>
          </p:nvSpPr>
          <p:spPr>
            <a:xfrm>
              <a:off x="-987600" y="381352"/>
              <a:ext cx="289255" cy="288003"/>
            </a:xfrm>
            <a:prstGeom prst="ellipse">
              <a:avLst/>
            </a:prstGeom>
            <a:solidFill>
              <a:srgbClr val="70AD47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83816">
                <a:defRPr/>
              </a:pPr>
              <a:endParaRPr lang="ru-RU" sz="1076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24" name="Группа 223"/>
            <p:cNvGrpSpPr/>
            <p:nvPr/>
          </p:nvGrpSpPr>
          <p:grpSpPr>
            <a:xfrm>
              <a:off x="-936773" y="40727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5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26" name="Скругленный прямоугольник 225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27" name="Прямоугольник 226"/>
          <p:cNvSpPr/>
          <p:nvPr/>
        </p:nvSpPr>
        <p:spPr>
          <a:xfrm>
            <a:off x="4086017" y="2588373"/>
            <a:ext cx="1750699" cy="30085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311335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753" b="1" dirty="0">
                <a:solidFill>
                  <a:srgbClr val="5482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СПЕЦИАЛИЗИРОВАННАЯ ПОДГОТОВКА – </a:t>
            </a:r>
            <a:r>
              <a:rPr lang="ru-RU" sz="75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ЕЖЕМЕСЯЧНО ДО 2 ДНЕЙ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10" y="2526280"/>
            <a:ext cx="574321" cy="420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8" name="Пятиугольник 227"/>
          <p:cNvSpPr/>
          <p:nvPr/>
        </p:nvSpPr>
        <p:spPr>
          <a:xfrm>
            <a:off x="3337772" y="3001774"/>
            <a:ext cx="1060151" cy="1404700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sz="87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программам МЧС и МВД России, </a:t>
            </a:r>
            <a:r>
              <a:rPr lang="ru-RU" sz="870" b="1" kern="0" dirty="0" err="1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Росгвардии</a:t>
            </a:r>
            <a:endParaRPr lang="ru-RU" sz="870" b="1" kern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9" name="Скругленный прямоугольник 228"/>
          <p:cNvSpPr/>
          <p:nvPr/>
        </p:nvSpPr>
        <p:spPr>
          <a:xfrm>
            <a:off x="4467564" y="2973181"/>
            <a:ext cx="2083421" cy="287663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331222">
              <a:lnSpc>
                <a:spcPct val="90000"/>
              </a:lnSpc>
              <a:spcBef>
                <a:spcPct val="0"/>
              </a:spcBef>
            </a:pPr>
            <a:r>
              <a:rPr lang="ru-RU" sz="828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Специальная подготовка спасателей</a:t>
            </a:r>
          </a:p>
        </p:txBody>
      </p:sp>
      <p:sp>
        <p:nvSpPr>
          <p:cNvPr id="230" name="Скругленный прямоугольник 229"/>
          <p:cNvSpPr/>
          <p:nvPr/>
        </p:nvSpPr>
        <p:spPr>
          <a:xfrm>
            <a:off x="4467564" y="3270538"/>
            <a:ext cx="2083421" cy="287663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331222">
              <a:lnSpc>
                <a:spcPct val="90000"/>
              </a:lnSpc>
              <a:spcBef>
                <a:spcPct val="0"/>
              </a:spcBef>
            </a:pPr>
            <a:r>
              <a:rPr lang="ru-RU" sz="828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Медицинская подготовка</a:t>
            </a:r>
          </a:p>
        </p:txBody>
      </p:sp>
      <p:sp>
        <p:nvSpPr>
          <p:cNvPr id="231" name="Скругленный прямоугольник 230"/>
          <p:cNvSpPr/>
          <p:nvPr/>
        </p:nvSpPr>
        <p:spPr>
          <a:xfrm>
            <a:off x="4474331" y="3569786"/>
            <a:ext cx="2083421" cy="287663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331222">
              <a:lnSpc>
                <a:spcPct val="90000"/>
              </a:lnSpc>
              <a:spcBef>
                <a:spcPct val="0"/>
              </a:spcBef>
            </a:pPr>
            <a:r>
              <a:rPr lang="ru-RU" sz="828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Подготовка по борьбе с ДРГ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4474331" y="3866486"/>
            <a:ext cx="2083421" cy="287663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331222">
              <a:lnSpc>
                <a:spcPct val="90000"/>
              </a:lnSpc>
              <a:spcBef>
                <a:spcPct val="0"/>
              </a:spcBef>
            </a:pPr>
            <a:r>
              <a:rPr lang="ru-RU" sz="828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Подготовка по обеспечению общественного порядка</a:t>
            </a:r>
          </a:p>
        </p:txBody>
      </p:sp>
      <p:sp>
        <p:nvSpPr>
          <p:cNvPr id="233" name="Скругленный прямоугольник 232"/>
          <p:cNvSpPr/>
          <p:nvPr/>
        </p:nvSpPr>
        <p:spPr>
          <a:xfrm>
            <a:off x="4467564" y="4153812"/>
            <a:ext cx="2083421" cy="287663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331222">
              <a:lnSpc>
                <a:spcPct val="90000"/>
              </a:lnSpc>
              <a:spcBef>
                <a:spcPct val="0"/>
              </a:spcBef>
            </a:pPr>
            <a:r>
              <a:rPr lang="ru-RU" sz="828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Инженерная подготовка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84" y="4459761"/>
            <a:ext cx="1263871" cy="1218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62" y="4474269"/>
            <a:ext cx="1876805" cy="1189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03" y="5711546"/>
            <a:ext cx="1876805" cy="1120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15" y="5713052"/>
            <a:ext cx="1254452" cy="1118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0" name="Рисунок 23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65" y="242542"/>
            <a:ext cx="1003252" cy="1880536"/>
          </a:xfrm>
          <a:prstGeom prst="rect">
            <a:avLst/>
          </a:prstGeom>
        </p:spPr>
      </p:pic>
      <p:sp>
        <p:nvSpPr>
          <p:cNvPr id="241" name="Прямоугольник 240"/>
          <p:cNvSpPr/>
          <p:nvPr/>
        </p:nvSpPr>
        <p:spPr>
          <a:xfrm>
            <a:off x="6578112" y="42074"/>
            <a:ext cx="3279755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ru-RU" sz="1159" dirty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159" dirty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325" dirty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077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6576826" y="14832"/>
            <a:ext cx="3279755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43" name="Прямоугольник 242"/>
          <p:cNvSpPr/>
          <p:nvPr/>
        </p:nvSpPr>
        <p:spPr>
          <a:xfrm>
            <a:off x="6822340" y="111254"/>
            <a:ext cx="2934472" cy="3573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242" b="1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ПЯТЬ ШАГОВ </a:t>
            </a:r>
          </a:p>
          <a:p>
            <a:pPr algn="ctr">
              <a:lnSpc>
                <a:spcPct val="98000"/>
              </a:lnSpc>
            </a:pPr>
            <a:r>
              <a:rPr lang="ru-RU" sz="1242" b="1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 ПОСТУПЛЕНИЮ В РЕЗЕРВ</a:t>
            </a:r>
          </a:p>
          <a:p>
            <a:pPr algn="ctr">
              <a:lnSpc>
                <a:spcPct val="98000"/>
              </a:lnSpc>
            </a:pPr>
            <a:endParaRPr lang="ru-RU" sz="828" b="1" dirty="0">
              <a:solidFill>
                <a:srgbClr val="005CAA"/>
              </a:solidFill>
              <a:latin typeface="MyriadPro-Bold"/>
            </a:endParaRPr>
          </a:p>
          <a:p>
            <a:pPr marL="226140" indent="-226140">
              <a:lnSpc>
                <a:spcPct val="98000"/>
              </a:lnSpc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370764" algn="l"/>
              </a:tabLst>
            </a:pPr>
            <a:r>
              <a:rPr lang="ru-RU" sz="1159" b="1" i="1" spc="-25" dirty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</a:t>
            </a:r>
            <a: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заявление в военный комиссариат по месту жительства (регистрации) о поступлении в резерв.</a:t>
            </a:r>
          </a:p>
          <a:p>
            <a:pPr marL="226140" indent="-226140">
              <a:lnSpc>
                <a:spcPct val="98000"/>
              </a:lnSpc>
              <a:spcBef>
                <a:spcPts val="248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370764" algn="l"/>
              </a:tabLst>
            </a:pPr>
            <a:r>
              <a:rPr lang="ru-RU" sz="1159" b="1" i="1" spc="-25" dirty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Успешно</a:t>
            </a:r>
            <a: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пройти тестирование на профессиональную пригодность, </a:t>
            </a:r>
            <a:b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 также медицинскую комиссию.</a:t>
            </a:r>
          </a:p>
          <a:p>
            <a:pPr marL="226140" indent="-226140">
              <a:lnSpc>
                <a:spcPct val="98000"/>
              </a:lnSpc>
              <a:spcBef>
                <a:spcPts val="248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370764" algn="l"/>
              </a:tabLst>
            </a:pPr>
            <a:r>
              <a:rPr lang="ru-RU" sz="1159" b="1" i="1" spc="-25" dirty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</a:t>
            </a:r>
            <a: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справки в рамках проверочных мероприятий в ФСБ </a:t>
            </a:r>
            <a:b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МВД России.</a:t>
            </a:r>
          </a:p>
          <a:p>
            <a:pPr marL="226140" indent="-226140">
              <a:lnSpc>
                <a:spcPct val="98000"/>
              </a:lnSpc>
              <a:spcBef>
                <a:spcPts val="248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370764" algn="l"/>
              </a:tabLst>
            </a:pPr>
            <a:r>
              <a:rPr lang="ru-RU" sz="1159" b="1" i="1" spc="-25" dirty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</a:t>
            </a:r>
            <a: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в военном комиссариате предписание, прибыть в воинскую часть-формирователь.</a:t>
            </a:r>
          </a:p>
          <a:p>
            <a:pPr marL="226140" indent="-226140">
              <a:lnSpc>
                <a:spcPct val="98000"/>
              </a:lnSpc>
              <a:spcBef>
                <a:spcPts val="248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370764" algn="l"/>
              </a:tabLst>
            </a:pPr>
            <a:r>
              <a:rPr lang="ru-RU" sz="1159" b="1" i="1" spc="-25" dirty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Сдать</a:t>
            </a:r>
            <a: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нормативы по физической подготовке, пройти аттестационную комиссию </a:t>
            </a:r>
            <a:b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159" b="1" i="1" spc="-25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заключить контракт.</a:t>
            </a:r>
            <a:endParaRPr lang="ru-RU" sz="1077" i="1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6727861" y="5905774"/>
            <a:ext cx="3123430" cy="942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ru-RU" sz="1656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В РЕГИОНАЛЬНЫХ ПОДРАЗДЕЛЕНИЯХ</a:t>
            </a:r>
            <a:r>
              <a:rPr lang="ru-RU" sz="1656" spc="-8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 – ВЫБОР </a:t>
            </a:r>
          </a:p>
          <a:p>
            <a:pPr algn="ctr"/>
            <a:r>
              <a:rPr lang="ru-RU" sz="1656" spc="-8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ПАТРИОТА!</a:t>
            </a:r>
          </a:p>
        </p:txBody>
      </p:sp>
      <p:pic>
        <p:nvPicPr>
          <p:cNvPr id="245" name="Рисунок 24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166"/>
          <a:stretch/>
        </p:blipFill>
        <p:spPr>
          <a:xfrm flipH="1">
            <a:off x="6441376" y="3845192"/>
            <a:ext cx="3572107" cy="22087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856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AA2AE">
                <a:lumMod val="75000"/>
                <a:alpha val="40000"/>
              </a:srgbClr>
            </a:gs>
            <a:gs pos="18000">
              <a:schemeClr val="tx1">
                <a:lumMod val="50000"/>
                <a:lumOff val="50000"/>
              </a:schemeClr>
            </a:gs>
            <a:gs pos="73000">
              <a:schemeClr val="bg2">
                <a:lumMod val="9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83"/>
          <p:cNvSpPr/>
          <p:nvPr/>
        </p:nvSpPr>
        <p:spPr>
          <a:xfrm>
            <a:off x="6616878" y="-5427"/>
            <a:ext cx="3279755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47" name="Параллелограмм 246"/>
          <p:cNvSpPr/>
          <p:nvPr/>
        </p:nvSpPr>
        <p:spPr>
          <a:xfrm>
            <a:off x="39779" y="3189016"/>
            <a:ext cx="9850039" cy="685767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51" name="Параллелограмм 250"/>
          <p:cNvSpPr/>
          <p:nvPr/>
        </p:nvSpPr>
        <p:spPr>
          <a:xfrm>
            <a:off x="42086" y="2498846"/>
            <a:ext cx="9850039" cy="685767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52" name="Параллелограмм 251"/>
          <p:cNvSpPr/>
          <p:nvPr/>
        </p:nvSpPr>
        <p:spPr>
          <a:xfrm>
            <a:off x="39186" y="1831584"/>
            <a:ext cx="9850039" cy="655951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53" name="TextBox 252"/>
          <p:cNvSpPr txBox="1"/>
          <p:nvPr/>
        </p:nvSpPr>
        <p:spPr>
          <a:xfrm>
            <a:off x="6825098" y="1850019"/>
            <a:ext cx="3068785" cy="2064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12700" h="6350" prst="coolSlant"/>
            </a:sp3d>
          </a:bodyPr>
          <a:lstStyle/>
          <a:p>
            <a:pPr algn="ctr">
              <a:lnSpc>
                <a:spcPct val="135000"/>
              </a:lnSpc>
            </a:pPr>
            <a:r>
              <a:rPr lang="ru-RU" sz="2485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</a:t>
            </a:r>
          </a:p>
          <a:p>
            <a:pPr algn="ctr">
              <a:lnSpc>
                <a:spcPct val="135000"/>
              </a:lnSpc>
            </a:pPr>
            <a:r>
              <a:rPr lang="ru-RU" sz="2485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 РЕГИОНАЛЬНЫХ ПОДРАЗДЕЛЕНИЯХ – ТВОЙ ВЫБОР!</a:t>
            </a:r>
          </a:p>
        </p:txBody>
      </p:sp>
      <p:grpSp>
        <p:nvGrpSpPr>
          <p:cNvPr id="254" name="Группа 253"/>
          <p:cNvGrpSpPr/>
          <p:nvPr/>
        </p:nvGrpSpPr>
        <p:grpSpPr>
          <a:xfrm>
            <a:off x="8700839" y="21298"/>
            <a:ext cx="1316729" cy="907223"/>
            <a:chOff x="7742431" y="56569"/>
            <a:chExt cx="1582544" cy="1106488"/>
          </a:xfrm>
        </p:grpSpPr>
        <p:pic>
          <p:nvPicPr>
            <p:cNvPr id="255" name="Рисунок 2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7935761" y="56569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" name="TextBox 255"/>
            <p:cNvSpPr txBox="1"/>
            <p:nvPr/>
          </p:nvSpPr>
          <p:spPr>
            <a:xfrm>
              <a:off x="7742431" y="569180"/>
              <a:ext cx="1582544" cy="139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745" b="1" i="1" dirty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</a:p>
          </p:txBody>
        </p:sp>
      </p:grpSp>
      <p:sp>
        <p:nvSpPr>
          <p:cNvPr id="257" name="Прямоугольник 256"/>
          <p:cNvSpPr/>
          <p:nvPr/>
        </p:nvSpPr>
        <p:spPr>
          <a:xfrm>
            <a:off x="6580729" y="46741"/>
            <a:ext cx="3086558" cy="897209"/>
          </a:xfrm>
          <a:prstGeom prst="rect">
            <a:avLst/>
          </a:prstGeom>
          <a:noFill/>
          <a:ln>
            <a:noFill/>
          </a:ln>
        </p:spPr>
        <p:txBody>
          <a:bodyPr wrap="square" lIns="75733" tIns="37866" rIns="75733" bIns="37866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ts val="1574"/>
              </a:lnSpc>
            </a:pPr>
            <a:r>
              <a:rPr lang="ru-RU" sz="1656" b="1" spc="-4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Б</a:t>
            </a:r>
            <a:r>
              <a:rPr lang="ru-RU" sz="1159" b="1" spc="-41" dirty="0">
                <a:ln w="3175">
                  <a:noFill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оевой</a:t>
            </a:r>
            <a:r>
              <a:rPr lang="ru-RU" sz="1159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 </a:t>
            </a:r>
            <a:endParaRPr lang="en-US" sz="1159" spc="-41" dirty="0">
              <a:ln w="50800"/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>
              <a:lnSpc>
                <a:spcPts val="1574"/>
              </a:lnSpc>
            </a:pPr>
            <a:r>
              <a:rPr lang="ru-RU" sz="1656" b="1" spc="-4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А</a:t>
            </a:r>
            <a:r>
              <a:rPr lang="ru-RU" sz="1159" b="1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рмейский</a:t>
            </a:r>
            <a:endParaRPr lang="en-US" sz="1159" b="1" spc="-41" dirty="0">
              <a:ln w="50800"/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>
              <a:lnSpc>
                <a:spcPts val="1574"/>
              </a:lnSpc>
            </a:pPr>
            <a:r>
              <a:rPr lang="ru-RU" sz="1656" b="1" spc="-4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Р</a:t>
            </a:r>
            <a:r>
              <a:rPr lang="ru-RU" sz="1159" b="1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езерв</a:t>
            </a:r>
            <a:r>
              <a:rPr lang="ru-RU" sz="1159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 </a:t>
            </a:r>
            <a:endParaRPr lang="en-US" sz="1159" spc="-41" dirty="0">
              <a:ln w="50800"/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ourier New" panose="02070309020205020404" pitchFamily="49" charset="0"/>
            </a:endParaRPr>
          </a:p>
          <a:p>
            <a:pPr>
              <a:lnSpc>
                <a:spcPts val="1574"/>
              </a:lnSpc>
            </a:pPr>
            <a:r>
              <a:rPr lang="ru-RU" sz="1656" b="1" spc="-4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С</a:t>
            </a:r>
            <a:r>
              <a:rPr lang="ru-RU" sz="1159" b="1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траны</a:t>
            </a:r>
          </a:p>
        </p:txBody>
      </p:sp>
      <p:pic>
        <p:nvPicPr>
          <p:cNvPr id="258" name="Рисунок 2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5" y="5296574"/>
            <a:ext cx="1704762" cy="640577"/>
          </a:xfrm>
          <a:prstGeom prst="rect">
            <a:avLst/>
          </a:prstGeom>
        </p:spPr>
      </p:pic>
      <p:pic>
        <p:nvPicPr>
          <p:cNvPr id="259" name="Рисунок 2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4" y="5593274"/>
            <a:ext cx="876051" cy="1127634"/>
          </a:xfrm>
          <a:prstGeom prst="rect">
            <a:avLst/>
          </a:prstGeom>
        </p:spPr>
      </p:pic>
      <p:pic>
        <p:nvPicPr>
          <p:cNvPr id="260" name="Рисунок 2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64" y="4855429"/>
            <a:ext cx="1081754" cy="1072469"/>
          </a:xfrm>
          <a:prstGeom prst="rect">
            <a:avLst/>
          </a:prstGeom>
        </p:spPr>
      </p:pic>
      <p:pic>
        <p:nvPicPr>
          <p:cNvPr id="261" name="Рисунок 2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25" y="1184465"/>
            <a:ext cx="734832" cy="1001148"/>
          </a:xfrm>
          <a:prstGeom prst="rect">
            <a:avLst/>
          </a:prstGeom>
        </p:spPr>
      </p:pic>
      <p:sp>
        <p:nvSpPr>
          <p:cNvPr id="262" name="Прямоугольник 261"/>
          <p:cNvSpPr/>
          <p:nvPr/>
        </p:nvSpPr>
        <p:spPr>
          <a:xfrm>
            <a:off x="33674" y="0"/>
            <a:ext cx="3279755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63" name="Прямоугольник 262"/>
          <p:cNvSpPr/>
          <p:nvPr/>
        </p:nvSpPr>
        <p:spPr>
          <a:xfrm>
            <a:off x="3313428" y="0"/>
            <a:ext cx="3285718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 dirty="0"/>
          </a:p>
        </p:txBody>
      </p:sp>
      <p:sp>
        <p:nvSpPr>
          <p:cNvPr id="264" name="Прямоугольник 263"/>
          <p:cNvSpPr/>
          <p:nvPr/>
        </p:nvSpPr>
        <p:spPr>
          <a:xfrm>
            <a:off x="20166" y="0"/>
            <a:ext cx="3279755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65" name="TextBox 264"/>
          <p:cNvSpPr txBox="1"/>
          <p:nvPr/>
        </p:nvSpPr>
        <p:spPr>
          <a:xfrm>
            <a:off x="-8668" y="440410"/>
            <a:ext cx="3308589" cy="19775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37930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9" b="1" kern="0" dirty="0">
                <a:ln w="3175">
                  <a:noFill/>
                  <a:prstDash val="solid"/>
                </a:ln>
                <a:solidFill>
                  <a:srgbClr val="005CA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СОХРАНЕНИЕ МЕСТА РАБОТЫ</a:t>
            </a:r>
            <a:endParaRPr lang="ru-RU" sz="1159" b="1" kern="0" dirty="0">
              <a:solidFill>
                <a:srgbClr val="005CAA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66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2498098" y="695877"/>
            <a:ext cx="674916" cy="5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" name="Крест 266"/>
          <p:cNvSpPr/>
          <p:nvPr/>
        </p:nvSpPr>
        <p:spPr>
          <a:xfrm>
            <a:off x="2590103" y="4098805"/>
            <a:ext cx="351754" cy="346063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94"/>
          </a:p>
        </p:txBody>
      </p:sp>
      <p:grpSp>
        <p:nvGrpSpPr>
          <p:cNvPr id="268" name="Группа 267"/>
          <p:cNvGrpSpPr/>
          <p:nvPr/>
        </p:nvGrpSpPr>
        <p:grpSpPr>
          <a:xfrm>
            <a:off x="2517264" y="1354489"/>
            <a:ext cx="600532" cy="619744"/>
            <a:chOff x="-1017411" y="599433"/>
            <a:chExt cx="387436" cy="450391"/>
          </a:xfrm>
        </p:grpSpPr>
        <p:pic>
          <p:nvPicPr>
            <p:cNvPr id="269" name="Рисунок 268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270" name="Рисунок 269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271" name="Рисунок 270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272" name="Рисунок 271"/>
          <p:cNvPicPr/>
          <p:nvPr/>
        </p:nvPicPr>
        <p:blipFill>
          <a:blip r:embed="rId1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55861" y="2303938"/>
            <a:ext cx="714040" cy="702380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273" name="Группа 272"/>
          <p:cNvGrpSpPr/>
          <p:nvPr/>
        </p:nvGrpSpPr>
        <p:grpSpPr>
          <a:xfrm>
            <a:off x="2483704" y="3128480"/>
            <a:ext cx="679973" cy="728103"/>
            <a:chOff x="-1017411" y="599433"/>
            <a:chExt cx="387436" cy="450391"/>
          </a:xfrm>
        </p:grpSpPr>
        <p:pic>
          <p:nvPicPr>
            <p:cNvPr id="274" name="Рисунок 273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275" name="Рисунок 274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276" name="Рисунок 275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277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2546672" y="5221973"/>
            <a:ext cx="543511" cy="1288186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" name="TextBox 277"/>
          <p:cNvSpPr txBox="1"/>
          <p:nvPr/>
        </p:nvSpPr>
        <p:spPr>
          <a:xfrm>
            <a:off x="89557" y="787506"/>
            <a:ext cx="2352657" cy="454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  <a:defRPr/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СОХРАНЕНИЕ МЕСТА РАБОТЫ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/>
            </a:r>
            <a:b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-8668" y="1368356"/>
            <a:ext cx="2613257" cy="606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КОМПЕНСАЦИЯ ПРЕДПРИЯТИЮ </a:t>
            </a:r>
          </a:p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(центрам занятости) </a:t>
            </a:r>
          </a:p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расходов на выплату среднего </a:t>
            </a:r>
          </a:p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заработка гражданам 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-283366" y="2315415"/>
            <a:ext cx="3098503" cy="606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ПОЛНОЕ МЕДИЦИНСКОЕ ОСВИДЕТЕЛЬСТВОВАНИЕ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/>
            </a:r>
            <a:b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 заключением военно-</a:t>
            </a:r>
          </a:p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врачебной комиссии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42086" y="2028203"/>
            <a:ext cx="3257835" cy="258702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159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МЕДИЦИНСКОЕ ОБЕСПЕЧЕНИЕ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197560" y="2991006"/>
            <a:ext cx="2287044" cy="454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БЕСПЛАТНОЕ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оказание медицинской помощи, в том числе изготовление и ремонт зубных протезов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116324" y="3514926"/>
            <a:ext cx="2488265" cy="454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БЕСПЛАТНОЕ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обеспечение лекарственными препаратами для медицинского применения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133472" y="4086362"/>
            <a:ext cx="2328976" cy="454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>
              <a:lnSpc>
                <a:spcPct val="85000"/>
              </a:lnSpc>
            </a:pP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БЕСПЛАТНОЕ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обеспечение медицинскими изделиями по назначению врача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19861" y="4578364"/>
            <a:ext cx="3280060" cy="312035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159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ВЕЩЕВОЕ ИМУЩЕСТВО и ВООРУЖЕНИЕ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42086" y="4935329"/>
            <a:ext cx="2530127" cy="891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/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ВЕЩЕВОЕ ИМУЩЕСТВО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выдается резервистам 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82513" y="5937151"/>
            <a:ext cx="2612165" cy="891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757306"/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159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97290" y="119264"/>
            <a:ext cx="3120672" cy="23663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37930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42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ЛЬГОТЫ, СОЦИАЛЬНЫЕ ГАРАНТИИ </a:t>
            </a:r>
          </a:p>
          <a:p>
            <a:pPr algn="ctr" defTabSz="37930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42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И ОБЕСПЕЧЕНИЕ</a:t>
            </a:r>
            <a:endParaRPr lang="ru-RU" sz="1242" b="1" kern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Прямоугольник 288"/>
          <p:cNvSpPr/>
          <p:nvPr/>
        </p:nvSpPr>
        <p:spPr>
          <a:xfrm>
            <a:off x="3313123" y="1448"/>
            <a:ext cx="3279755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90" name="Прямоугольник 289"/>
          <p:cNvSpPr/>
          <p:nvPr/>
        </p:nvSpPr>
        <p:spPr>
          <a:xfrm>
            <a:off x="3322827" y="3866021"/>
            <a:ext cx="3276625" cy="698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Единоразовая выплата за подписание контракта</a:t>
            </a:r>
            <a:r>
              <a:rPr lang="en-US" sz="1159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159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567199">
              <a:lnSpc>
                <a:spcPct val="85000"/>
              </a:lnSpc>
            </a:pPr>
            <a:r>
              <a:rPr lang="ru-RU" sz="1159" b="1" i="1" kern="0" spc="-17" dirty="0">
                <a:solidFill>
                  <a:srgbClr val="8E2204"/>
                </a:solidFill>
                <a:latin typeface="Arial Narrow" pitchFamily="34" charset="0"/>
                <a:cs typeface="Levenim MT" pitchFamily="2" charset="-79"/>
              </a:rPr>
              <a:t>на 5 лет – 1,5 месячный оклад</a:t>
            </a:r>
          </a:p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8E2204"/>
                </a:solidFill>
                <a:latin typeface="Arial Narrow" pitchFamily="34" charset="0"/>
                <a:cs typeface="Levenim MT" pitchFamily="2" charset="-79"/>
              </a:rPr>
              <a:t>на 3 года – месячный оклад </a:t>
            </a:r>
          </a:p>
        </p:txBody>
      </p:sp>
      <p:sp>
        <p:nvSpPr>
          <p:cNvPr id="291" name="Прямоугольник 290"/>
          <p:cNvSpPr/>
          <p:nvPr/>
        </p:nvSpPr>
        <p:spPr>
          <a:xfrm>
            <a:off x="3305539" y="3408693"/>
            <a:ext cx="3081779" cy="243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548235"/>
                </a:solidFill>
                <a:latin typeface="Arial Narrow" panose="020B0606020202030204" pitchFamily="34" charset="0"/>
                <a:cs typeface="Levenim MT" pitchFamily="2" charset="-79"/>
              </a:rPr>
              <a:t>Ежемесячный оклад за пребывание в резерве 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3318414" y="2923373"/>
            <a:ext cx="3171443" cy="395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548235"/>
                </a:solidFill>
                <a:latin typeface="Arial Narrow" panose="020B0606020202030204" pitchFamily="34" charset="0"/>
                <a:cs typeface="Levenim MT" pitchFamily="2" charset="-79"/>
              </a:rPr>
              <a:t>Выплаты за участие в сборах и тренировочных занятиях</a:t>
            </a:r>
          </a:p>
        </p:txBody>
      </p:sp>
      <p:cxnSp>
        <p:nvCxnSpPr>
          <p:cNvPr id="293" name="Прямая соединительная линия 292"/>
          <p:cNvCxnSpPr/>
          <p:nvPr/>
        </p:nvCxnSpPr>
        <p:spPr>
          <a:xfrm flipH="1">
            <a:off x="3299921" y="3303184"/>
            <a:ext cx="3299224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Прямоугольник 293"/>
          <p:cNvSpPr/>
          <p:nvPr/>
        </p:nvSpPr>
        <p:spPr>
          <a:xfrm>
            <a:off x="3307505" y="2282378"/>
            <a:ext cx="3280732" cy="395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rgbClr val="548235"/>
                </a:solidFill>
                <a:latin typeface="Arial Narrow" panose="020B0606020202030204" pitchFamily="34" charset="0"/>
                <a:cs typeface="Levenim MT" pitchFamily="2" charset="-79"/>
              </a:rPr>
              <a:t>Оплата проезда от военного комиссариата к месту военных сборов и обратно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3907333" y="658493"/>
            <a:ext cx="1892875" cy="37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7247">
              <a:lnSpc>
                <a:spcPct val="80000"/>
              </a:lnSpc>
              <a:defRPr/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159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1159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221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159" b="1" kern="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667247">
              <a:lnSpc>
                <a:spcPct val="80000"/>
              </a:lnSpc>
              <a:defRPr/>
            </a:pP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4874 –</a:t>
            </a:r>
            <a:r>
              <a:rPr lang="en-US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6312 руб. в месяц</a:t>
            </a:r>
            <a:endParaRPr lang="ru-RU" sz="1159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96" name="Прямоугольник 295"/>
          <p:cNvSpPr/>
          <p:nvPr/>
        </p:nvSpPr>
        <p:spPr>
          <a:xfrm>
            <a:off x="3416744" y="1139534"/>
            <a:ext cx="2273540" cy="37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7247">
              <a:lnSpc>
                <a:spcPct val="80000"/>
              </a:lnSpc>
              <a:defRPr/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159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 Narrow" panose="020B0606020202030204" pitchFamily="34" charset="0"/>
                <a:cs typeface="Levenim MT" pitchFamily="2" charset="-79"/>
              </a:rPr>
              <a:t> </a:t>
            </a:r>
            <a:r>
              <a:rPr lang="ru-RU" sz="1159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до</a:t>
            </a:r>
            <a:r>
              <a:rPr lang="ru-RU" sz="1159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 Narrow" panose="020B0606020202030204" pitchFamily="34" charset="0"/>
                <a:cs typeface="Levenim MT" pitchFamily="2" charset="-79"/>
              </a:rPr>
              <a:t> </a:t>
            </a:r>
            <a:r>
              <a:rPr lang="ru-RU" sz="1159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134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159" b="1" kern="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667247">
              <a:lnSpc>
                <a:spcPct val="80000"/>
              </a:lnSpc>
              <a:defRPr/>
            </a:pPr>
            <a:r>
              <a:rPr lang="en-US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116 </a:t>
            </a:r>
            <a:r>
              <a:rPr lang="en-US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3835 руб. в месяц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3252105" y="1649202"/>
            <a:ext cx="1928280" cy="37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7247">
              <a:lnSpc>
                <a:spcPct val="80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159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1159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115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159" b="1" kern="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159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667247">
              <a:lnSpc>
                <a:spcPct val="80000"/>
              </a:lnSpc>
            </a:pP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2397 </a:t>
            </a:r>
            <a:r>
              <a:rPr lang="en-US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3276 </a:t>
            </a:r>
            <a:r>
              <a:rPr lang="ru-RU" sz="1159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в месяц</a:t>
            </a:r>
            <a:endParaRPr lang="ru-RU" sz="1159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98" name="Прямоугольник 297"/>
          <p:cNvSpPr/>
          <p:nvPr/>
        </p:nvSpPr>
        <p:spPr>
          <a:xfrm>
            <a:off x="4358353" y="304729"/>
            <a:ext cx="896399" cy="270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9" b="1" dirty="0">
                <a:solidFill>
                  <a:srgbClr val="548235"/>
                </a:solidFill>
                <a:latin typeface="Arial Narrow" panose="020B0606020202030204" pitchFamily="34" charset="0"/>
                <a:ea typeface="Calibri"/>
                <a:cs typeface="Times New Roman" pitchFamily="18" charset="0"/>
              </a:rPr>
              <a:t>ЕЖЕГОДНО</a:t>
            </a:r>
            <a:endParaRPr lang="ru-RU" sz="1159" dirty="0">
              <a:solidFill>
                <a:srgbClr val="548235"/>
              </a:solidFill>
              <a:latin typeface="Arial Narrow" panose="020B0606020202030204" pitchFamily="34" charset="0"/>
            </a:endParaRPr>
          </a:p>
        </p:txBody>
      </p:sp>
      <p:pic>
        <p:nvPicPr>
          <p:cNvPr id="29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41" y="6297480"/>
            <a:ext cx="818083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96" y="5912554"/>
            <a:ext cx="818083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1" name="Picture 4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04" y="5524953"/>
            <a:ext cx="732501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2" name="Picture 5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37" y="5146721"/>
            <a:ext cx="750680" cy="3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3" name="Прямоугольник 302"/>
          <p:cNvSpPr/>
          <p:nvPr/>
        </p:nvSpPr>
        <p:spPr>
          <a:xfrm>
            <a:off x="3654104" y="6614449"/>
            <a:ext cx="726481" cy="243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рядовые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360791" y="6227291"/>
            <a:ext cx="838691" cy="243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сержанты</a:t>
            </a:r>
          </a:p>
        </p:txBody>
      </p:sp>
      <p:sp>
        <p:nvSpPr>
          <p:cNvPr id="305" name="Прямоугольник 304"/>
          <p:cNvSpPr/>
          <p:nvPr/>
        </p:nvSpPr>
        <p:spPr>
          <a:xfrm>
            <a:off x="4964559" y="5829099"/>
            <a:ext cx="944489" cy="243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прапорщики</a:t>
            </a:r>
          </a:p>
        </p:txBody>
      </p:sp>
      <p:sp>
        <p:nvSpPr>
          <p:cNvPr id="306" name="Прямоугольник 305"/>
          <p:cNvSpPr/>
          <p:nvPr/>
        </p:nvSpPr>
        <p:spPr>
          <a:xfrm>
            <a:off x="5710814" y="5448824"/>
            <a:ext cx="764953" cy="243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67199">
              <a:lnSpc>
                <a:spcPct val="85000"/>
              </a:lnSpc>
            </a:pPr>
            <a:r>
              <a:rPr lang="ru-RU" sz="1159" b="1" i="1" kern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офицеры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3728111" y="84689"/>
            <a:ext cx="2236003" cy="23852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159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ФИНАНСОВОЕ  ОБЕСПЕЧЕНИЕ</a:t>
            </a:r>
          </a:p>
        </p:txBody>
      </p:sp>
      <p:cxnSp>
        <p:nvCxnSpPr>
          <p:cNvPr id="308" name="Прямая соединительная линия 307"/>
          <p:cNvCxnSpPr/>
          <p:nvPr/>
        </p:nvCxnSpPr>
        <p:spPr>
          <a:xfrm flipH="1">
            <a:off x="3322264" y="2779870"/>
            <a:ext cx="3286023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Прямая соединительная линия 308"/>
          <p:cNvCxnSpPr/>
          <p:nvPr/>
        </p:nvCxnSpPr>
        <p:spPr>
          <a:xfrm flipH="1">
            <a:off x="3301823" y="3742430"/>
            <a:ext cx="3297879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Прямая соединительная линия 309"/>
          <p:cNvCxnSpPr/>
          <p:nvPr/>
        </p:nvCxnSpPr>
        <p:spPr>
          <a:xfrm flipH="1">
            <a:off x="3324219" y="4577096"/>
            <a:ext cx="3264018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Прямая соединительная линия 310"/>
          <p:cNvCxnSpPr/>
          <p:nvPr/>
        </p:nvCxnSpPr>
        <p:spPr>
          <a:xfrm flipH="1">
            <a:off x="3299922" y="2152248"/>
            <a:ext cx="3299224" cy="14877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TextBox 311"/>
          <p:cNvSpPr txBox="1"/>
          <p:nvPr/>
        </p:nvSpPr>
        <p:spPr>
          <a:xfrm>
            <a:off x="3827267" y="4597775"/>
            <a:ext cx="2236003" cy="23852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159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ПРИСВОЕНИЕ ВОИНСКИХ ЗВАНИЙ</a:t>
            </a:r>
          </a:p>
        </p:txBody>
      </p:sp>
      <p:sp>
        <p:nvSpPr>
          <p:cNvPr id="313" name="Прямоугольник 312"/>
          <p:cNvSpPr/>
          <p:nvPr/>
        </p:nvSpPr>
        <p:spPr>
          <a:xfrm>
            <a:off x="3285017" y="4909711"/>
            <a:ext cx="2286353" cy="547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67199">
              <a:lnSpc>
                <a:spcPct val="85000"/>
              </a:lnSpc>
            </a:pPr>
            <a:r>
              <a:rPr lang="ru-RU" sz="1159" b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В </a:t>
            </a:r>
            <a:r>
              <a:rPr lang="ru-RU" sz="1159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установленные сроки, в соответствии с воинской должностью по предназначению</a:t>
            </a:r>
          </a:p>
        </p:txBody>
      </p:sp>
      <p:sp>
        <p:nvSpPr>
          <p:cNvPr id="314" name="Полилиния 313"/>
          <p:cNvSpPr/>
          <p:nvPr/>
        </p:nvSpPr>
        <p:spPr>
          <a:xfrm>
            <a:off x="4927404" y="5728218"/>
            <a:ext cx="1548275" cy="933981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56771" tIns="28386" rIns="56771" bIns="28386" anchor="ctr"/>
          <a:lstStyle/>
          <a:p>
            <a:pPr algn="ctr" defTabSz="567679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59" kern="0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315" name="Полилиния 314"/>
          <p:cNvSpPr/>
          <p:nvPr/>
        </p:nvSpPr>
        <p:spPr>
          <a:xfrm rot="19945880">
            <a:off x="4935370" y="997977"/>
            <a:ext cx="1544281" cy="670820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56771" tIns="28386" rIns="56771" bIns="28386" anchor="ctr"/>
          <a:lstStyle/>
          <a:p>
            <a:pPr algn="ctr" defTabSz="567679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59" kern="0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r="21905" b="8845"/>
          <a:stretch/>
        </p:blipFill>
        <p:spPr>
          <a:xfrm>
            <a:off x="6634874" y="3866021"/>
            <a:ext cx="3254351" cy="2981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2"/>
          <a:stretch/>
        </p:blipFill>
        <p:spPr>
          <a:xfrm>
            <a:off x="6596430" y="-8792"/>
            <a:ext cx="3311088" cy="1846892"/>
          </a:xfrm>
          <a:prstGeom prst="rect">
            <a:avLst/>
          </a:prstGeom>
        </p:spPr>
      </p:pic>
      <p:pic>
        <p:nvPicPr>
          <p:cNvPr id="246" name="Рисунок 2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79695" y="1501451"/>
            <a:ext cx="893722" cy="89877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7" name="Прямоугольник 76"/>
          <p:cNvSpPr/>
          <p:nvPr/>
        </p:nvSpPr>
        <p:spPr>
          <a:xfrm>
            <a:off x="6718705" y="18540"/>
            <a:ext cx="3086558" cy="281656"/>
          </a:xfrm>
          <a:prstGeom prst="rect">
            <a:avLst/>
          </a:prstGeom>
          <a:noFill/>
          <a:ln>
            <a:noFill/>
          </a:ln>
        </p:spPr>
        <p:txBody>
          <a:bodyPr wrap="square" lIns="75733" tIns="37866" rIns="75733" bIns="37866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ts val="1574"/>
              </a:lnSpc>
            </a:pPr>
            <a:r>
              <a:rPr lang="ru-RU" sz="1656" b="1" spc="-4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Б</a:t>
            </a:r>
            <a:r>
              <a:rPr lang="ru-RU" sz="1159" b="1" spc="-41" dirty="0">
                <a:ln w="3175">
                  <a:noFill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оевой</a:t>
            </a:r>
            <a:r>
              <a:rPr lang="ru-RU" sz="1159" spc="-41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 </a:t>
            </a:r>
            <a:r>
              <a:rPr lang="ru-RU" sz="1159" spc="-41" dirty="0" smtClean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 </a:t>
            </a:r>
            <a:r>
              <a:rPr lang="ru-RU" sz="1656" b="1" spc="-41" dirty="0" smtClean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А</a:t>
            </a:r>
            <a:r>
              <a:rPr lang="ru-RU" sz="1159" b="1" spc="-41" dirty="0" smtClean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рмейский </a:t>
            </a:r>
            <a:r>
              <a:rPr lang="ru-RU" sz="1656" b="1" spc="-41" dirty="0" smtClean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Р</a:t>
            </a:r>
            <a:r>
              <a:rPr lang="ru-RU" sz="1159" b="1" spc="-41" dirty="0" smtClean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езерв </a:t>
            </a:r>
            <a:r>
              <a:rPr lang="ru-RU" sz="1656" b="1" spc="-41" dirty="0" smtClean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С</a:t>
            </a:r>
            <a:r>
              <a:rPr lang="ru-RU" sz="1159" b="1" spc="-41" dirty="0" smtClean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rPr>
              <a:t>траны</a:t>
            </a:r>
            <a:endParaRPr lang="ru-RU" sz="1159" b="1" spc="-41" dirty="0">
              <a:ln w="50800"/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ourier New" panose="02070309020205020404" pitchFamily="49" charset="0"/>
            </a:endParaRPr>
          </a:p>
        </p:txBody>
      </p:sp>
      <p:grpSp>
        <p:nvGrpSpPr>
          <p:cNvPr id="78" name="Группа 77"/>
          <p:cNvGrpSpPr/>
          <p:nvPr/>
        </p:nvGrpSpPr>
        <p:grpSpPr>
          <a:xfrm>
            <a:off x="7544967" y="4717039"/>
            <a:ext cx="1316729" cy="907223"/>
            <a:chOff x="7742431" y="56569"/>
            <a:chExt cx="1582544" cy="1106488"/>
          </a:xfrm>
        </p:grpSpPr>
        <p:pic>
          <p:nvPicPr>
            <p:cNvPr id="79" name="Рисунок 2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7935761" y="56569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79"/>
            <p:cNvSpPr txBox="1"/>
            <p:nvPr/>
          </p:nvSpPr>
          <p:spPr>
            <a:xfrm>
              <a:off x="7742431" y="569180"/>
              <a:ext cx="1582544" cy="139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745" b="1" i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0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AA2AE">
                <a:lumMod val="75000"/>
                <a:alpha val="40000"/>
              </a:srgbClr>
            </a:gs>
            <a:gs pos="18000">
              <a:schemeClr val="tx1">
                <a:lumMod val="50000"/>
                <a:lumOff val="50000"/>
              </a:schemeClr>
            </a:gs>
            <a:gs pos="73000">
              <a:schemeClr val="bg2">
                <a:lumMod val="9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Прямоугольник 264"/>
          <p:cNvSpPr/>
          <p:nvPr/>
        </p:nvSpPr>
        <p:spPr>
          <a:xfrm>
            <a:off x="6616339" y="0"/>
            <a:ext cx="3279755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0"/>
          </a:p>
        </p:txBody>
      </p:sp>
      <p:sp>
        <p:nvSpPr>
          <p:cNvPr id="2" name="Блок-схема: ручной ввод 1"/>
          <p:cNvSpPr/>
          <p:nvPr/>
        </p:nvSpPr>
        <p:spPr>
          <a:xfrm flipH="1">
            <a:off x="63920" y="5269786"/>
            <a:ext cx="1548000" cy="1440000"/>
          </a:xfrm>
          <a:prstGeom prst="flowChartManualInput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Блок-схема: ручной ввод 135"/>
          <p:cNvSpPr/>
          <p:nvPr/>
        </p:nvSpPr>
        <p:spPr>
          <a:xfrm>
            <a:off x="1670597" y="5269786"/>
            <a:ext cx="1548000" cy="1440000"/>
          </a:xfrm>
          <a:prstGeom prst="flowChartManualInpu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авильный пятиугольник 18"/>
          <p:cNvSpPr/>
          <p:nvPr/>
        </p:nvSpPr>
        <p:spPr>
          <a:xfrm rot="10800000">
            <a:off x="58296" y="3606091"/>
            <a:ext cx="3142519" cy="1879595"/>
          </a:xfrm>
          <a:custGeom>
            <a:avLst/>
            <a:gdLst>
              <a:gd name="connsiteX0" fmla="*/ 2 w 2032000"/>
              <a:gd name="connsiteY0" fmla="*/ 722792 h 1892300"/>
              <a:gd name="connsiteX1" fmla="*/ 1016000 w 2032000"/>
              <a:gd name="connsiteY1" fmla="*/ 0 h 1892300"/>
              <a:gd name="connsiteX2" fmla="*/ 2031998 w 2032000"/>
              <a:gd name="connsiteY2" fmla="*/ 722792 h 1892300"/>
              <a:gd name="connsiteX3" fmla="*/ 1643921 w 2032000"/>
              <a:gd name="connsiteY3" fmla="*/ 1892295 h 1892300"/>
              <a:gd name="connsiteX4" fmla="*/ 388079 w 2032000"/>
              <a:gd name="connsiteY4" fmla="*/ 1892295 h 1892300"/>
              <a:gd name="connsiteX5" fmla="*/ 2 w 2032000"/>
              <a:gd name="connsiteY5" fmla="*/ 722792 h 1892300"/>
              <a:gd name="connsiteX0" fmla="*/ 0 w 2552696"/>
              <a:gd name="connsiteY0" fmla="*/ 722792 h 1892295"/>
              <a:gd name="connsiteX1" fmla="*/ 1015998 w 2552696"/>
              <a:gd name="connsiteY1" fmla="*/ 0 h 1892295"/>
              <a:gd name="connsiteX2" fmla="*/ 2552696 w 2552696"/>
              <a:gd name="connsiteY2" fmla="*/ 316392 h 1892295"/>
              <a:gd name="connsiteX3" fmla="*/ 1643919 w 2552696"/>
              <a:gd name="connsiteY3" fmla="*/ 1892295 h 1892295"/>
              <a:gd name="connsiteX4" fmla="*/ 388077 w 2552696"/>
              <a:gd name="connsiteY4" fmla="*/ 1892295 h 1892295"/>
              <a:gd name="connsiteX5" fmla="*/ 0 w 2552696"/>
              <a:gd name="connsiteY5" fmla="*/ 722792 h 1892295"/>
              <a:gd name="connsiteX0" fmla="*/ 0 w 2578096"/>
              <a:gd name="connsiteY0" fmla="*/ 722792 h 1892295"/>
              <a:gd name="connsiteX1" fmla="*/ 1015998 w 2578096"/>
              <a:gd name="connsiteY1" fmla="*/ 0 h 1892295"/>
              <a:gd name="connsiteX2" fmla="*/ 2578096 w 2578096"/>
              <a:gd name="connsiteY2" fmla="*/ 316392 h 1892295"/>
              <a:gd name="connsiteX3" fmla="*/ 1643919 w 2578096"/>
              <a:gd name="connsiteY3" fmla="*/ 1892295 h 1892295"/>
              <a:gd name="connsiteX4" fmla="*/ 388077 w 2578096"/>
              <a:gd name="connsiteY4" fmla="*/ 1892295 h 1892295"/>
              <a:gd name="connsiteX5" fmla="*/ 0 w 2578096"/>
              <a:gd name="connsiteY5" fmla="*/ 722792 h 1892295"/>
              <a:gd name="connsiteX0" fmla="*/ 0 w 3136896"/>
              <a:gd name="connsiteY0" fmla="*/ 290992 h 1892295"/>
              <a:gd name="connsiteX1" fmla="*/ 1574798 w 3136896"/>
              <a:gd name="connsiteY1" fmla="*/ 0 h 1892295"/>
              <a:gd name="connsiteX2" fmla="*/ 3136896 w 3136896"/>
              <a:gd name="connsiteY2" fmla="*/ 316392 h 1892295"/>
              <a:gd name="connsiteX3" fmla="*/ 2202719 w 3136896"/>
              <a:gd name="connsiteY3" fmla="*/ 1892295 h 1892295"/>
              <a:gd name="connsiteX4" fmla="*/ 946877 w 3136896"/>
              <a:gd name="connsiteY4" fmla="*/ 1892295 h 1892295"/>
              <a:gd name="connsiteX5" fmla="*/ 0 w 3136896"/>
              <a:gd name="connsiteY5" fmla="*/ 290992 h 1892295"/>
              <a:gd name="connsiteX0" fmla="*/ 0 w 3136896"/>
              <a:gd name="connsiteY0" fmla="*/ 290992 h 1892295"/>
              <a:gd name="connsiteX1" fmla="*/ 1574798 w 3136896"/>
              <a:gd name="connsiteY1" fmla="*/ 0 h 1892295"/>
              <a:gd name="connsiteX2" fmla="*/ 3136896 w 3136896"/>
              <a:gd name="connsiteY2" fmla="*/ 316392 h 1892295"/>
              <a:gd name="connsiteX3" fmla="*/ 3117119 w 3136896"/>
              <a:gd name="connsiteY3" fmla="*/ 1866895 h 1892295"/>
              <a:gd name="connsiteX4" fmla="*/ 946877 w 3136896"/>
              <a:gd name="connsiteY4" fmla="*/ 1892295 h 1892295"/>
              <a:gd name="connsiteX5" fmla="*/ 0 w 3136896"/>
              <a:gd name="connsiteY5" fmla="*/ 290992 h 1892295"/>
              <a:gd name="connsiteX0" fmla="*/ 0 w 3136896"/>
              <a:gd name="connsiteY0" fmla="*/ 290992 h 1866895"/>
              <a:gd name="connsiteX1" fmla="*/ 1574798 w 3136896"/>
              <a:gd name="connsiteY1" fmla="*/ 0 h 1866895"/>
              <a:gd name="connsiteX2" fmla="*/ 3136896 w 3136896"/>
              <a:gd name="connsiteY2" fmla="*/ 316392 h 1866895"/>
              <a:gd name="connsiteX3" fmla="*/ 3117119 w 3136896"/>
              <a:gd name="connsiteY3" fmla="*/ 1866895 h 1866895"/>
              <a:gd name="connsiteX4" fmla="*/ 1492977 w 3136896"/>
              <a:gd name="connsiteY4" fmla="*/ 1028695 h 1866895"/>
              <a:gd name="connsiteX5" fmla="*/ 0 w 3136896"/>
              <a:gd name="connsiteY5" fmla="*/ 290992 h 1866895"/>
              <a:gd name="connsiteX0" fmla="*/ 0 w 3167919"/>
              <a:gd name="connsiteY0" fmla="*/ 290992 h 1866895"/>
              <a:gd name="connsiteX1" fmla="*/ 1574798 w 3167919"/>
              <a:gd name="connsiteY1" fmla="*/ 0 h 1866895"/>
              <a:gd name="connsiteX2" fmla="*/ 3136896 w 3167919"/>
              <a:gd name="connsiteY2" fmla="*/ 316392 h 1866895"/>
              <a:gd name="connsiteX3" fmla="*/ 3167919 w 3167919"/>
              <a:gd name="connsiteY3" fmla="*/ 1866895 h 1866895"/>
              <a:gd name="connsiteX4" fmla="*/ 1492977 w 3167919"/>
              <a:gd name="connsiteY4" fmla="*/ 1028695 h 1866895"/>
              <a:gd name="connsiteX5" fmla="*/ 0 w 3167919"/>
              <a:gd name="connsiteY5" fmla="*/ 290992 h 1866895"/>
              <a:gd name="connsiteX0" fmla="*/ 0 w 3136896"/>
              <a:gd name="connsiteY0" fmla="*/ 290992 h 1879595"/>
              <a:gd name="connsiteX1" fmla="*/ 1574798 w 3136896"/>
              <a:gd name="connsiteY1" fmla="*/ 0 h 1879595"/>
              <a:gd name="connsiteX2" fmla="*/ 3136896 w 3136896"/>
              <a:gd name="connsiteY2" fmla="*/ 316392 h 1879595"/>
              <a:gd name="connsiteX3" fmla="*/ 3104419 w 3136896"/>
              <a:gd name="connsiteY3" fmla="*/ 1879595 h 1879595"/>
              <a:gd name="connsiteX4" fmla="*/ 1492977 w 3136896"/>
              <a:gd name="connsiteY4" fmla="*/ 1028695 h 1879595"/>
              <a:gd name="connsiteX5" fmla="*/ 0 w 3136896"/>
              <a:gd name="connsiteY5" fmla="*/ 290992 h 1879595"/>
              <a:gd name="connsiteX0" fmla="*/ 0 w 3142519"/>
              <a:gd name="connsiteY0" fmla="*/ 290992 h 1879595"/>
              <a:gd name="connsiteX1" fmla="*/ 1574798 w 3142519"/>
              <a:gd name="connsiteY1" fmla="*/ 0 h 1879595"/>
              <a:gd name="connsiteX2" fmla="*/ 3136896 w 3142519"/>
              <a:gd name="connsiteY2" fmla="*/ 316392 h 1879595"/>
              <a:gd name="connsiteX3" fmla="*/ 3142519 w 3142519"/>
              <a:gd name="connsiteY3" fmla="*/ 1879595 h 1879595"/>
              <a:gd name="connsiteX4" fmla="*/ 1492977 w 3142519"/>
              <a:gd name="connsiteY4" fmla="*/ 1028695 h 1879595"/>
              <a:gd name="connsiteX5" fmla="*/ 0 w 3142519"/>
              <a:gd name="connsiteY5" fmla="*/ 290992 h 187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2519" h="1879595">
                <a:moveTo>
                  <a:pt x="0" y="290992"/>
                </a:moveTo>
                <a:lnTo>
                  <a:pt x="1574798" y="0"/>
                </a:lnTo>
                <a:lnTo>
                  <a:pt x="3136896" y="316392"/>
                </a:lnTo>
                <a:cubicBezTo>
                  <a:pt x="3138770" y="837460"/>
                  <a:pt x="3140645" y="1358527"/>
                  <a:pt x="3142519" y="1879595"/>
                </a:cubicBezTo>
                <a:lnTo>
                  <a:pt x="1492977" y="1028695"/>
                </a:lnTo>
                <a:lnTo>
                  <a:pt x="0" y="290992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авильный пятиугольник 18"/>
          <p:cNvSpPr/>
          <p:nvPr/>
        </p:nvSpPr>
        <p:spPr>
          <a:xfrm>
            <a:off x="67187" y="3252944"/>
            <a:ext cx="3142519" cy="1879595"/>
          </a:xfrm>
          <a:custGeom>
            <a:avLst/>
            <a:gdLst>
              <a:gd name="connsiteX0" fmla="*/ 2 w 2032000"/>
              <a:gd name="connsiteY0" fmla="*/ 722792 h 1892300"/>
              <a:gd name="connsiteX1" fmla="*/ 1016000 w 2032000"/>
              <a:gd name="connsiteY1" fmla="*/ 0 h 1892300"/>
              <a:gd name="connsiteX2" fmla="*/ 2031998 w 2032000"/>
              <a:gd name="connsiteY2" fmla="*/ 722792 h 1892300"/>
              <a:gd name="connsiteX3" fmla="*/ 1643921 w 2032000"/>
              <a:gd name="connsiteY3" fmla="*/ 1892295 h 1892300"/>
              <a:gd name="connsiteX4" fmla="*/ 388079 w 2032000"/>
              <a:gd name="connsiteY4" fmla="*/ 1892295 h 1892300"/>
              <a:gd name="connsiteX5" fmla="*/ 2 w 2032000"/>
              <a:gd name="connsiteY5" fmla="*/ 722792 h 1892300"/>
              <a:gd name="connsiteX0" fmla="*/ 0 w 2552696"/>
              <a:gd name="connsiteY0" fmla="*/ 722792 h 1892295"/>
              <a:gd name="connsiteX1" fmla="*/ 1015998 w 2552696"/>
              <a:gd name="connsiteY1" fmla="*/ 0 h 1892295"/>
              <a:gd name="connsiteX2" fmla="*/ 2552696 w 2552696"/>
              <a:gd name="connsiteY2" fmla="*/ 316392 h 1892295"/>
              <a:gd name="connsiteX3" fmla="*/ 1643919 w 2552696"/>
              <a:gd name="connsiteY3" fmla="*/ 1892295 h 1892295"/>
              <a:gd name="connsiteX4" fmla="*/ 388077 w 2552696"/>
              <a:gd name="connsiteY4" fmla="*/ 1892295 h 1892295"/>
              <a:gd name="connsiteX5" fmla="*/ 0 w 2552696"/>
              <a:gd name="connsiteY5" fmla="*/ 722792 h 1892295"/>
              <a:gd name="connsiteX0" fmla="*/ 0 w 2578096"/>
              <a:gd name="connsiteY0" fmla="*/ 722792 h 1892295"/>
              <a:gd name="connsiteX1" fmla="*/ 1015998 w 2578096"/>
              <a:gd name="connsiteY1" fmla="*/ 0 h 1892295"/>
              <a:gd name="connsiteX2" fmla="*/ 2578096 w 2578096"/>
              <a:gd name="connsiteY2" fmla="*/ 316392 h 1892295"/>
              <a:gd name="connsiteX3" fmla="*/ 1643919 w 2578096"/>
              <a:gd name="connsiteY3" fmla="*/ 1892295 h 1892295"/>
              <a:gd name="connsiteX4" fmla="*/ 388077 w 2578096"/>
              <a:gd name="connsiteY4" fmla="*/ 1892295 h 1892295"/>
              <a:gd name="connsiteX5" fmla="*/ 0 w 2578096"/>
              <a:gd name="connsiteY5" fmla="*/ 722792 h 1892295"/>
              <a:gd name="connsiteX0" fmla="*/ 0 w 3136896"/>
              <a:gd name="connsiteY0" fmla="*/ 290992 h 1892295"/>
              <a:gd name="connsiteX1" fmla="*/ 1574798 w 3136896"/>
              <a:gd name="connsiteY1" fmla="*/ 0 h 1892295"/>
              <a:gd name="connsiteX2" fmla="*/ 3136896 w 3136896"/>
              <a:gd name="connsiteY2" fmla="*/ 316392 h 1892295"/>
              <a:gd name="connsiteX3" fmla="*/ 2202719 w 3136896"/>
              <a:gd name="connsiteY3" fmla="*/ 1892295 h 1892295"/>
              <a:gd name="connsiteX4" fmla="*/ 946877 w 3136896"/>
              <a:gd name="connsiteY4" fmla="*/ 1892295 h 1892295"/>
              <a:gd name="connsiteX5" fmla="*/ 0 w 3136896"/>
              <a:gd name="connsiteY5" fmla="*/ 290992 h 1892295"/>
              <a:gd name="connsiteX0" fmla="*/ 0 w 3136896"/>
              <a:gd name="connsiteY0" fmla="*/ 290992 h 1892295"/>
              <a:gd name="connsiteX1" fmla="*/ 1574798 w 3136896"/>
              <a:gd name="connsiteY1" fmla="*/ 0 h 1892295"/>
              <a:gd name="connsiteX2" fmla="*/ 3136896 w 3136896"/>
              <a:gd name="connsiteY2" fmla="*/ 316392 h 1892295"/>
              <a:gd name="connsiteX3" fmla="*/ 3117119 w 3136896"/>
              <a:gd name="connsiteY3" fmla="*/ 1866895 h 1892295"/>
              <a:gd name="connsiteX4" fmla="*/ 946877 w 3136896"/>
              <a:gd name="connsiteY4" fmla="*/ 1892295 h 1892295"/>
              <a:gd name="connsiteX5" fmla="*/ 0 w 3136896"/>
              <a:gd name="connsiteY5" fmla="*/ 290992 h 1892295"/>
              <a:gd name="connsiteX0" fmla="*/ 0 w 3136896"/>
              <a:gd name="connsiteY0" fmla="*/ 290992 h 1866895"/>
              <a:gd name="connsiteX1" fmla="*/ 1574798 w 3136896"/>
              <a:gd name="connsiteY1" fmla="*/ 0 h 1866895"/>
              <a:gd name="connsiteX2" fmla="*/ 3136896 w 3136896"/>
              <a:gd name="connsiteY2" fmla="*/ 316392 h 1866895"/>
              <a:gd name="connsiteX3" fmla="*/ 3117119 w 3136896"/>
              <a:gd name="connsiteY3" fmla="*/ 1866895 h 1866895"/>
              <a:gd name="connsiteX4" fmla="*/ 1492977 w 3136896"/>
              <a:gd name="connsiteY4" fmla="*/ 1028695 h 1866895"/>
              <a:gd name="connsiteX5" fmla="*/ 0 w 3136896"/>
              <a:gd name="connsiteY5" fmla="*/ 290992 h 1866895"/>
              <a:gd name="connsiteX0" fmla="*/ 0 w 3167919"/>
              <a:gd name="connsiteY0" fmla="*/ 290992 h 1866895"/>
              <a:gd name="connsiteX1" fmla="*/ 1574798 w 3167919"/>
              <a:gd name="connsiteY1" fmla="*/ 0 h 1866895"/>
              <a:gd name="connsiteX2" fmla="*/ 3136896 w 3167919"/>
              <a:gd name="connsiteY2" fmla="*/ 316392 h 1866895"/>
              <a:gd name="connsiteX3" fmla="*/ 3167919 w 3167919"/>
              <a:gd name="connsiteY3" fmla="*/ 1866895 h 1866895"/>
              <a:gd name="connsiteX4" fmla="*/ 1492977 w 3167919"/>
              <a:gd name="connsiteY4" fmla="*/ 1028695 h 1866895"/>
              <a:gd name="connsiteX5" fmla="*/ 0 w 3167919"/>
              <a:gd name="connsiteY5" fmla="*/ 290992 h 1866895"/>
              <a:gd name="connsiteX0" fmla="*/ 0 w 3136896"/>
              <a:gd name="connsiteY0" fmla="*/ 290992 h 1879595"/>
              <a:gd name="connsiteX1" fmla="*/ 1574798 w 3136896"/>
              <a:gd name="connsiteY1" fmla="*/ 0 h 1879595"/>
              <a:gd name="connsiteX2" fmla="*/ 3136896 w 3136896"/>
              <a:gd name="connsiteY2" fmla="*/ 316392 h 1879595"/>
              <a:gd name="connsiteX3" fmla="*/ 3104419 w 3136896"/>
              <a:gd name="connsiteY3" fmla="*/ 1879595 h 1879595"/>
              <a:gd name="connsiteX4" fmla="*/ 1492977 w 3136896"/>
              <a:gd name="connsiteY4" fmla="*/ 1028695 h 1879595"/>
              <a:gd name="connsiteX5" fmla="*/ 0 w 3136896"/>
              <a:gd name="connsiteY5" fmla="*/ 290992 h 1879595"/>
              <a:gd name="connsiteX0" fmla="*/ 0 w 3142519"/>
              <a:gd name="connsiteY0" fmla="*/ 290992 h 1879595"/>
              <a:gd name="connsiteX1" fmla="*/ 1574798 w 3142519"/>
              <a:gd name="connsiteY1" fmla="*/ 0 h 1879595"/>
              <a:gd name="connsiteX2" fmla="*/ 3136896 w 3142519"/>
              <a:gd name="connsiteY2" fmla="*/ 316392 h 1879595"/>
              <a:gd name="connsiteX3" fmla="*/ 3142519 w 3142519"/>
              <a:gd name="connsiteY3" fmla="*/ 1879595 h 1879595"/>
              <a:gd name="connsiteX4" fmla="*/ 1492977 w 3142519"/>
              <a:gd name="connsiteY4" fmla="*/ 1028695 h 1879595"/>
              <a:gd name="connsiteX5" fmla="*/ 0 w 3142519"/>
              <a:gd name="connsiteY5" fmla="*/ 290992 h 187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2519" h="1879595">
                <a:moveTo>
                  <a:pt x="0" y="290992"/>
                </a:moveTo>
                <a:lnTo>
                  <a:pt x="1574798" y="0"/>
                </a:lnTo>
                <a:lnTo>
                  <a:pt x="3136896" y="316392"/>
                </a:lnTo>
                <a:cubicBezTo>
                  <a:pt x="3138770" y="837460"/>
                  <a:pt x="3140645" y="1358527"/>
                  <a:pt x="3142519" y="1879595"/>
                </a:cubicBezTo>
                <a:lnTo>
                  <a:pt x="1492977" y="1028695"/>
                </a:lnTo>
                <a:lnTo>
                  <a:pt x="0" y="290992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Блок-схема: ручной ввод 146"/>
          <p:cNvSpPr/>
          <p:nvPr/>
        </p:nvSpPr>
        <p:spPr>
          <a:xfrm flipH="1" flipV="1">
            <a:off x="46138" y="2028844"/>
            <a:ext cx="1548000" cy="1440000"/>
          </a:xfrm>
          <a:prstGeom prst="flowChartManualInpu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Блок-схема: ручной ввод 147"/>
          <p:cNvSpPr/>
          <p:nvPr/>
        </p:nvSpPr>
        <p:spPr>
          <a:xfrm flipV="1">
            <a:off x="1652815" y="2028844"/>
            <a:ext cx="1548000" cy="1440000"/>
          </a:xfrm>
          <a:prstGeom prst="flowChartManualInput">
            <a:avLst/>
          </a:prstGeom>
          <a:blipFill dpi="0" rotWithShape="0">
            <a:blip r:embed="rId8"/>
            <a:srcRect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усеченными противолежащими углами 19"/>
          <p:cNvSpPr/>
          <p:nvPr/>
        </p:nvSpPr>
        <p:spPr>
          <a:xfrm>
            <a:off x="42199" y="655786"/>
            <a:ext cx="3154677" cy="1286611"/>
          </a:xfrm>
          <a:prstGeom prst="snip2DiagRect">
            <a:avLst>
              <a:gd name="adj1" fmla="val 0"/>
              <a:gd name="adj2" fmla="val 50000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42199" y="1376018"/>
            <a:ext cx="580789" cy="581526"/>
          </a:xfrm>
          <a:prstGeom prst="triangle">
            <a:avLst>
              <a:gd name="adj" fmla="val 1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Равнобедренный треугольник 148"/>
          <p:cNvSpPr/>
          <p:nvPr/>
        </p:nvSpPr>
        <p:spPr>
          <a:xfrm rot="10800000">
            <a:off x="2629262" y="655879"/>
            <a:ext cx="580789" cy="581526"/>
          </a:xfrm>
          <a:prstGeom prst="triangle">
            <a:avLst>
              <a:gd name="adj" fmla="val 1"/>
            </a:avLst>
          </a:prstGeom>
          <a:blipFill dpi="0" rotWithShape="0">
            <a:blip r:embed="rId11"/>
            <a:srcRect/>
            <a:stretch>
              <a:fillRect l="17000" t="-22000" r="-2000" b="14000"/>
            </a:stretch>
          </a:blipFill>
          <a:ln w="3810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-35524" y="43637"/>
            <a:ext cx="6542425" cy="401526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927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ВОЗМОЖНОСТИ ПРИМЕНЕНИЯ РЕГИОНАЛЬНЫХ ПОДРАЗДЕЛЕНИЙ </a:t>
            </a:r>
            <a:endParaRPr lang="ru-RU" sz="14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302493" y="4298402"/>
            <a:ext cx="3257338" cy="446901"/>
            <a:chOff x="3285088" y="2143809"/>
            <a:chExt cx="3257338" cy="446901"/>
          </a:xfrm>
        </p:grpSpPr>
        <p:sp>
          <p:nvSpPr>
            <p:cNvPr id="151" name="Прямоугольник 150"/>
            <p:cNvSpPr/>
            <p:nvPr/>
          </p:nvSpPr>
          <p:spPr>
            <a:xfrm>
              <a:off x="3339079" y="2143809"/>
              <a:ext cx="3203347" cy="446901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45000">
                  <a:schemeClr val="bg1">
                    <a:lumMod val="85000"/>
                  </a:schemeClr>
                </a:gs>
                <a:gs pos="86000">
                  <a:srgbClr val="E7E6E6">
                    <a:lumMod val="90000"/>
                  </a:srgbClr>
                </a:gs>
              </a:gsLst>
              <a:lin ang="10800000" scaled="1"/>
            </a:gradFill>
            <a:ln w="28575" cap="flat" cmpd="sng" algn="ctr">
              <a:solidFill>
                <a:schemeClr val="tx1">
                  <a:alpha val="2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83816"/>
              <a:endParaRPr lang="ru-RU" sz="968" kern="0">
                <a:solidFill>
                  <a:prstClr val="white"/>
                </a:solidFill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3863005" y="2215846"/>
              <a:ext cx="2155494" cy="28623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311335" fontAlgn="base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400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548235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solidFill>
                    <a:srgbClr val="5482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ЛИКВИДАЦИЯ ПОЖАРОВ</a:t>
              </a:r>
              <a:endParaRPr lang="ru-RU" sz="1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grpSp>
          <p:nvGrpSpPr>
            <p:cNvPr id="153" name="Группа 152"/>
            <p:cNvGrpSpPr/>
            <p:nvPr/>
          </p:nvGrpSpPr>
          <p:grpSpPr>
            <a:xfrm>
              <a:off x="3285088" y="2145027"/>
              <a:ext cx="874881" cy="363645"/>
              <a:chOff x="-1085850" y="319899"/>
              <a:chExt cx="813111" cy="410910"/>
            </a:xfrm>
          </p:grpSpPr>
          <p:pic>
            <p:nvPicPr>
              <p:cNvPr id="154" name="Picture 2" descr="C:\Users\1\Desktop\Наработки\син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duotone>
                  <a:prstClr val="black"/>
                  <a:srgbClr val="70AD47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9"/>
              <a:stretch/>
            </p:blipFill>
            <p:spPr bwMode="auto">
              <a:xfrm>
                <a:off x="-1085850" y="319899"/>
                <a:ext cx="813111" cy="4109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5" name="Овал 154"/>
              <p:cNvSpPr/>
              <p:nvPr/>
            </p:nvSpPr>
            <p:spPr>
              <a:xfrm>
                <a:off x="-987600" y="381352"/>
                <a:ext cx="289255" cy="288003"/>
              </a:xfrm>
              <a:prstGeom prst="ellipse">
                <a:avLst/>
              </a:prstGeom>
              <a:solidFill>
                <a:srgbClr val="70AD47">
                  <a:lumMod val="75000"/>
                  <a:alpha val="8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grpSp>
            <p:nvGrpSpPr>
              <p:cNvPr id="156" name="Группа 155"/>
              <p:cNvGrpSpPr/>
              <p:nvPr/>
            </p:nvGrpSpPr>
            <p:grpSpPr>
              <a:xfrm>
                <a:off x="-936773" y="407276"/>
                <a:ext cx="147195" cy="232518"/>
                <a:chOff x="599224" y="796608"/>
                <a:chExt cx="75928" cy="188449"/>
              </a:xfrm>
              <a:effectLst>
                <a:outerShdw blurRad="25400" dist="38100" dir="18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7" name="Скругленный прямоугольник 1"/>
                <p:cNvSpPr/>
                <p:nvPr/>
              </p:nvSpPr>
              <p:spPr>
                <a:xfrm rot="18868575">
                  <a:off x="567375" y="877281"/>
                  <a:ext cx="188449" cy="27104"/>
                </a:xfrm>
                <a:custGeom>
                  <a:avLst/>
                  <a:gdLst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619357 w 1619357"/>
                    <a:gd name="connsiteY4" fmla="*/ 165323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503393 w 1619357"/>
                    <a:gd name="connsiteY4" fmla="*/ 177735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503393 w 1619357"/>
                    <a:gd name="connsiteY4" fmla="*/ 177735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497981 w 1619357"/>
                    <a:gd name="connsiteY4" fmla="*/ 180379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66760"/>
                    <a:gd name="connsiteY0" fmla="*/ 37583 h 207087"/>
                    <a:gd name="connsiteX1" fmla="*/ 33065 w 1666760"/>
                    <a:gd name="connsiteY1" fmla="*/ 4518 h 207087"/>
                    <a:gd name="connsiteX2" fmla="*/ 1586292 w 1666760"/>
                    <a:gd name="connsiteY2" fmla="*/ 4518 h 207087"/>
                    <a:gd name="connsiteX3" fmla="*/ 1666760 w 1666760"/>
                    <a:gd name="connsiteY3" fmla="*/ 9727 h 207087"/>
                    <a:gd name="connsiteX4" fmla="*/ 1497981 w 1666760"/>
                    <a:gd name="connsiteY4" fmla="*/ 184897 h 207087"/>
                    <a:gd name="connsiteX5" fmla="*/ 1454238 w 1666760"/>
                    <a:gd name="connsiteY5" fmla="*/ 207087 h 207087"/>
                    <a:gd name="connsiteX6" fmla="*/ 33065 w 1666760"/>
                    <a:gd name="connsiteY6" fmla="*/ 202906 h 207087"/>
                    <a:gd name="connsiteX7" fmla="*/ 0 w 1666760"/>
                    <a:gd name="connsiteY7" fmla="*/ 169841 h 207087"/>
                    <a:gd name="connsiteX8" fmla="*/ 0 w 1666760"/>
                    <a:gd name="connsiteY8" fmla="*/ 37583 h 207087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497981 w 1662633"/>
                    <a:gd name="connsiteY4" fmla="*/ 180679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5711"/>
                    <a:gd name="connsiteX1" fmla="*/ 33065 w 1662633"/>
                    <a:gd name="connsiteY1" fmla="*/ 300 h 205711"/>
                    <a:gd name="connsiteX2" fmla="*/ 1586292 w 1662633"/>
                    <a:gd name="connsiteY2" fmla="*/ 300 h 205711"/>
                    <a:gd name="connsiteX3" fmla="*/ 1662633 w 1662633"/>
                    <a:gd name="connsiteY3" fmla="*/ 14902 h 205711"/>
                    <a:gd name="connsiteX4" fmla="*/ 1535918 w 1662633"/>
                    <a:gd name="connsiteY4" fmla="*/ 156778 h 205711"/>
                    <a:gd name="connsiteX5" fmla="*/ 1470377 w 1662633"/>
                    <a:gd name="connsiteY5" fmla="*/ 205711 h 205711"/>
                    <a:gd name="connsiteX6" fmla="*/ 33065 w 1662633"/>
                    <a:gd name="connsiteY6" fmla="*/ 198688 h 205711"/>
                    <a:gd name="connsiteX7" fmla="*/ 0 w 1662633"/>
                    <a:gd name="connsiteY7" fmla="*/ 165623 h 205711"/>
                    <a:gd name="connsiteX8" fmla="*/ 0 w 1662633"/>
                    <a:gd name="connsiteY8" fmla="*/ 33365 h 20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33" h="205711">
                      <a:moveTo>
                        <a:pt x="0" y="33365"/>
                      </a:moveTo>
                      <a:cubicBezTo>
                        <a:pt x="0" y="15104"/>
                        <a:pt x="14804" y="300"/>
                        <a:pt x="33065" y="300"/>
                      </a:cubicBezTo>
                      <a:lnTo>
                        <a:pt x="1586292" y="300"/>
                      </a:lnTo>
                      <a:cubicBezTo>
                        <a:pt x="1604553" y="300"/>
                        <a:pt x="1662633" y="-3359"/>
                        <a:pt x="1662633" y="14902"/>
                      </a:cubicBezTo>
                      <a:cubicBezTo>
                        <a:pt x="1662633" y="58988"/>
                        <a:pt x="1566836" y="119710"/>
                        <a:pt x="1535918" y="156778"/>
                      </a:cubicBezTo>
                      <a:cubicBezTo>
                        <a:pt x="1510288" y="178846"/>
                        <a:pt x="1488638" y="205711"/>
                        <a:pt x="1470377" y="205711"/>
                      </a:cubicBezTo>
                      <a:lnTo>
                        <a:pt x="33065" y="198688"/>
                      </a:lnTo>
                      <a:cubicBezTo>
                        <a:pt x="14804" y="198688"/>
                        <a:pt x="0" y="183884"/>
                        <a:pt x="0" y="165623"/>
                      </a:cubicBezTo>
                      <a:lnTo>
                        <a:pt x="0" y="33365"/>
                      </a:lnTo>
                      <a:close/>
                    </a:path>
                  </a:pathLst>
                </a:cu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  <p:sp>
              <p:nvSpPr>
                <p:cNvPr id="158" name="Скругленный прямоугольник 157"/>
                <p:cNvSpPr/>
                <p:nvPr/>
              </p:nvSpPr>
              <p:spPr>
                <a:xfrm rot="2770301">
                  <a:off x="577987" y="905107"/>
                  <a:ext cx="75692" cy="33218"/>
                </a:xfrm>
                <a:prstGeom prst="roundRect">
                  <a:avLst/>
                </a:pr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 dirty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</p:grpSp>
        </p:grpSp>
      </p:grpSp>
      <p:grpSp>
        <p:nvGrpSpPr>
          <p:cNvPr id="25" name="Группа 24"/>
          <p:cNvGrpSpPr/>
          <p:nvPr/>
        </p:nvGrpSpPr>
        <p:grpSpPr>
          <a:xfrm>
            <a:off x="3302493" y="3371866"/>
            <a:ext cx="3257338" cy="463757"/>
            <a:chOff x="3291503" y="1644034"/>
            <a:chExt cx="3257338" cy="463757"/>
          </a:xfrm>
        </p:grpSpPr>
        <p:sp>
          <p:nvSpPr>
            <p:cNvPr id="159" name="Прямоугольник 158"/>
            <p:cNvSpPr/>
            <p:nvPr/>
          </p:nvSpPr>
          <p:spPr>
            <a:xfrm>
              <a:off x="3345494" y="1644034"/>
              <a:ext cx="3203347" cy="446901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45000">
                  <a:schemeClr val="bg1">
                    <a:lumMod val="85000"/>
                  </a:schemeClr>
                </a:gs>
                <a:gs pos="86000">
                  <a:srgbClr val="E7E6E6">
                    <a:lumMod val="90000"/>
                  </a:srgbClr>
                </a:gs>
              </a:gsLst>
              <a:lin ang="10800000" scaled="1"/>
            </a:gradFill>
            <a:ln w="28575" cap="flat" cmpd="sng" algn="ctr">
              <a:solidFill>
                <a:schemeClr val="tx1">
                  <a:alpha val="2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83816"/>
              <a:endParaRPr lang="ru-RU" sz="968" kern="0">
                <a:solidFill>
                  <a:prstClr val="white"/>
                </a:solidFill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3965935" y="1683059"/>
              <a:ext cx="2155494" cy="42473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311335" fontAlgn="base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400" b="1" kern="0" dirty="0" smtClean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548235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solidFill>
                    <a:srgbClr val="5482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ЛИКВИДАЦИЯ ПОСЛЕДСТВИЙ СНЕГОПАДА </a:t>
              </a:r>
              <a:endParaRPr lang="ru-RU" sz="1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grpSp>
          <p:nvGrpSpPr>
            <p:cNvPr id="161" name="Группа 160"/>
            <p:cNvGrpSpPr/>
            <p:nvPr/>
          </p:nvGrpSpPr>
          <p:grpSpPr>
            <a:xfrm>
              <a:off x="3291503" y="1645252"/>
              <a:ext cx="874881" cy="363645"/>
              <a:chOff x="-1085850" y="319899"/>
              <a:chExt cx="813111" cy="410910"/>
            </a:xfrm>
          </p:grpSpPr>
          <p:pic>
            <p:nvPicPr>
              <p:cNvPr id="162" name="Picture 2" descr="C:\Users\1\Desktop\Наработки\син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duotone>
                  <a:prstClr val="black"/>
                  <a:srgbClr val="70AD47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9"/>
              <a:stretch/>
            </p:blipFill>
            <p:spPr bwMode="auto">
              <a:xfrm>
                <a:off x="-1085850" y="319899"/>
                <a:ext cx="813111" cy="4109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3" name="Овал 162"/>
              <p:cNvSpPr/>
              <p:nvPr/>
            </p:nvSpPr>
            <p:spPr>
              <a:xfrm>
                <a:off x="-987600" y="381352"/>
                <a:ext cx="289255" cy="288003"/>
              </a:xfrm>
              <a:prstGeom prst="ellipse">
                <a:avLst/>
              </a:prstGeom>
              <a:solidFill>
                <a:srgbClr val="70AD47">
                  <a:lumMod val="75000"/>
                  <a:alpha val="8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grpSp>
            <p:nvGrpSpPr>
              <p:cNvPr id="164" name="Группа 163"/>
              <p:cNvGrpSpPr/>
              <p:nvPr/>
            </p:nvGrpSpPr>
            <p:grpSpPr>
              <a:xfrm>
                <a:off x="-936773" y="407276"/>
                <a:ext cx="147195" cy="232518"/>
                <a:chOff x="599224" y="796608"/>
                <a:chExt cx="75928" cy="188449"/>
              </a:xfrm>
              <a:effectLst>
                <a:outerShdw blurRad="25400" dist="38100" dir="18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5" name="Скругленный прямоугольник 1"/>
                <p:cNvSpPr/>
                <p:nvPr/>
              </p:nvSpPr>
              <p:spPr>
                <a:xfrm rot="18868575">
                  <a:off x="567375" y="877281"/>
                  <a:ext cx="188449" cy="27104"/>
                </a:xfrm>
                <a:custGeom>
                  <a:avLst/>
                  <a:gdLst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619357 w 1619357"/>
                    <a:gd name="connsiteY4" fmla="*/ 165323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503393 w 1619357"/>
                    <a:gd name="connsiteY4" fmla="*/ 177735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503393 w 1619357"/>
                    <a:gd name="connsiteY4" fmla="*/ 177735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497981 w 1619357"/>
                    <a:gd name="connsiteY4" fmla="*/ 180379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66760"/>
                    <a:gd name="connsiteY0" fmla="*/ 37583 h 207087"/>
                    <a:gd name="connsiteX1" fmla="*/ 33065 w 1666760"/>
                    <a:gd name="connsiteY1" fmla="*/ 4518 h 207087"/>
                    <a:gd name="connsiteX2" fmla="*/ 1586292 w 1666760"/>
                    <a:gd name="connsiteY2" fmla="*/ 4518 h 207087"/>
                    <a:gd name="connsiteX3" fmla="*/ 1666760 w 1666760"/>
                    <a:gd name="connsiteY3" fmla="*/ 9727 h 207087"/>
                    <a:gd name="connsiteX4" fmla="*/ 1497981 w 1666760"/>
                    <a:gd name="connsiteY4" fmla="*/ 184897 h 207087"/>
                    <a:gd name="connsiteX5" fmla="*/ 1454238 w 1666760"/>
                    <a:gd name="connsiteY5" fmla="*/ 207087 h 207087"/>
                    <a:gd name="connsiteX6" fmla="*/ 33065 w 1666760"/>
                    <a:gd name="connsiteY6" fmla="*/ 202906 h 207087"/>
                    <a:gd name="connsiteX7" fmla="*/ 0 w 1666760"/>
                    <a:gd name="connsiteY7" fmla="*/ 169841 h 207087"/>
                    <a:gd name="connsiteX8" fmla="*/ 0 w 1666760"/>
                    <a:gd name="connsiteY8" fmla="*/ 37583 h 207087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497981 w 1662633"/>
                    <a:gd name="connsiteY4" fmla="*/ 180679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5711"/>
                    <a:gd name="connsiteX1" fmla="*/ 33065 w 1662633"/>
                    <a:gd name="connsiteY1" fmla="*/ 300 h 205711"/>
                    <a:gd name="connsiteX2" fmla="*/ 1586292 w 1662633"/>
                    <a:gd name="connsiteY2" fmla="*/ 300 h 205711"/>
                    <a:gd name="connsiteX3" fmla="*/ 1662633 w 1662633"/>
                    <a:gd name="connsiteY3" fmla="*/ 14902 h 205711"/>
                    <a:gd name="connsiteX4" fmla="*/ 1535918 w 1662633"/>
                    <a:gd name="connsiteY4" fmla="*/ 156778 h 205711"/>
                    <a:gd name="connsiteX5" fmla="*/ 1470377 w 1662633"/>
                    <a:gd name="connsiteY5" fmla="*/ 205711 h 205711"/>
                    <a:gd name="connsiteX6" fmla="*/ 33065 w 1662633"/>
                    <a:gd name="connsiteY6" fmla="*/ 198688 h 205711"/>
                    <a:gd name="connsiteX7" fmla="*/ 0 w 1662633"/>
                    <a:gd name="connsiteY7" fmla="*/ 165623 h 205711"/>
                    <a:gd name="connsiteX8" fmla="*/ 0 w 1662633"/>
                    <a:gd name="connsiteY8" fmla="*/ 33365 h 20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33" h="205711">
                      <a:moveTo>
                        <a:pt x="0" y="33365"/>
                      </a:moveTo>
                      <a:cubicBezTo>
                        <a:pt x="0" y="15104"/>
                        <a:pt x="14804" y="300"/>
                        <a:pt x="33065" y="300"/>
                      </a:cubicBezTo>
                      <a:lnTo>
                        <a:pt x="1586292" y="300"/>
                      </a:lnTo>
                      <a:cubicBezTo>
                        <a:pt x="1604553" y="300"/>
                        <a:pt x="1662633" y="-3359"/>
                        <a:pt x="1662633" y="14902"/>
                      </a:cubicBezTo>
                      <a:cubicBezTo>
                        <a:pt x="1662633" y="58988"/>
                        <a:pt x="1566836" y="119710"/>
                        <a:pt x="1535918" y="156778"/>
                      </a:cubicBezTo>
                      <a:cubicBezTo>
                        <a:pt x="1510288" y="178846"/>
                        <a:pt x="1488638" y="205711"/>
                        <a:pt x="1470377" y="205711"/>
                      </a:cubicBezTo>
                      <a:lnTo>
                        <a:pt x="33065" y="198688"/>
                      </a:lnTo>
                      <a:cubicBezTo>
                        <a:pt x="14804" y="198688"/>
                        <a:pt x="0" y="183884"/>
                        <a:pt x="0" y="165623"/>
                      </a:cubicBezTo>
                      <a:lnTo>
                        <a:pt x="0" y="33365"/>
                      </a:lnTo>
                      <a:close/>
                    </a:path>
                  </a:pathLst>
                </a:cu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  <p:sp>
              <p:nvSpPr>
                <p:cNvPr id="166" name="Скругленный прямоугольник 165"/>
                <p:cNvSpPr/>
                <p:nvPr/>
              </p:nvSpPr>
              <p:spPr>
                <a:xfrm rot="2770301">
                  <a:off x="577987" y="905107"/>
                  <a:ext cx="75692" cy="33218"/>
                </a:xfrm>
                <a:prstGeom prst="roundRect">
                  <a:avLst/>
                </a:pr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 dirty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</p:grpSp>
        </p:grpSp>
      </p:grpSp>
      <p:grpSp>
        <p:nvGrpSpPr>
          <p:cNvPr id="24" name="Группа 23"/>
          <p:cNvGrpSpPr/>
          <p:nvPr/>
        </p:nvGrpSpPr>
        <p:grpSpPr>
          <a:xfrm>
            <a:off x="3302493" y="2462186"/>
            <a:ext cx="3257338" cy="446901"/>
            <a:chOff x="3300393" y="1139609"/>
            <a:chExt cx="3257338" cy="446901"/>
          </a:xfrm>
        </p:grpSpPr>
        <p:sp>
          <p:nvSpPr>
            <p:cNvPr id="167" name="Прямоугольник 166"/>
            <p:cNvSpPr/>
            <p:nvPr/>
          </p:nvSpPr>
          <p:spPr>
            <a:xfrm>
              <a:off x="3354384" y="1139609"/>
              <a:ext cx="3203347" cy="446901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45000">
                  <a:schemeClr val="bg1">
                    <a:lumMod val="85000"/>
                  </a:schemeClr>
                </a:gs>
                <a:gs pos="86000">
                  <a:srgbClr val="E7E6E6">
                    <a:lumMod val="90000"/>
                  </a:srgbClr>
                </a:gs>
              </a:gsLst>
              <a:lin ang="10800000" scaled="1"/>
            </a:gradFill>
            <a:ln w="28575" cap="flat" cmpd="sng" algn="ctr">
              <a:solidFill>
                <a:schemeClr val="tx1">
                  <a:alpha val="2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83816"/>
              <a:endParaRPr lang="ru-RU" sz="968" kern="0">
                <a:solidFill>
                  <a:prstClr val="white"/>
                </a:solidFill>
              </a:endParaRP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974825" y="1152996"/>
              <a:ext cx="2155494" cy="42473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311335" fontAlgn="base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400" b="1" kern="0" dirty="0" smtClean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548235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solidFill>
                    <a:srgbClr val="5482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ЛИКВИДАЦИЯ ПОСЛЕДСТВИЙ СТИХИЙНЫХ БЕДСТВИЙ</a:t>
              </a:r>
              <a:endParaRPr lang="ru-RU" sz="1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grpSp>
          <p:nvGrpSpPr>
            <p:cNvPr id="169" name="Группа 168"/>
            <p:cNvGrpSpPr/>
            <p:nvPr/>
          </p:nvGrpSpPr>
          <p:grpSpPr>
            <a:xfrm>
              <a:off x="3300393" y="1140827"/>
              <a:ext cx="874881" cy="363645"/>
              <a:chOff x="-1085850" y="319899"/>
              <a:chExt cx="813111" cy="410910"/>
            </a:xfrm>
          </p:grpSpPr>
          <p:pic>
            <p:nvPicPr>
              <p:cNvPr id="170" name="Picture 2" descr="C:\Users\1\Desktop\Наработки\син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duotone>
                  <a:prstClr val="black"/>
                  <a:srgbClr val="70AD47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9"/>
              <a:stretch/>
            </p:blipFill>
            <p:spPr bwMode="auto">
              <a:xfrm>
                <a:off x="-1085850" y="319899"/>
                <a:ext cx="813111" cy="4109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1" name="Овал 170"/>
              <p:cNvSpPr/>
              <p:nvPr/>
            </p:nvSpPr>
            <p:spPr>
              <a:xfrm>
                <a:off x="-987600" y="381352"/>
                <a:ext cx="289255" cy="288003"/>
              </a:xfrm>
              <a:prstGeom prst="ellipse">
                <a:avLst/>
              </a:prstGeom>
              <a:solidFill>
                <a:srgbClr val="70AD47">
                  <a:lumMod val="75000"/>
                  <a:alpha val="8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grpSp>
            <p:nvGrpSpPr>
              <p:cNvPr id="172" name="Группа 171"/>
              <p:cNvGrpSpPr/>
              <p:nvPr/>
            </p:nvGrpSpPr>
            <p:grpSpPr>
              <a:xfrm>
                <a:off x="-936773" y="407276"/>
                <a:ext cx="147195" cy="232518"/>
                <a:chOff x="599224" y="796608"/>
                <a:chExt cx="75928" cy="188449"/>
              </a:xfrm>
              <a:effectLst>
                <a:outerShdw blurRad="25400" dist="38100" dir="18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73" name="Скругленный прямоугольник 1"/>
                <p:cNvSpPr/>
                <p:nvPr/>
              </p:nvSpPr>
              <p:spPr>
                <a:xfrm rot="18868575">
                  <a:off x="567375" y="877281"/>
                  <a:ext cx="188449" cy="27104"/>
                </a:xfrm>
                <a:custGeom>
                  <a:avLst/>
                  <a:gdLst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619357 w 1619357"/>
                    <a:gd name="connsiteY4" fmla="*/ 165323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503393 w 1619357"/>
                    <a:gd name="connsiteY4" fmla="*/ 177735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503393 w 1619357"/>
                    <a:gd name="connsiteY4" fmla="*/ 177735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497981 w 1619357"/>
                    <a:gd name="connsiteY4" fmla="*/ 180379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66760"/>
                    <a:gd name="connsiteY0" fmla="*/ 37583 h 207087"/>
                    <a:gd name="connsiteX1" fmla="*/ 33065 w 1666760"/>
                    <a:gd name="connsiteY1" fmla="*/ 4518 h 207087"/>
                    <a:gd name="connsiteX2" fmla="*/ 1586292 w 1666760"/>
                    <a:gd name="connsiteY2" fmla="*/ 4518 h 207087"/>
                    <a:gd name="connsiteX3" fmla="*/ 1666760 w 1666760"/>
                    <a:gd name="connsiteY3" fmla="*/ 9727 h 207087"/>
                    <a:gd name="connsiteX4" fmla="*/ 1497981 w 1666760"/>
                    <a:gd name="connsiteY4" fmla="*/ 184897 h 207087"/>
                    <a:gd name="connsiteX5" fmla="*/ 1454238 w 1666760"/>
                    <a:gd name="connsiteY5" fmla="*/ 207087 h 207087"/>
                    <a:gd name="connsiteX6" fmla="*/ 33065 w 1666760"/>
                    <a:gd name="connsiteY6" fmla="*/ 202906 h 207087"/>
                    <a:gd name="connsiteX7" fmla="*/ 0 w 1666760"/>
                    <a:gd name="connsiteY7" fmla="*/ 169841 h 207087"/>
                    <a:gd name="connsiteX8" fmla="*/ 0 w 1666760"/>
                    <a:gd name="connsiteY8" fmla="*/ 37583 h 207087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497981 w 1662633"/>
                    <a:gd name="connsiteY4" fmla="*/ 180679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5711"/>
                    <a:gd name="connsiteX1" fmla="*/ 33065 w 1662633"/>
                    <a:gd name="connsiteY1" fmla="*/ 300 h 205711"/>
                    <a:gd name="connsiteX2" fmla="*/ 1586292 w 1662633"/>
                    <a:gd name="connsiteY2" fmla="*/ 300 h 205711"/>
                    <a:gd name="connsiteX3" fmla="*/ 1662633 w 1662633"/>
                    <a:gd name="connsiteY3" fmla="*/ 14902 h 205711"/>
                    <a:gd name="connsiteX4" fmla="*/ 1535918 w 1662633"/>
                    <a:gd name="connsiteY4" fmla="*/ 156778 h 205711"/>
                    <a:gd name="connsiteX5" fmla="*/ 1470377 w 1662633"/>
                    <a:gd name="connsiteY5" fmla="*/ 205711 h 205711"/>
                    <a:gd name="connsiteX6" fmla="*/ 33065 w 1662633"/>
                    <a:gd name="connsiteY6" fmla="*/ 198688 h 205711"/>
                    <a:gd name="connsiteX7" fmla="*/ 0 w 1662633"/>
                    <a:gd name="connsiteY7" fmla="*/ 165623 h 205711"/>
                    <a:gd name="connsiteX8" fmla="*/ 0 w 1662633"/>
                    <a:gd name="connsiteY8" fmla="*/ 33365 h 20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33" h="205711">
                      <a:moveTo>
                        <a:pt x="0" y="33365"/>
                      </a:moveTo>
                      <a:cubicBezTo>
                        <a:pt x="0" y="15104"/>
                        <a:pt x="14804" y="300"/>
                        <a:pt x="33065" y="300"/>
                      </a:cubicBezTo>
                      <a:lnTo>
                        <a:pt x="1586292" y="300"/>
                      </a:lnTo>
                      <a:cubicBezTo>
                        <a:pt x="1604553" y="300"/>
                        <a:pt x="1662633" y="-3359"/>
                        <a:pt x="1662633" y="14902"/>
                      </a:cubicBezTo>
                      <a:cubicBezTo>
                        <a:pt x="1662633" y="58988"/>
                        <a:pt x="1566836" y="119710"/>
                        <a:pt x="1535918" y="156778"/>
                      </a:cubicBezTo>
                      <a:cubicBezTo>
                        <a:pt x="1510288" y="178846"/>
                        <a:pt x="1488638" y="205711"/>
                        <a:pt x="1470377" y="205711"/>
                      </a:cubicBezTo>
                      <a:lnTo>
                        <a:pt x="33065" y="198688"/>
                      </a:lnTo>
                      <a:cubicBezTo>
                        <a:pt x="14804" y="198688"/>
                        <a:pt x="0" y="183884"/>
                        <a:pt x="0" y="165623"/>
                      </a:cubicBezTo>
                      <a:lnTo>
                        <a:pt x="0" y="33365"/>
                      </a:lnTo>
                      <a:close/>
                    </a:path>
                  </a:pathLst>
                </a:cu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  <p:sp>
              <p:nvSpPr>
                <p:cNvPr id="174" name="Скругленный прямоугольник 173"/>
                <p:cNvSpPr/>
                <p:nvPr/>
              </p:nvSpPr>
              <p:spPr>
                <a:xfrm rot="2770301">
                  <a:off x="577987" y="905107"/>
                  <a:ext cx="75692" cy="33218"/>
                </a:xfrm>
                <a:prstGeom prst="roundRect">
                  <a:avLst/>
                </a:pr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 dirty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</p:grpSp>
        </p:grpSp>
      </p:grpSp>
      <p:grpSp>
        <p:nvGrpSpPr>
          <p:cNvPr id="23" name="Группа 22"/>
          <p:cNvGrpSpPr/>
          <p:nvPr/>
        </p:nvGrpSpPr>
        <p:grpSpPr>
          <a:xfrm>
            <a:off x="3302493" y="1552506"/>
            <a:ext cx="3257338" cy="446901"/>
            <a:chOff x="3306501" y="635705"/>
            <a:chExt cx="3257338" cy="446901"/>
          </a:xfrm>
        </p:grpSpPr>
        <p:sp>
          <p:nvSpPr>
            <p:cNvPr id="175" name="Прямоугольник 174"/>
            <p:cNvSpPr/>
            <p:nvPr/>
          </p:nvSpPr>
          <p:spPr>
            <a:xfrm>
              <a:off x="3360492" y="635705"/>
              <a:ext cx="3203347" cy="446901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45000">
                  <a:schemeClr val="bg1">
                    <a:lumMod val="85000"/>
                  </a:schemeClr>
                </a:gs>
                <a:gs pos="86000">
                  <a:srgbClr val="E7E6E6">
                    <a:lumMod val="90000"/>
                  </a:srgbClr>
                </a:gs>
              </a:gsLst>
              <a:lin ang="10800000" scaled="1"/>
            </a:gradFill>
            <a:ln w="28575" cap="flat" cmpd="sng" algn="ctr">
              <a:solidFill>
                <a:schemeClr val="tx1">
                  <a:alpha val="2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83816"/>
              <a:endParaRPr lang="ru-RU" sz="968" kern="0">
                <a:solidFill>
                  <a:prstClr val="white"/>
                </a:solidFill>
              </a:endParaRPr>
            </a:p>
          </p:txBody>
        </p:sp>
        <p:sp>
          <p:nvSpPr>
            <p:cNvPr id="176" name="Прямоугольник 175"/>
            <p:cNvSpPr/>
            <p:nvPr/>
          </p:nvSpPr>
          <p:spPr>
            <a:xfrm>
              <a:off x="3884418" y="707742"/>
              <a:ext cx="2155494" cy="28623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311335" fontAlgn="base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400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548235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solidFill>
                    <a:srgbClr val="5482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ЛИКВИДАЦИЯ АВАРИЙ</a:t>
              </a:r>
              <a:endParaRPr lang="ru-RU" sz="1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grpSp>
          <p:nvGrpSpPr>
            <p:cNvPr id="177" name="Группа 176"/>
            <p:cNvGrpSpPr/>
            <p:nvPr/>
          </p:nvGrpSpPr>
          <p:grpSpPr>
            <a:xfrm>
              <a:off x="3306501" y="636923"/>
              <a:ext cx="874881" cy="363645"/>
              <a:chOff x="-1085850" y="319899"/>
              <a:chExt cx="813111" cy="410910"/>
            </a:xfrm>
          </p:grpSpPr>
          <p:pic>
            <p:nvPicPr>
              <p:cNvPr id="178" name="Picture 2" descr="C:\Users\1\Desktop\Наработки\син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duotone>
                  <a:prstClr val="black"/>
                  <a:srgbClr val="70AD47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9"/>
              <a:stretch/>
            </p:blipFill>
            <p:spPr bwMode="auto">
              <a:xfrm>
                <a:off x="-1085850" y="319899"/>
                <a:ext cx="813111" cy="4109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9" name="Овал 178"/>
              <p:cNvSpPr/>
              <p:nvPr/>
            </p:nvSpPr>
            <p:spPr>
              <a:xfrm>
                <a:off x="-987600" y="381352"/>
                <a:ext cx="289255" cy="288003"/>
              </a:xfrm>
              <a:prstGeom prst="ellipse">
                <a:avLst/>
              </a:prstGeom>
              <a:solidFill>
                <a:srgbClr val="70AD47">
                  <a:lumMod val="75000"/>
                  <a:alpha val="8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grpSp>
            <p:nvGrpSpPr>
              <p:cNvPr id="180" name="Группа 179"/>
              <p:cNvGrpSpPr/>
              <p:nvPr/>
            </p:nvGrpSpPr>
            <p:grpSpPr>
              <a:xfrm>
                <a:off x="-936773" y="407276"/>
                <a:ext cx="147195" cy="232518"/>
                <a:chOff x="599224" y="796608"/>
                <a:chExt cx="75928" cy="188449"/>
              </a:xfrm>
              <a:effectLst>
                <a:outerShdw blurRad="25400" dist="38100" dir="18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1" name="Скругленный прямоугольник 1"/>
                <p:cNvSpPr/>
                <p:nvPr/>
              </p:nvSpPr>
              <p:spPr>
                <a:xfrm rot="18868575">
                  <a:off x="567375" y="877281"/>
                  <a:ext cx="188449" cy="27104"/>
                </a:xfrm>
                <a:custGeom>
                  <a:avLst/>
                  <a:gdLst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619357 w 1619357"/>
                    <a:gd name="connsiteY4" fmla="*/ 165323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503393 w 1619357"/>
                    <a:gd name="connsiteY4" fmla="*/ 177735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503393 w 1619357"/>
                    <a:gd name="connsiteY4" fmla="*/ 177735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497981 w 1619357"/>
                    <a:gd name="connsiteY4" fmla="*/ 180379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66760"/>
                    <a:gd name="connsiteY0" fmla="*/ 37583 h 207087"/>
                    <a:gd name="connsiteX1" fmla="*/ 33065 w 1666760"/>
                    <a:gd name="connsiteY1" fmla="*/ 4518 h 207087"/>
                    <a:gd name="connsiteX2" fmla="*/ 1586292 w 1666760"/>
                    <a:gd name="connsiteY2" fmla="*/ 4518 h 207087"/>
                    <a:gd name="connsiteX3" fmla="*/ 1666760 w 1666760"/>
                    <a:gd name="connsiteY3" fmla="*/ 9727 h 207087"/>
                    <a:gd name="connsiteX4" fmla="*/ 1497981 w 1666760"/>
                    <a:gd name="connsiteY4" fmla="*/ 184897 h 207087"/>
                    <a:gd name="connsiteX5" fmla="*/ 1454238 w 1666760"/>
                    <a:gd name="connsiteY5" fmla="*/ 207087 h 207087"/>
                    <a:gd name="connsiteX6" fmla="*/ 33065 w 1666760"/>
                    <a:gd name="connsiteY6" fmla="*/ 202906 h 207087"/>
                    <a:gd name="connsiteX7" fmla="*/ 0 w 1666760"/>
                    <a:gd name="connsiteY7" fmla="*/ 169841 h 207087"/>
                    <a:gd name="connsiteX8" fmla="*/ 0 w 1666760"/>
                    <a:gd name="connsiteY8" fmla="*/ 37583 h 207087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497981 w 1662633"/>
                    <a:gd name="connsiteY4" fmla="*/ 180679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5711"/>
                    <a:gd name="connsiteX1" fmla="*/ 33065 w 1662633"/>
                    <a:gd name="connsiteY1" fmla="*/ 300 h 205711"/>
                    <a:gd name="connsiteX2" fmla="*/ 1586292 w 1662633"/>
                    <a:gd name="connsiteY2" fmla="*/ 300 h 205711"/>
                    <a:gd name="connsiteX3" fmla="*/ 1662633 w 1662633"/>
                    <a:gd name="connsiteY3" fmla="*/ 14902 h 205711"/>
                    <a:gd name="connsiteX4" fmla="*/ 1535918 w 1662633"/>
                    <a:gd name="connsiteY4" fmla="*/ 156778 h 205711"/>
                    <a:gd name="connsiteX5" fmla="*/ 1470377 w 1662633"/>
                    <a:gd name="connsiteY5" fmla="*/ 205711 h 205711"/>
                    <a:gd name="connsiteX6" fmla="*/ 33065 w 1662633"/>
                    <a:gd name="connsiteY6" fmla="*/ 198688 h 205711"/>
                    <a:gd name="connsiteX7" fmla="*/ 0 w 1662633"/>
                    <a:gd name="connsiteY7" fmla="*/ 165623 h 205711"/>
                    <a:gd name="connsiteX8" fmla="*/ 0 w 1662633"/>
                    <a:gd name="connsiteY8" fmla="*/ 33365 h 20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33" h="205711">
                      <a:moveTo>
                        <a:pt x="0" y="33365"/>
                      </a:moveTo>
                      <a:cubicBezTo>
                        <a:pt x="0" y="15104"/>
                        <a:pt x="14804" y="300"/>
                        <a:pt x="33065" y="300"/>
                      </a:cubicBezTo>
                      <a:lnTo>
                        <a:pt x="1586292" y="300"/>
                      </a:lnTo>
                      <a:cubicBezTo>
                        <a:pt x="1604553" y="300"/>
                        <a:pt x="1662633" y="-3359"/>
                        <a:pt x="1662633" y="14902"/>
                      </a:cubicBezTo>
                      <a:cubicBezTo>
                        <a:pt x="1662633" y="58988"/>
                        <a:pt x="1566836" y="119710"/>
                        <a:pt x="1535918" y="156778"/>
                      </a:cubicBezTo>
                      <a:cubicBezTo>
                        <a:pt x="1510288" y="178846"/>
                        <a:pt x="1488638" y="205711"/>
                        <a:pt x="1470377" y="205711"/>
                      </a:cubicBezTo>
                      <a:lnTo>
                        <a:pt x="33065" y="198688"/>
                      </a:lnTo>
                      <a:cubicBezTo>
                        <a:pt x="14804" y="198688"/>
                        <a:pt x="0" y="183884"/>
                        <a:pt x="0" y="165623"/>
                      </a:cubicBezTo>
                      <a:lnTo>
                        <a:pt x="0" y="33365"/>
                      </a:lnTo>
                      <a:close/>
                    </a:path>
                  </a:pathLst>
                </a:cu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  <p:sp>
              <p:nvSpPr>
                <p:cNvPr id="182" name="Скругленный прямоугольник 181"/>
                <p:cNvSpPr/>
                <p:nvPr/>
              </p:nvSpPr>
              <p:spPr>
                <a:xfrm rot="2770301">
                  <a:off x="577987" y="905107"/>
                  <a:ext cx="75692" cy="33218"/>
                </a:xfrm>
                <a:prstGeom prst="roundRect">
                  <a:avLst/>
                </a:pr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 dirty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</p:grpSp>
        </p:grpSp>
      </p:grpSp>
      <p:grpSp>
        <p:nvGrpSpPr>
          <p:cNvPr id="22" name="Группа 21"/>
          <p:cNvGrpSpPr/>
          <p:nvPr/>
        </p:nvGrpSpPr>
        <p:grpSpPr>
          <a:xfrm>
            <a:off x="3250770" y="636354"/>
            <a:ext cx="3309061" cy="453373"/>
            <a:chOff x="3313623" y="131295"/>
            <a:chExt cx="3309061" cy="453373"/>
          </a:xfrm>
        </p:grpSpPr>
        <p:sp>
          <p:nvSpPr>
            <p:cNvPr id="234" name="Прямоугольник 233"/>
            <p:cNvSpPr/>
            <p:nvPr/>
          </p:nvSpPr>
          <p:spPr>
            <a:xfrm>
              <a:off x="3419337" y="137767"/>
              <a:ext cx="3203347" cy="446901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45000">
                  <a:schemeClr val="bg1">
                    <a:lumMod val="85000"/>
                  </a:schemeClr>
                </a:gs>
                <a:gs pos="86000">
                  <a:srgbClr val="E7E6E6">
                    <a:lumMod val="90000"/>
                  </a:srgbClr>
                </a:gs>
              </a:gsLst>
              <a:lin ang="10800000" scaled="1"/>
            </a:gradFill>
            <a:ln w="28575" cap="flat" cmpd="sng" algn="ctr">
              <a:solidFill>
                <a:schemeClr val="tx1">
                  <a:alpha val="2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83816"/>
              <a:endParaRPr lang="ru-RU" sz="968" kern="0">
                <a:solidFill>
                  <a:prstClr val="white"/>
                </a:solidFill>
              </a:endParaRP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4054396" y="198455"/>
              <a:ext cx="2155494" cy="28623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311335" fontAlgn="base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400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548235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solidFill>
                    <a:srgbClr val="5482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ВОССТАНОВЛЕНИЕ ПРАВОПОРЯДКА</a:t>
              </a:r>
              <a:endParaRPr lang="ru-RU" sz="1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grpSp>
          <p:nvGrpSpPr>
            <p:cNvPr id="236" name="Группа 235"/>
            <p:cNvGrpSpPr/>
            <p:nvPr/>
          </p:nvGrpSpPr>
          <p:grpSpPr>
            <a:xfrm>
              <a:off x="3313623" y="131295"/>
              <a:ext cx="874881" cy="363645"/>
              <a:chOff x="-1085850" y="319899"/>
              <a:chExt cx="813111" cy="410910"/>
            </a:xfrm>
          </p:grpSpPr>
          <p:pic>
            <p:nvPicPr>
              <p:cNvPr id="237" name="Picture 2" descr="C:\Users\1\Desktop\Наработки\син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duotone>
                  <a:prstClr val="black"/>
                  <a:srgbClr val="70AD47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9"/>
              <a:stretch/>
            </p:blipFill>
            <p:spPr bwMode="auto">
              <a:xfrm>
                <a:off x="-1085850" y="319899"/>
                <a:ext cx="813111" cy="4109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8" name="Овал 237"/>
              <p:cNvSpPr/>
              <p:nvPr/>
            </p:nvSpPr>
            <p:spPr>
              <a:xfrm>
                <a:off x="-987600" y="381352"/>
                <a:ext cx="289255" cy="288003"/>
              </a:xfrm>
              <a:prstGeom prst="ellipse">
                <a:avLst/>
              </a:prstGeom>
              <a:solidFill>
                <a:srgbClr val="70AD47">
                  <a:lumMod val="75000"/>
                  <a:alpha val="8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grpSp>
            <p:nvGrpSpPr>
              <p:cNvPr id="239" name="Группа 238"/>
              <p:cNvGrpSpPr/>
              <p:nvPr/>
            </p:nvGrpSpPr>
            <p:grpSpPr>
              <a:xfrm>
                <a:off x="-936773" y="407276"/>
                <a:ext cx="147195" cy="232518"/>
                <a:chOff x="599224" y="796608"/>
                <a:chExt cx="75928" cy="188449"/>
              </a:xfrm>
              <a:effectLst>
                <a:outerShdw blurRad="25400" dist="38100" dir="18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46" name="Скругленный прямоугольник 1"/>
                <p:cNvSpPr/>
                <p:nvPr/>
              </p:nvSpPr>
              <p:spPr>
                <a:xfrm rot="18868575">
                  <a:off x="567375" y="877281"/>
                  <a:ext cx="188449" cy="27104"/>
                </a:xfrm>
                <a:custGeom>
                  <a:avLst/>
                  <a:gdLst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619357 w 1619357"/>
                    <a:gd name="connsiteY4" fmla="*/ 165323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503393 w 1619357"/>
                    <a:gd name="connsiteY4" fmla="*/ 177735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503393 w 1619357"/>
                    <a:gd name="connsiteY4" fmla="*/ 177735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497981 w 1619357"/>
                    <a:gd name="connsiteY4" fmla="*/ 180379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66760"/>
                    <a:gd name="connsiteY0" fmla="*/ 37583 h 207087"/>
                    <a:gd name="connsiteX1" fmla="*/ 33065 w 1666760"/>
                    <a:gd name="connsiteY1" fmla="*/ 4518 h 207087"/>
                    <a:gd name="connsiteX2" fmla="*/ 1586292 w 1666760"/>
                    <a:gd name="connsiteY2" fmla="*/ 4518 h 207087"/>
                    <a:gd name="connsiteX3" fmla="*/ 1666760 w 1666760"/>
                    <a:gd name="connsiteY3" fmla="*/ 9727 h 207087"/>
                    <a:gd name="connsiteX4" fmla="*/ 1497981 w 1666760"/>
                    <a:gd name="connsiteY4" fmla="*/ 184897 h 207087"/>
                    <a:gd name="connsiteX5" fmla="*/ 1454238 w 1666760"/>
                    <a:gd name="connsiteY5" fmla="*/ 207087 h 207087"/>
                    <a:gd name="connsiteX6" fmla="*/ 33065 w 1666760"/>
                    <a:gd name="connsiteY6" fmla="*/ 202906 h 207087"/>
                    <a:gd name="connsiteX7" fmla="*/ 0 w 1666760"/>
                    <a:gd name="connsiteY7" fmla="*/ 169841 h 207087"/>
                    <a:gd name="connsiteX8" fmla="*/ 0 w 1666760"/>
                    <a:gd name="connsiteY8" fmla="*/ 37583 h 207087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497981 w 1662633"/>
                    <a:gd name="connsiteY4" fmla="*/ 180679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5711"/>
                    <a:gd name="connsiteX1" fmla="*/ 33065 w 1662633"/>
                    <a:gd name="connsiteY1" fmla="*/ 300 h 205711"/>
                    <a:gd name="connsiteX2" fmla="*/ 1586292 w 1662633"/>
                    <a:gd name="connsiteY2" fmla="*/ 300 h 205711"/>
                    <a:gd name="connsiteX3" fmla="*/ 1662633 w 1662633"/>
                    <a:gd name="connsiteY3" fmla="*/ 14902 h 205711"/>
                    <a:gd name="connsiteX4" fmla="*/ 1535918 w 1662633"/>
                    <a:gd name="connsiteY4" fmla="*/ 156778 h 205711"/>
                    <a:gd name="connsiteX5" fmla="*/ 1470377 w 1662633"/>
                    <a:gd name="connsiteY5" fmla="*/ 205711 h 205711"/>
                    <a:gd name="connsiteX6" fmla="*/ 33065 w 1662633"/>
                    <a:gd name="connsiteY6" fmla="*/ 198688 h 205711"/>
                    <a:gd name="connsiteX7" fmla="*/ 0 w 1662633"/>
                    <a:gd name="connsiteY7" fmla="*/ 165623 h 205711"/>
                    <a:gd name="connsiteX8" fmla="*/ 0 w 1662633"/>
                    <a:gd name="connsiteY8" fmla="*/ 33365 h 20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33" h="205711">
                      <a:moveTo>
                        <a:pt x="0" y="33365"/>
                      </a:moveTo>
                      <a:cubicBezTo>
                        <a:pt x="0" y="15104"/>
                        <a:pt x="14804" y="300"/>
                        <a:pt x="33065" y="300"/>
                      </a:cubicBezTo>
                      <a:lnTo>
                        <a:pt x="1586292" y="300"/>
                      </a:lnTo>
                      <a:cubicBezTo>
                        <a:pt x="1604553" y="300"/>
                        <a:pt x="1662633" y="-3359"/>
                        <a:pt x="1662633" y="14902"/>
                      </a:cubicBezTo>
                      <a:cubicBezTo>
                        <a:pt x="1662633" y="58988"/>
                        <a:pt x="1566836" y="119710"/>
                        <a:pt x="1535918" y="156778"/>
                      </a:cubicBezTo>
                      <a:cubicBezTo>
                        <a:pt x="1510288" y="178846"/>
                        <a:pt x="1488638" y="205711"/>
                        <a:pt x="1470377" y="205711"/>
                      </a:cubicBezTo>
                      <a:lnTo>
                        <a:pt x="33065" y="198688"/>
                      </a:lnTo>
                      <a:cubicBezTo>
                        <a:pt x="14804" y="198688"/>
                        <a:pt x="0" y="183884"/>
                        <a:pt x="0" y="165623"/>
                      </a:cubicBezTo>
                      <a:lnTo>
                        <a:pt x="0" y="33365"/>
                      </a:lnTo>
                      <a:close/>
                    </a:path>
                  </a:pathLst>
                </a:cu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  <p:sp>
              <p:nvSpPr>
                <p:cNvPr id="247" name="Скругленный прямоугольник 246"/>
                <p:cNvSpPr/>
                <p:nvPr/>
              </p:nvSpPr>
              <p:spPr>
                <a:xfrm rot="2770301">
                  <a:off x="577987" y="905107"/>
                  <a:ext cx="75692" cy="33218"/>
                </a:xfrm>
                <a:prstGeom prst="roundRect">
                  <a:avLst/>
                </a:pr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 dirty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</p:grpSp>
        </p:grpSp>
      </p:grpSp>
      <p:grpSp>
        <p:nvGrpSpPr>
          <p:cNvPr id="27" name="Группа 26"/>
          <p:cNvGrpSpPr/>
          <p:nvPr/>
        </p:nvGrpSpPr>
        <p:grpSpPr>
          <a:xfrm>
            <a:off x="3285088" y="5208082"/>
            <a:ext cx="3291835" cy="563231"/>
            <a:chOff x="3285088" y="2588352"/>
            <a:chExt cx="3291835" cy="563231"/>
          </a:xfrm>
        </p:grpSpPr>
        <p:sp>
          <p:nvSpPr>
            <p:cNvPr id="248" name="Прямоугольник 247"/>
            <p:cNvSpPr/>
            <p:nvPr/>
          </p:nvSpPr>
          <p:spPr>
            <a:xfrm>
              <a:off x="3339079" y="2646000"/>
              <a:ext cx="3203347" cy="472179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45000">
                  <a:schemeClr val="bg1">
                    <a:lumMod val="85000"/>
                  </a:schemeClr>
                </a:gs>
                <a:gs pos="86000">
                  <a:srgbClr val="E7E6E6">
                    <a:lumMod val="90000"/>
                  </a:srgbClr>
                </a:gs>
              </a:gsLst>
              <a:lin ang="10800000" scaled="1"/>
            </a:gradFill>
            <a:ln w="28575" cap="flat" cmpd="sng" algn="ctr">
              <a:solidFill>
                <a:schemeClr val="tx1">
                  <a:alpha val="2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83816"/>
              <a:endParaRPr lang="ru-RU" sz="968" kern="0">
                <a:solidFill>
                  <a:prstClr val="white"/>
                </a:solidFill>
              </a:endParaRPr>
            </a:p>
          </p:txBody>
        </p:sp>
        <p:sp>
          <p:nvSpPr>
            <p:cNvPr id="249" name="Прямоугольник 248"/>
            <p:cNvSpPr/>
            <p:nvPr/>
          </p:nvSpPr>
          <p:spPr>
            <a:xfrm>
              <a:off x="3965935" y="2588352"/>
              <a:ext cx="2610988" cy="563231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311335" fontAlgn="base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400" b="1" kern="0" dirty="0" smtClean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548235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solidFill>
                    <a:srgbClr val="5482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ОБЕСПЕЧЕНИЕ БЕЗОПАСНОСТИ ПРИ ПРОВЕДЕНИИ КУЛЬТУРНО-МАССОВЫХ МЕРОПРИЯТИЙ С УЧАСТИЕМ НАСЕЛЕНИЯ</a:t>
              </a:r>
              <a:endParaRPr lang="ru-RU" sz="1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grpSp>
          <p:nvGrpSpPr>
            <p:cNvPr id="250" name="Группа 249"/>
            <p:cNvGrpSpPr/>
            <p:nvPr/>
          </p:nvGrpSpPr>
          <p:grpSpPr>
            <a:xfrm>
              <a:off x="3285088" y="2647218"/>
              <a:ext cx="874881" cy="363645"/>
              <a:chOff x="-1085850" y="319899"/>
              <a:chExt cx="813111" cy="410910"/>
            </a:xfrm>
          </p:grpSpPr>
          <p:pic>
            <p:nvPicPr>
              <p:cNvPr id="251" name="Picture 2" descr="C:\Users\1\Desktop\Наработки\син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duotone>
                  <a:prstClr val="black"/>
                  <a:srgbClr val="70AD47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9"/>
              <a:stretch/>
            </p:blipFill>
            <p:spPr bwMode="auto">
              <a:xfrm>
                <a:off x="-1085850" y="319899"/>
                <a:ext cx="813111" cy="4109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2" name="Овал 251"/>
              <p:cNvSpPr/>
              <p:nvPr/>
            </p:nvSpPr>
            <p:spPr>
              <a:xfrm>
                <a:off x="-987600" y="381352"/>
                <a:ext cx="289255" cy="288003"/>
              </a:xfrm>
              <a:prstGeom prst="ellipse">
                <a:avLst/>
              </a:prstGeom>
              <a:solidFill>
                <a:srgbClr val="70AD47">
                  <a:lumMod val="75000"/>
                  <a:alpha val="8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grpSp>
            <p:nvGrpSpPr>
              <p:cNvPr id="253" name="Группа 252"/>
              <p:cNvGrpSpPr/>
              <p:nvPr/>
            </p:nvGrpSpPr>
            <p:grpSpPr>
              <a:xfrm>
                <a:off x="-936773" y="407276"/>
                <a:ext cx="147195" cy="232518"/>
                <a:chOff x="599224" y="796608"/>
                <a:chExt cx="75928" cy="188449"/>
              </a:xfrm>
              <a:effectLst>
                <a:outerShdw blurRad="25400" dist="38100" dir="18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54" name="Скругленный прямоугольник 1"/>
                <p:cNvSpPr/>
                <p:nvPr/>
              </p:nvSpPr>
              <p:spPr>
                <a:xfrm rot="18868575">
                  <a:off x="567375" y="877281"/>
                  <a:ext cx="188449" cy="27104"/>
                </a:xfrm>
                <a:custGeom>
                  <a:avLst/>
                  <a:gdLst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619357 w 1619357"/>
                    <a:gd name="connsiteY4" fmla="*/ 165323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503393 w 1619357"/>
                    <a:gd name="connsiteY4" fmla="*/ 177735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503393 w 1619357"/>
                    <a:gd name="connsiteY4" fmla="*/ 177735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497981 w 1619357"/>
                    <a:gd name="connsiteY4" fmla="*/ 180379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66760"/>
                    <a:gd name="connsiteY0" fmla="*/ 37583 h 207087"/>
                    <a:gd name="connsiteX1" fmla="*/ 33065 w 1666760"/>
                    <a:gd name="connsiteY1" fmla="*/ 4518 h 207087"/>
                    <a:gd name="connsiteX2" fmla="*/ 1586292 w 1666760"/>
                    <a:gd name="connsiteY2" fmla="*/ 4518 h 207087"/>
                    <a:gd name="connsiteX3" fmla="*/ 1666760 w 1666760"/>
                    <a:gd name="connsiteY3" fmla="*/ 9727 h 207087"/>
                    <a:gd name="connsiteX4" fmla="*/ 1497981 w 1666760"/>
                    <a:gd name="connsiteY4" fmla="*/ 184897 h 207087"/>
                    <a:gd name="connsiteX5" fmla="*/ 1454238 w 1666760"/>
                    <a:gd name="connsiteY5" fmla="*/ 207087 h 207087"/>
                    <a:gd name="connsiteX6" fmla="*/ 33065 w 1666760"/>
                    <a:gd name="connsiteY6" fmla="*/ 202906 h 207087"/>
                    <a:gd name="connsiteX7" fmla="*/ 0 w 1666760"/>
                    <a:gd name="connsiteY7" fmla="*/ 169841 h 207087"/>
                    <a:gd name="connsiteX8" fmla="*/ 0 w 1666760"/>
                    <a:gd name="connsiteY8" fmla="*/ 37583 h 207087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497981 w 1662633"/>
                    <a:gd name="connsiteY4" fmla="*/ 180679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5711"/>
                    <a:gd name="connsiteX1" fmla="*/ 33065 w 1662633"/>
                    <a:gd name="connsiteY1" fmla="*/ 300 h 205711"/>
                    <a:gd name="connsiteX2" fmla="*/ 1586292 w 1662633"/>
                    <a:gd name="connsiteY2" fmla="*/ 300 h 205711"/>
                    <a:gd name="connsiteX3" fmla="*/ 1662633 w 1662633"/>
                    <a:gd name="connsiteY3" fmla="*/ 14902 h 205711"/>
                    <a:gd name="connsiteX4" fmla="*/ 1535918 w 1662633"/>
                    <a:gd name="connsiteY4" fmla="*/ 156778 h 205711"/>
                    <a:gd name="connsiteX5" fmla="*/ 1470377 w 1662633"/>
                    <a:gd name="connsiteY5" fmla="*/ 205711 h 205711"/>
                    <a:gd name="connsiteX6" fmla="*/ 33065 w 1662633"/>
                    <a:gd name="connsiteY6" fmla="*/ 198688 h 205711"/>
                    <a:gd name="connsiteX7" fmla="*/ 0 w 1662633"/>
                    <a:gd name="connsiteY7" fmla="*/ 165623 h 205711"/>
                    <a:gd name="connsiteX8" fmla="*/ 0 w 1662633"/>
                    <a:gd name="connsiteY8" fmla="*/ 33365 h 20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33" h="205711">
                      <a:moveTo>
                        <a:pt x="0" y="33365"/>
                      </a:moveTo>
                      <a:cubicBezTo>
                        <a:pt x="0" y="15104"/>
                        <a:pt x="14804" y="300"/>
                        <a:pt x="33065" y="300"/>
                      </a:cubicBezTo>
                      <a:lnTo>
                        <a:pt x="1586292" y="300"/>
                      </a:lnTo>
                      <a:cubicBezTo>
                        <a:pt x="1604553" y="300"/>
                        <a:pt x="1662633" y="-3359"/>
                        <a:pt x="1662633" y="14902"/>
                      </a:cubicBezTo>
                      <a:cubicBezTo>
                        <a:pt x="1662633" y="58988"/>
                        <a:pt x="1566836" y="119710"/>
                        <a:pt x="1535918" y="156778"/>
                      </a:cubicBezTo>
                      <a:cubicBezTo>
                        <a:pt x="1510288" y="178846"/>
                        <a:pt x="1488638" y="205711"/>
                        <a:pt x="1470377" y="205711"/>
                      </a:cubicBezTo>
                      <a:lnTo>
                        <a:pt x="33065" y="198688"/>
                      </a:lnTo>
                      <a:cubicBezTo>
                        <a:pt x="14804" y="198688"/>
                        <a:pt x="0" y="183884"/>
                        <a:pt x="0" y="165623"/>
                      </a:cubicBezTo>
                      <a:lnTo>
                        <a:pt x="0" y="33365"/>
                      </a:lnTo>
                      <a:close/>
                    </a:path>
                  </a:pathLst>
                </a:cu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  <p:sp>
              <p:nvSpPr>
                <p:cNvPr id="255" name="Скругленный прямоугольник 254"/>
                <p:cNvSpPr/>
                <p:nvPr/>
              </p:nvSpPr>
              <p:spPr>
                <a:xfrm rot="2770301">
                  <a:off x="577987" y="905107"/>
                  <a:ext cx="75692" cy="33218"/>
                </a:xfrm>
                <a:prstGeom prst="roundRect">
                  <a:avLst/>
                </a:pr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 dirty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</p:grpSp>
        </p:grpSp>
      </p:grpSp>
      <p:grpSp>
        <p:nvGrpSpPr>
          <p:cNvPr id="28" name="Группа 27"/>
          <p:cNvGrpSpPr/>
          <p:nvPr/>
        </p:nvGrpSpPr>
        <p:grpSpPr>
          <a:xfrm>
            <a:off x="3302493" y="6234094"/>
            <a:ext cx="3257338" cy="446901"/>
            <a:chOff x="3282611" y="3172563"/>
            <a:chExt cx="3257338" cy="446901"/>
          </a:xfrm>
        </p:grpSpPr>
        <p:sp>
          <p:nvSpPr>
            <p:cNvPr id="256" name="Прямоугольник 255"/>
            <p:cNvSpPr/>
            <p:nvPr/>
          </p:nvSpPr>
          <p:spPr>
            <a:xfrm>
              <a:off x="3336602" y="3172563"/>
              <a:ext cx="3203347" cy="446901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45000">
                  <a:schemeClr val="bg1">
                    <a:lumMod val="85000"/>
                  </a:schemeClr>
                </a:gs>
                <a:gs pos="86000">
                  <a:srgbClr val="E7E6E6">
                    <a:lumMod val="90000"/>
                  </a:srgbClr>
                </a:gs>
              </a:gsLst>
              <a:lin ang="10800000" scaled="1"/>
            </a:gradFill>
            <a:ln w="28575" cap="flat" cmpd="sng" algn="ctr">
              <a:solidFill>
                <a:schemeClr val="tx1">
                  <a:alpha val="2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83816"/>
              <a:endParaRPr lang="ru-RU" sz="968" kern="0">
                <a:solidFill>
                  <a:prstClr val="white"/>
                </a:solidFill>
              </a:endParaRPr>
            </a:p>
          </p:txBody>
        </p:sp>
        <p:sp>
          <p:nvSpPr>
            <p:cNvPr id="257" name="Прямоугольник 256"/>
            <p:cNvSpPr/>
            <p:nvPr/>
          </p:nvSpPr>
          <p:spPr>
            <a:xfrm>
              <a:off x="3860528" y="3244600"/>
              <a:ext cx="2155494" cy="28623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311335" fontAlgn="base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400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548235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solidFill>
                    <a:srgbClr val="5482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ПРОТИВОДЕЙСТВИЕ ДРГ</a:t>
              </a:r>
              <a:endParaRPr lang="ru-RU" sz="1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grpSp>
          <p:nvGrpSpPr>
            <p:cNvPr id="258" name="Группа 257"/>
            <p:cNvGrpSpPr/>
            <p:nvPr/>
          </p:nvGrpSpPr>
          <p:grpSpPr>
            <a:xfrm>
              <a:off x="3282611" y="3173781"/>
              <a:ext cx="874881" cy="363645"/>
              <a:chOff x="-1085850" y="319899"/>
              <a:chExt cx="813111" cy="410910"/>
            </a:xfrm>
          </p:grpSpPr>
          <p:pic>
            <p:nvPicPr>
              <p:cNvPr id="259" name="Picture 2" descr="C:\Users\1\Desktop\Наработки\син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duotone>
                  <a:prstClr val="black"/>
                  <a:srgbClr val="70AD47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9"/>
              <a:stretch/>
            </p:blipFill>
            <p:spPr bwMode="auto">
              <a:xfrm>
                <a:off x="-1085850" y="319899"/>
                <a:ext cx="813111" cy="4109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0" name="Овал 259"/>
              <p:cNvSpPr/>
              <p:nvPr/>
            </p:nvSpPr>
            <p:spPr>
              <a:xfrm>
                <a:off x="-987600" y="381352"/>
                <a:ext cx="289255" cy="288003"/>
              </a:xfrm>
              <a:prstGeom prst="ellipse">
                <a:avLst/>
              </a:prstGeom>
              <a:solidFill>
                <a:srgbClr val="70AD47">
                  <a:lumMod val="75000"/>
                  <a:alpha val="8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83816">
                  <a:defRPr/>
                </a:pPr>
                <a:endParaRPr lang="ru-RU" sz="1076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grpSp>
            <p:nvGrpSpPr>
              <p:cNvPr id="261" name="Группа 260"/>
              <p:cNvGrpSpPr/>
              <p:nvPr/>
            </p:nvGrpSpPr>
            <p:grpSpPr>
              <a:xfrm>
                <a:off x="-936773" y="407276"/>
                <a:ext cx="147195" cy="232518"/>
                <a:chOff x="599224" y="796608"/>
                <a:chExt cx="75928" cy="188449"/>
              </a:xfrm>
              <a:effectLst>
                <a:outerShdw blurRad="25400" dist="38100" dir="18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2" name="Скругленный прямоугольник 1"/>
                <p:cNvSpPr/>
                <p:nvPr/>
              </p:nvSpPr>
              <p:spPr>
                <a:xfrm rot="18868575">
                  <a:off x="567375" y="877281"/>
                  <a:ext cx="188449" cy="27104"/>
                </a:xfrm>
                <a:custGeom>
                  <a:avLst/>
                  <a:gdLst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619357 w 1619357"/>
                    <a:gd name="connsiteY4" fmla="*/ 165323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198388"/>
                    <a:gd name="connsiteX1" fmla="*/ 33065 w 1619357"/>
                    <a:gd name="connsiteY1" fmla="*/ 0 h 198388"/>
                    <a:gd name="connsiteX2" fmla="*/ 1586292 w 1619357"/>
                    <a:gd name="connsiteY2" fmla="*/ 0 h 198388"/>
                    <a:gd name="connsiteX3" fmla="*/ 1619357 w 1619357"/>
                    <a:gd name="connsiteY3" fmla="*/ 33065 h 198388"/>
                    <a:gd name="connsiteX4" fmla="*/ 1503393 w 1619357"/>
                    <a:gd name="connsiteY4" fmla="*/ 177735 h 198388"/>
                    <a:gd name="connsiteX5" fmla="*/ 1586292 w 1619357"/>
                    <a:gd name="connsiteY5" fmla="*/ 198388 h 198388"/>
                    <a:gd name="connsiteX6" fmla="*/ 33065 w 1619357"/>
                    <a:gd name="connsiteY6" fmla="*/ 198388 h 198388"/>
                    <a:gd name="connsiteX7" fmla="*/ 0 w 1619357"/>
                    <a:gd name="connsiteY7" fmla="*/ 165323 h 198388"/>
                    <a:gd name="connsiteX8" fmla="*/ 0 w 1619357"/>
                    <a:gd name="connsiteY8" fmla="*/ 33065 h 198388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503393 w 1619357"/>
                    <a:gd name="connsiteY4" fmla="*/ 177735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19357"/>
                    <a:gd name="connsiteY0" fmla="*/ 33065 h 202569"/>
                    <a:gd name="connsiteX1" fmla="*/ 33065 w 1619357"/>
                    <a:gd name="connsiteY1" fmla="*/ 0 h 202569"/>
                    <a:gd name="connsiteX2" fmla="*/ 1586292 w 1619357"/>
                    <a:gd name="connsiteY2" fmla="*/ 0 h 202569"/>
                    <a:gd name="connsiteX3" fmla="*/ 1619357 w 1619357"/>
                    <a:gd name="connsiteY3" fmla="*/ 33065 h 202569"/>
                    <a:gd name="connsiteX4" fmla="*/ 1497981 w 1619357"/>
                    <a:gd name="connsiteY4" fmla="*/ 180379 h 202569"/>
                    <a:gd name="connsiteX5" fmla="*/ 1454238 w 1619357"/>
                    <a:gd name="connsiteY5" fmla="*/ 202569 h 202569"/>
                    <a:gd name="connsiteX6" fmla="*/ 33065 w 1619357"/>
                    <a:gd name="connsiteY6" fmla="*/ 198388 h 202569"/>
                    <a:gd name="connsiteX7" fmla="*/ 0 w 1619357"/>
                    <a:gd name="connsiteY7" fmla="*/ 165323 h 202569"/>
                    <a:gd name="connsiteX8" fmla="*/ 0 w 1619357"/>
                    <a:gd name="connsiteY8" fmla="*/ 33065 h 202569"/>
                    <a:gd name="connsiteX0" fmla="*/ 0 w 1666760"/>
                    <a:gd name="connsiteY0" fmla="*/ 37583 h 207087"/>
                    <a:gd name="connsiteX1" fmla="*/ 33065 w 1666760"/>
                    <a:gd name="connsiteY1" fmla="*/ 4518 h 207087"/>
                    <a:gd name="connsiteX2" fmla="*/ 1586292 w 1666760"/>
                    <a:gd name="connsiteY2" fmla="*/ 4518 h 207087"/>
                    <a:gd name="connsiteX3" fmla="*/ 1666760 w 1666760"/>
                    <a:gd name="connsiteY3" fmla="*/ 9727 h 207087"/>
                    <a:gd name="connsiteX4" fmla="*/ 1497981 w 1666760"/>
                    <a:gd name="connsiteY4" fmla="*/ 184897 h 207087"/>
                    <a:gd name="connsiteX5" fmla="*/ 1454238 w 1666760"/>
                    <a:gd name="connsiteY5" fmla="*/ 207087 h 207087"/>
                    <a:gd name="connsiteX6" fmla="*/ 33065 w 1666760"/>
                    <a:gd name="connsiteY6" fmla="*/ 202906 h 207087"/>
                    <a:gd name="connsiteX7" fmla="*/ 0 w 1666760"/>
                    <a:gd name="connsiteY7" fmla="*/ 169841 h 207087"/>
                    <a:gd name="connsiteX8" fmla="*/ 0 w 1666760"/>
                    <a:gd name="connsiteY8" fmla="*/ 37583 h 207087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497981 w 1662633"/>
                    <a:gd name="connsiteY4" fmla="*/ 180679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2869"/>
                    <a:gd name="connsiteX1" fmla="*/ 33065 w 1662633"/>
                    <a:gd name="connsiteY1" fmla="*/ 300 h 202869"/>
                    <a:gd name="connsiteX2" fmla="*/ 1586292 w 1662633"/>
                    <a:gd name="connsiteY2" fmla="*/ 300 h 202869"/>
                    <a:gd name="connsiteX3" fmla="*/ 1662633 w 1662633"/>
                    <a:gd name="connsiteY3" fmla="*/ 14902 h 202869"/>
                    <a:gd name="connsiteX4" fmla="*/ 1535918 w 1662633"/>
                    <a:gd name="connsiteY4" fmla="*/ 156778 h 202869"/>
                    <a:gd name="connsiteX5" fmla="*/ 1454238 w 1662633"/>
                    <a:gd name="connsiteY5" fmla="*/ 202869 h 202869"/>
                    <a:gd name="connsiteX6" fmla="*/ 33065 w 1662633"/>
                    <a:gd name="connsiteY6" fmla="*/ 198688 h 202869"/>
                    <a:gd name="connsiteX7" fmla="*/ 0 w 1662633"/>
                    <a:gd name="connsiteY7" fmla="*/ 165623 h 202869"/>
                    <a:gd name="connsiteX8" fmla="*/ 0 w 1662633"/>
                    <a:gd name="connsiteY8" fmla="*/ 33365 h 202869"/>
                    <a:gd name="connsiteX0" fmla="*/ 0 w 1662633"/>
                    <a:gd name="connsiteY0" fmla="*/ 33365 h 205711"/>
                    <a:gd name="connsiteX1" fmla="*/ 33065 w 1662633"/>
                    <a:gd name="connsiteY1" fmla="*/ 300 h 205711"/>
                    <a:gd name="connsiteX2" fmla="*/ 1586292 w 1662633"/>
                    <a:gd name="connsiteY2" fmla="*/ 300 h 205711"/>
                    <a:gd name="connsiteX3" fmla="*/ 1662633 w 1662633"/>
                    <a:gd name="connsiteY3" fmla="*/ 14902 h 205711"/>
                    <a:gd name="connsiteX4" fmla="*/ 1535918 w 1662633"/>
                    <a:gd name="connsiteY4" fmla="*/ 156778 h 205711"/>
                    <a:gd name="connsiteX5" fmla="*/ 1470377 w 1662633"/>
                    <a:gd name="connsiteY5" fmla="*/ 205711 h 205711"/>
                    <a:gd name="connsiteX6" fmla="*/ 33065 w 1662633"/>
                    <a:gd name="connsiteY6" fmla="*/ 198688 h 205711"/>
                    <a:gd name="connsiteX7" fmla="*/ 0 w 1662633"/>
                    <a:gd name="connsiteY7" fmla="*/ 165623 h 205711"/>
                    <a:gd name="connsiteX8" fmla="*/ 0 w 1662633"/>
                    <a:gd name="connsiteY8" fmla="*/ 33365 h 20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62633" h="205711">
                      <a:moveTo>
                        <a:pt x="0" y="33365"/>
                      </a:moveTo>
                      <a:cubicBezTo>
                        <a:pt x="0" y="15104"/>
                        <a:pt x="14804" y="300"/>
                        <a:pt x="33065" y="300"/>
                      </a:cubicBezTo>
                      <a:lnTo>
                        <a:pt x="1586292" y="300"/>
                      </a:lnTo>
                      <a:cubicBezTo>
                        <a:pt x="1604553" y="300"/>
                        <a:pt x="1662633" y="-3359"/>
                        <a:pt x="1662633" y="14902"/>
                      </a:cubicBezTo>
                      <a:cubicBezTo>
                        <a:pt x="1662633" y="58988"/>
                        <a:pt x="1566836" y="119710"/>
                        <a:pt x="1535918" y="156778"/>
                      </a:cubicBezTo>
                      <a:cubicBezTo>
                        <a:pt x="1510288" y="178846"/>
                        <a:pt x="1488638" y="205711"/>
                        <a:pt x="1470377" y="205711"/>
                      </a:cubicBezTo>
                      <a:lnTo>
                        <a:pt x="33065" y="198688"/>
                      </a:lnTo>
                      <a:cubicBezTo>
                        <a:pt x="14804" y="198688"/>
                        <a:pt x="0" y="183884"/>
                        <a:pt x="0" y="165623"/>
                      </a:cubicBezTo>
                      <a:lnTo>
                        <a:pt x="0" y="33365"/>
                      </a:lnTo>
                      <a:close/>
                    </a:path>
                  </a:pathLst>
                </a:cu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  <p:sp>
              <p:nvSpPr>
                <p:cNvPr id="263" name="Скругленный прямоугольник 262"/>
                <p:cNvSpPr/>
                <p:nvPr/>
              </p:nvSpPr>
              <p:spPr>
                <a:xfrm rot="2770301">
                  <a:off x="577987" y="905107"/>
                  <a:ext cx="75692" cy="33218"/>
                </a:xfrm>
                <a:prstGeom prst="roundRect">
                  <a:avLst/>
                </a:prstGeom>
                <a:solidFill>
                  <a:srgbClr val="70AD47">
                    <a:lumMod val="60000"/>
                    <a:lumOff val="40000"/>
                  </a:srgbClr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83816">
                    <a:defRPr/>
                  </a:pPr>
                  <a:endParaRPr lang="ru-RU" sz="1076" kern="0" dirty="0">
                    <a:solidFill>
                      <a:prstClr val="white"/>
                    </a:solidFill>
                    <a:latin typeface="Palatino Linotype"/>
                  </a:endParaRPr>
                </a:p>
              </p:txBody>
            </p:sp>
          </p:grpSp>
        </p:grpSp>
      </p:grpSp>
      <p:sp>
        <p:nvSpPr>
          <p:cNvPr id="264" name="TextBox 263"/>
          <p:cNvSpPr txBox="1"/>
          <p:nvPr/>
        </p:nvSpPr>
        <p:spPr>
          <a:xfrm>
            <a:off x="6603921" y="37347"/>
            <a:ext cx="3302079" cy="549024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defPPr>
              <a:defRPr lang="ru-RU"/>
            </a:defPPr>
            <a:lvl1pPr algn="ctr" defTabSz="492749" fontAlgn="base">
              <a:spcBef>
                <a:spcPct val="0"/>
              </a:spcBef>
              <a:spcAft>
                <a:spcPct val="0"/>
              </a:spcAft>
              <a:defRPr sz="2000" b="1" ker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 smtClean="0"/>
              <a:t>ОБЕСПЕЧЕНИЕ </a:t>
            </a:r>
            <a:r>
              <a:rPr lang="ru-RU" sz="1400" dirty="0"/>
              <a:t>РЕГИОНАЛЬНЫХ ПОДРАЗДЕЛЕНИЙ </a:t>
            </a:r>
          </a:p>
        </p:txBody>
      </p:sp>
      <p:sp>
        <p:nvSpPr>
          <p:cNvPr id="267" name="Скругленный прямоугольник 266"/>
          <p:cNvSpPr/>
          <p:nvPr/>
        </p:nvSpPr>
        <p:spPr>
          <a:xfrm>
            <a:off x="7012225" y="576090"/>
            <a:ext cx="2550336" cy="287663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algn="ctr" defTabSz="331222">
              <a:lnSpc>
                <a:spcPct val="90000"/>
              </a:lnSpc>
              <a:spcBef>
                <a:spcPct val="0"/>
              </a:spcBef>
            </a:pPr>
            <a:r>
              <a:rPr lang="ru-RU" sz="1100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ВЕЩЕВОЕ ИМУЩЕСТВО и ЭКИПИРОВКА</a:t>
            </a:r>
          </a:p>
        </p:txBody>
      </p:sp>
      <p:pic>
        <p:nvPicPr>
          <p:cNvPr id="268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7445237" y="1008522"/>
            <a:ext cx="1203464" cy="2852354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Прямоугольник 269"/>
          <p:cNvSpPr/>
          <p:nvPr/>
        </p:nvSpPr>
        <p:spPr>
          <a:xfrm>
            <a:off x="6468976" y="1262072"/>
            <a:ext cx="159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400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Полевая форма </a:t>
            </a:r>
            <a:r>
              <a:rPr lang="ru-RU" altLang="ru-RU" sz="1400" b="1" dirty="0" smtClean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«Цифра» </a:t>
            </a:r>
            <a:endParaRPr lang="ru-RU" altLang="ru-RU" sz="1400" b="1" i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271" name="Прямоугольник 1"/>
          <p:cNvSpPr>
            <a:spLocks noChangeArrowheads="1"/>
          </p:cNvSpPr>
          <p:nvPr/>
        </p:nvSpPr>
        <p:spPr bwMode="auto">
          <a:xfrm>
            <a:off x="8692880" y="1756886"/>
            <a:ext cx="1080745" cy="307777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Бронежилет</a:t>
            </a:r>
          </a:p>
        </p:txBody>
      </p:sp>
      <p:sp>
        <p:nvSpPr>
          <p:cNvPr id="272" name="Прямоугольник 28"/>
          <p:cNvSpPr>
            <a:spLocks noChangeArrowheads="1"/>
          </p:cNvSpPr>
          <p:nvPr/>
        </p:nvSpPr>
        <p:spPr bwMode="auto">
          <a:xfrm>
            <a:off x="8453033" y="2382007"/>
            <a:ext cx="1527175" cy="52322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Тактический пояс </a:t>
            </a:r>
          </a:p>
          <a:p>
            <a:pPr algn="ctr"/>
            <a:r>
              <a:rPr lang="ru-RU" altLang="ru-RU" sz="1400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с подсумками</a:t>
            </a:r>
          </a:p>
        </p:txBody>
      </p:sp>
      <p:sp>
        <p:nvSpPr>
          <p:cNvPr id="273" name="Прямоугольник 34"/>
          <p:cNvSpPr>
            <a:spLocks noChangeArrowheads="1"/>
          </p:cNvSpPr>
          <p:nvPr/>
        </p:nvSpPr>
        <p:spPr bwMode="auto">
          <a:xfrm>
            <a:off x="8551568" y="1119317"/>
            <a:ext cx="1047083" cy="307777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err="1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Бронешлем</a:t>
            </a:r>
            <a:endParaRPr lang="ru-RU" altLang="ru-RU" sz="1400" b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274" name="Прямоугольник 273"/>
          <p:cNvSpPr/>
          <p:nvPr/>
        </p:nvSpPr>
        <p:spPr>
          <a:xfrm>
            <a:off x="6647277" y="3899346"/>
            <a:ext cx="3240084" cy="47109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ВЕЩЕВОЕ ИМУЩЕСТВО </a:t>
            </a: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выдается резервистам </a:t>
            </a:r>
            <a:r>
              <a:rPr lang="ru-RU" sz="900" b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</a:t>
            </a: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временное пользование в день зачисления в списки воинской части </a:t>
            </a:r>
            <a:r>
              <a:rPr lang="ru-RU" sz="900" b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качестве инвентарных предметов)</a:t>
            </a:r>
          </a:p>
        </p:txBody>
      </p:sp>
      <p:sp>
        <p:nvSpPr>
          <p:cNvPr id="275" name="Прямоугольник 274"/>
          <p:cNvSpPr/>
          <p:nvPr/>
        </p:nvSpPr>
        <p:spPr>
          <a:xfrm>
            <a:off x="6647277" y="4450502"/>
            <a:ext cx="3240084" cy="62069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/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носке определяет командир части исходя из погодных условий </a:t>
            </a:r>
            <a:r>
              <a:rPr lang="ru-RU" sz="900" b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физической активности резервистов</a:t>
            </a:r>
          </a:p>
        </p:txBody>
      </p:sp>
      <p:sp>
        <p:nvSpPr>
          <p:cNvPr id="276" name="Прямоугольник 275"/>
          <p:cNvSpPr/>
          <p:nvPr/>
        </p:nvSpPr>
        <p:spPr>
          <a:xfrm>
            <a:off x="6634121" y="5151260"/>
            <a:ext cx="3253240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ПОЛНОЕ МЕДИЦИНСКОЕ ОСВИДЕТЕЛЬСТВОВАНИЕ </a:t>
            </a:r>
            <a:br>
              <a:rPr lang="ru-RU" sz="9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заключением военно-врачебной комиссии</a:t>
            </a:r>
          </a:p>
        </p:txBody>
      </p:sp>
      <p:sp>
        <p:nvSpPr>
          <p:cNvPr id="277" name="Прямоугольник 276"/>
          <p:cNvSpPr/>
          <p:nvPr/>
        </p:nvSpPr>
        <p:spPr>
          <a:xfrm>
            <a:off x="6634121" y="6031384"/>
            <a:ext cx="3253240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лекарственными </a:t>
            </a:r>
          </a:p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препаратами для медицинского применения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6634121" y="5591322"/>
            <a:ext cx="3253240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медицинской помощи, </a:t>
            </a:r>
          </a:p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том числе изготовление и ремонт зубных протезов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634121" y="6471445"/>
            <a:ext cx="3253240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медицинскими </a:t>
            </a:r>
          </a:p>
          <a:p>
            <a:pPr algn="ctr" defTabSz="914400">
              <a:lnSpc>
                <a:spcPct val="85000"/>
              </a:lnSpc>
            </a:pPr>
            <a:r>
              <a:rPr lang="ru-RU" sz="9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изделиями по назначению врача</a:t>
            </a:r>
          </a:p>
        </p:txBody>
      </p:sp>
    </p:spTree>
    <p:extLst>
      <p:ext uri="{BB962C8B-B14F-4D97-AF65-F5344CB8AC3E}">
        <p14:creationId xmlns:p14="http://schemas.microsoft.com/office/powerpoint/2010/main" val="38493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1150</TotalTime>
  <Words>754</Words>
  <Application>Microsoft Office PowerPoint</Application>
  <PresentationFormat>Лист A4 (210x297 мм)</PresentationFormat>
  <Paragraphs>169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8" baseType="lpstr">
      <vt:lpstr>Arial</vt:lpstr>
      <vt:lpstr>Arial Narrow</vt:lpstr>
      <vt:lpstr>Bookman Old Style</vt:lpstr>
      <vt:lpstr>Calibri</vt:lpstr>
      <vt:lpstr>Calibri Light</vt:lpstr>
      <vt:lpstr>Courier New</vt:lpstr>
      <vt:lpstr>Impact</vt:lpstr>
      <vt:lpstr>Levenim MT</vt:lpstr>
      <vt:lpstr>MyriadPro-Bold</vt:lpstr>
      <vt:lpstr>MyriadPro-Regular</vt:lpstr>
      <vt:lpstr>Palatino Linotype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Панченко Александр Викторович</cp:lastModifiedBy>
  <cp:revision>103</cp:revision>
  <cp:lastPrinted>2024-01-09T16:48:32Z</cp:lastPrinted>
  <dcterms:created xsi:type="dcterms:W3CDTF">2021-07-14T05:01:48Z</dcterms:created>
  <dcterms:modified xsi:type="dcterms:W3CDTF">2024-01-26T06:35:04Z</dcterms:modified>
</cp:coreProperties>
</file>