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7"/>
  </p:notesMasterIdLst>
  <p:sldIdLst>
    <p:sldId id="256" r:id="rId2"/>
    <p:sldId id="267" r:id="rId3"/>
    <p:sldId id="268" r:id="rId4"/>
    <p:sldId id="269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5" autoAdjust="0"/>
    <p:restoredTop sz="81946" autoAdjust="0"/>
  </p:normalViewPr>
  <p:slideViewPr>
    <p:cSldViewPr>
      <p:cViewPr varScale="1">
        <p:scale>
          <a:sx n="95" d="100"/>
          <a:sy n="95" d="100"/>
        </p:scale>
        <p:origin x="-20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9&#1075;&#1086;&#1076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9&#1075;&#1086;&#107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9&#1075;&#1086;&#1076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9&#1075;&#1086;&#107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noFill/>
        <a:ln w="2540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3085371142917214"/>
          <c:y val="2.4935689009023165E-3"/>
          <c:w val="0.66914628857082881"/>
          <c:h val="0.99750643109909753"/>
        </c:manualLayout>
      </c:layout>
      <c:bar3DChart>
        <c:barDir val="bar"/>
        <c:grouping val="stacked"/>
        <c:ser>
          <c:idx val="0"/>
          <c:order val="0"/>
          <c:tx>
            <c:strRef>
              <c:f>'[сравни бюджеты 2019год.xls]доходы на 01.02.19'!$B$3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6.8143100511073263E-3"/>
                  <c:y val="-6.6193853427895979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7.2498029944838963E-2"/>
                </c:manualLayout>
              </c:layout>
              <c:showVal val="1"/>
            </c:dLbl>
            <c:dLbl>
              <c:idx val="2"/>
              <c:layout>
                <c:manualLayout>
                  <c:x val="6.8143100511073263E-3"/>
                  <c:y val="-7.880220646178093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7.2498029944839018E-2"/>
                </c:manualLayout>
              </c:layout>
              <c:showVal val="1"/>
            </c:dLbl>
            <c:dLbl>
              <c:idx val="4"/>
              <c:layout>
                <c:manualLayout>
                  <c:x val="-4.5428733674048923E-3"/>
                  <c:y val="-6.619385342789597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'[сравни бюджеты 2019год.xls]доходы на 01.02.19'!$A$4:$A$8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2019год.xls]доходы на 01.02.19'!$B$4:$B$8</c:f>
              <c:numCache>
                <c:formatCode>General</c:formatCode>
                <c:ptCount val="5"/>
                <c:pt idx="0">
                  <c:v>595</c:v>
                </c:pt>
                <c:pt idx="1">
                  <c:v>1522</c:v>
                </c:pt>
                <c:pt idx="2">
                  <c:v>1335</c:v>
                </c:pt>
                <c:pt idx="3">
                  <c:v>463</c:v>
                </c:pt>
                <c:pt idx="4">
                  <c:v>1277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2019год.xls]доходы на 01.02.19'!$C$3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2.4261805434456992E-2"/>
                  <c:y val="-7.1020767794096662E-2"/>
                </c:manualLayout>
              </c:layout>
              <c:showVal val="1"/>
            </c:dLbl>
            <c:dLbl>
              <c:idx val="1"/>
              <c:layout>
                <c:manualLayout>
                  <c:x val="1.7201393267068266E-2"/>
                  <c:y val="-6.6193853427895979E-2"/>
                </c:manualLayout>
              </c:layout>
              <c:showVal val="1"/>
            </c:dLbl>
            <c:dLbl>
              <c:idx val="2"/>
              <c:layout>
                <c:manualLayout>
                  <c:x val="2.5014241192593691E-2"/>
                  <c:y val="-8.8258471237194727E-2"/>
                </c:manualLayout>
              </c:layout>
              <c:showVal val="1"/>
            </c:dLbl>
            <c:dLbl>
              <c:idx val="3"/>
              <c:layout>
                <c:manualLayout>
                  <c:x val="4.5428733674048923E-3"/>
                  <c:y val="-7.565011820330971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7.24980299448389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'[сравни бюджеты 2019год.xls]доходы на 01.02.19'!$A$4:$A$8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2019год.xls]доходы на 01.02.19'!$C$4:$C$8</c:f>
              <c:numCache>
                <c:formatCode>General</c:formatCode>
                <c:ptCount val="5"/>
                <c:pt idx="0">
                  <c:v>28</c:v>
                </c:pt>
                <c:pt idx="1">
                  <c:v>95</c:v>
                </c:pt>
                <c:pt idx="2">
                  <c:v>91</c:v>
                </c:pt>
                <c:pt idx="3">
                  <c:v>-29</c:v>
                </c:pt>
                <c:pt idx="4">
                  <c:v>80</c:v>
                </c:pt>
              </c:numCache>
            </c:numRef>
          </c:val>
        </c:ser>
        <c:shape val="cylinder"/>
        <c:axId val="48526848"/>
        <c:axId val="48529792"/>
        <c:axId val="0"/>
      </c:bar3DChart>
      <c:catAx>
        <c:axId val="4852684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48529792"/>
        <c:crosses val="autoZero"/>
        <c:auto val="1"/>
        <c:lblAlgn val="ctr"/>
        <c:lblOffset val="100"/>
      </c:catAx>
      <c:valAx>
        <c:axId val="48529792"/>
        <c:scaling>
          <c:orientation val="minMax"/>
        </c:scaling>
        <c:delete val="1"/>
        <c:axPos val="b"/>
        <c:numFmt formatCode="General" sourceLinked="1"/>
        <c:tickLblPos val="nextTo"/>
        <c:crossAx val="485268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830577427821523"/>
          <c:y val="8.1616876542117647E-2"/>
          <c:w val="0.39116579177602934"/>
          <c:h val="0.91444043452901991"/>
        </c:manualLayout>
      </c:layout>
      <c:bar3DChart>
        <c:barDir val="bar"/>
        <c:grouping val="stacked"/>
        <c:ser>
          <c:idx val="0"/>
          <c:order val="0"/>
          <c:tx>
            <c:strRef>
              <c:f>'[сравни бюджеты 2019год.xls]доходы на 1 чел  01.02.19'!$B$3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2.7777777777778043E-3"/>
                  <c:y val="-8.3333333333333343E-2"/>
                </c:manualLayout>
              </c:layout>
              <c:showVal val="1"/>
            </c:dLbl>
            <c:dLbl>
              <c:idx val="1"/>
              <c:layout>
                <c:manualLayout>
                  <c:x val="-2.7777777777778043E-3"/>
                  <c:y val="-6.4814814814815228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6.0185185185185147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018518518518514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'[сравни бюджеты 2019год.xls]доходы на 1 чел  01.02.19'!$A$4:$A$8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'[сравни бюджеты 2019год.xls]доходы на 1 чел  01.02.19'!$B$4:$B$8</c:f>
              <c:numCache>
                <c:formatCode>0.0</c:formatCode>
                <c:ptCount val="5"/>
                <c:pt idx="0">
                  <c:v>33.686236766121269</c:v>
                </c:pt>
                <c:pt idx="1">
                  <c:v>36.967768574967806</c:v>
                </c:pt>
                <c:pt idx="2">
                  <c:v>29.589077530032355</c:v>
                </c:pt>
                <c:pt idx="3">
                  <c:v>36.942471874251972</c:v>
                </c:pt>
                <c:pt idx="4">
                  <c:v>29.438207427557114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2019год.xls]доходы на 1 чел  01.02.19'!$C$3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4.5031004590561662E-2"/>
                  <c:y val="-7.5080451900034276E-2"/>
                </c:manualLayout>
              </c:layout>
              <c:showVal val="1"/>
            </c:dLbl>
            <c:dLbl>
              <c:idx val="1"/>
              <c:layout>
                <c:manualLayout>
                  <c:x val="3.7184594953519258E-2"/>
                  <c:y val="-6.5821351135455897E-2"/>
                </c:manualLayout>
              </c:layout>
              <c:showVal val="1"/>
            </c:dLbl>
            <c:dLbl>
              <c:idx val="2"/>
              <c:layout>
                <c:manualLayout>
                  <c:x val="5.5655174577281412E-2"/>
                  <c:y val="-7.8703640305831379E-2"/>
                </c:manualLayout>
              </c:layout>
              <c:showVal val="1"/>
            </c:dLbl>
            <c:dLbl>
              <c:idx val="3"/>
              <c:layout>
                <c:manualLayout>
                  <c:x val="5.3364285639593868E-2"/>
                  <c:y val="-5.1932272052949917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'[сравни бюджеты 2019год.xls]доходы на 1 чел  01.02.19'!$A$4:$A$8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'[сравни бюджеты 2019год.xls]доходы на 1 чел  01.02.19'!$C$4:$C$8</c:f>
              <c:numCache>
                <c:formatCode>0.0</c:formatCode>
                <c:ptCount val="5"/>
                <c:pt idx="0">
                  <c:v>1.5852346713468832</c:v>
                </c:pt>
                <c:pt idx="1">
                  <c:v>2.3074494182798566</c:v>
                </c:pt>
                <c:pt idx="2">
                  <c:v>2.0169333747063258</c:v>
                </c:pt>
                <c:pt idx="3">
                  <c:v>-2.3138913268969925</c:v>
                </c:pt>
                <c:pt idx="4">
                  <c:v>1.8442103321883863</c:v>
                </c:pt>
              </c:numCache>
            </c:numRef>
          </c:val>
        </c:ser>
        <c:shape val="cylinder"/>
        <c:axId val="46885504"/>
        <c:axId val="46920064"/>
        <c:axId val="0"/>
      </c:bar3DChart>
      <c:catAx>
        <c:axId val="4688550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10" b="1" i="0" baseline="0"/>
            </a:pPr>
            <a:endParaRPr lang="ru-RU"/>
          </a:p>
        </c:txPr>
        <c:crossAx val="46920064"/>
        <c:crosses val="autoZero"/>
        <c:auto val="1"/>
        <c:lblAlgn val="ctr"/>
        <c:lblOffset val="100"/>
      </c:catAx>
      <c:valAx>
        <c:axId val="46920064"/>
        <c:scaling>
          <c:orientation val="minMax"/>
        </c:scaling>
        <c:delete val="1"/>
        <c:axPos val="b"/>
        <c:numFmt formatCode="0.0" sourceLinked="1"/>
        <c:tickLblPos val="nextTo"/>
        <c:crossAx val="468855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39155948879884023"/>
          <c:y val="3.3172511261026056E-3"/>
          <c:w val="0.46346628893086211"/>
          <c:h val="0.8818471391538607"/>
        </c:manualLayout>
      </c:layout>
      <c:bar3DChart>
        <c:barDir val="bar"/>
        <c:grouping val="clustered"/>
        <c:ser>
          <c:idx val="0"/>
          <c:order val="0"/>
          <c:tx>
            <c:strRef>
              <c:f>'[сравни бюджеты 2019год.xls]расходы 01.02.19 '!$B$2</c:f>
              <c:strCache>
                <c:ptCount val="1"/>
                <c:pt idx="0">
                  <c:v>план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'[сравни бюджеты 2019год.xls]расходы 01.02.19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2019год.xls]расходы 01.02.19 '!$B$3:$B$7</c:f>
              <c:numCache>
                <c:formatCode>General</c:formatCode>
                <c:ptCount val="5"/>
                <c:pt idx="0">
                  <c:v>700</c:v>
                </c:pt>
                <c:pt idx="1">
                  <c:v>1637</c:v>
                </c:pt>
                <c:pt idx="2">
                  <c:v>1320</c:v>
                </c:pt>
                <c:pt idx="3">
                  <c:v>470</c:v>
                </c:pt>
                <c:pt idx="4">
                  <c:v>1335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2019год.xls]расходы 01.02.19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4"/>
              <c:layout>
                <c:manualLayout>
                  <c:x val="8.3333333333333367E-3"/>
                  <c:y val="-3.038936372269709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'[сравни бюджеты 2019год.xls]расходы 01.02.19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2019год.xls]расходы 01.02.19 '!$C$3:$C$7</c:f>
              <c:numCache>
                <c:formatCode>General</c:formatCode>
                <c:ptCount val="5"/>
                <c:pt idx="0">
                  <c:v>28</c:v>
                </c:pt>
                <c:pt idx="1">
                  <c:v>80</c:v>
                </c:pt>
                <c:pt idx="2">
                  <c:v>74</c:v>
                </c:pt>
                <c:pt idx="3">
                  <c:v>20</c:v>
                </c:pt>
                <c:pt idx="4">
                  <c:v>77</c:v>
                </c:pt>
              </c:numCache>
            </c:numRef>
          </c:val>
        </c:ser>
        <c:shape val="cylinder"/>
        <c:axId val="51331072"/>
        <c:axId val="51332608"/>
        <c:axId val="0"/>
      </c:bar3DChart>
      <c:catAx>
        <c:axId val="5133107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51332608"/>
        <c:crosses val="autoZero"/>
        <c:auto val="1"/>
        <c:lblAlgn val="ctr"/>
        <c:lblOffset val="100"/>
      </c:catAx>
      <c:valAx>
        <c:axId val="51332608"/>
        <c:scaling>
          <c:orientation val="minMax"/>
        </c:scaling>
        <c:delete val="1"/>
        <c:axPos val="b"/>
        <c:numFmt formatCode="General" sourceLinked="1"/>
        <c:tickLblPos val="nextTo"/>
        <c:crossAx val="513310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3121936029182839"/>
          <c:y val="7.3764476122949235E-3"/>
          <c:w val="0.48742470750478323"/>
          <c:h val="0.96001915637322688"/>
        </c:manualLayout>
      </c:layout>
      <c:bar3DChart>
        <c:barDir val="bar"/>
        <c:grouping val="stacked"/>
        <c:ser>
          <c:idx val="0"/>
          <c:order val="0"/>
          <c:tx>
            <c:strRef>
              <c:f>'[сравни бюджеты 2019год.xls]расходы на 1 чел 01.02.19'!$B$2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5.7706909643128357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062416998671979E-2"/>
                  <c:y val="-5.4669703872437379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7.968127490039844E-3"/>
                  <c:y val="-6.0744115413819216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1.062416998671979E-2"/>
                  <c:y val="-5.7706909643128357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5"/>
              <c:layout>
                <c:manualLayout>
                  <c:x val="1.0624169986719842E-2"/>
                  <c:y val="-5.163249810174643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'[сравни бюджеты 2019год.xls]расходы на 1 чел 01.02.19'!$A$3:$A$8</c:f>
              <c:strCache>
                <c:ptCount val="6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5">
                  <c:v>МО город Алапаевск</c:v>
                </c:pt>
              </c:strCache>
            </c:strRef>
          </c:cat>
          <c:val>
            <c:numRef>
              <c:f>'[сравни бюджеты 2019год.xls]расходы на 1 чел 01.02.19'!$B$3:$B$8</c:f>
              <c:numCache>
                <c:formatCode>0.0</c:formatCode>
                <c:ptCount val="6"/>
                <c:pt idx="0">
                  <c:v>39.630866783672069</c:v>
                </c:pt>
                <c:pt idx="1">
                  <c:v>39.760996818148705</c:v>
                </c:pt>
                <c:pt idx="2">
                  <c:v>29.256615984751093</c:v>
                </c:pt>
                <c:pt idx="3">
                  <c:v>37.500997366951253</c:v>
                </c:pt>
                <c:pt idx="5">
                  <c:v>30.77525991839369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2019год.xls]расходы на 1 чел 01.02.19'!$C$2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6.3745019920318724E-2"/>
                  <c:y val="-1.2148823082763861E-2"/>
                </c:manualLayout>
              </c:layout>
              <c:showVal val="1"/>
            </c:dLbl>
            <c:dLbl>
              <c:idx val="1"/>
              <c:layout>
                <c:manualLayout>
                  <c:x val="7.968127490039844E-3"/>
                  <c:y val="-6.0744115413819286E-2"/>
                </c:manualLayout>
              </c:layout>
              <c:showVal val="1"/>
            </c:dLbl>
            <c:dLbl>
              <c:idx val="2"/>
              <c:layout>
                <c:manualLayout>
                  <c:x val="7.1713147410358571E-2"/>
                  <c:y val="-6.0744115413819289E-3"/>
                </c:manualLayout>
              </c:layout>
              <c:showVal val="1"/>
            </c:dLbl>
            <c:dLbl>
              <c:idx val="3"/>
              <c:layout>
                <c:manualLayout>
                  <c:x val="7.7025232403718474E-2"/>
                  <c:y val="3.0372057706909653E-3"/>
                </c:manualLayout>
              </c:layout>
              <c:showVal val="1"/>
            </c:dLbl>
            <c:dLbl>
              <c:idx val="5"/>
              <c:layout>
                <c:manualLayout>
                  <c:x val="8.2337317397078363E-2"/>
                  <c:y val="-2.39150060684328E-7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'[сравни бюджеты 2019год.xls]расходы на 1 чел 01.02.19'!$A$3:$A$8</c:f>
              <c:strCache>
                <c:ptCount val="6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5">
                  <c:v>МО город Алапаевск</c:v>
                </c:pt>
              </c:strCache>
            </c:strRef>
          </c:cat>
          <c:val>
            <c:numRef>
              <c:f>'[сравни бюджеты 2019год.xls]расходы на 1 чел 01.02.19'!$C$3:$C$8</c:f>
              <c:numCache>
                <c:formatCode>0.0</c:formatCode>
                <c:ptCount val="6"/>
                <c:pt idx="0">
                  <c:v>1.5852346713468832</c:v>
                </c:pt>
                <c:pt idx="1">
                  <c:v>1.9431152996040904</c:v>
                </c:pt>
                <c:pt idx="2">
                  <c:v>1.6401436233875617</c:v>
                </c:pt>
                <c:pt idx="3">
                  <c:v>1.5957871219979258</c:v>
                </c:pt>
                <c:pt idx="5">
                  <c:v>1.7750524447313221</c:v>
                </c:pt>
              </c:numCache>
            </c:numRef>
          </c:val>
        </c:ser>
        <c:shape val="cylinder"/>
        <c:axId val="51419392"/>
        <c:axId val="51814400"/>
        <c:axId val="0"/>
      </c:bar3DChart>
      <c:catAx>
        <c:axId val="5141939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1814400"/>
        <c:crosses val="autoZero"/>
        <c:auto val="1"/>
        <c:lblAlgn val="ctr"/>
        <c:lblOffset val="100"/>
      </c:catAx>
      <c:valAx>
        <c:axId val="51814400"/>
        <c:scaling>
          <c:orientation val="minMax"/>
        </c:scaling>
        <c:delete val="1"/>
        <c:axPos val="b"/>
        <c:numFmt formatCode="0.0" sourceLinked="1"/>
        <c:tickLblPos val="nextTo"/>
        <c:crossAx val="514193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438DF-0FFC-4406-8CBF-611273DFCC4B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F6B97-3E87-44BE-968D-259069D8A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F6B97-3E87-44BE-968D-259069D8ACC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71546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Сопоставление основных параметров бюджета городского округа Нижняя Салда с основными параметрами бюджетов</a:t>
            </a:r>
            <a:b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отдельных муниципальных образований Свердловской области на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01.02.2019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года</a:t>
            </a:r>
            <a:endParaRPr lang="ru-RU" sz="3600" b="1" dirty="0">
              <a:solidFill>
                <a:schemeClr val="bg2">
                  <a:lumMod val="25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571481"/>
            <a:ext cx="5429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доходам  на </a:t>
            </a:r>
            <a:r>
              <a:rPr lang="ru-RU" sz="2400" b="1" dirty="0" smtClean="0"/>
              <a:t>01.02.2019   </a:t>
            </a:r>
            <a:endParaRPr lang="ru-RU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072198" y="1571612"/>
            <a:ext cx="1675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571604" y="2000240"/>
          <a:ext cx="6643734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428605"/>
            <a:ext cx="5429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Доходы бюджетов</a:t>
            </a:r>
          </a:p>
          <a:p>
            <a:pPr algn="ctr"/>
            <a:r>
              <a:rPr lang="ru-RU" sz="2400" b="1" dirty="0" smtClean="0"/>
              <a:t> в расчете на одного человека на </a:t>
            </a:r>
            <a:r>
              <a:rPr lang="ru-RU" sz="2400" b="1" dirty="0" smtClean="0"/>
              <a:t>01.02.2019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1571612"/>
            <a:ext cx="1596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1214414" y="2000240"/>
          <a:ext cx="7215238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28605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расходам на </a:t>
            </a:r>
            <a:r>
              <a:rPr lang="ru-RU" sz="2400" b="1" dirty="0" smtClean="0"/>
              <a:t>01.02.2019</a:t>
            </a:r>
            <a:endParaRPr lang="ru-RU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215074" y="135729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285853" y="1928802"/>
          <a:ext cx="7500990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285729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Расходы бюджетов в расчете на одного человека на </a:t>
            </a:r>
            <a:r>
              <a:rPr lang="ru-RU" sz="2400" b="1" dirty="0" smtClean="0"/>
              <a:t>01.02.2019</a:t>
            </a:r>
            <a:endParaRPr lang="ru-RU" sz="24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15008" y="1142984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214414" y="1571612"/>
          <a:ext cx="707236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1067</TotalTime>
  <Words>81</Words>
  <PresentationFormat>Экран (4:3)</PresentationFormat>
  <Paragraphs>42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99</cp:revision>
  <dcterms:created xsi:type="dcterms:W3CDTF">2017-02-16T11:20:46Z</dcterms:created>
  <dcterms:modified xsi:type="dcterms:W3CDTF">2019-02-19T06:10:26Z</dcterms:modified>
</cp:coreProperties>
</file>