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118144"/>
        <c:axId val="40588352"/>
        <c:axId val="0"/>
      </c:bar3DChart>
      <c:catAx>
        <c:axId val="42118144"/>
        <c:scaling>
          <c:orientation val="minMax"/>
        </c:scaling>
        <c:delete val="1"/>
        <c:axPos val="b"/>
        <c:majorTickMark val="out"/>
        <c:minorTickMark val="none"/>
        <c:tickLblPos val="nextTo"/>
        <c:crossAx val="40588352"/>
        <c:crosses val="autoZero"/>
        <c:auto val="1"/>
        <c:lblAlgn val="ctr"/>
        <c:lblOffset val="100"/>
        <c:noMultiLvlLbl val="0"/>
      </c:catAx>
      <c:valAx>
        <c:axId val="4058835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421181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2.4681610863795649E-2"/>
                  <c:y val="0.31695882215920224"/>
                </c:manualLayout>
              </c:layout>
              <c:spPr>
                <a:solidFill>
                  <a:srgbClr val="A7EA52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681610863795649E-2"/>
                  <c:y val="-0.129131371990786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Лист1!$C$9:$D$9</c:f>
              <c:numCache>
                <c:formatCode>#,##0.0</c:formatCode>
                <c:ptCount val="2"/>
                <c:pt idx="0">
                  <c:v>922606.9</c:v>
                </c:pt>
                <c:pt idx="1">
                  <c:v>460926.69999999995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115584"/>
        <c:axId val="33199168"/>
        <c:axId val="0"/>
      </c:bar3DChart>
      <c:catAx>
        <c:axId val="42115584"/>
        <c:scaling>
          <c:orientation val="minMax"/>
        </c:scaling>
        <c:delete val="1"/>
        <c:axPos val="b"/>
        <c:majorTickMark val="out"/>
        <c:minorTickMark val="none"/>
        <c:tickLblPos val="nextTo"/>
        <c:crossAx val="33199168"/>
        <c:crosses val="autoZero"/>
        <c:auto val="1"/>
        <c:lblAlgn val="ctr"/>
        <c:lblOffset val="100"/>
        <c:noMultiLvlLbl val="0"/>
      </c:catAx>
      <c:valAx>
        <c:axId val="3319916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421155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5.1379560072521493E-2"/>
                  <c:y val="-8.102804804885950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rgbClr val="0070C0"/>
                        </a:solidFill>
                      </a:rPr>
                      <a:t>Налоговые доходы; </a:t>
                    </a:r>
                    <a:r>
                      <a:rPr lang="ru-RU" dirty="0" smtClean="0">
                        <a:solidFill>
                          <a:srgbClr val="0070C0"/>
                        </a:solidFill>
                      </a:rPr>
                      <a:t>  </a:t>
                    </a:r>
                  </a:p>
                  <a:p>
                    <a:r>
                      <a:rPr lang="ru-RU" dirty="0" smtClean="0">
                        <a:solidFill>
                          <a:srgbClr val="0070C0"/>
                        </a:solidFill>
                      </a:rPr>
                      <a:t>147 </a:t>
                    </a:r>
                    <a:r>
                      <a:rPr lang="ru-RU" dirty="0">
                        <a:solidFill>
                          <a:srgbClr val="0070C0"/>
                        </a:solidFill>
                      </a:rPr>
                      <a:t>602,0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r>
                      <a:rPr lang="ru-RU">
                        <a:solidFill>
                          <a:srgbClr val="FF0000"/>
                        </a:solidFill>
                      </a:rPr>
                      <a:t>Неналоговые 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доходы</a:t>
                    </a:r>
                    <a:r>
                      <a:rPr lang="ru-RU" smtClean="0">
                        <a:solidFill>
                          <a:srgbClr val="FF0000"/>
                        </a:solidFill>
                      </a:rPr>
                      <a:t>; </a:t>
                    </a:r>
                  </a:p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r>
                      <a:rPr lang="ru-RU" smtClean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ru-RU">
                        <a:solidFill>
                          <a:srgbClr val="FF0000"/>
                        </a:solidFill>
                      </a:rPr>
                      <a:t>9 223,1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Лист1!$D$6:$D$8</c:f>
              <c:numCache>
                <c:formatCode>#,##0.0</c:formatCode>
                <c:ptCount val="3"/>
                <c:pt idx="0">
                  <c:v>147602</c:v>
                </c:pt>
                <c:pt idx="1">
                  <c:v>9223.1</c:v>
                </c:pt>
                <c:pt idx="2">
                  <c:v>304101.59999999998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004352"/>
        <c:axId val="83739200"/>
        <c:axId val="0"/>
      </c:bar3DChart>
      <c:catAx>
        <c:axId val="84004352"/>
        <c:scaling>
          <c:orientation val="minMax"/>
        </c:scaling>
        <c:delete val="1"/>
        <c:axPos val="b"/>
        <c:majorTickMark val="out"/>
        <c:minorTickMark val="none"/>
        <c:tickLblPos val="nextTo"/>
        <c:crossAx val="83739200"/>
        <c:crosses val="autoZero"/>
        <c:auto val="1"/>
        <c:lblAlgn val="ctr"/>
        <c:lblOffset val="100"/>
        <c:noMultiLvlLbl val="0"/>
      </c:catAx>
      <c:valAx>
        <c:axId val="83739200"/>
        <c:scaling>
          <c:orientation val="minMax"/>
          <c:max val="1000000"/>
        </c:scaling>
        <c:delete val="1"/>
        <c:axPos val="l"/>
        <c:numFmt formatCode="#,##0.0" sourceLinked="1"/>
        <c:majorTickMark val="out"/>
        <c:minorTickMark val="none"/>
        <c:tickLblPos val="nextTo"/>
        <c:crossAx val="840043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29538899743077773"/>
                </c:manualLayout>
              </c:layout>
              <c:spPr>
                <a:solidFill>
                  <a:srgbClr val="F14124">
                    <a:lumMod val="20000"/>
                    <a:lumOff val="8000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244835561677753E-2"/>
                  <c:y val="-0.11361115285799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Лист3!$B$44:$C$44</c:f>
              <c:numCache>
                <c:formatCode>#,##0.0</c:formatCode>
                <c:ptCount val="2"/>
                <c:pt idx="0">
                  <c:v>1021891.8000000002</c:v>
                </c:pt>
                <c:pt idx="1">
                  <c:v>426735.8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010048"/>
        <c:axId val="83740928"/>
        <c:axId val="0"/>
      </c:bar3DChart>
      <c:catAx>
        <c:axId val="83010048"/>
        <c:scaling>
          <c:orientation val="minMax"/>
        </c:scaling>
        <c:delete val="1"/>
        <c:axPos val="b"/>
        <c:majorTickMark val="out"/>
        <c:minorTickMark val="none"/>
        <c:tickLblPos val="nextTo"/>
        <c:crossAx val="83740928"/>
        <c:crosses val="autoZero"/>
        <c:auto val="1"/>
        <c:lblAlgn val="ctr"/>
        <c:lblOffset val="100"/>
        <c:noMultiLvlLbl val="0"/>
      </c:catAx>
      <c:valAx>
        <c:axId val="8374092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830100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231635750453338"/>
          <c:y val="0.33244160608218148"/>
          <c:w val="0.70277777777777772"/>
          <c:h val="0.66666666666666663"/>
        </c:manualLayout>
      </c:layout>
      <c:pie3DChart>
        <c:varyColors val="1"/>
        <c:ser>
          <c:idx val="0"/>
          <c:order val="0"/>
          <c:explosion val="20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212745">
                  <a:lumMod val="40000"/>
                  <a:lumOff val="60000"/>
                </a:srgbClr>
              </a:solidFill>
            </c:spPr>
          </c:dPt>
          <c:dPt>
            <c:idx val="4"/>
            <c:bubble3D val="0"/>
            <c:spPr>
              <a:solidFill>
                <a:srgbClr val="B4DCFA">
                  <a:lumMod val="75000"/>
                </a:srgbClr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Pt>
            <c:idx val="7"/>
            <c:bubble3D val="0"/>
            <c:spPr>
              <a:solidFill>
                <a:srgbClr val="FF0000"/>
              </a:solidFill>
            </c:spPr>
          </c:dPt>
          <c:dPt>
            <c:idx val="8"/>
            <c:bubble3D val="0"/>
            <c:spPr>
              <a:solidFill>
                <a:srgbClr val="92D050"/>
              </a:solidFill>
            </c:spPr>
          </c:dPt>
          <c:dPt>
            <c:idx val="9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rgbClr val="FFC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8590424981028478E-2"/>
                  <c:y val="-0.28602364581049355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accent6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b="1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экономика; </a:t>
                    </a:r>
                    <a:r>
                      <a:rPr lang="ru-RU" b="1" smtClean="0">
                        <a:latin typeface="Times New Roman" pitchFamily="18" charset="0"/>
                        <a:cs typeface="Times New Roman" pitchFamily="18" charset="0"/>
                      </a:rPr>
                      <a:t>  </a:t>
                    </a:r>
                  </a:p>
                  <a:p>
                    <a:r>
                      <a:rPr lang="ru-RU" b="1" smtClean="0">
                        <a:latin typeface="Times New Roman" pitchFamily="18" charset="0"/>
                        <a:cs typeface="Times New Roman" pitchFamily="18" charset="0"/>
                      </a:rPr>
                      <a:t>36 </a:t>
                    </a:r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668,2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b="1">
                      <a:solidFill>
                        <a:srgbClr val="0070C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b="1">
                      <a:solidFill>
                        <a:schemeClr val="accent6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24741265800975032"/>
                  <c:y val="0.31939089495869744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26492666069118498"/>
                  <c:y val="0.11613220516029533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Социальная политика; </a:t>
                    </a:r>
                    <a:r>
                      <a:rPr lang="ru-RU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 </a:t>
                    </a:r>
                  </a:p>
                  <a:p>
                    <a:pPr>
                      <a:defRPr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25 </a:t>
                    </a:r>
                    <a:r>
                      <a:rPr lang="ru-RU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768,1</a:t>
                    </a:r>
                    <a:endParaRPr lang="ru-RU" dirty="0">
                      <a:solidFill>
                        <a:srgbClr val="00B05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25801476389629024"/>
                  <c:y val="-7.8827169770415387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solidFill>
                          <a:srgbClr val="7030A0"/>
                        </a:solidFill>
                      </a:rPr>
                      <a:t>  Физкультура </a:t>
                    </a:r>
                    <a:r>
                      <a:rPr lang="ru-RU" dirty="0">
                        <a:solidFill>
                          <a:srgbClr val="7030A0"/>
                        </a:solidFill>
                      </a:rPr>
                      <a:t>и спорт; </a:t>
                    </a:r>
                    <a:endParaRPr lang="ru-RU" dirty="0" smtClean="0">
                      <a:solidFill>
                        <a:srgbClr val="7030A0"/>
                      </a:solidFill>
                    </a:endParaRPr>
                  </a:p>
                  <a:p>
                    <a:pPr>
                      <a:defRPr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solidFill>
                          <a:srgbClr val="7030A0"/>
                        </a:solidFill>
                      </a:rPr>
                      <a:t>8 </a:t>
                    </a:r>
                    <a:r>
                      <a:rPr lang="ru-RU" dirty="0">
                        <a:solidFill>
                          <a:srgbClr val="7030A0"/>
                        </a:solidFill>
                      </a:rPr>
                      <a:t>841,9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16673359268932453"/>
                  <c:y val="-0.20415513898503845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0070C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Лист3!$A$32:$A$43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Лист3!$C$32:$C$43</c:f>
              <c:numCache>
                <c:formatCode>#,##0.0</c:formatCode>
                <c:ptCount val="12"/>
                <c:pt idx="0">
                  <c:v>49348.5</c:v>
                </c:pt>
                <c:pt idx="1">
                  <c:v>530</c:v>
                </c:pt>
                <c:pt idx="2">
                  <c:v>6003.6</c:v>
                </c:pt>
                <c:pt idx="3">
                  <c:v>36668.199999999997</c:v>
                </c:pt>
                <c:pt idx="4">
                  <c:v>29779.9</c:v>
                </c:pt>
                <c:pt idx="5">
                  <c:v>724.6</c:v>
                </c:pt>
                <c:pt idx="6">
                  <c:v>238920</c:v>
                </c:pt>
                <c:pt idx="7">
                  <c:v>28498.799999999999</c:v>
                </c:pt>
                <c:pt idx="8">
                  <c:v>25768.1</c:v>
                </c:pt>
                <c:pt idx="9">
                  <c:v>8841.9</c:v>
                </c:pt>
                <c:pt idx="10">
                  <c:v>1648</c:v>
                </c:pt>
                <c:pt idx="11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Исполнение по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Салда  </a:t>
            </a:r>
          </a:p>
          <a:p>
            <a:pPr algn="ctr"/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 месяцев 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2019 года,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821038"/>
              </p:ext>
            </p:extLst>
          </p:nvPr>
        </p:nvGraphicFramePr>
        <p:xfrm>
          <a:off x="251520" y="62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132" y="3212976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085002"/>
              </p:ext>
            </p:extLst>
          </p:nvPr>
        </p:nvGraphicFramePr>
        <p:xfrm>
          <a:off x="456368" y="1124744"/>
          <a:ext cx="4116425" cy="216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7178596"/>
              </p:ext>
            </p:extLst>
          </p:nvPr>
        </p:nvGraphicFramePr>
        <p:xfrm>
          <a:off x="2195736" y="3245654"/>
          <a:ext cx="6768752" cy="3478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351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Салда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2019,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072131"/>
              </p:ext>
            </p:extLst>
          </p:nvPr>
        </p:nvGraphicFramePr>
        <p:xfrm>
          <a:off x="2771800" y="980728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9872" y="2708920"/>
            <a:ext cx="2132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                        Факт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148118"/>
              </p:ext>
            </p:extLst>
          </p:nvPr>
        </p:nvGraphicFramePr>
        <p:xfrm>
          <a:off x="2766965" y="627112"/>
          <a:ext cx="3438128" cy="223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227748"/>
              </p:ext>
            </p:extLst>
          </p:nvPr>
        </p:nvGraphicFramePr>
        <p:xfrm>
          <a:off x="467544" y="3212976"/>
          <a:ext cx="8496944" cy="324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97793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</TotalTime>
  <Words>112</Words>
  <Application>Microsoft Office PowerPoint</Application>
  <PresentationFormat>Экран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ZAMECON</dc:creator>
  <cp:lastModifiedBy>ZAMECON</cp:lastModifiedBy>
  <cp:revision>8</cp:revision>
  <dcterms:created xsi:type="dcterms:W3CDTF">2020-08-25T10:56:50Z</dcterms:created>
  <dcterms:modified xsi:type="dcterms:W3CDTF">2020-08-27T09:31:24Z</dcterms:modified>
</cp:coreProperties>
</file>