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60452864"/>
        <c:axId val="60557568"/>
        <c:axId val="0"/>
      </c:bar3DChart>
      <c:catAx>
        <c:axId val="60452864"/>
        <c:scaling>
          <c:orientation val="minMax"/>
        </c:scaling>
        <c:delete val="1"/>
        <c:axPos val="b"/>
        <c:tickLblPos val="nextTo"/>
        <c:crossAx val="60557568"/>
        <c:crosses val="autoZero"/>
        <c:auto val="1"/>
        <c:lblAlgn val="ctr"/>
        <c:lblOffset val="100"/>
      </c:catAx>
      <c:valAx>
        <c:axId val="60557568"/>
        <c:scaling>
          <c:orientation val="minMax"/>
        </c:scaling>
        <c:delete val="1"/>
        <c:axPos val="l"/>
        <c:numFmt formatCode="#,##0.0" sourceLinked="1"/>
        <c:tickLblPos val="nextTo"/>
        <c:crossAx val="60452864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5000000000000001E-2"/>
                  <c:y val="0.33555045202682998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5000000000000001E-2"/>
                  <c:y val="-0.1146237970253718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1085900.8999999999</c:v>
                </c:pt>
                <c:pt idx="1">
                  <c:v>1080493.1000000001</c:v>
                </c:pt>
              </c:numCache>
            </c:numRef>
          </c:val>
        </c:ser>
        <c:shape val="cylinder"/>
        <c:axId val="61722624"/>
        <c:axId val="61724160"/>
        <c:axId val="0"/>
      </c:bar3DChart>
      <c:catAx>
        <c:axId val="61722624"/>
        <c:scaling>
          <c:orientation val="minMax"/>
        </c:scaling>
        <c:delete val="1"/>
        <c:axPos val="b"/>
        <c:tickLblPos val="nextTo"/>
        <c:crossAx val="61724160"/>
        <c:crosses val="autoZero"/>
        <c:auto val="1"/>
        <c:lblAlgn val="ctr"/>
        <c:lblOffset val="100"/>
      </c:catAx>
      <c:valAx>
        <c:axId val="61724160"/>
        <c:scaling>
          <c:orientation val="minMax"/>
        </c:scaling>
        <c:delete val="1"/>
        <c:axPos val="l"/>
        <c:numFmt formatCode="#,##0.0" sourceLinked="1"/>
        <c:tickLblPos val="nextTo"/>
        <c:crossAx val="61722624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доходы; </a:t>
                    </a:r>
                    <a:r>
                      <a:rPr lang="ru-RU" dirty="0" smtClean="0"/>
                      <a:t>241 603,2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1.913411096255864E-2"/>
                  <c:y val="0.1531290941664975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Неналоговые доходы; </a:t>
                    </a:r>
                    <a:r>
                      <a:rPr lang="ru-RU" dirty="0" smtClean="0"/>
                      <a:t>12 127,6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 ; </a:t>
                    </a:r>
                    <a:endParaRPr lang="ru-RU" dirty="0" smtClean="0"/>
                  </a:p>
                  <a:p>
                    <a:r>
                      <a:rPr lang="ru-RU" dirty="0" smtClean="0"/>
                      <a:t>826 762,3</a:t>
                    </a:r>
                    <a:endParaRPr lang="ru-RU" dirty="0" smtClean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107661.2</c:v>
                </c:pt>
                <c:pt idx="1">
                  <c:v>6648.5</c:v>
                </c:pt>
                <c:pt idx="2">
                  <c:v>268741.40000000002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95974528"/>
        <c:axId val="95993856"/>
        <c:axId val="0"/>
      </c:bar3DChart>
      <c:catAx>
        <c:axId val="95974528"/>
        <c:scaling>
          <c:orientation val="minMax"/>
        </c:scaling>
        <c:delete val="1"/>
        <c:axPos val="b"/>
        <c:tickLblPos val="nextTo"/>
        <c:crossAx val="95993856"/>
        <c:crosses val="autoZero"/>
        <c:auto val="1"/>
        <c:lblAlgn val="ctr"/>
        <c:lblOffset val="100"/>
      </c:catAx>
      <c:valAx>
        <c:axId val="95993856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95974528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0531727866786061E-2"/>
                  <c:y val="0.29604845493357884"/>
                </c:manualLayout>
              </c:layout>
              <c:spPr>
                <a:solidFill>
                  <a:srgbClr val="C0504D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574031689167396E-2"/>
                  <c:y val="-0.1259780659291824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1234943.7</c:v>
                </c:pt>
                <c:pt idx="1">
                  <c:v>1127097.1000000001</c:v>
                </c:pt>
              </c:numCache>
            </c:numRef>
          </c:val>
        </c:ser>
        <c:shape val="cylinder"/>
        <c:axId val="111228032"/>
        <c:axId val="111229568"/>
        <c:axId val="0"/>
      </c:bar3DChart>
      <c:catAx>
        <c:axId val="111228032"/>
        <c:scaling>
          <c:orientation val="minMax"/>
        </c:scaling>
        <c:delete val="1"/>
        <c:axPos val="b"/>
        <c:tickLblPos val="nextTo"/>
        <c:crossAx val="111229568"/>
        <c:crosses val="autoZero"/>
        <c:auto val="1"/>
        <c:lblAlgn val="ctr"/>
        <c:lblOffset val="100"/>
      </c:catAx>
      <c:valAx>
        <c:axId val="111229568"/>
        <c:scaling>
          <c:orientation val="minMax"/>
        </c:scaling>
        <c:delete val="1"/>
        <c:axPos val="l"/>
        <c:numFmt formatCode="#,##0.0" sourceLinked="1"/>
        <c:tickLblPos val="nextTo"/>
        <c:crossAx val="111228032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69345934742889"/>
          <c:y val="0.15569683831507278"/>
          <c:w val="0.73990964605465381"/>
          <c:h val="0.70586502229769565"/>
        </c:manualLayout>
      </c:layout>
      <c:pie3DChart>
        <c:varyColors val="1"/>
        <c:ser>
          <c:idx val="0"/>
          <c:order val="0"/>
          <c:explosion val="28"/>
          <c:dPt>
            <c:idx val="0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0294677507096919"/>
                  <c:y val="-6.9971929473617842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Общегосударственные вопросы; </a:t>
                    </a:r>
                    <a:r>
                      <a:rPr lang="ru-RU" dirty="0" smtClean="0"/>
                      <a:t>79 406,7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</a:t>
                    </a:r>
                    <a:r>
                      <a:rPr lang="ru-RU" dirty="0" smtClean="0"/>
                      <a:t>;</a:t>
                    </a:r>
                    <a:r>
                      <a:rPr lang="ru-RU" baseline="0" dirty="0" smtClean="0"/>
                      <a:t> 916,8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23486422964498185"/>
                  <c:y val="3.7906625818361316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Национальная безопасность и правоохранительная деятельность; </a:t>
                    </a:r>
                    <a:r>
                      <a:rPr lang="ru-RU" dirty="0" smtClean="0"/>
                      <a:t>10</a:t>
                    </a:r>
                    <a:r>
                      <a:rPr lang="ru-RU" baseline="0" dirty="0" smtClean="0"/>
                      <a:t> 752,4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3"/>
              <c:layout>
                <c:manualLayout>
                  <c:x val="0.14708219680571891"/>
                  <c:y val="0.16989381687406099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Национальная экономика; </a:t>
                    </a:r>
                    <a:r>
                      <a:rPr lang="ru-RU" dirty="0" smtClean="0"/>
                      <a:t>160</a:t>
                    </a:r>
                    <a:r>
                      <a:rPr lang="ru-RU" baseline="0" dirty="0" smtClean="0"/>
                      <a:t> 883,0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4"/>
              <c:layout>
                <c:manualLayout>
                  <c:x val="6.5772864317757904E-2"/>
                  <c:y val="0.20406576896065126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Жилищно-коммунальное хозяйство; </a:t>
                    </a:r>
                    <a:r>
                      <a:rPr lang="ru-RU" dirty="0" smtClean="0"/>
                      <a:t>385</a:t>
                    </a:r>
                    <a:r>
                      <a:rPr lang="ru-RU" baseline="0" dirty="0" smtClean="0"/>
                      <a:t> 216,4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5"/>
              <c:layout>
                <c:manualLayout>
                  <c:x val="4.1455642859605658E-2"/>
                  <c:y val="-3.804333645711256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Охрана </a:t>
                    </a:r>
                    <a:r>
                      <a:rPr lang="ru-RU" dirty="0"/>
                      <a:t>окружающей среды; 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236,1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r>
                      <a:rPr lang="ru-RU" dirty="0" smtClean="0"/>
                      <a:t>389</a:t>
                    </a:r>
                    <a:r>
                      <a:rPr lang="ru-RU" baseline="0" dirty="0" smtClean="0"/>
                      <a:t> 858,9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18322389466304509"/>
                  <c:y val="0.34876868016342238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Культура; </a:t>
                    </a:r>
                    <a:r>
                      <a:rPr lang="ru-RU" sz="1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49</a:t>
                    </a:r>
                    <a:r>
                      <a:rPr lang="ru-RU" sz="1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701,5</a:t>
                    </a:r>
                    <a:endParaRPr lang="ru-RU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0.24677988790445921"/>
                  <c:y val="0.17033737902603321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Социальная </a:t>
                    </a:r>
                    <a:r>
                      <a:rPr lang="ru-RU" sz="1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политика; </a:t>
                    </a:r>
                    <a:endParaRPr lang="ru-RU" sz="1000" b="1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35</a:t>
                    </a:r>
                    <a:r>
                      <a:rPr lang="ru-RU" sz="1000" b="1" baseline="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643,4</a:t>
                    </a:r>
                    <a:endParaRPr lang="ru-RU" b="1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-0.28233991721226415"/>
                  <c:y val="2.6814582323178515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Физкультура </a:t>
                    </a:r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и спорт;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       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11</a:t>
                    </a:r>
                    <a:r>
                      <a:rPr lang="ru-RU" sz="10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278,3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0"/>
              <c:layout>
                <c:manualLayout>
                  <c:x val="-0.23212255630600417"/>
                  <c:y val="-6.2222909550284512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Средства массовой информации; </a:t>
                    </a:r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200,00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1"/>
              <c:layout>
                <c:manualLayout>
                  <c:x val="2.0109176087714425E-2"/>
                  <c:y val="-6.48117143894606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долга; </a:t>
                    </a:r>
                    <a:r>
                      <a:rPr lang="ru-RU" dirty="0" smtClean="0"/>
                      <a:t>3,6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24896.400000000001</c:v>
                </c:pt>
                <c:pt idx="1">
                  <c:v>446.2</c:v>
                </c:pt>
                <c:pt idx="2">
                  <c:v>4122.4000000000005</c:v>
                </c:pt>
                <c:pt idx="3">
                  <c:v>14744.1</c:v>
                </c:pt>
                <c:pt idx="4">
                  <c:v>173155.20000000001</c:v>
                </c:pt>
                <c:pt idx="5">
                  <c:v>604</c:v>
                </c:pt>
                <c:pt idx="6">
                  <c:v>191991.4</c:v>
                </c:pt>
                <c:pt idx="7">
                  <c:v>24005.9</c:v>
                </c:pt>
                <c:pt idx="8">
                  <c:v>20426.599999999988</c:v>
                </c:pt>
                <c:pt idx="9">
                  <c:v>5237.3</c:v>
                </c:pt>
                <c:pt idx="10">
                  <c:v>1098</c:v>
                </c:pt>
                <c:pt idx="11">
                  <c:v>1.5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2021 год,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5200700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508303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54954593"/>
              </p:ext>
            </p:extLst>
          </p:nvPr>
        </p:nvGraphicFramePr>
        <p:xfrm>
          <a:off x="105457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35201687"/>
              </p:ext>
            </p:extLst>
          </p:nvPr>
        </p:nvGraphicFramePr>
        <p:xfrm>
          <a:off x="2627784" y="3143248"/>
          <a:ext cx="6516216" cy="3182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2021 год,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984905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2708920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3317383"/>
              </p:ext>
            </p:extLst>
          </p:nvPr>
        </p:nvGraphicFramePr>
        <p:xfrm>
          <a:off x="2749217" y="764704"/>
          <a:ext cx="361764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37416916"/>
              </p:ext>
            </p:extLst>
          </p:nvPr>
        </p:nvGraphicFramePr>
        <p:xfrm>
          <a:off x="503040" y="3284984"/>
          <a:ext cx="8352928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</TotalTime>
  <Words>126</Words>
  <Application>Microsoft Office PowerPoint</Application>
  <PresentationFormat>Экран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Kseniya</cp:lastModifiedBy>
  <cp:revision>19</cp:revision>
  <dcterms:created xsi:type="dcterms:W3CDTF">2020-08-25T10:56:50Z</dcterms:created>
  <dcterms:modified xsi:type="dcterms:W3CDTF">2022-08-15T11:43:58Z</dcterms:modified>
</cp:coreProperties>
</file>