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2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charts/chart75.xml" ContentType="application/vnd.openxmlformats-officedocument.drawingml.chart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charts/chart8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"/>
  </p:notesMasterIdLst>
  <p:sldIdLst>
    <p:sldId id="256" r:id="rId2"/>
    <p:sldId id="267" r:id="rId3"/>
    <p:sldId id="268" r:id="rId4"/>
    <p:sldId id="269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81946" autoAdjust="0"/>
  </p:normalViewPr>
  <p:slideViewPr>
    <p:cSldViewPr>
      <p:cViewPr varScale="1">
        <p:scale>
          <a:sx n="75" d="100"/>
          <a:sy n="75" d="100"/>
        </p:scale>
        <p:origin x="-11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4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5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6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7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8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9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0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1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2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7234560"/>
        <c:axId val="75107328"/>
        <c:axId val="0"/>
      </c:bar3DChart>
      <c:catAx>
        <c:axId val="772345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75107328"/>
        <c:crosses val="autoZero"/>
        <c:auto val="1"/>
        <c:lblAlgn val="ctr"/>
        <c:lblOffset val="100"/>
        <c:noMultiLvlLbl val="0"/>
      </c:catAx>
      <c:valAx>
        <c:axId val="75107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7234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662720"/>
        <c:axId val="83664256"/>
        <c:axId val="0"/>
      </c:bar3DChart>
      <c:catAx>
        <c:axId val="83662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664256"/>
        <c:crosses val="autoZero"/>
        <c:auto val="1"/>
        <c:lblAlgn val="ctr"/>
        <c:lblOffset val="100"/>
        <c:noMultiLvlLbl val="0"/>
      </c:catAx>
      <c:valAx>
        <c:axId val="83664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6627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5525634253"/>
          <c:y val="2.4936723255542391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4919296"/>
        <c:axId val="94933376"/>
        <c:axId val="0"/>
      </c:bar3DChart>
      <c:catAx>
        <c:axId val="94919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4933376"/>
        <c:crosses val="autoZero"/>
        <c:auto val="1"/>
        <c:lblAlgn val="ctr"/>
        <c:lblOffset val="100"/>
        <c:noMultiLvlLbl val="0"/>
      </c:catAx>
      <c:valAx>
        <c:axId val="94933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9192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4944640"/>
        <c:axId val="96797824"/>
        <c:axId val="0"/>
      </c:bar3DChart>
      <c:catAx>
        <c:axId val="949446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6797824"/>
        <c:crosses val="autoZero"/>
        <c:auto val="1"/>
        <c:lblAlgn val="ctr"/>
        <c:lblOffset val="100"/>
        <c:noMultiLvlLbl val="0"/>
      </c:catAx>
      <c:valAx>
        <c:axId val="96797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9446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86"/>
          <c:y val="2.4935689009023213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7218944"/>
        <c:axId val="97220480"/>
        <c:axId val="0"/>
      </c:bar3DChart>
      <c:catAx>
        <c:axId val="972189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7220480"/>
        <c:crosses val="autoZero"/>
        <c:auto val="1"/>
        <c:lblAlgn val="ctr"/>
        <c:lblOffset val="100"/>
        <c:noMultiLvlLbl val="0"/>
      </c:catAx>
      <c:valAx>
        <c:axId val="97220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2189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7576064"/>
        <c:axId val="97577600"/>
        <c:axId val="0"/>
      </c:bar3DChart>
      <c:catAx>
        <c:axId val="97576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7577600"/>
        <c:crosses val="autoZero"/>
        <c:auto val="1"/>
        <c:lblAlgn val="ctr"/>
        <c:lblOffset val="100"/>
        <c:noMultiLvlLbl val="0"/>
      </c:catAx>
      <c:valAx>
        <c:axId val="97577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576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6872320"/>
        <c:axId val="96873856"/>
        <c:axId val="0"/>
      </c:bar3DChart>
      <c:catAx>
        <c:axId val="96872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6873856"/>
        <c:crosses val="autoZero"/>
        <c:auto val="1"/>
        <c:lblAlgn val="ctr"/>
        <c:lblOffset val="100"/>
        <c:noMultiLvlLbl val="0"/>
      </c:catAx>
      <c:valAx>
        <c:axId val="96873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68723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413248"/>
        <c:axId val="105415040"/>
        <c:axId val="0"/>
      </c:bar3DChart>
      <c:catAx>
        <c:axId val="105413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05415040"/>
        <c:crosses val="autoZero"/>
        <c:auto val="1"/>
        <c:lblAlgn val="ctr"/>
        <c:lblOffset val="100"/>
        <c:noMultiLvlLbl val="0"/>
      </c:catAx>
      <c:valAx>
        <c:axId val="1054150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4132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434496"/>
        <c:axId val="96867456"/>
        <c:axId val="0"/>
      </c:bar3DChart>
      <c:catAx>
        <c:axId val="1054344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6867456"/>
        <c:crosses val="autoZero"/>
        <c:auto val="1"/>
        <c:lblAlgn val="ctr"/>
        <c:lblOffset val="100"/>
        <c:noMultiLvlLbl val="0"/>
      </c:catAx>
      <c:valAx>
        <c:axId val="968674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4344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944578057449933"/>
          <c:y val="0"/>
          <c:w val="0.66914628857082836"/>
          <c:h val="0.9975064310990976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366528"/>
        <c:axId val="111368064"/>
        <c:axId val="0"/>
      </c:bar3DChart>
      <c:catAx>
        <c:axId val="111366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1368064"/>
        <c:crosses val="autoZero"/>
        <c:auto val="1"/>
        <c:lblAlgn val="ctr"/>
        <c:lblOffset val="100"/>
        <c:noMultiLvlLbl val="0"/>
      </c:catAx>
      <c:valAx>
        <c:axId val="111368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13665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359104"/>
        <c:axId val="111360640"/>
        <c:axId val="0"/>
      </c:bar3DChart>
      <c:catAx>
        <c:axId val="111359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1360640"/>
        <c:crosses val="autoZero"/>
        <c:auto val="1"/>
        <c:lblAlgn val="ctr"/>
        <c:lblOffset val="100"/>
        <c:noMultiLvlLbl val="0"/>
      </c:catAx>
      <c:valAx>
        <c:axId val="111360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1359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6955008"/>
        <c:axId val="76964992"/>
        <c:axId val="0"/>
      </c:bar3DChart>
      <c:catAx>
        <c:axId val="76955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76964992"/>
        <c:crosses val="autoZero"/>
        <c:auto val="1"/>
        <c:lblAlgn val="ctr"/>
        <c:lblOffset val="100"/>
        <c:noMultiLvlLbl val="0"/>
      </c:catAx>
      <c:valAx>
        <c:axId val="76964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69550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0010566861"/>
          <c:y val="2.493693142726091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687552"/>
        <c:axId val="111689088"/>
        <c:axId val="0"/>
      </c:bar3DChart>
      <c:catAx>
        <c:axId val="111687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1689088"/>
        <c:crosses val="autoZero"/>
        <c:auto val="1"/>
        <c:lblAlgn val="ctr"/>
        <c:lblOffset val="100"/>
        <c:noMultiLvlLbl val="0"/>
      </c:catAx>
      <c:valAx>
        <c:axId val="111689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1687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700608"/>
        <c:axId val="112505216"/>
        <c:axId val="0"/>
      </c:bar3DChart>
      <c:catAx>
        <c:axId val="111700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2505216"/>
        <c:crosses val="autoZero"/>
        <c:auto val="1"/>
        <c:lblAlgn val="ctr"/>
        <c:lblOffset val="100"/>
        <c:noMultiLvlLbl val="0"/>
      </c:catAx>
      <c:valAx>
        <c:axId val="112505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17006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850816"/>
        <c:axId val="112852352"/>
        <c:axId val="0"/>
      </c:bar3DChart>
      <c:catAx>
        <c:axId val="112850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2852352"/>
        <c:crosses val="autoZero"/>
        <c:auto val="1"/>
        <c:lblAlgn val="ctr"/>
        <c:lblOffset val="100"/>
        <c:noMultiLvlLbl val="0"/>
      </c:catAx>
      <c:valAx>
        <c:axId val="112852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28508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01.06.21'!$B$3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814310051107326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7.2498029944839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8143100511073263E-3"/>
                  <c:y val="-7.8802206461780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498029944839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42873367404892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01.06.21'!$A$4:$A$8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01.06.21'!$B$4:$B$8</c:f>
              <c:numCache>
                <c:formatCode>General</c:formatCode>
                <c:ptCount val="5"/>
                <c:pt idx="0">
                  <c:v>802</c:v>
                </c:pt>
                <c:pt idx="1">
                  <c:v>1837</c:v>
                </c:pt>
                <c:pt idx="2">
                  <c:v>1418</c:v>
                </c:pt>
                <c:pt idx="3">
                  <c:v>802</c:v>
                </c:pt>
                <c:pt idx="4">
                  <c:v>1712</c:v>
                </c:pt>
              </c:numCache>
            </c:numRef>
          </c:val>
        </c:ser>
        <c:ser>
          <c:idx val="1"/>
          <c:order val="1"/>
          <c:tx>
            <c:strRef>
              <c:f>'доходы на 01.06.21'!$C$3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261805434456992E-2"/>
                  <c:y val="-7.1020767794096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201393267068273E-2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014241192593691E-2"/>
                  <c:y val="-8.8258471237194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5428733674048923E-3"/>
                  <c:y val="-7.5650118203309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7.2498029944839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01.06.21'!$A$4:$A$8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01.06.21'!$C$4:$C$8</c:f>
              <c:numCache>
                <c:formatCode>General</c:formatCode>
                <c:ptCount val="5"/>
                <c:pt idx="0">
                  <c:v>274</c:v>
                </c:pt>
                <c:pt idx="1">
                  <c:v>560</c:v>
                </c:pt>
                <c:pt idx="2">
                  <c:v>616</c:v>
                </c:pt>
                <c:pt idx="3">
                  <c:v>370</c:v>
                </c:pt>
                <c:pt idx="4">
                  <c:v>703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188864"/>
        <c:axId val="33190656"/>
        <c:axId val="0"/>
      </c:bar3DChart>
      <c:catAx>
        <c:axId val="33188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33190656"/>
        <c:crosses val="autoZero"/>
        <c:auto val="1"/>
        <c:lblAlgn val="ctr"/>
        <c:lblOffset val="100"/>
        <c:noMultiLvlLbl val="0"/>
      </c:catAx>
      <c:valAx>
        <c:axId val="33190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1888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2130688"/>
        <c:axId val="113245184"/>
        <c:axId val="0"/>
      </c:bar3DChart>
      <c:catAx>
        <c:axId val="112130688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13245184"/>
        <c:crosses val="autoZero"/>
        <c:auto val="1"/>
        <c:lblAlgn val="ctr"/>
        <c:lblOffset val="100"/>
        <c:noMultiLvlLbl val="1"/>
      </c:catAx>
      <c:valAx>
        <c:axId val="113245184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121306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125632"/>
        <c:axId val="113131520"/>
        <c:axId val="0"/>
      </c:bar3DChart>
      <c:catAx>
        <c:axId val="113125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3131520"/>
        <c:crosses val="autoZero"/>
        <c:auto val="1"/>
        <c:lblAlgn val="ctr"/>
        <c:lblOffset val="100"/>
        <c:noMultiLvlLbl val="0"/>
      </c:catAx>
      <c:valAx>
        <c:axId val="1131315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125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609728"/>
        <c:axId val="113615616"/>
        <c:axId val="0"/>
      </c:bar3DChart>
      <c:catAx>
        <c:axId val="113609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3615616"/>
        <c:crosses val="autoZero"/>
        <c:auto val="1"/>
        <c:lblAlgn val="ctr"/>
        <c:lblOffset val="100"/>
        <c:noMultiLvlLbl val="0"/>
      </c:catAx>
      <c:valAx>
        <c:axId val="1136156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3609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3528832"/>
        <c:axId val="113530368"/>
        <c:axId val="0"/>
      </c:bar3DChart>
      <c:catAx>
        <c:axId val="113528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3530368"/>
        <c:crosses val="autoZero"/>
        <c:auto val="1"/>
        <c:lblAlgn val="ctr"/>
        <c:lblOffset val="100"/>
        <c:noMultiLvlLbl val="0"/>
      </c:catAx>
      <c:valAx>
        <c:axId val="113530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35288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225920"/>
        <c:axId val="114227456"/>
        <c:axId val="0"/>
      </c:bar3DChart>
      <c:catAx>
        <c:axId val="114225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4227456"/>
        <c:crosses val="autoZero"/>
        <c:auto val="1"/>
        <c:lblAlgn val="ctr"/>
        <c:lblOffset val="100"/>
        <c:noMultiLvlLbl val="0"/>
      </c:catAx>
      <c:valAx>
        <c:axId val="1142274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2259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509312"/>
        <c:axId val="114510848"/>
        <c:axId val="0"/>
      </c:bar3DChart>
      <c:catAx>
        <c:axId val="1145093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4510848"/>
        <c:crosses val="autoZero"/>
        <c:auto val="1"/>
        <c:lblAlgn val="ctr"/>
        <c:lblOffset val="100"/>
        <c:noMultiLvlLbl val="0"/>
      </c:catAx>
      <c:valAx>
        <c:axId val="1145108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5093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9573376"/>
        <c:axId val="79574912"/>
        <c:axId val="0"/>
      </c:bar3DChart>
      <c:catAx>
        <c:axId val="79573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79574912"/>
        <c:crosses val="autoZero"/>
        <c:auto val="1"/>
        <c:lblAlgn val="ctr"/>
        <c:lblOffset val="100"/>
        <c:noMultiLvlLbl val="0"/>
      </c:catAx>
      <c:valAx>
        <c:axId val="795749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795733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792704"/>
        <c:axId val="114798592"/>
        <c:axId val="0"/>
      </c:bar3DChart>
      <c:catAx>
        <c:axId val="114792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4798592"/>
        <c:crosses val="autoZero"/>
        <c:auto val="1"/>
        <c:lblAlgn val="ctr"/>
        <c:lblOffset val="100"/>
        <c:noMultiLvlLbl val="0"/>
      </c:catAx>
      <c:valAx>
        <c:axId val="1147985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792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893"/>
          <c:y val="7.0284317908537322E-3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809856"/>
        <c:axId val="114815744"/>
        <c:axId val="0"/>
      </c:bar3DChart>
      <c:catAx>
        <c:axId val="114809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4815744"/>
        <c:crosses val="autoZero"/>
        <c:auto val="1"/>
        <c:lblAlgn val="ctr"/>
        <c:lblOffset val="100"/>
        <c:noMultiLvlLbl val="0"/>
      </c:catAx>
      <c:valAx>
        <c:axId val="1148157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809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450432"/>
        <c:axId val="114451968"/>
        <c:axId val="0"/>
      </c:bar3DChart>
      <c:catAx>
        <c:axId val="114450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4451968"/>
        <c:crosses val="autoZero"/>
        <c:auto val="1"/>
        <c:lblAlgn val="ctr"/>
        <c:lblOffset val="100"/>
        <c:noMultiLvlLbl val="0"/>
      </c:catAx>
      <c:valAx>
        <c:axId val="1144519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4504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4459392"/>
        <c:axId val="114460928"/>
        <c:axId val="0"/>
      </c:bar3DChart>
      <c:catAx>
        <c:axId val="1144593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4460928"/>
        <c:crosses val="autoZero"/>
        <c:auto val="1"/>
        <c:lblAlgn val="ctr"/>
        <c:lblOffset val="100"/>
        <c:noMultiLvlLbl val="0"/>
      </c:catAx>
      <c:valAx>
        <c:axId val="1144609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44593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156480"/>
        <c:axId val="115158016"/>
        <c:axId val="0"/>
      </c:bar3DChart>
      <c:catAx>
        <c:axId val="115156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5158016"/>
        <c:crosses val="autoZero"/>
        <c:auto val="1"/>
        <c:lblAlgn val="ctr"/>
        <c:lblOffset val="100"/>
        <c:noMultiLvlLbl val="0"/>
      </c:catAx>
      <c:valAx>
        <c:axId val="11515801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156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640576"/>
        <c:axId val="115646464"/>
        <c:axId val="0"/>
      </c:bar3DChart>
      <c:catAx>
        <c:axId val="1156405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5646464"/>
        <c:crosses val="autoZero"/>
        <c:auto val="1"/>
        <c:lblAlgn val="ctr"/>
        <c:lblOffset val="100"/>
        <c:noMultiLvlLbl val="0"/>
      </c:catAx>
      <c:valAx>
        <c:axId val="11564646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6405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653632"/>
        <c:axId val="115933952"/>
        <c:axId val="0"/>
      </c:bar3DChart>
      <c:catAx>
        <c:axId val="115653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5933952"/>
        <c:crosses val="autoZero"/>
        <c:auto val="1"/>
        <c:lblAlgn val="ctr"/>
        <c:lblOffset val="100"/>
        <c:noMultiLvlLbl val="0"/>
      </c:catAx>
      <c:valAx>
        <c:axId val="1159339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653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408320"/>
        <c:axId val="116409856"/>
        <c:axId val="0"/>
      </c:bar3DChart>
      <c:catAx>
        <c:axId val="116408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6409856"/>
        <c:crosses val="autoZero"/>
        <c:auto val="1"/>
        <c:lblAlgn val="ctr"/>
        <c:lblOffset val="100"/>
        <c:noMultiLvlLbl val="0"/>
      </c:catAx>
      <c:valAx>
        <c:axId val="1164098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64083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761344"/>
        <c:axId val="116762880"/>
        <c:axId val="0"/>
      </c:bar3DChart>
      <c:catAx>
        <c:axId val="1167613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6762880"/>
        <c:crosses val="autoZero"/>
        <c:auto val="1"/>
        <c:lblAlgn val="ctr"/>
        <c:lblOffset val="100"/>
        <c:noMultiLvlLbl val="0"/>
      </c:catAx>
      <c:valAx>
        <c:axId val="1167628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67613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753920"/>
        <c:axId val="116755456"/>
        <c:axId val="0"/>
      </c:bar3DChart>
      <c:catAx>
        <c:axId val="1167539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6755456"/>
        <c:crosses val="autoZero"/>
        <c:auto val="1"/>
        <c:lblAlgn val="ctr"/>
        <c:lblOffset val="100"/>
        <c:noMultiLvlLbl val="0"/>
      </c:catAx>
      <c:valAx>
        <c:axId val="1167554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67539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024128"/>
        <c:axId val="81025664"/>
        <c:axId val="0"/>
      </c:bar3DChart>
      <c:catAx>
        <c:axId val="81024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1025664"/>
        <c:crosses val="autoZero"/>
        <c:auto val="1"/>
        <c:lblAlgn val="ctr"/>
        <c:lblOffset val="100"/>
        <c:noMultiLvlLbl val="0"/>
      </c:catAx>
      <c:valAx>
        <c:axId val="81025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0241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467392"/>
        <c:axId val="117469184"/>
        <c:axId val="0"/>
      </c:bar3DChart>
      <c:catAx>
        <c:axId val="1174673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17469184"/>
        <c:crosses val="autoZero"/>
        <c:auto val="1"/>
        <c:lblAlgn val="ctr"/>
        <c:lblOffset val="100"/>
        <c:noMultiLvlLbl val="0"/>
      </c:catAx>
      <c:valAx>
        <c:axId val="117469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4673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488640"/>
        <c:axId val="117826304"/>
        <c:axId val="0"/>
      </c:bar3DChart>
      <c:catAx>
        <c:axId val="1174886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7826304"/>
        <c:crosses val="autoZero"/>
        <c:auto val="1"/>
        <c:lblAlgn val="ctr"/>
        <c:lblOffset val="100"/>
        <c:noMultiLvlLbl val="0"/>
      </c:catAx>
      <c:valAx>
        <c:axId val="1178263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74886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17"/>
          <c:h val="0.9144404345290196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403648"/>
        <c:axId val="117405184"/>
        <c:axId val="0"/>
      </c:bar3DChart>
      <c:catAx>
        <c:axId val="1174036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7405184"/>
        <c:crosses val="autoZero"/>
        <c:auto val="1"/>
        <c:lblAlgn val="ctr"/>
        <c:lblOffset val="100"/>
        <c:noMultiLvlLbl val="0"/>
      </c:catAx>
      <c:valAx>
        <c:axId val="1174051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74036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604544"/>
        <c:axId val="118606080"/>
        <c:axId val="0"/>
      </c:bar3DChart>
      <c:catAx>
        <c:axId val="118604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8606080"/>
        <c:crosses val="autoZero"/>
        <c:auto val="1"/>
        <c:lblAlgn val="ctr"/>
        <c:lblOffset val="100"/>
        <c:noMultiLvlLbl val="0"/>
      </c:catAx>
      <c:valAx>
        <c:axId val="1186060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86045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5051806024246974"/>
          <c:y val="6.6141732283464566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8494720"/>
        <c:axId val="118496256"/>
        <c:axId val="0"/>
      </c:bar3DChart>
      <c:catAx>
        <c:axId val="118494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8496256"/>
        <c:crosses val="autoZero"/>
        <c:auto val="1"/>
        <c:lblAlgn val="ctr"/>
        <c:lblOffset val="100"/>
        <c:noMultiLvlLbl val="0"/>
      </c:catAx>
      <c:valAx>
        <c:axId val="1184962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84947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317248"/>
        <c:axId val="119318784"/>
        <c:axId val="0"/>
      </c:bar3DChart>
      <c:catAx>
        <c:axId val="119317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19318784"/>
        <c:crosses val="autoZero"/>
        <c:auto val="1"/>
        <c:lblAlgn val="ctr"/>
        <c:lblOffset val="100"/>
        <c:noMultiLvlLbl val="0"/>
      </c:catAx>
      <c:valAx>
        <c:axId val="11931878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93172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1 чел  01.06.21  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7777777778065E-3"/>
                  <c:y val="-8.33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8065E-3"/>
                  <c:y val="-6.48148148148152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01.06.21  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1 чел  01.06.21  '!$B$4:$B$8</c:f>
              <c:numCache>
                <c:formatCode>0.0</c:formatCode>
                <c:ptCount val="5"/>
                <c:pt idx="0">
                  <c:v>45.555239988639592</c:v>
                </c:pt>
                <c:pt idx="1">
                  <c:v>45.526641883519211</c:v>
                </c:pt>
                <c:pt idx="2">
                  <c:v>32.157111756168362</c:v>
                </c:pt>
                <c:pt idx="3">
                  <c:v>66.755451972698509</c:v>
                </c:pt>
                <c:pt idx="4">
                  <c:v>39.970115801270076</c:v>
                </c:pt>
              </c:numCache>
            </c:numRef>
          </c:val>
        </c:ser>
        <c:ser>
          <c:idx val="1"/>
          <c:order val="1"/>
          <c:tx>
            <c:strRef>
              <c:f>'доходы на 1 чел  01.06.21  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031004590561675E-2"/>
                  <c:y val="-7.5080451900034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184594953519258E-2"/>
                  <c:y val="-6.5821351135455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655174577281405E-2"/>
                  <c:y val="-7.8703640305831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3364285639593889E-2"/>
                  <c:y val="-5.1932272052949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01.06.21  '!$A$4:$A$8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'доходы на 1 чел  01.06.21  '!$C$4:$C$8</c:f>
              <c:numCache>
                <c:formatCode>0.0</c:formatCode>
                <c:ptCount val="5"/>
                <c:pt idx="0">
                  <c:v>15.563760295370633</c:v>
                </c:pt>
                <c:pt idx="1">
                  <c:v>13.878562577447335</c:v>
                </c:pt>
                <c:pt idx="2">
                  <c:v>13.969521044992742</c:v>
                </c:pt>
                <c:pt idx="3">
                  <c:v>30.797403029798566</c:v>
                </c:pt>
                <c:pt idx="4">
                  <c:v>16.412962271199106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8643968"/>
        <c:axId val="168653952"/>
        <c:axId val="0"/>
      </c:bar3DChart>
      <c:catAx>
        <c:axId val="1686439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68653952"/>
        <c:crosses val="autoZero"/>
        <c:auto val="1"/>
        <c:lblAlgn val="ctr"/>
        <c:lblOffset val="100"/>
        <c:noMultiLvlLbl val="0"/>
      </c:catAx>
      <c:valAx>
        <c:axId val="1686539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686439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89"/>
          <c:y val="3.3172511261026056E-3"/>
          <c:w val="0.46346628893086356"/>
          <c:h val="0.8818471391538607"/>
        </c:manualLayout>
      </c:layout>
      <c:bar3DChart>
        <c:barDir val="bar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624064"/>
        <c:axId val="119625600"/>
        <c:axId val="0"/>
      </c:bar3DChart>
      <c:catAx>
        <c:axId val="119624064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19625600"/>
        <c:crosses val="autoZero"/>
        <c:auto val="1"/>
        <c:lblAlgn val="ctr"/>
        <c:lblOffset val="100"/>
        <c:noMultiLvlLbl val="1"/>
      </c:catAx>
      <c:valAx>
        <c:axId val="119625600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119624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5"/>
          <c:y val="3.3172511261026056E-3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649408"/>
        <c:axId val="119650944"/>
        <c:axId val="0"/>
      </c:bar3DChart>
      <c:catAx>
        <c:axId val="1196494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9650944"/>
        <c:crosses val="autoZero"/>
        <c:auto val="1"/>
        <c:lblAlgn val="ctr"/>
        <c:lblOffset val="100"/>
        <c:noMultiLvlLbl val="0"/>
      </c:catAx>
      <c:valAx>
        <c:axId val="119650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6494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9998336"/>
        <c:axId val="119999872"/>
        <c:axId val="0"/>
      </c:bar3DChart>
      <c:catAx>
        <c:axId val="1199983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9999872"/>
        <c:crosses val="autoZero"/>
        <c:auto val="1"/>
        <c:lblAlgn val="ctr"/>
        <c:lblOffset val="100"/>
        <c:noMultiLvlLbl val="0"/>
      </c:catAx>
      <c:valAx>
        <c:axId val="1199998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9983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0942976"/>
        <c:axId val="80944512"/>
        <c:axId val="0"/>
      </c:bar3DChart>
      <c:catAx>
        <c:axId val="809429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0944512"/>
        <c:crosses val="autoZero"/>
        <c:auto val="1"/>
        <c:lblAlgn val="ctr"/>
        <c:lblOffset val="100"/>
        <c:noMultiLvlLbl val="0"/>
      </c:catAx>
      <c:valAx>
        <c:axId val="80944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0942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425088"/>
        <c:axId val="120439168"/>
        <c:axId val="0"/>
      </c:bar3DChart>
      <c:catAx>
        <c:axId val="120425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439168"/>
        <c:crosses val="autoZero"/>
        <c:auto val="1"/>
        <c:lblAlgn val="ctr"/>
        <c:lblOffset val="100"/>
        <c:noMultiLvlLbl val="0"/>
      </c:catAx>
      <c:valAx>
        <c:axId val="120439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4250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446336"/>
        <c:axId val="120337536"/>
        <c:axId val="0"/>
      </c:bar3DChart>
      <c:catAx>
        <c:axId val="1204463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337536"/>
        <c:crosses val="autoZero"/>
        <c:auto val="1"/>
        <c:lblAlgn val="ctr"/>
        <c:lblOffset val="100"/>
        <c:noMultiLvlLbl val="0"/>
      </c:catAx>
      <c:valAx>
        <c:axId val="120337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4463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016704"/>
        <c:axId val="121018240"/>
        <c:axId val="0"/>
      </c:bar3DChart>
      <c:catAx>
        <c:axId val="121016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018240"/>
        <c:crosses val="autoZero"/>
        <c:auto val="1"/>
        <c:lblAlgn val="ctr"/>
        <c:lblOffset val="100"/>
        <c:noMultiLvlLbl val="0"/>
      </c:catAx>
      <c:valAx>
        <c:axId val="121018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0167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029760"/>
        <c:axId val="121031296"/>
        <c:axId val="0"/>
      </c:bar3DChart>
      <c:catAx>
        <c:axId val="1210297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031296"/>
        <c:crosses val="autoZero"/>
        <c:auto val="1"/>
        <c:lblAlgn val="ctr"/>
        <c:lblOffset val="100"/>
        <c:noMultiLvlLbl val="0"/>
      </c:catAx>
      <c:valAx>
        <c:axId val="121031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0297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038720"/>
        <c:axId val="121040256"/>
        <c:axId val="0"/>
      </c:bar3DChart>
      <c:catAx>
        <c:axId val="121038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1040256"/>
        <c:crosses val="autoZero"/>
        <c:auto val="1"/>
        <c:lblAlgn val="ctr"/>
        <c:lblOffset val="100"/>
        <c:noMultiLvlLbl val="0"/>
      </c:catAx>
      <c:valAx>
        <c:axId val="1210402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0387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937088"/>
        <c:axId val="120938880"/>
        <c:axId val="0"/>
      </c:bar3DChart>
      <c:catAx>
        <c:axId val="120937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0938880"/>
        <c:crosses val="autoZero"/>
        <c:auto val="1"/>
        <c:lblAlgn val="ctr"/>
        <c:lblOffset val="100"/>
        <c:noMultiLvlLbl val="0"/>
      </c:catAx>
      <c:valAx>
        <c:axId val="120938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9370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0950144"/>
        <c:axId val="121312384"/>
        <c:axId val="0"/>
      </c:bar3DChart>
      <c:catAx>
        <c:axId val="120950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312384"/>
        <c:crosses val="autoZero"/>
        <c:auto val="1"/>
        <c:lblAlgn val="ctr"/>
        <c:lblOffset val="100"/>
        <c:noMultiLvlLbl val="0"/>
      </c:catAx>
      <c:valAx>
        <c:axId val="1213123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09501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827712"/>
        <c:axId val="121829248"/>
        <c:axId val="0"/>
      </c:bar3DChart>
      <c:catAx>
        <c:axId val="1218277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829248"/>
        <c:crosses val="autoZero"/>
        <c:auto val="1"/>
        <c:lblAlgn val="ctr"/>
        <c:lblOffset val="100"/>
        <c:noMultiLvlLbl val="0"/>
      </c:catAx>
      <c:valAx>
        <c:axId val="121829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827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1754752"/>
        <c:axId val="121756288"/>
        <c:axId val="0"/>
      </c:bar3DChart>
      <c:catAx>
        <c:axId val="121754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1756288"/>
        <c:crosses val="autoZero"/>
        <c:auto val="1"/>
        <c:lblAlgn val="ctr"/>
        <c:lblOffset val="100"/>
        <c:noMultiLvlLbl val="0"/>
      </c:catAx>
      <c:valAx>
        <c:axId val="121756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17547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78364603987819"/>
          <c:y val="0.11466635193084805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464128"/>
        <c:axId val="122465664"/>
        <c:axId val="0"/>
      </c:bar3DChart>
      <c:catAx>
        <c:axId val="1224641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2465664"/>
        <c:crosses val="autoZero"/>
        <c:auto val="1"/>
        <c:lblAlgn val="ctr"/>
        <c:lblOffset val="100"/>
        <c:noMultiLvlLbl val="0"/>
      </c:catAx>
      <c:valAx>
        <c:axId val="122465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24641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1050240"/>
        <c:axId val="83726720"/>
        <c:axId val="0"/>
      </c:bar3DChart>
      <c:catAx>
        <c:axId val="810502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3726720"/>
        <c:crosses val="autoZero"/>
        <c:auto val="1"/>
        <c:lblAlgn val="ctr"/>
        <c:lblOffset val="100"/>
        <c:noMultiLvlLbl val="0"/>
      </c:catAx>
      <c:valAx>
        <c:axId val="837267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1050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481280"/>
        <c:axId val="122757504"/>
        <c:axId val="0"/>
      </c:bar3DChart>
      <c:catAx>
        <c:axId val="122481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2757504"/>
        <c:crosses val="autoZero"/>
        <c:auto val="1"/>
        <c:lblAlgn val="ctr"/>
        <c:lblOffset val="100"/>
        <c:noMultiLvlLbl val="0"/>
      </c:catAx>
      <c:valAx>
        <c:axId val="1227575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24812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805632"/>
        <c:axId val="123171968"/>
        <c:axId val="0"/>
      </c:bar3DChart>
      <c:catAx>
        <c:axId val="1228056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3171968"/>
        <c:crosses val="autoZero"/>
        <c:auto val="1"/>
        <c:lblAlgn val="ctr"/>
        <c:lblOffset val="100"/>
        <c:noMultiLvlLbl val="0"/>
      </c:catAx>
      <c:valAx>
        <c:axId val="123171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28056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593088"/>
        <c:axId val="123594624"/>
        <c:axId val="0"/>
      </c:bar3DChart>
      <c:catAx>
        <c:axId val="123593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3594624"/>
        <c:crosses val="autoZero"/>
        <c:auto val="1"/>
        <c:lblAlgn val="ctr"/>
        <c:lblOffset val="100"/>
        <c:noMultiLvlLbl val="0"/>
      </c:catAx>
      <c:valAx>
        <c:axId val="123594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5930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01"/>
          <c:y val="3.3172511261026056E-3"/>
          <c:w val="0.463466288930861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3872384"/>
        <c:axId val="123873920"/>
        <c:axId val="0"/>
      </c:bar3DChart>
      <c:catAx>
        <c:axId val="123872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3873920"/>
        <c:crosses val="autoZero"/>
        <c:auto val="1"/>
        <c:lblAlgn val="ctr"/>
        <c:lblOffset val="100"/>
        <c:noMultiLvlLbl val="0"/>
      </c:catAx>
      <c:valAx>
        <c:axId val="1238739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38723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217216"/>
        <c:axId val="124218752"/>
        <c:axId val="0"/>
      </c:bar3DChart>
      <c:catAx>
        <c:axId val="124217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4218752"/>
        <c:crosses val="autoZero"/>
        <c:auto val="1"/>
        <c:lblAlgn val="ctr"/>
        <c:lblOffset val="100"/>
        <c:noMultiLvlLbl val="0"/>
      </c:catAx>
      <c:valAx>
        <c:axId val="124218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42172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619392"/>
        <c:axId val="124526976"/>
        <c:axId val="0"/>
      </c:bar3DChart>
      <c:catAx>
        <c:axId val="1246193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526976"/>
        <c:crosses val="autoZero"/>
        <c:auto val="1"/>
        <c:lblAlgn val="ctr"/>
        <c:lblOffset val="100"/>
        <c:noMultiLvlLbl val="0"/>
      </c:catAx>
      <c:valAx>
        <c:axId val="124526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46193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946304"/>
        <c:axId val="124947840"/>
        <c:axId val="0"/>
      </c:bar3DChart>
      <c:catAx>
        <c:axId val="1249463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4947840"/>
        <c:crosses val="autoZero"/>
        <c:auto val="1"/>
        <c:lblAlgn val="ctr"/>
        <c:lblOffset val="100"/>
        <c:noMultiLvlLbl val="0"/>
      </c:catAx>
      <c:valAx>
        <c:axId val="124947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49463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'расходы 01.06.21 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01.06.21 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'расходы 01.06.21  '!$B$3:$B$7</c:f>
              <c:numCache>
                <c:formatCode>General</c:formatCode>
                <c:ptCount val="5"/>
                <c:pt idx="0">
                  <c:v>952</c:v>
                </c:pt>
                <c:pt idx="1">
                  <c:v>2027</c:v>
                </c:pt>
                <c:pt idx="2">
                  <c:v>1468</c:v>
                </c:pt>
                <c:pt idx="3">
                  <c:v>809</c:v>
                </c:pt>
                <c:pt idx="4">
                  <c:v>1724</c:v>
                </c:pt>
              </c:numCache>
            </c:numRef>
          </c:val>
        </c:ser>
        <c:ser>
          <c:idx val="1"/>
          <c:order val="1"/>
          <c:tx>
            <c:strRef>
              <c:f>'расходы 01.06.21 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8.3333333333333367E-3"/>
                  <c:y val="-3.0389363722697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01.06.21  '!$A$3:$A$7</c:f>
              <c:strCache>
                <c:ptCount val="5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4">
                  <c:v>МО  город Алапаевск</c:v>
                </c:pt>
              </c:strCache>
            </c:strRef>
          </c:cat>
          <c:val>
            <c:numRef>
              <c:f>'расходы 01.06.21  '!$C$3:$C$7</c:f>
              <c:numCache>
                <c:formatCode>General</c:formatCode>
                <c:ptCount val="5"/>
                <c:pt idx="0">
                  <c:v>342</c:v>
                </c:pt>
                <c:pt idx="1">
                  <c:v>670</c:v>
                </c:pt>
                <c:pt idx="2">
                  <c:v>534</c:v>
                </c:pt>
                <c:pt idx="3">
                  <c:v>279</c:v>
                </c:pt>
                <c:pt idx="4">
                  <c:v>672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4216960"/>
        <c:axId val="184218752"/>
        <c:axId val="0"/>
      </c:bar3DChart>
      <c:catAx>
        <c:axId val="1842169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84218752"/>
        <c:crosses val="autoZero"/>
        <c:auto val="1"/>
        <c:lblAlgn val="ctr"/>
        <c:lblOffset val="100"/>
        <c:noMultiLvlLbl val="0"/>
      </c:catAx>
      <c:valAx>
        <c:axId val="184218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42169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87"/>
          <c:y val="4.5753104391362872E-3"/>
          <c:w val="0.48742470750478489"/>
          <c:h val="0.96001915637322832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260160"/>
        <c:axId val="125261696"/>
        <c:axId val="0"/>
      </c:bar3DChart>
      <c:catAx>
        <c:axId val="125260160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25261696"/>
        <c:crosses val="autoZero"/>
        <c:auto val="1"/>
        <c:lblAlgn val="ctr"/>
        <c:lblOffset val="100"/>
        <c:noMultiLvlLbl val="1"/>
      </c:catAx>
      <c:valAx>
        <c:axId val="125261696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252601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269120"/>
        <c:axId val="125270656"/>
        <c:axId val="0"/>
      </c:bar3DChart>
      <c:catAx>
        <c:axId val="1252691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5270656"/>
        <c:crosses val="autoZero"/>
        <c:auto val="1"/>
        <c:lblAlgn val="ctr"/>
        <c:lblOffset val="100"/>
        <c:noMultiLvlLbl val="0"/>
      </c:catAx>
      <c:valAx>
        <c:axId val="1252706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52691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725696"/>
        <c:axId val="83739776"/>
        <c:axId val="0"/>
      </c:bar3DChart>
      <c:catAx>
        <c:axId val="837256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739776"/>
        <c:crosses val="autoZero"/>
        <c:auto val="1"/>
        <c:lblAlgn val="ctr"/>
        <c:lblOffset val="100"/>
        <c:noMultiLvlLbl val="0"/>
      </c:catAx>
      <c:valAx>
        <c:axId val="83739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725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5753216"/>
        <c:axId val="125754752"/>
        <c:axId val="0"/>
      </c:bar3DChart>
      <c:catAx>
        <c:axId val="125753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5754752"/>
        <c:crosses val="autoZero"/>
        <c:auto val="1"/>
        <c:lblAlgn val="ctr"/>
        <c:lblOffset val="100"/>
        <c:noMultiLvlLbl val="0"/>
      </c:catAx>
      <c:valAx>
        <c:axId val="12575475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57532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105088"/>
        <c:axId val="128598400"/>
        <c:axId val="0"/>
      </c:bar3DChart>
      <c:catAx>
        <c:axId val="1281050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598400"/>
        <c:crosses val="autoZero"/>
        <c:auto val="1"/>
        <c:lblAlgn val="ctr"/>
        <c:lblOffset val="100"/>
        <c:noMultiLvlLbl val="0"/>
      </c:catAx>
      <c:valAx>
        <c:axId val="1285984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1050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646528"/>
        <c:axId val="128357504"/>
        <c:axId val="0"/>
      </c:bar3DChart>
      <c:catAx>
        <c:axId val="128646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357504"/>
        <c:crosses val="autoZero"/>
        <c:auto val="1"/>
        <c:lblAlgn val="ctr"/>
        <c:lblOffset val="100"/>
        <c:noMultiLvlLbl val="0"/>
      </c:catAx>
      <c:valAx>
        <c:axId val="1283575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6465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655744"/>
        <c:axId val="128657280"/>
        <c:axId val="0"/>
      </c:bar3DChart>
      <c:catAx>
        <c:axId val="1286557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657280"/>
        <c:crosses val="autoZero"/>
        <c:auto val="1"/>
        <c:lblAlgn val="ctr"/>
        <c:lblOffset val="100"/>
        <c:noMultiLvlLbl val="0"/>
      </c:catAx>
      <c:valAx>
        <c:axId val="1286572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6557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672896"/>
        <c:axId val="128674432"/>
        <c:axId val="0"/>
      </c:bar3DChart>
      <c:catAx>
        <c:axId val="128672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674432"/>
        <c:crosses val="autoZero"/>
        <c:auto val="1"/>
        <c:lblAlgn val="ctr"/>
        <c:lblOffset val="100"/>
        <c:noMultiLvlLbl val="0"/>
      </c:catAx>
      <c:valAx>
        <c:axId val="1286744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6728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681856"/>
        <c:axId val="128683392"/>
        <c:axId val="0"/>
      </c:bar3DChart>
      <c:catAx>
        <c:axId val="128681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8683392"/>
        <c:crosses val="autoZero"/>
        <c:auto val="1"/>
        <c:lblAlgn val="ctr"/>
        <c:lblOffset val="100"/>
        <c:noMultiLvlLbl val="0"/>
      </c:catAx>
      <c:valAx>
        <c:axId val="1286833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6818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707200"/>
        <c:axId val="129311104"/>
        <c:axId val="0"/>
      </c:bar3DChart>
      <c:catAx>
        <c:axId val="128707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311104"/>
        <c:crosses val="autoZero"/>
        <c:auto val="1"/>
        <c:lblAlgn val="ctr"/>
        <c:lblOffset val="100"/>
        <c:noMultiLvlLbl val="0"/>
      </c:catAx>
      <c:valAx>
        <c:axId val="1293111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87072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318272"/>
        <c:axId val="129090688"/>
        <c:axId val="0"/>
      </c:bar3DChart>
      <c:catAx>
        <c:axId val="129318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090688"/>
        <c:crosses val="autoZero"/>
        <c:auto val="1"/>
        <c:lblAlgn val="ctr"/>
        <c:lblOffset val="100"/>
        <c:noMultiLvlLbl val="0"/>
      </c:catAx>
      <c:valAx>
        <c:axId val="129090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93182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053056"/>
        <c:axId val="129054592"/>
        <c:axId val="0"/>
      </c:bar3DChart>
      <c:catAx>
        <c:axId val="129053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054592"/>
        <c:crosses val="autoZero"/>
        <c:auto val="1"/>
        <c:lblAlgn val="ctr"/>
        <c:lblOffset val="100"/>
        <c:noMultiLvlLbl val="0"/>
      </c:catAx>
      <c:valAx>
        <c:axId val="12905459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0530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42"/>
          <c:y val="4.5753104391362872E-3"/>
          <c:w val="0.48742470750478423"/>
          <c:h val="0.96001915637322777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475712"/>
        <c:axId val="129477248"/>
        <c:axId val="0"/>
      </c:bar3DChart>
      <c:catAx>
        <c:axId val="1294757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477248"/>
        <c:crosses val="autoZero"/>
        <c:auto val="1"/>
        <c:lblAlgn val="ctr"/>
        <c:lblOffset val="100"/>
        <c:noMultiLvlLbl val="0"/>
      </c:catAx>
      <c:valAx>
        <c:axId val="12947724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4757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632512"/>
        <c:axId val="83634048"/>
        <c:axId val="0"/>
      </c:bar3DChart>
      <c:catAx>
        <c:axId val="836325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634048"/>
        <c:crosses val="autoZero"/>
        <c:auto val="1"/>
        <c:lblAlgn val="ctr"/>
        <c:lblOffset val="100"/>
        <c:noMultiLvlLbl val="0"/>
      </c:catAx>
      <c:valAx>
        <c:axId val="83634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6325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125752102769332"/>
          <c:y val="2.7318749335437549E-2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9832832"/>
        <c:axId val="129834368"/>
        <c:axId val="0"/>
      </c:bar3DChart>
      <c:catAx>
        <c:axId val="129832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29834368"/>
        <c:crosses val="autoZero"/>
        <c:auto val="1"/>
        <c:lblAlgn val="ctr"/>
        <c:lblOffset val="100"/>
        <c:noMultiLvlLbl val="0"/>
      </c:catAx>
      <c:valAx>
        <c:axId val="12983436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298328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0599552"/>
        <c:axId val="130605440"/>
        <c:axId val="0"/>
      </c:bar3DChart>
      <c:catAx>
        <c:axId val="1305995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0605440"/>
        <c:crosses val="autoZero"/>
        <c:auto val="1"/>
        <c:lblAlgn val="ctr"/>
        <c:lblOffset val="100"/>
        <c:noMultiLvlLbl val="0"/>
      </c:catAx>
      <c:valAx>
        <c:axId val="1306054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0599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0612608"/>
        <c:axId val="130491520"/>
        <c:axId val="0"/>
      </c:bar3DChart>
      <c:catAx>
        <c:axId val="130612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0491520"/>
        <c:crosses val="autoZero"/>
        <c:auto val="1"/>
        <c:lblAlgn val="ctr"/>
        <c:lblOffset val="100"/>
        <c:noMultiLvlLbl val="0"/>
      </c:catAx>
      <c:valAx>
        <c:axId val="1304915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06126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297664"/>
        <c:axId val="131299200"/>
        <c:axId val="0"/>
      </c:bar3DChart>
      <c:catAx>
        <c:axId val="131297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1299200"/>
        <c:crosses val="autoZero"/>
        <c:auto val="1"/>
        <c:lblAlgn val="ctr"/>
        <c:lblOffset val="100"/>
        <c:noMultiLvlLbl val="0"/>
      </c:catAx>
      <c:valAx>
        <c:axId val="1312992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12976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28"/>
          <c:y val="7.3764476122949191E-3"/>
          <c:w val="0.48742470750478301"/>
          <c:h val="0.96001915637322666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646592"/>
        <c:axId val="131648128"/>
        <c:axId val="0"/>
      </c:bar3DChart>
      <c:catAx>
        <c:axId val="1316465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1648128"/>
        <c:crosses val="autoZero"/>
        <c:auto val="1"/>
        <c:lblAlgn val="ctr"/>
        <c:lblOffset val="100"/>
        <c:noMultiLvlLbl val="0"/>
      </c:catAx>
      <c:valAx>
        <c:axId val="1316481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16465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028288"/>
        <c:axId val="132029824"/>
        <c:axId val="0"/>
      </c:bar3DChart>
      <c:catAx>
        <c:axId val="132028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2029824"/>
        <c:crosses val="autoZero"/>
        <c:auto val="1"/>
        <c:lblAlgn val="ctr"/>
        <c:lblOffset val="100"/>
        <c:noMultiLvlLbl val="0"/>
      </c:catAx>
      <c:valAx>
        <c:axId val="1320298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20282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2037248"/>
        <c:axId val="132018560"/>
        <c:axId val="0"/>
      </c:bar3DChart>
      <c:catAx>
        <c:axId val="1320372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2018560"/>
        <c:crosses val="autoZero"/>
        <c:auto val="1"/>
        <c:lblAlgn val="ctr"/>
        <c:lblOffset val="100"/>
        <c:noMultiLvlLbl val="0"/>
      </c:catAx>
      <c:valAx>
        <c:axId val="1320185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20372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1928832"/>
        <c:axId val="131941888"/>
        <c:axId val="0"/>
      </c:bar3DChart>
      <c:catAx>
        <c:axId val="131928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1941888"/>
        <c:crosses val="autoZero"/>
        <c:auto val="1"/>
        <c:lblAlgn val="ctr"/>
        <c:lblOffset val="100"/>
        <c:noMultiLvlLbl val="0"/>
      </c:catAx>
      <c:valAx>
        <c:axId val="1319418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319288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'расходы на 1 чел 01.06.21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5.7706909643128412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24169986719795E-2"/>
                  <c:y val="-5.46697038724374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9681274900398474E-3"/>
                  <c:y val="-6.0744115413819216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24169986719795E-2"/>
                  <c:y val="-5.7706909643128412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0624169986719846E-2"/>
                  <c:y val="-5.163249810174645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'расходы на 1 чел 01.06.21 '!$A$3:$A$8</c:f>
              <c:strCache>
                <c:ptCount val="6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5">
                  <c:v>МО город Алапаевск</c:v>
                </c:pt>
              </c:strCache>
            </c:strRef>
          </c:cat>
          <c:val>
            <c:numRef>
              <c:f>'расходы на 1 чел 01.06.21 '!$B$3:$B$8</c:f>
              <c:numCache>
                <c:formatCode>0.0</c:formatCode>
                <c:ptCount val="6"/>
                <c:pt idx="0">
                  <c:v>54.07554671968191</c:v>
                </c:pt>
                <c:pt idx="1">
                  <c:v>50.235439900867412</c:v>
                </c:pt>
                <c:pt idx="2">
                  <c:v>33.291001451378811</c:v>
                </c:pt>
                <c:pt idx="3">
                  <c:v>67.338105543532549</c:v>
                </c:pt>
                <c:pt idx="5">
                  <c:v>40.25028016436309</c:v>
                </c:pt>
              </c:numCache>
            </c:numRef>
          </c:val>
        </c:ser>
        <c:ser>
          <c:idx val="1"/>
          <c:order val="1"/>
          <c:tx>
            <c:strRef>
              <c:f>'расходы на 1 чел 01.06.21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3745019920318724E-2"/>
                  <c:y val="-1.214882308276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9681274900398474E-3"/>
                  <c:y val="-6.0744115413819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713147410358571E-2"/>
                  <c:y val="-6.07441154138192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7025232403718474E-2"/>
                  <c:y val="3.03720577069096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2337317397078363E-2"/>
                  <c:y val="-2.3915006068432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на 1 чел 01.06.21 '!$A$3:$A$8</c:f>
              <c:strCache>
                <c:ptCount val="6"/>
                <c:pt idx="0">
                  <c:v>городской округ Нижняя Салда</c:v>
                </c:pt>
                <c:pt idx="1">
                  <c:v>Невьянский городской округ</c:v>
                </c:pt>
                <c:pt idx="2">
                  <c:v>Верхнесалдинский городской округ</c:v>
                </c:pt>
                <c:pt idx="3">
                  <c:v>городской округ Верхний Тагил</c:v>
                </c:pt>
                <c:pt idx="5">
                  <c:v>МО город Алапаевск</c:v>
                </c:pt>
              </c:strCache>
            </c:strRef>
          </c:cat>
          <c:val>
            <c:numRef>
              <c:f>'расходы на 1 чел 01.06.21 '!$C$3:$C$8</c:f>
              <c:numCache>
                <c:formatCode>0.0</c:formatCode>
                <c:ptCount val="6"/>
                <c:pt idx="0">
                  <c:v>19.426299346776485</c:v>
                </c:pt>
                <c:pt idx="1">
                  <c:v>16.604708798017349</c:v>
                </c:pt>
                <c:pt idx="2">
                  <c:v>12.109941944847606</c:v>
                </c:pt>
                <c:pt idx="3">
                  <c:v>23.222906608956219</c:v>
                </c:pt>
                <c:pt idx="5">
                  <c:v>15.689204333208815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4402688"/>
        <c:axId val="184404224"/>
        <c:axId val="0"/>
      </c:bar3DChart>
      <c:catAx>
        <c:axId val="184402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84404224"/>
        <c:crosses val="autoZero"/>
        <c:auto val="1"/>
        <c:lblAlgn val="ctr"/>
        <c:lblOffset val="100"/>
        <c:noMultiLvlLbl val="0"/>
      </c:catAx>
      <c:valAx>
        <c:axId val="1844042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844026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649664"/>
        <c:axId val="83651200"/>
        <c:axId val="0"/>
      </c:bar3DChart>
      <c:catAx>
        <c:axId val="83649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651200"/>
        <c:crosses val="autoZero"/>
        <c:auto val="1"/>
        <c:lblAlgn val="ctr"/>
        <c:lblOffset val="100"/>
        <c:noMultiLvlLbl val="0"/>
      </c:catAx>
      <c:valAx>
        <c:axId val="83651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6496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438DF-0FFC-4406-8CBF-611273DFCC4B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F6B97-3E87-44BE-968D-259069D8A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1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13.07.2021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18" Type="http://schemas.openxmlformats.org/officeDocument/2006/relationships/chart" Target="../charts/chart16.xml"/><Relationship Id="rId3" Type="http://schemas.openxmlformats.org/officeDocument/2006/relationships/chart" Target="../charts/chart1.xml"/><Relationship Id="rId21" Type="http://schemas.openxmlformats.org/officeDocument/2006/relationships/chart" Target="../charts/chart19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5" Type="http://schemas.openxmlformats.org/officeDocument/2006/relationships/chart" Target="../charts/chart23.xml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4.xml"/><Relationship Id="rId20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24" Type="http://schemas.openxmlformats.org/officeDocument/2006/relationships/chart" Target="../charts/chart22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23" Type="http://schemas.openxmlformats.org/officeDocument/2006/relationships/chart" Target="../charts/chart21.xml"/><Relationship Id="rId10" Type="http://schemas.openxmlformats.org/officeDocument/2006/relationships/chart" Target="../charts/chart8.xml"/><Relationship Id="rId19" Type="http://schemas.openxmlformats.org/officeDocument/2006/relationships/chart" Target="../charts/chart17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Relationship Id="rId22" Type="http://schemas.openxmlformats.org/officeDocument/2006/relationships/chart" Target="../charts/char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9.xml"/><Relationship Id="rId13" Type="http://schemas.openxmlformats.org/officeDocument/2006/relationships/chart" Target="../charts/chart34.xml"/><Relationship Id="rId18" Type="http://schemas.openxmlformats.org/officeDocument/2006/relationships/chart" Target="../charts/chart39.xml"/><Relationship Id="rId3" Type="http://schemas.openxmlformats.org/officeDocument/2006/relationships/chart" Target="../charts/chart24.xml"/><Relationship Id="rId21" Type="http://schemas.openxmlformats.org/officeDocument/2006/relationships/chart" Target="../charts/chart42.xml"/><Relationship Id="rId7" Type="http://schemas.openxmlformats.org/officeDocument/2006/relationships/chart" Target="../charts/chart28.xml"/><Relationship Id="rId12" Type="http://schemas.openxmlformats.org/officeDocument/2006/relationships/chart" Target="../charts/chart33.xml"/><Relationship Id="rId17" Type="http://schemas.openxmlformats.org/officeDocument/2006/relationships/chart" Target="../charts/chart38.xml"/><Relationship Id="rId25" Type="http://schemas.openxmlformats.org/officeDocument/2006/relationships/chart" Target="../charts/chart46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37.xml"/><Relationship Id="rId20" Type="http://schemas.openxmlformats.org/officeDocument/2006/relationships/chart" Target="../charts/chart4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7.xml"/><Relationship Id="rId11" Type="http://schemas.openxmlformats.org/officeDocument/2006/relationships/chart" Target="../charts/chart32.xml"/><Relationship Id="rId24" Type="http://schemas.openxmlformats.org/officeDocument/2006/relationships/chart" Target="../charts/chart45.xml"/><Relationship Id="rId5" Type="http://schemas.openxmlformats.org/officeDocument/2006/relationships/chart" Target="../charts/chart26.xml"/><Relationship Id="rId15" Type="http://schemas.openxmlformats.org/officeDocument/2006/relationships/chart" Target="../charts/chart36.xml"/><Relationship Id="rId23" Type="http://schemas.openxmlformats.org/officeDocument/2006/relationships/chart" Target="../charts/chart44.xml"/><Relationship Id="rId10" Type="http://schemas.openxmlformats.org/officeDocument/2006/relationships/chart" Target="../charts/chart31.xml"/><Relationship Id="rId19" Type="http://schemas.openxmlformats.org/officeDocument/2006/relationships/chart" Target="../charts/chart40.xml"/><Relationship Id="rId4" Type="http://schemas.openxmlformats.org/officeDocument/2006/relationships/chart" Target="../charts/chart25.xml"/><Relationship Id="rId9" Type="http://schemas.openxmlformats.org/officeDocument/2006/relationships/chart" Target="../charts/chart30.xml"/><Relationship Id="rId14" Type="http://schemas.openxmlformats.org/officeDocument/2006/relationships/chart" Target="../charts/chart35.xml"/><Relationship Id="rId22" Type="http://schemas.openxmlformats.org/officeDocument/2006/relationships/chart" Target="../charts/chart4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3.xml"/><Relationship Id="rId13" Type="http://schemas.openxmlformats.org/officeDocument/2006/relationships/chart" Target="../charts/chart58.xml"/><Relationship Id="rId18" Type="http://schemas.openxmlformats.org/officeDocument/2006/relationships/chart" Target="../charts/chart63.xml"/><Relationship Id="rId3" Type="http://schemas.openxmlformats.org/officeDocument/2006/relationships/chart" Target="../charts/chart48.xml"/><Relationship Id="rId21" Type="http://schemas.openxmlformats.org/officeDocument/2006/relationships/chart" Target="../charts/chart66.xml"/><Relationship Id="rId7" Type="http://schemas.openxmlformats.org/officeDocument/2006/relationships/chart" Target="../charts/chart52.xml"/><Relationship Id="rId12" Type="http://schemas.openxmlformats.org/officeDocument/2006/relationships/chart" Target="../charts/chart57.xml"/><Relationship Id="rId17" Type="http://schemas.openxmlformats.org/officeDocument/2006/relationships/chart" Target="../charts/chart62.xml"/><Relationship Id="rId2" Type="http://schemas.openxmlformats.org/officeDocument/2006/relationships/chart" Target="../charts/chart47.xml"/><Relationship Id="rId16" Type="http://schemas.openxmlformats.org/officeDocument/2006/relationships/chart" Target="../charts/chart61.xml"/><Relationship Id="rId20" Type="http://schemas.openxmlformats.org/officeDocument/2006/relationships/chart" Target="../charts/chart6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1.xml"/><Relationship Id="rId11" Type="http://schemas.openxmlformats.org/officeDocument/2006/relationships/chart" Target="../charts/chart56.xml"/><Relationship Id="rId5" Type="http://schemas.openxmlformats.org/officeDocument/2006/relationships/chart" Target="../charts/chart50.xml"/><Relationship Id="rId15" Type="http://schemas.openxmlformats.org/officeDocument/2006/relationships/chart" Target="../charts/chart60.xml"/><Relationship Id="rId10" Type="http://schemas.openxmlformats.org/officeDocument/2006/relationships/chart" Target="../charts/chart55.xml"/><Relationship Id="rId19" Type="http://schemas.openxmlformats.org/officeDocument/2006/relationships/chart" Target="../charts/chart64.xml"/><Relationship Id="rId4" Type="http://schemas.openxmlformats.org/officeDocument/2006/relationships/chart" Target="../charts/chart49.xml"/><Relationship Id="rId9" Type="http://schemas.openxmlformats.org/officeDocument/2006/relationships/chart" Target="../charts/chart54.xml"/><Relationship Id="rId14" Type="http://schemas.openxmlformats.org/officeDocument/2006/relationships/chart" Target="../charts/chart59.xml"/><Relationship Id="rId22" Type="http://schemas.openxmlformats.org/officeDocument/2006/relationships/chart" Target="../charts/chart6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4.xml"/><Relationship Id="rId13" Type="http://schemas.openxmlformats.org/officeDocument/2006/relationships/chart" Target="../charts/chart79.xml"/><Relationship Id="rId18" Type="http://schemas.openxmlformats.org/officeDocument/2006/relationships/chart" Target="../charts/chart84.xml"/><Relationship Id="rId3" Type="http://schemas.openxmlformats.org/officeDocument/2006/relationships/chart" Target="../charts/chart69.xml"/><Relationship Id="rId21" Type="http://schemas.openxmlformats.org/officeDocument/2006/relationships/chart" Target="../charts/chart87.xml"/><Relationship Id="rId7" Type="http://schemas.openxmlformats.org/officeDocument/2006/relationships/chart" Target="../charts/chart73.xml"/><Relationship Id="rId12" Type="http://schemas.openxmlformats.org/officeDocument/2006/relationships/chart" Target="../charts/chart78.xml"/><Relationship Id="rId17" Type="http://schemas.openxmlformats.org/officeDocument/2006/relationships/chart" Target="../charts/chart83.xml"/><Relationship Id="rId2" Type="http://schemas.openxmlformats.org/officeDocument/2006/relationships/chart" Target="../charts/chart68.xml"/><Relationship Id="rId16" Type="http://schemas.openxmlformats.org/officeDocument/2006/relationships/chart" Target="../charts/chart82.xml"/><Relationship Id="rId20" Type="http://schemas.openxmlformats.org/officeDocument/2006/relationships/chart" Target="../charts/chart8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2.xml"/><Relationship Id="rId11" Type="http://schemas.openxmlformats.org/officeDocument/2006/relationships/chart" Target="../charts/chart77.xml"/><Relationship Id="rId5" Type="http://schemas.openxmlformats.org/officeDocument/2006/relationships/chart" Target="../charts/chart71.xml"/><Relationship Id="rId15" Type="http://schemas.openxmlformats.org/officeDocument/2006/relationships/chart" Target="../charts/chart81.xml"/><Relationship Id="rId10" Type="http://schemas.openxmlformats.org/officeDocument/2006/relationships/chart" Target="../charts/chart76.xml"/><Relationship Id="rId19" Type="http://schemas.openxmlformats.org/officeDocument/2006/relationships/chart" Target="../charts/chart85.xml"/><Relationship Id="rId4" Type="http://schemas.openxmlformats.org/officeDocument/2006/relationships/chart" Target="../charts/chart70.xml"/><Relationship Id="rId9" Type="http://schemas.openxmlformats.org/officeDocument/2006/relationships/chart" Target="../charts/chart75.xml"/><Relationship Id="rId14" Type="http://schemas.openxmlformats.org/officeDocument/2006/relationships/chart" Target="../charts/chart80.xml"/><Relationship Id="rId22" Type="http://schemas.openxmlformats.org/officeDocument/2006/relationships/chart" Target="../charts/chart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071546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Сопоставление основных параметров бюджета городского округа Нижняя Салда с основными параметрами бюджетов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отдельных муниципальных образований Свердловской области на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01.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06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.20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21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71481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доходам  на 01.</a:t>
            </a:r>
            <a:r>
              <a:rPr lang="en-US" sz="2400" b="1" dirty="0" smtClean="0"/>
              <a:t>06.2021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571612"/>
            <a:ext cx="167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b="1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689263"/>
              </p:ext>
            </p:extLst>
          </p:nvPr>
        </p:nvGraphicFramePr>
        <p:xfrm>
          <a:off x="1690687" y="1404937"/>
          <a:ext cx="5762625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34836"/>
              </p:ext>
            </p:extLst>
          </p:nvPr>
        </p:nvGraphicFramePr>
        <p:xfrm>
          <a:off x="1619250" y="1490662"/>
          <a:ext cx="5905500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9797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405052"/>
              </p:ext>
            </p:extLst>
          </p:nvPr>
        </p:nvGraphicFramePr>
        <p:xfrm>
          <a:off x="1857356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784176"/>
              </p:ext>
            </p:extLst>
          </p:nvPr>
        </p:nvGraphicFramePr>
        <p:xfrm>
          <a:off x="1763688" y="1940944"/>
          <a:ext cx="6417155" cy="422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05065"/>
              </p:ext>
            </p:extLst>
          </p:nvPr>
        </p:nvGraphicFramePr>
        <p:xfrm>
          <a:off x="1475656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449323"/>
              </p:ext>
            </p:extLst>
          </p:nvPr>
        </p:nvGraphicFramePr>
        <p:xfrm>
          <a:off x="1547664" y="2060848"/>
          <a:ext cx="698098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77967"/>
              </p:ext>
            </p:extLst>
          </p:nvPr>
        </p:nvGraphicFramePr>
        <p:xfrm>
          <a:off x="1638300" y="1690687"/>
          <a:ext cx="58674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321720"/>
              </p:ext>
            </p:extLst>
          </p:nvPr>
        </p:nvGraphicFramePr>
        <p:xfrm>
          <a:off x="2156773" y="1959200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9413"/>
              </p:ext>
            </p:extLst>
          </p:nvPr>
        </p:nvGraphicFramePr>
        <p:xfrm>
          <a:off x="2156773" y="1974232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7031"/>
              </p:ext>
            </p:extLst>
          </p:nvPr>
        </p:nvGraphicFramePr>
        <p:xfrm>
          <a:off x="1843912" y="1895622"/>
          <a:ext cx="6828036" cy="4362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36380"/>
              </p:ext>
            </p:extLst>
          </p:nvPr>
        </p:nvGraphicFramePr>
        <p:xfrm>
          <a:off x="1619250" y="1466850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08467"/>
              </p:ext>
            </p:extLst>
          </p:nvPr>
        </p:nvGraphicFramePr>
        <p:xfrm>
          <a:off x="1259632" y="1948708"/>
          <a:ext cx="741682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75847"/>
              </p:ext>
            </p:extLst>
          </p:nvPr>
        </p:nvGraphicFramePr>
        <p:xfrm>
          <a:off x="1776412" y="1940820"/>
          <a:ext cx="6179964" cy="3936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8044770"/>
              </p:ext>
            </p:extLst>
          </p:nvPr>
        </p:nvGraphicFramePr>
        <p:xfrm>
          <a:off x="1842448" y="2204864"/>
          <a:ext cx="59055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479400"/>
              </p:ext>
            </p:extLst>
          </p:nvPr>
        </p:nvGraphicFramePr>
        <p:xfrm>
          <a:off x="1857356" y="1940944"/>
          <a:ext cx="6531068" cy="4296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406146"/>
              </p:ext>
            </p:extLst>
          </p:nvPr>
        </p:nvGraphicFramePr>
        <p:xfrm>
          <a:off x="1776412" y="15144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435900"/>
              </p:ext>
            </p:extLst>
          </p:nvPr>
        </p:nvGraphicFramePr>
        <p:xfrm>
          <a:off x="1547664" y="1752657"/>
          <a:ext cx="6829425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051707"/>
              </p:ext>
            </p:extLst>
          </p:nvPr>
        </p:nvGraphicFramePr>
        <p:xfrm>
          <a:off x="1928812" y="16668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591008"/>
              </p:ext>
            </p:extLst>
          </p:nvPr>
        </p:nvGraphicFramePr>
        <p:xfrm>
          <a:off x="1841208" y="1929360"/>
          <a:ext cx="58674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568702"/>
              </p:ext>
            </p:extLst>
          </p:nvPr>
        </p:nvGraphicFramePr>
        <p:xfrm>
          <a:off x="2081212" y="18192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8278164"/>
              </p:ext>
            </p:extLst>
          </p:nvPr>
        </p:nvGraphicFramePr>
        <p:xfrm>
          <a:off x="1979712" y="1974728"/>
          <a:ext cx="5591175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/>
        </p:nvGraphicFramePr>
        <p:xfrm>
          <a:off x="2233612" y="1971675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428605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Доходы бюджетов</a:t>
            </a:r>
          </a:p>
          <a:p>
            <a:pPr algn="ctr"/>
            <a:r>
              <a:rPr lang="ru-RU" sz="2400" b="1" dirty="0" smtClean="0"/>
              <a:t> в расчете на одного человека на 01.</a:t>
            </a:r>
            <a:r>
              <a:rPr lang="en-US" sz="2400" b="1" dirty="0" smtClean="0"/>
              <a:t>06.2021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1571612"/>
            <a:ext cx="159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599119"/>
              </p:ext>
            </p:extLst>
          </p:nvPr>
        </p:nvGraphicFramePr>
        <p:xfrm>
          <a:off x="1990726" y="2060848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099451"/>
              </p:ext>
            </p:extLst>
          </p:nvPr>
        </p:nvGraphicFramePr>
        <p:xfrm>
          <a:off x="1785938" y="2276872"/>
          <a:ext cx="638646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5731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64517"/>
              </p:ext>
            </p:extLst>
          </p:nvPr>
        </p:nvGraphicFramePr>
        <p:xfrm>
          <a:off x="2267744" y="227687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489664"/>
              </p:ext>
            </p:extLst>
          </p:nvPr>
        </p:nvGraphicFramePr>
        <p:xfrm>
          <a:off x="1724025" y="19621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758433"/>
              </p:ext>
            </p:extLst>
          </p:nvPr>
        </p:nvGraphicFramePr>
        <p:xfrm>
          <a:off x="1403648" y="2114550"/>
          <a:ext cx="6840760" cy="34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36987"/>
              </p:ext>
            </p:extLst>
          </p:nvPr>
        </p:nvGraphicFramePr>
        <p:xfrm>
          <a:off x="1403648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86393"/>
              </p:ext>
            </p:extLst>
          </p:nvPr>
        </p:nvGraphicFramePr>
        <p:xfrm>
          <a:off x="1403648" y="1940944"/>
          <a:ext cx="64008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85210"/>
              </p:ext>
            </p:extLst>
          </p:nvPr>
        </p:nvGraphicFramePr>
        <p:xfrm>
          <a:off x="1763688" y="1940944"/>
          <a:ext cx="6400800" cy="394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031219"/>
              </p:ext>
            </p:extLst>
          </p:nvPr>
        </p:nvGraphicFramePr>
        <p:xfrm>
          <a:off x="2370094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144436"/>
              </p:ext>
            </p:extLst>
          </p:nvPr>
        </p:nvGraphicFramePr>
        <p:xfrm>
          <a:off x="1475656" y="206084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21556"/>
              </p:ext>
            </p:extLst>
          </p:nvPr>
        </p:nvGraphicFramePr>
        <p:xfrm>
          <a:off x="1528808" y="2132856"/>
          <a:ext cx="600075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9942"/>
              </p:ext>
            </p:extLst>
          </p:nvPr>
        </p:nvGraphicFramePr>
        <p:xfrm>
          <a:off x="1691680" y="2564904"/>
          <a:ext cx="6000750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682056"/>
              </p:ext>
            </p:extLst>
          </p:nvPr>
        </p:nvGraphicFramePr>
        <p:xfrm>
          <a:off x="1876425" y="21145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410903"/>
              </p:ext>
            </p:extLst>
          </p:nvPr>
        </p:nvGraphicFramePr>
        <p:xfrm>
          <a:off x="1259632" y="1940944"/>
          <a:ext cx="6527057" cy="355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322944"/>
              </p:ext>
            </p:extLst>
          </p:nvPr>
        </p:nvGraphicFramePr>
        <p:xfrm>
          <a:off x="2028825" y="22669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403723"/>
              </p:ext>
            </p:extLst>
          </p:nvPr>
        </p:nvGraphicFramePr>
        <p:xfrm>
          <a:off x="1763688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9454963"/>
              </p:ext>
            </p:extLst>
          </p:nvPr>
        </p:nvGraphicFramePr>
        <p:xfrm>
          <a:off x="683568" y="1940944"/>
          <a:ext cx="7498407" cy="3716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677395"/>
              </p:ext>
            </p:extLst>
          </p:nvPr>
        </p:nvGraphicFramePr>
        <p:xfrm>
          <a:off x="1907704" y="1756278"/>
          <a:ext cx="5962650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972571"/>
              </p:ext>
            </p:extLst>
          </p:nvPr>
        </p:nvGraphicFramePr>
        <p:xfrm>
          <a:off x="1763688" y="1995422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025965"/>
              </p:ext>
            </p:extLst>
          </p:nvPr>
        </p:nvGraphicFramePr>
        <p:xfrm>
          <a:off x="1610344" y="1954760"/>
          <a:ext cx="6400800" cy="386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321180"/>
              </p:ext>
            </p:extLst>
          </p:nvPr>
        </p:nvGraphicFramePr>
        <p:xfrm>
          <a:off x="1625500" y="2132856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/>
        </p:nvGraphicFramePr>
        <p:xfrm>
          <a:off x="2143125" y="1681162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2860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расходам на 01.</a:t>
            </a:r>
            <a:r>
              <a:rPr lang="en-US" sz="2400" b="1" dirty="0" smtClean="0"/>
              <a:t>06.2021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215074" y="135729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330542"/>
              </p:ext>
            </p:extLst>
          </p:nvPr>
        </p:nvGraphicFramePr>
        <p:xfrm>
          <a:off x="1857356" y="192880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50060"/>
              </p:ext>
            </p:extLst>
          </p:nvPr>
        </p:nvGraphicFramePr>
        <p:xfrm>
          <a:off x="1835696" y="1916832"/>
          <a:ext cx="5935365" cy="402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1564"/>
              </p:ext>
            </p:extLst>
          </p:nvPr>
        </p:nvGraphicFramePr>
        <p:xfrm>
          <a:off x="1804987" y="1633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846841"/>
              </p:ext>
            </p:extLst>
          </p:nvPr>
        </p:nvGraphicFramePr>
        <p:xfrm>
          <a:off x="1957387" y="17859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422096"/>
              </p:ext>
            </p:extLst>
          </p:nvPr>
        </p:nvGraphicFramePr>
        <p:xfrm>
          <a:off x="1691680" y="1916832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72258"/>
              </p:ext>
            </p:extLst>
          </p:nvPr>
        </p:nvGraphicFramePr>
        <p:xfrm>
          <a:off x="1356395" y="2204864"/>
          <a:ext cx="667198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289381"/>
              </p:ext>
            </p:extLst>
          </p:nvPr>
        </p:nvGraphicFramePr>
        <p:xfrm>
          <a:off x="1619672" y="1916832"/>
          <a:ext cx="6613004" cy="39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485854"/>
              </p:ext>
            </p:extLst>
          </p:nvPr>
        </p:nvGraphicFramePr>
        <p:xfrm>
          <a:off x="2109787" y="19383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908723"/>
              </p:ext>
            </p:extLst>
          </p:nvPr>
        </p:nvGraphicFramePr>
        <p:xfrm>
          <a:off x="2262187" y="20907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74164"/>
              </p:ext>
            </p:extLst>
          </p:nvPr>
        </p:nvGraphicFramePr>
        <p:xfrm>
          <a:off x="2414587" y="22431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79372"/>
              </p:ext>
            </p:extLst>
          </p:nvPr>
        </p:nvGraphicFramePr>
        <p:xfrm>
          <a:off x="1547665" y="1916833"/>
          <a:ext cx="6553348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42169"/>
              </p:ext>
            </p:extLst>
          </p:nvPr>
        </p:nvGraphicFramePr>
        <p:xfrm>
          <a:off x="1804987" y="2564904"/>
          <a:ext cx="5534025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382317"/>
              </p:ext>
            </p:extLst>
          </p:nvPr>
        </p:nvGraphicFramePr>
        <p:xfrm>
          <a:off x="1475656" y="1726630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700954"/>
              </p:ext>
            </p:extLst>
          </p:nvPr>
        </p:nvGraphicFramePr>
        <p:xfrm>
          <a:off x="1804987" y="1790700"/>
          <a:ext cx="6151389" cy="437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0282775"/>
              </p:ext>
            </p:extLst>
          </p:nvPr>
        </p:nvGraphicFramePr>
        <p:xfrm>
          <a:off x="1547664" y="1726630"/>
          <a:ext cx="6408712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275631"/>
              </p:ext>
            </p:extLst>
          </p:nvPr>
        </p:nvGraphicFramePr>
        <p:xfrm>
          <a:off x="1500187" y="1726630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342936"/>
              </p:ext>
            </p:extLst>
          </p:nvPr>
        </p:nvGraphicFramePr>
        <p:xfrm>
          <a:off x="1547665" y="1844825"/>
          <a:ext cx="6553348" cy="4141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304870"/>
              </p:ext>
            </p:extLst>
          </p:nvPr>
        </p:nvGraphicFramePr>
        <p:xfrm>
          <a:off x="1475657" y="1916833"/>
          <a:ext cx="6625356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2604326"/>
              </p:ext>
            </p:extLst>
          </p:nvPr>
        </p:nvGraphicFramePr>
        <p:xfrm>
          <a:off x="2051720" y="1726630"/>
          <a:ext cx="56769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334425"/>
              </p:ext>
            </p:extLst>
          </p:nvPr>
        </p:nvGraphicFramePr>
        <p:xfrm>
          <a:off x="1907704" y="2204864"/>
          <a:ext cx="648072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/>
        </p:nvGraphicFramePr>
        <p:xfrm>
          <a:off x="2566987" y="2395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85729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Расходы бюджетов в расчете на одного человека на 01.</a:t>
            </a:r>
            <a:r>
              <a:rPr lang="en-US" sz="2400" b="1" dirty="0" smtClean="0"/>
              <a:t>06.2021</a:t>
            </a:r>
            <a:endParaRPr lang="ru-RU" sz="2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142984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71646"/>
              </p:ext>
            </p:extLst>
          </p:nvPr>
        </p:nvGraphicFramePr>
        <p:xfrm>
          <a:off x="1357290" y="1643050"/>
          <a:ext cx="678661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471816"/>
              </p:ext>
            </p:extLst>
          </p:nvPr>
        </p:nvGraphicFramePr>
        <p:xfrm>
          <a:off x="1685925" y="1116727"/>
          <a:ext cx="7062539" cy="46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53616"/>
              </p:ext>
            </p:extLst>
          </p:nvPr>
        </p:nvGraphicFramePr>
        <p:xfrm>
          <a:off x="1685925" y="1076325"/>
          <a:ext cx="57721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72640"/>
              </p:ext>
            </p:extLst>
          </p:nvPr>
        </p:nvGraphicFramePr>
        <p:xfrm>
          <a:off x="1357333" y="1116726"/>
          <a:ext cx="6858005" cy="483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21316"/>
              </p:ext>
            </p:extLst>
          </p:nvPr>
        </p:nvGraphicFramePr>
        <p:xfrm>
          <a:off x="862038" y="1700808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910970"/>
              </p:ext>
            </p:extLst>
          </p:nvPr>
        </p:nvGraphicFramePr>
        <p:xfrm>
          <a:off x="1266824" y="1657350"/>
          <a:ext cx="7193607" cy="414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442345"/>
              </p:ext>
            </p:extLst>
          </p:nvPr>
        </p:nvGraphicFramePr>
        <p:xfrm>
          <a:off x="1338263" y="1628800"/>
          <a:ext cx="66103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134233"/>
              </p:ext>
            </p:extLst>
          </p:nvPr>
        </p:nvGraphicFramePr>
        <p:xfrm>
          <a:off x="1338263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79428"/>
              </p:ext>
            </p:extLst>
          </p:nvPr>
        </p:nvGraphicFramePr>
        <p:xfrm>
          <a:off x="2123728" y="1512316"/>
          <a:ext cx="6091610" cy="458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177891"/>
              </p:ext>
            </p:extLst>
          </p:nvPr>
        </p:nvGraphicFramePr>
        <p:xfrm>
          <a:off x="1283381" y="1628800"/>
          <a:ext cx="6720114" cy="439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557150"/>
              </p:ext>
            </p:extLst>
          </p:nvPr>
        </p:nvGraphicFramePr>
        <p:xfrm>
          <a:off x="1547813" y="1512316"/>
          <a:ext cx="6191250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68478"/>
              </p:ext>
            </p:extLst>
          </p:nvPr>
        </p:nvGraphicFramePr>
        <p:xfrm>
          <a:off x="1619672" y="1772816"/>
          <a:ext cx="6492230" cy="407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02066"/>
              </p:ext>
            </p:extLst>
          </p:nvPr>
        </p:nvGraphicFramePr>
        <p:xfrm>
          <a:off x="1728808" y="1512316"/>
          <a:ext cx="6486530" cy="47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044385"/>
              </p:ext>
            </p:extLst>
          </p:nvPr>
        </p:nvGraphicFramePr>
        <p:xfrm>
          <a:off x="1979712" y="1700808"/>
          <a:ext cx="5772150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2924899"/>
              </p:ext>
            </p:extLst>
          </p:nvPr>
        </p:nvGraphicFramePr>
        <p:xfrm>
          <a:off x="1163315" y="1512301"/>
          <a:ext cx="7297117" cy="436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53850"/>
              </p:ext>
            </p:extLst>
          </p:nvPr>
        </p:nvGraphicFramePr>
        <p:xfrm>
          <a:off x="1067098" y="1772816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709834"/>
              </p:ext>
            </p:extLst>
          </p:nvPr>
        </p:nvGraphicFramePr>
        <p:xfrm>
          <a:off x="1071538" y="1700809"/>
          <a:ext cx="7143799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1989"/>
              </p:ext>
            </p:extLst>
          </p:nvPr>
        </p:nvGraphicFramePr>
        <p:xfrm>
          <a:off x="1475656" y="1844824"/>
          <a:ext cx="6610350" cy="409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270483"/>
              </p:ext>
            </p:extLst>
          </p:nvPr>
        </p:nvGraphicFramePr>
        <p:xfrm>
          <a:off x="1475656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691613"/>
              </p:ext>
            </p:extLst>
          </p:nvPr>
        </p:nvGraphicFramePr>
        <p:xfrm>
          <a:off x="1266825" y="1524000"/>
          <a:ext cx="661035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/>
        </p:nvGraphicFramePr>
        <p:xfrm>
          <a:off x="2181225" y="1133475"/>
          <a:ext cx="4781550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1192</TotalTime>
  <Words>84</Words>
  <Application>Microsoft Office PowerPoint</Application>
  <PresentationFormat>Экран (4:3)</PresentationFormat>
  <Paragraphs>43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OEM</cp:lastModifiedBy>
  <cp:revision>147</cp:revision>
  <dcterms:created xsi:type="dcterms:W3CDTF">2017-02-16T11:20:46Z</dcterms:created>
  <dcterms:modified xsi:type="dcterms:W3CDTF">2021-07-13T10:09:41Z</dcterms:modified>
</cp:coreProperties>
</file>