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1" r:id="rId2"/>
    <p:sldId id="275" r:id="rId3"/>
    <p:sldId id="276" r:id="rId4"/>
    <p:sldId id="277" r:id="rId5"/>
    <p:sldId id="273" r:id="rId6"/>
    <p:sldId id="274" r:id="rId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172" autoAdjust="0"/>
    <p:restoredTop sz="96395" autoAdjust="0"/>
  </p:normalViewPr>
  <p:slideViewPr>
    <p:cSldViewPr snapToGrid="0">
      <p:cViewPr>
        <p:scale>
          <a:sx n="100" d="100"/>
          <a:sy n="100" d="100"/>
        </p:scale>
        <p:origin x="1530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6346" cy="497758"/>
          </a:xfrm>
          <a:prstGeom prst="rect">
            <a:avLst/>
          </a:prstGeom>
        </p:spPr>
        <p:txBody>
          <a:bodyPr vert="horz" lIns="91305" tIns="45653" rIns="91305" bIns="456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6" y="5"/>
            <a:ext cx="2946345" cy="497758"/>
          </a:xfrm>
          <a:prstGeom prst="rect">
            <a:avLst/>
          </a:prstGeom>
        </p:spPr>
        <p:txBody>
          <a:bodyPr vert="horz" lIns="91305" tIns="45653" rIns="91305" bIns="45653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5" tIns="45653" rIns="91305" bIns="4565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77849"/>
            <a:ext cx="5437822" cy="3907564"/>
          </a:xfrm>
          <a:prstGeom prst="rect">
            <a:avLst/>
          </a:prstGeom>
        </p:spPr>
        <p:txBody>
          <a:bodyPr vert="horz" lIns="91305" tIns="45653" rIns="91305" bIns="4565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882"/>
            <a:ext cx="2946346" cy="497758"/>
          </a:xfrm>
          <a:prstGeom prst="rect">
            <a:avLst/>
          </a:prstGeom>
        </p:spPr>
        <p:txBody>
          <a:bodyPr vert="horz" lIns="91305" tIns="45653" rIns="91305" bIns="456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6" y="9428882"/>
            <a:ext cx="2946345" cy="497758"/>
          </a:xfrm>
          <a:prstGeom prst="rect">
            <a:avLst/>
          </a:prstGeom>
        </p:spPr>
        <p:txBody>
          <a:bodyPr vert="horz" lIns="91305" tIns="45653" rIns="91305" bIns="45653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61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0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70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04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76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8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9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7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4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8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8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8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8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5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2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1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1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1927" t="40" b="1"/>
          <a:stretch/>
        </p:blipFill>
        <p:spPr>
          <a:xfrm>
            <a:off x="-16933" y="736600"/>
            <a:ext cx="12194892" cy="6121400"/>
          </a:xfrm>
          <a:prstGeom prst="rect">
            <a:avLst/>
          </a:prstGeom>
        </p:spPr>
      </p:pic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20493" y="-12291"/>
            <a:ext cx="12199937" cy="72000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ПОСЛЕДСТВИЙ (МОДЕЛЬ) ЛЕСНОГО </a:t>
            </a:r>
            <a:r>
              <a:rPr 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(ПРИРОДНОГО) ПОЖАРА </a:t>
            </a:r>
          </a:p>
          <a:p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АЛАПАЕВСКОЕ </a:t>
            </a:r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</a:t>
            </a:r>
            <a:r>
              <a:rPr lang="ru-RU" alt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altLang="ru-RU" kern="12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27.04.2023</a:t>
            </a:r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6" name="Rectangle 152"/>
          <p:cNvSpPr>
            <a:spLocks noChangeArrowheads="1"/>
          </p:cNvSpPr>
          <p:nvPr/>
        </p:nvSpPr>
        <p:spPr bwMode="auto">
          <a:xfrm>
            <a:off x="10185913" y="5734441"/>
            <a:ext cx="1992046" cy="615553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0245" tIns="0" rIns="20245" bIns="0" anchor="ctr">
            <a:spAutoFit/>
          </a:bodyPr>
          <a:lstStyle/>
          <a:p>
            <a:pPr defTabSz="1551260"/>
            <a: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Свердловской области АРМ № 9</a:t>
            </a:r>
          </a:p>
          <a:p>
            <a:pPr defTabSz="1551260"/>
            <a: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2:00 </a:t>
            </a:r>
            <a:r>
              <a:rPr lang="ru-RU" alt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26.04.2023</a:t>
            </a:r>
            <a:endParaRPr lang="ru-RU" alt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551260"/>
            <a: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endParaRPr lang="ru-RU" alt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55126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31001279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9953802" y="3398414"/>
            <a:ext cx="2238198" cy="23048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8000" indent="-50800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8225" indent="-123825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6863" indent="-195263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97088" indent="-268288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837">
              <a:solidFill>
                <a:prstClr val="white"/>
              </a:solidFill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0144023" y="3452681"/>
            <a:ext cx="1841592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defTabSz="1147763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776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776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7763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7763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7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7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7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7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prstClr val="black"/>
                </a:solidFill>
                <a:cs typeface="Arial" panose="020B0604020202020204" pitchFamily="34" charset="0"/>
              </a:rPr>
              <a:t>Условные </a:t>
            </a:r>
            <a:r>
              <a:rPr lang="ru-RU" altLang="ru-RU" sz="1000" dirty="0" smtClean="0">
                <a:solidFill>
                  <a:prstClr val="black"/>
                </a:solidFill>
                <a:cs typeface="Arial" panose="020B0604020202020204" pitchFamily="34" charset="0"/>
              </a:rPr>
              <a:t>обозначения:</a:t>
            </a:r>
            <a:endParaRPr lang="ru-RU" altLang="ru-RU"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0145202" y="3968552"/>
            <a:ext cx="621969" cy="195263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136524" y="4206677"/>
            <a:ext cx="621969" cy="195263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136524" y="4454327"/>
            <a:ext cx="621969" cy="19526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10940981" y="3640689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43" name="Прямоугольная выноска 42"/>
          <p:cNvSpPr>
            <a:spLocks noChangeArrowheads="1"/>
          </p:cNvSpPr>
          <p:nvPr/>
        </p:nvSpPr>
        <p:spPr bwMode="auto">
          <a:xfrm>
            <a:off x="10024011" y="3670061"/>
            <a:ext cx="840577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Курджиново</a:t>
            </a:r>
            <a:endParaRPr lang="ru-RU" alt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5"/>
          <p:cNvSpPr txBox="1">
            <a:spLocks noChangeArrowheads="1"/>
          </p:cNvSpPr>
          <p:nvPr/>
        </p:nvSpPr>
        <p:spPr bwMode="auto">
          <a:xfrm>
            <a:off x="10953342" y="3946849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на 24 ч.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5"/>
          <p:cNvSpPr txBox="1">
            <a:spLocks noChangeArrowheads="1"/>
          </p:cNvSpPr>
          <p:nvPr/>
        </p:nvSpPr>
        <p:spPr bwMode="auto">
          <a:xfrm>
            <a:off x="10941535" y="4185517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на 48 ч.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5"/>
          <p:cNvSpPr txBox="1">
            <a:spLocks noChangeArrowheads="1"/>
          </p:cNvSpPr>
          <p:nvPr/>
        </p:nvSpPr>
        <p:spPr bwMode="auto">
          <a:xfrm>
            <a:off x="10940981" y="4410922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на 72 ч.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" descr="I:\здрав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707" y="4943577"/>
            <a:ext cx="291674" cy="28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I:\сзо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232" y="5314711"/>
            <a:ext cx="275908" cy="2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5"/>
          <p:cNvSpPr txBox="1">
            <a:spLocks noChangeArrowheads="1"/>
          </p:cNvSpPr>
          <p:nvPr/>
        </p:nvSpPr>
        <p:spPr bwMode="auto">
          <a:xfrm>
            <a:off x="10937206" y="4868119"/>
            <a:ext cx="1123314" cy="3925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 организации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5"/>
          <p:cNvSpPr txBox="1">
            <a:spLocks noChangeArrowheads="1"/>
          </p:cNvSpPr>
          <p:nvPr/>
        </p:nvSpPr>
        <p:spPr bwMode="auto">
          <a:xfrm>
            <a:off x="10875607" y="5222605"/>
            <a:ext cx="1268406" cy="3925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социально-значимые объекты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783" y="734118"/>
            <a:ext cx="2893953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531" y="965174"/>
            <a:ext cx="2904314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299" y="2561309"/>
            <a:ext cx="2897880" cy="23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ветровой нагрузки на </a:t>
            </a:r>
            <a:r>
              <a:rPr lang="ru-RU" alt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27.04.2023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531" y="2803494"/>
            <a:ext cx="2904314" cy="14003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 79"/>
          <p:cNvSpPr/>
          <p:nvPr/>
        </p:nvSpPr>
        <p:spPr>
          <a:xfrm flipH="1">
            <a:off x="10258645" y="4705017"/>
            <a:ext cx="371307" cy="188163"/>
          </a:xfrm>
          <a:custGeom>
            <a:avLst/>
            <a:gdLst>
              <a:gd name="connsiteX0" fmla="*/ 191649 w 277374"/>
              <a:gd name="connsiteY0" fmla="*/ 0 h 1019175"/>
              <a:gd name="connsiteX1" fmla="*/ 10674 w 277374"/>
              <a:gd name="connsiteY1" fmla="*/ 361950 h 1019175"/>
              <a:gd name="connsiteX2" fmla="*/ 48774 w 277374"/>
              <a:gd name="connsiteY2" fmla="*/ 685800 h 1019175"/>
              <a:gd name="connsiteX3" fmla="*/ 277374 w 277374"/>
              <a:gd name="connsiteY3" fmla="*/ 1019175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74" h="1019175">
                <a:moveTo>
                  <a:pt x="191649" y="0"/>
                </a:moveTo>
                <a:cubicBezTo>
                  <a:pt x="113067" y="123825"/>
                  <a:pt x="34486" y="247650"/>
                  <a:pt x="10674" y="361950"/>
                </a:cubicBezTo>
                <a:cubicBezTo>
                  <a:pt x="-13138" y="476250"/>
                  <a:pt x="4324" y="576263"/>
                  <a:pt x="48774" y="685800"/>
                </a:cubicBezTo>
                <a:cubicBezTo>
                  <a:pt x="93224" y="795337"/>
                  <a:pt x="185299" y="907256"/>
                  <a:pt x="277374" y="1019175"/>
                </a:cubicBezTo>
              </a:path>
            </a:pathLst>
          </a:custGeom>
          <a:noFill/>
          <a:ln w="28575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1" name="TextBox 5"/>
          <p:cNvSpPr txBox="1">
            <a:spLocks noChangeArrowheads="1"/>
          </p:cNvSpPr>
          <p:nvPr/>
        </p:nvSpPr>
        <p:spPr bwMode="auto">
          <a:xfrm>
            <a:off x="10794576" y="4660022"/>
            <a:ext cx="116380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пашка пожара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99" y="6596474"/>
            <a:ext cx="3998965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пожар в 5 км зоне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lc="http://schemas.openxmlformats.org/drawingml/2006/lockedCanvas" xmlns="" xmlns:a16="http://schemas.microsoft.com/office/drawing/2014/main" id="{C409F983-9602-4CEE-B3B8-147ADBEB420B}"/>
              </a:ext>
            </a:extLst>
          </p:cNvPr>
          <p:cNvCxnSpPr>
            <a:cxnSpLocks/>
          </p:cNvCxnSpPr>
          <p:nvPr/>
        </p:nvCxnSpPr>
        <p:spPr>
          <a:xfrm>
            <a:off x="3735235" y="4054975"/>
            <a:ext cx="700879" cy="158200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4071801" y="4434200"/>
            <a:ext cx="713102" cy="192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8334" tIns="34167" rIns="68334" bIns="3416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sz="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altLang="ru-RU" sz="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2" name="Таблица 421">
            <a:extLst>
              <a:ext uri="{FF2B5EF4-FFF2-40B4-BE49-F238E27FC236}">
                <a16:creationId xmlns:a16="http://schemas.microsoft.com/office/drawing/2014/main" xmlns="" id="{16C134A4-9525-4C8F-94F0-8CD08A368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155080"/>
              </p:ext>
            </p:extLst>
          </p:nvPr>
        </p:nvGraphicFramePr>
        <p:xfrm>
          <a:off x="2952486" y="715202"/>
          <a:ext cx="7044221" cy="1555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8621">
                  <a:extLst>
                    <a:ext uri="{9D8B030D-6E8A-4147-A177-3AD203B41FA5}">
                      <a16:colId xmlns:a16="http://schemas.microsoft.com/office/drawing/2014/main" xmlns="" val="935839010"/>
                    </a:ext>
                  </a:extLst>
                </a:gridCol>
                <a:gridCol w="819517">
                  <a:extLst>
                    <a:ext uri="{9D8B030D-6E8A-4147-A177-3AD203B41FA5}">
                      <a16:colId xmlns:a16="http://schemas.microsoft.com/office/drawing/2014/main" xmlns="" val="3624060115"/>
                    </a:ext>
                  </a:extLst>
                </a:gridCol>
                <a:gridCol w="670731">
                  <a:extLst>
                    <a:ext uri="{9D8B030D-6E8A-4147-A177-3AD203B41FA5}">
                      <a16:colId xmlns:a16="http://schemas.microsoft.com/office/drawing/2014/main" xmlns="" val="3138841617"/>
                    </a:ext>
                  </a:extLst>
                </a:gridCol>
                <a:gridCol w="644687">
                  <a:extLst>
                    <a:ext uri="{9D8B030D-6E8A-4147-A177-3AD203B41FA5}">
                      <a16:colId xmlns:a16="http://schemas.microsoft.com/office/drawing/2014/main" xmlns="" val="2062849412"/>
                    </a:ext>
                  </a:extLst>
                </a:gridCol>
                <a:gridCol w="606470">
                  <a:extLst>
                    <a:ext uri="{9D8B030D-6E8A-4147-A177-3AD203B41FA5}">
                      <a16:colId xmlns:a16="http://schemas.microsoft.com/office/drawing/2014/main" xmlns="" val="3983404712"/>
                    </a:ext>
                  </a:extLst>
                </a:gridCol>
                <a:gridCol w="906222">
                  <a:extLst>
                    <a:ext uri="{9D8B030D-6E8A-4147-A177-3AD203B41FA5}">
                      <a16:colId xmlns:a16="http://schemas.microsoft.com/office/drawing/2014/main" xmlns="" val="1850261530"/>
                    </a:ext>
                  </a:extLst>
                </a:gridCol>
                <a:gridCol w="683520">
                  <a:extLst>
                    <a:ext uri="{9D8B030D-6E8A-4147-A177-3AD203B41FA5}">
                      <a16:colId xmlns:a16="http://schemas.microsoft.com/office/drawing/2014/main" xmlns="" val="902352844"/>
                    </a:ext>
                  </a:extLst>
                </a:gridCol>
                <a:gridCol w="759011">
                  <a:extLst>
                    <a:ext uri="{9D8B030D-6E8A-4147-A177-3AD203B41FA5}">
                      <a16:colId xmlns:a16="http://schemas.microsoft.com/office/drawing/2014/main" xmlns="" val="3212452491"/>
                    </a:ext>
                  </a:extLst>
                </a:gridCol>
                <a:gridCol w="885442">
                  <a:extLst>
                    <a:ext uri="{9D8B030D-6E8A-4147-A177-3AD203B41FA5}">
                      <a16:colId xmlns:a16="http://schemas.microsoft.com/office/drawing/2014/main" xmlns="" val="2583757978"/>
                    </a:ext>
                  </a:extLst>
                </a:gridCol>
              </a:tblGrid>
              <a:tr h="42960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воздействия лесного пожара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воздействия лесного пожара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 и средств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453028"/>
                  </a:ext>
                </a:extLst>
              </a:tr>
              <a:tr h="7983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  <a:r>
                        <a:rPr lang="ru-RU" sz="9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шт.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ПОО, шт.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СЗО, шт.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Расчетное время распространение, ч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воздействия  пожара, га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локализации, чел.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окарауливания, чел.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6417777"/>
                  </a:ext>
                </a:extLst>
              </a:tr>
              <a:tr h="2233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д.Ключи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964512"/>
                  </a:ext>
                </a:extLst>
              </a:tr>
            </a:tbl>
          </a:graphicData>
        </a:graphic>
      </p:graphicFrame>
      <p:sp>
        <p:nvSpPr>
          <p:cNvPr id="35" name="Прямоугольная выноска 34"/>
          <p:cNvSpPr>
            <a:spLocks noChangeArrowheads="1"/>
          </p:cNvSpPr>
          <p:nvPr/>
        </p:nvSpPr>
        <p:spPr bwMode="auto">
          <a:xfrm>
            <a:off x="2873561" y="3797300"/>
            <a:ext cx="1088812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Ключи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" t="47499"/>
          <a:stretch/>
        </p:blipFill>
        <p:spPr>
          <a:xfrm>
            <a:off x="-20255" y="2802623"/>
            <a:ext cx="2912493" cy="14012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39" y="975135"/>
            <a:ext cx="2875299" cy="157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31846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22451"/>
          <a:stretch/>
        </p:blipFill>
        <p:spPr>
          <a:xfrm>
            <a:off x="-20493" y="736270"/>
            <a:ext cx="12212493" cy="6137847"/>
          </a:xfrm>
          <a:prstGeom prst="rect">
            <a:avLst/>
          </a:prstGeom>
        </p:spPr>
      </p:pic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20493" y="-12291"/>
            <a:ext cx="12199937" cy="72000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ПОСЛЕДСТВИЙ (МОДЕЛЬ) ЛЕСНОГО </a:t>
            </a:r>
            <a:r>
              <a:rPr 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(ПРИРОДНОГО) ПОЖАРА </a:t>
            </a:r>
          </a:p>
          <a:p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АЛАПАЕВСКОЕ </a:t>
            </a:r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</a:t>
            </a:r>
            <a:r>
              <a:rPr lang="ru-RU" alt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altLang="ru-RU" kern="12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27.04.2023</a:t>
            </a:r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6" name="Rectangle 152"/>
          <p:cNvSpPr>
            <a:spLocks noChangeArrowheads="1"/>
          </p:cNvSpPr>
          <p:nvPr/>
        </p:nvSpPr>
        <p:spPr bwMode="auto">
          <a:xfrm>
            <a:off x="10185913" y="5734441"/>
            <a:ext cx="1992046" cy="615553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0245" tIns="0" rIns="20245" bIns="0" anchor="ctr">
            <a:spAutoFit/>
          </a:bodyPr>
          <a:lstStyle/>
          <a:p>
            <a:pPr defTabSz="1551260"/>
            <a: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Свердловской области АРМ № 9</a:t>
            </a:r>
          </a:p>
          <a:p>
            <a:pPr defTabSz="1551260"/>
            <a: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2:00 </a:t>
            </a:r>
            <a:r>
              <a:rPr lang="ru-RU" alt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26.04.2023</a:t>
            </a:r>
            <a:endParaRPr lang="ru-RU" alt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551260"/>
            <a: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endParaRPr lang="ru-RU" alt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55126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31001279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9953802" y="3398414"/>
            <a:ext cx="2238198" cy="23048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8000" indent="-50800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8225" indent="-123825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6863" indent="-195263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97088" indent="-268288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837">
              <a:solidFill>
                <a:prstClr val="white"/>
              </a:solidFill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0144023" y="3452681"/>
            <a:ext cx="1841592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defTabSz="1147763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776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776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7763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7763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7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7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7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7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prstClr val="black"/>
                </a:solidFill>
                <a:cs typeface="Arial" panose="020B0604020202020204" pitchFamily="34" charset="0"/>
              </a:rPr>
              <a:t>Условные </a:t>
            </a:r>
            <a:r>
              <a:rPr lang="ru-RU" altLang="ru-RU" sz="1000" dirty="0" smtClean="0">
                <a:solidFill>
                  <a:prstClr val="black"/>
                </a:solidFill>
                <a:cs typeface="Arial" panose="020B0604020202020204" pitchFamily="34" charset="0"/>
              </a:rPr>
              <a:t>обозначения:</a:t>
            </a:r>
            <a:endParaRPr lang="ru-RU" altLang="ru-RU"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0145202" y="3968552"/>
            <a:ext cx="621969" cy="195263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136524" y="4206677"/>
            <a:ext cx="621969" cy="195263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136524" y="4454327"/>
            <a:ext cx="621969" cy="19526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10940981" y="3640689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43" name="Прямоугольная выноска 42"/>
          <p:cNvSpPr>
            <a:spLocks noChangeArrowheads="1"/>
          </p:cNvSpPr>
          <p:nvPr/>
        </p:nvSpPr>
        <p:spPr bwMode="auto">
          <a:xfrm>
            <a:off x="10024011" y="3670061"/>
            <a:ext cx="840577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Курджиново</a:t>
            </a:r>
            <a:endParaRPr lang="ru-RU" alt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5"/>
          <p:cNvSpPr txBox="1">
            <a:spLocks noChangeArrowheads="1"/>
          </p:cNvSpPr>
          <p:nvPr/>
        </p:nvSpPr>
        <p:spPr bwMode="auto">
          <a:xfrm>
            <a:off x="10953342" y="3946849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на 24 ч.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5"/>
          <p:cNvSpPr txBox="1">
            <a:spLocks noChangeArrowheads="1"/>
          </p:cNvSpPr>
          <p:nvPr/>
        </p:nvSpPr>
        <p:spPr bwMode="auto">
          <a:xfrm>
            <a:off x="10941535" y="4185517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на 48 ч.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5"/>
          <p:cNvSpPr txBox="1">
            <a:spLocks noChangeArrowheads="1"/>
          </p:cNvSpPr>
          <p:nvPr/>
        </p:nvSpPr>
        <p:spPr bwMode="auto">
          <a:xfrm>
            <a:off x="10940981" y="4410922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на 72 ч.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" descr="I:\здрав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707" y="4943577"/>
            <a:ext cx="291674" cy="28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I:\сзо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232" y="5314711"/>
            <a:ext cx="275908" cy="2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5"/>
          <p:cNvSpPr txBox="1">
            <a:spLocks noChangeArrowheads="1"/>
          </p:cNvSpPr>
          <p:nvPr/>
        </p:nvSpPr>
        <p:spPr bwMode="auto">
          <a:xfrm>
            <a:off x="10937206" y="4868119"/>
            <a:ext cx="1123314" cy="3925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 организации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5"/>
          <p:cNvSpPr txBox="1">
            <a:spLocks noChangeArrowheads="1"/>
          </p:cNvSpPr>
          <p:nvPr/>
        </p:nvSpPr>
        <p:spPr bwMode="auto">
          <a:xfrm>
            <a:off x="10875607" y="5222605"/>
            <a:ext cx="1268406" cy="3925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социально-значимые объекты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783" y="734118"/>
            <a:ext cx="2893953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531" y="965174"/>
            <a:ext cx="2904314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299" y="2561309"/>
            <a:ext cx="2897880" cy="23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ветровой нагрузки на </a:t>
            </a:r>
            <a:r>
              <a:rPr lang="ru-RU" alt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27.04.2023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531" y="2803494"/>
            <a:ext cx="2904314" cy="14003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 79"/>
          <p:cNvSpPr/>
          <p:nvPr/>
        </p:nvSpPr>
        <p:spPr>
          <a:xfrm flipH="1">
            <a:off x="10258645" y="4705017"/>
            <a:ext cx="371307" cy="188163"/>
          </a:xfrm>
          <a:custGeom>
            <a:avLst/>
            <a:gdLst>
              <a:gd name="connsiteX0" fmla="*/ 191649 w 277374"/>
              <a:gd name="connsiteY0" fmla="*/ 0 h 1019175"/>
              <a:gd name="connsiteX1" fmla="*/ 10674 w 277374"/>
              <a:gd name="connsiteY1" fmla="*/ 361950 h 1019175"/>
              <a:gd name="connsiteX2" fmla="*/ 48774 w 277374"/>
              <a:gd name="connsiteY2" fmla="*/ 685800 h 1019175"/>
              <a:gd name="connsiteX3" fmla="*/ 277374 w 277374"/>
              <a:gd name="connsiteY3" fmla="*/ 1019175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74" h="1019175">
                <a:moveTo>
                  <a:pt x="191649" y="0"/>
                </a:moveTo>
                <a:cubicBezTo>
                  <a:pt x="113067" y="123825"/>
                  <a:pt x="34486" y="247650"/>
                  <a:pt x="10674" y="361950"/>
                </a:cubicBezTo>
                <a:cubicBezTo>
                  <a:pt x="-13138" y="476250"/>
                  <a:pt x="4324" y="576263"/>
                  <a:pt x="48774" y="685800"/>
                </a:cubicBezTo>
                <a:cubicBezTo>
                  <a:pt x="93224" y="795337"/>
                  <a:pt x="185299" y="907256"/>
                  <a:pt x="277374" y="1019175"/>
                </a:cubicBezTo>
              </a:path>
            </a:pathLst>
          </a:custGeom>
          <a:noFill/>
          <a:ln w="28575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1" name="TextBox 5"/>
          <p:cNvSpPr txBox="1">
            <a:spLocks noChangeArrowheads="1"/>
          </p:cNvSpPr>
          <p:nvPr/>
        </p:nvSpPr>
        <p:spPr bwMode="auto">
          <a:xfrm>
            <a:off x="10794576" y="4660022"/>
            <a:ext cx="116380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пашка пожара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99" y="6596474"/>
            <a:ext cx="3998965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пожар в 5 км зоне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lc="http://schemas.openxmlformats.org/drawingml/2006/lockedCanvas" xmlns="" xmlns:a16="http://schemas.microsoft.com/office/drawing/2014/main" id="{C409F983-9602-4CEE-B3B8-147ADBEB420B}"/>
              </a:ext>
            </a:extLst>
          </p:cNvPr>
          <p:cNvCxnSpPr>
            <a:cxnSpLocks/>
          </p:cNvCxnSpPr>
          <p:nvPr/>
        </p:nvCxnSpPr>
        <p:spPr>
          <a:xfrm>
            <a:off x="5121728" y="4203851"/>
            <a:ext cx="262033" cy="180046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4492974" y="4968341"/>
            <a:ext cx="713102" cy="192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8334" tIns="34167" rIns="68334" bIns="3416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sz="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altLang="ru-RU" sz="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2" name="Таблица 421">
            <a:extLst>
              <a:ext uri="{FF2B5EF4-FFF2-40B4-BE49-F238E27FC236}">
                <a16:creationId xmlns:a16="http://schemas.microsoft.com/office/drawing/2014/main" xmlns="" id="{16C134A4-9525-4C8F-94F0-8CD08A368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238968"/>
              </p:ext>
            </p:extLst>
          </p:nvPr>
        </p:nvGraphicFramePr>
        <p:xfrm>
          <a:off x="2952486" y="715202"/>
          <a:ext cx="7044221" cy="1555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8621">
                  <a:extLst>
                    <a:ext uri="{9D8B030D-6E8A-4147-A177-3AD203B41FA5}">
                      <a16:colId xmlns:a16="http://schemas.microsoft.com/office/drawing/2014/main" xmlns="" val="935839010"/>
                    </a:ext>
                  </a:extLst>
                </a:gridCol>
                <a:gridCol w="819517">
                  <a:extLst>
                    <a:ext uri="{9D8B030D-6E8A-4147-A177-3AD203B41FA5}">
                      <a16:colId xmlns:a16="http://schemas.microsoft.com/office/drawing/2014/main" xmlns="" val="3624060115"/>
                    </a:ext>
                  </a:extLst>
                </a:gridCol>
                <a:gridCol w="670731">
                  <a:extLst>
                    <a:ext uri="{9D8B030D-6E8A-4147-A177-3AD203B41FA5}">
                      <a16:colId xmlns:a16="http://schemas.microsoft.com/office/drawing/2014/main" xmlns="" val="3138841617"/>
                    </a:ext>
                  </a:extLst>
                </a:gridCol>
                <a:gridCol w="644687">
                  <a:extLst>
                    <a:ext uri="{9D8B030D-6E8A-4147-A177-3AD203B41FA5}">
                      <a16:colId xmlns:a16="http://schemas.microsoft.com/office/drawing/2014/main" xmlns="" val="2062849412"/>
                    </a:ext>
                  </a:extLst>
                </a:gridCol>
                <a:gridCol w="606470">
                  <a:extLst>
                    <a:ext uri="{9D8B030D-6E8A-4147-A177-3AD203B41FA5}">
                      <a16:colId xmlns:a16="http://schemas.microsoft.com/office/drawing/2014/main" xmlns="" val="3983404712"/>
                    </a:ext>
                  </a:extLst>
                </a:gridCol>
                <a:gridCol w="906222">
                  <a:extLst>
                    <a:ext uri="{9D8B030D-6E8A-4147-A177-3AD203B41FA5}">
                      <a16:colId xmlns:a16="http://schemas.microsoft.com/office/drawing/2014/main" xmlns="" val="1850261530"/>
                    </a:ext>
                  </a:extLst>
                </a:gridCol>
                <a:gridCol w="683520">
                  <a:extLst>
                    <a:ext uri="{9D8B030D-6E8A-4147-A177-3AD203B41FA5}">
                      <a16:colId xmlns:a16="http://schemas.microsoft.com/office/drawing/2014/main" xmlns="" val="902352844"/>
                    </a:ext>
                  </a:extLst>
                </a:gridCol>
                <a:gridCol w="759011">
                  <a:extLst>
                    <a:ext uri="{9D8B030D-6E8A-4147-A177-3AD203B41FA5}">
                      <a16:colId xmlns:a16="http://schemas.microsoft.com/office/drawing/2014/main" xmlns="" val="3212452491"/>
                    </a:ext>
                  </a:extLst>
                </a:gridCol>
                <a:gridCol w="885442">
                  <a:extLst>
                    <a:ext uri="{9D8B030D-6E8A-4147-A177-3AD203B41FA5}">
                      <a16:colId xmlns:a16="http://schemas.microsoft.com/office/drawing/2014/main" xmlns="" val="2583757978"/>
                    </a:ext>
                  </a:extLst>
                </a:gridCol>
              </a:tblGrid>
              <a:tr h="42960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воздействия лесного пожара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воздействия лесного пожара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 и средств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453028"/>
                  </a:ext>
                </a:extLst>
              </a:tr>
              <a:tr h="7983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  <a:r>
                        <a:rPr lang="ru-RU" sz="9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шт.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ПОО, шт.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СЗО, шт.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Расчетное время распространение, ч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воздействия  пожара, га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локализации, чел.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окарауливания, чел.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6417777"/>
                  </a:ext>
                </a:extLst>
              </a:tr>
              <a:tr h="2233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д.Первунова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964512"/>
                  </a:ext>
                </a:extLst>
              </a:tr>
            </a:tbl>
          </a:graphicData>
        </a:graphic>
      </p:graphicFrame>
      <p:sp>
        <p:nvSpPr>
          <p:cNvPr id="35" name="Прямоугольная выноска 34"/>
          <p:cNvSpPr>
            <a:spLocks noChangeArrowheads="1"/>
          </p:cNvSpPr>
          <p:nvPr/>
        </p:nvSpPr>
        <p:spPr bwMode="auto">
          <a:xfrm>
            <a:off x="4577322" y="5940385"/>
            <a:ext cx="1088812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Первунова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" t="47499"/>
          <a:stretch/>
        </p:blipFill>
        <p:spPr>
          <a:xfrm>
            <a:off x="-20255" y="2802623"/>
            <a:ext cx="2912493" cy="14012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39" y="975135"/>
            <a:ext cx="2875299" cy="157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25943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8760"/>
          <a:stretch/>
        </p:blipFill>
        <p:spPr>
          <a:xfrm>
            <a:off x="16939" y="724395"/>
            <a:ext cx="12140603" cy="6133605"/>
          </a:xfrm>
          <a:prstGeom prst="rect">
            <a:avLst/>
          </a:prstGeom>
        </p:spPr>
      </p:pic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20493" y="-12291"/>
            <a:ext cx="12199937" cy="72000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ПОСЛЕДСТВИЙ (МОДЕЛЬ) ЛЕСНОГО </a:t>
            </a:r>
            <a:r>
              <a:rPr 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(ПРИРОДНОГО) ПОЖАРА </a:t>
            </a:r>
          </a:p>
          <a:p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ИРБИТСКОЕ МО </a:t>
            </a:r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</a:t>
            </a:r>
            <a:r>
              <a:rPr lang="ru-RU" alt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altLang="ru-RU" kern="12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27.04.2023</a:t>
            </a:r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6" name="Rectangle 152"/>
          <p:cNvSpPr>
            <a:spLocks noChangeArrowheads="1"/>
          </p:cNvSpPr>
          <p:nvPr/>
        </p:nvSpPr>
        <p:spPr bwMode="auto">
          <a:xfrm>
            <a:off x="10185913" y="5734441"/>
            <a:ext cx="1992046" cy="615553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0245" tIns="0" rIns="20245" bIns="0" anchor="ctr">
            <a:spAutoFit/>
          </a:bodyPr>
          <a:lstStyle/>
          <a:p>
            <a:pPr defTabSz="1551260"/>
            <a: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Свердловской области АРМ № 9</a:t>
            </a:r>
          </a:p>
          <a:p>
            <a:pPr defTabSz="1551260"/>
            <a: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2:00 </a:t>
            </a:r>
            <a:r>
              <a:rPr lang="ru-RU" alt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26.04.2023</a:t>
            </a:r>
            <a:endParaRPr lang="ru-RU" alt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551260"/>
            <a: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endParaRPr lang="ru-RU" alt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55126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31001279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9953802" y="3398414"/>
            <a:ext cx="2238198" cy="23048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8000" indent="-50800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8225" indent="-123825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6863" indent="-195263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97088" indent="-268288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837">
              <a:solidFill>
                <a:prstClr val="white"/>
              </a:solidFill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0144023" y="3452681"/>
            <a:ext cx="1841592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defTabSz="1147763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776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776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7763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7763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7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7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7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7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prstClr val="black"/>
                </a:solidFill>
                <a:cs typeface="Arial" panose="020B0604020202020204" pitchFamily="34" charset="0"/>
              </a:rPr>
              <a:t>Условные </a:t>
            </a:r>
            <a:r>
              <a:rPr lang="ru-RU" altLang="ru-RU" sz="1000" dirty="0" smtClean="0">
                <a:solidFill>
                  <a:prstClr val="black"/>
                </a:solidFill>
                <a:cs typeface="Arial" panose="020B0604020202020204" pitchFamily="34" charset="0"/>
              </a:rPr>
              <a:t>обозначения:</a:t>
            </a:r>
            <a:endParaRPr lang="ru-RU" altLang="ru-RU"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0145202" y="3968552"/>
            <a:ext cx="621969" cy="195263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136524" y="4206677"/>
            <a:ext cx="621969" cy="195263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136524" y="4454327"/>
            <a:ext cx="621969" cy="19526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10940981" y="3640689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43" name="Прямоугольная выноска 42"/>
          <p:cNvSpPr>
            <a:spLocks noChangeArrowheads="1"/>
          </p:cNvSpPr>
          <p:nvPr/>
        </p:nvSpPr>
        <p:spPr bwMode="auto">
          <a:xfrm>
            <a:off x="10024011" y="3670061"/>
            <a:ext cx="840577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Курджиново</a:t>
            </a:r>
            <a:endParaRPr lang="ru-RU" alt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5"/>
          <p:cNvSpPr txBox="1">
            <a:spLocks noChangeArrowheads="1"/>
          </p:cNvSpPr>
          <p:nvPr/>
        </p:nvSpPr>
        <p:spPr bwMode="auto">
          <a:xfrm>
            <a:off x="10953342" y="3946849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на 24 ч.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5"/>
          <p:cNvSpPr txBox="1">
            <a:spLocks noChangeArrowheads="1"/>
          </p:cNvSpPr>
          <p:nvPr/>
        </p:nvSpPr>
        <p:spPr bwMode="auto">
          <a:xfrm>
            <a:off x="10941535" y="4185517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на 48 ч.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5"/>
          <p:cNvSpPr txBox="1">
            <a:spLocks noChangeArrowheads="1"/>
          </p:cNvSpPr>
          <p:nvPr/>
        </p:nvSpPr>
        <p:spPr bwMode="auto">
          <a:xfrm>
            <a:off x="10940981" y="4410922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на 72 ч.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" descr="I:\здрав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707" y="4943577"/>
            <a:ext cx="291674" cy="28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I:\сзо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232" y="5314711"/>
            <a:ext cx="275908" cy="2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5"/>
          <p:cNvSpPr txBox="1">
            <a:spLocks noChangeArrowheads="1"/>
          </p:cNvSpPr>
          <p:nvPr/>
        </p:nvSpPr>
        <p:spPr bwMode="auto">
          <a:xfrm>
            <a:off x="10937206" y="4868119"/>
            <a:ext cx="1123314" cy="3925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 организации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5"/>
          <p:cNvSpPr txBox="1">
            <a:spLocks noChangeArrowheads="1"/>
          </p:cNvSpPr>
          <p:nvPr/>
        </p:nvSpPr>
        <p:spPr bwMode="auto">
          <a:xfrm>
            <a:off x="10875607" y="5222605"/>
            <a:ext cx="1268406" cy="3925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социально-значимые объекты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783" y="734118"/>
            <a:ext cx="2893953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531" y="965174"/>
            <a:ext cx="2904314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299" y="2561309"/>
            <a:ext cx="2897880" cy="23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ветровой нагрузки на </a:t>
            </a:r>
            <a:r>
              <a:rPr lang="ru-RU" alt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27.04.2023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531" y="2803494"/>
            <a:ext cx="2904314" cy="14003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 79"/>
          <p:cNvSpPr/>
          <p:nvPr/>
        </p:nvSpPr>
        <p:spPr>
          <a:xfrm flipH="1">
            <a:off x="10258645" y="4705017"/>
            <a:ext cx="371307" cy="188163"/>
          </a:xfrm>
          <a:custGeom>
            <a:avLst/>
            <a:gdLst>
              <a:gd name="connsiteX0" fmla="*/ 191649 w 277374"/>
              <a:gd name="connsiteY0" fmla="*/ 0 h 1019175"/>
              <a:gd name="connsiteX1" fmla="*/ 10674 w 277374"/>
              <a:gd name="connsiteY1" fmla="*/ 361950 h 1019175"/>
              <a:gd name="connsiteX2" fmla="*/ 48774 w 277374"/>
              <a:gd name="connsiteY2" fmla="*/ 685800 h 1019175"/>
              <a:gd name="connsiteX3" fmla="*/ 277374 w 277374"/>
              <a:gd name="connsiteY3" fmla="*/ 1019175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74" h="1019175">
                <a:moveTo>
                  <a:pt x="191649" y="0"/>
                </a:moveTo>
                <a:cubicBezTo>
                  <a:pt x="113067" y="123825"/>
                  <a:pt x="34486" y="247650"/>
                  <a:pt x="10674" y="361950"/>
                </a:cubicBezTo>
                <a:cubicBezTo>
                  <a:pt x="-13138" y="476250"/>
                  <a:pt x="4324" y="576263"/>
                  <a:pt x="48774" y="685800"/>
                </a:cubicBezTo>
                <a:cubicBezTo>
                  <a:pt x="93224" y="795337"/>
                  <a:pt x="185299" y="907256"/>
                  <a:pt x="277374" y="1019175"/>
                </a:cubicBezTo>
              </a:path>
            </a:pathLst>
          </a:custGeom>
          <a:noFill/>
          <a:ln w="28575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1" name="TextBox 5"/>
          <p:cNvSpPr txBox="1">
            <a:spLocks noChangeArrowheads="1"/>
          </p:cNvSpPr>
          <p:nvPr/>
        </p:nvSpPr>
        <p:spPr bwMode="auto">
          <a:xfrm>
            <a:off x="10794576" y="4660022"/>
            <a:ext cx="116380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пашка пожара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99" y="6596474"/>
            <a:ext cx="3998965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пожар в 5 км зоне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lc="http://schemas.openxmlformats.org/drawingml/2006/lockedCanvas" xmlns="" xmlns:a16="http://schemas.microsoft.com/office/drawing/2014/main" id="{C409F983-9602-4CEE-B3B8-147ADBEB420B}"/>
              </a:ext>
            </a:extLst>
          </p:cNvPr>
          <p:cNvCxnSpPr>
            <a:cxnSpLocks/>
          </p:cNvCxnSpPr>
          <p:nvPr/>
        </p:nvCxnSpPr>
        <p:spPr>
          <a:xfrm>
            <a:off x="4211507" y="4309607"/>
            <a:ext cx="1006113" cy="95106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4136636" y="5068563"/>
            <a:ext cx="713102" cy="192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8334" tIns="34167" rIns="68334" bIns="3416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 </a:t>
            </a:r>
            <a:r>
              <a:rPr lang="ru-RU" altLang="ru-RU" sz="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altLang="ru-RU" sz="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2" name="Таблица 421">
            <a:extLst>
              <a:ext uri="{FF2B5EF4-FFF2-40B4-BE49-F238E27FC236}">
                <a16:creationId xmlns:a16="http://schemas.microsoft.com/office/drawing/2014/main" xmlns="" id="{16C134A4-9525-4C8F-94F0-8CD08A368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102173"/>
              </p:ext>
            </p:extLst>
          </p:nvPr>
        </p:nvGraphicFramePr>
        <p:xfrm>
          <a:off x="2952486" y="715202"/>
          <a:ext cx="7044221" cy="1555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8621">
                  <a:extLst>
                    <a:ext uri="{9D8B030D-6E8A-4147-A177-3AD203B41FA5}">
                      <a16:colId xmlns:a16="http://schemas.microsoft.com/office/drawing/2014/main" xmlns="" val="935839010"/>
                    </a:ext>
                  </a:extLst>
                </a:gridCol>
                <a:gridCol w="819517">
                  <a:extLst>
                    <a:ext uri="{9D8B030D-6E8A-4147-A177-3AD203B41FA5}">
                      <a16:colId xmlns:a16="http://schemas.microsoft.com/office/drawing/2014/main" xmlns="" val="3624060115"/>
                    </a:ext>
                  </a:extLst>
                </a:gridCol>
                <a:gridCol w="670731">
                  <a:extLst>
                    <a:ext uri="{9D8B030D-6E8A-4147-A177-3AD203B41FA5}">
                      <a16:colId xmlns:a16="http://schemas.microsoft.com/office/drawing/2014/main" xmlns="" val="3138841617"/>
                    </a:ext>
                  </a:extLst>
                </a:gridCol>
                <a:gridCol w="644687">
                  <a:extLst>
                    <a:ext uri="{9D8B030D-6E8A-4147-A177-3AD203B41FA5}">
                      <a16:colId xmlns:a16="http://schemas.microsoft.com/office/drawing/2014/main" xmlns="" val="2062849412"/>
                    </a:ext>
                  </a:extLst>
                </a:gridCol>
                <a:gridCol w="606470">
                  <a:extLst>
                    <a:ext uri="{9D8B030D-6E8A-4147-A177-3AD203B41FA5}">
                      <a16:colId xmlns:a16="http://schemas.microsoft.com/office/drawing/2014/main" xmlns="" val="3983404712"/>
                    </a:ext>
                  </a:extLst>
                </a:gridCol>
                <a:gridCol w="906222">
                  <a:extLst>
                    <a:ext uri="{9D8B030D-6E8A-4147-A177-3AD203B41FA5}">
                      <a16:colId xmlns:a16="http://schemas.microsoft.com/office/drawing/2014/main" xmlns="" val="1850261530"/>
                    </a:ext>
                  </a:extLst>
                </a:gridCol>
                <a:gridCol w="683520">
                  <a:extLst>
                    <a:ext uri="{9D8B030D-6E8A-4147-A177-3AD203B41FA5}">
                      <a16:colId xmlns:a16="http://schemas.microsoft.com/office/drawing/2014/main" xmlns="" val="902352844"/>
                    </a:ext>
                  </a:extLst>
                </a:gridCol>
                <a:gridCol w="759011">
                  <a:extLst>
                    <a:ext uri="{9D8B030D-6E8A-4147-A177-3AD203B41FA5}">
                      <a16:colId xmlns:a16="http://schemas.microsoft.com/office/drawing/2014/main" xmlns="" val="3212452491"/>
                    </a:ext>
                  </a:extLst>
                </a:gridCol>
                <a:gridCol w="885442">
                  <a:extLst>
                    <a:ext uri="{9D8B030D-6E8A-4147-A177-3AD203B41FA5}">
                      <a16:colId xmlns:a16="http://schemas.microsoft.com/office/drawing/2014/main" xmlns="" val="2583757978"/>
                    </a:ext>
                  </a:extLst>
                </a:gridCol>
              </a:tblGrid>
              <a:tr h="42960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воздействия лесного пожара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воздействия лесного пожара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 и средств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453028"/>
                  </a:ext>
                </a:extLst>
              </a:tr>
              <a:tr h="7983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  <a:r>
                        <a:rPr lang="ru-RU" sz="9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шт.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ПОО, шт.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СЗО, шт.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Расчетное время распространение, ч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воздействия  пожара, га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локализации, чел.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окарауливания, чел.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6417777"/>
                  </a:ext>
                </a:extLst>
              </a:tr>
              <a:tr h="2233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д.Неустроева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964512"/>
                  </a:ext>
                </a:extLst>
              </a:tr>
            </a:tbl>
          </a:graphicData>
        </a:graphic>
      </p:graphicFrame>
      <p:sp>
        <p:nvSpPr>
          <p:cNvPr id="35" name="Прямоугольная выноска 34"/>
          <p:cNvSpPr>
            <a:spLocks noChangeArrowheads="1"/>
          </p:cNvSpPr>
          <p:nvPr/>
        </p:nvSpPr>
        <p:spPr bwMode="auto">
          <a:xfrm>
            <a:off x="6615672" y="5601397"/>
            <a:ext cx="1088812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Неустроева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54"/>
          <a:stretch/>
        </p:blipFill>
        <p:spPr>
          <a:xfrm>
            <a:off x="27394" y="2802725"/>
            <a:ext cx="2893860" cy="14101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40" y="974528"/>
            <a:ext cx="2904313" cy="157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07351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5386"/>
          <a:stretch/>
        </p:blipFill>
        <p:spPr>
          <a:xfrm>
            <a:off x="6299" y="723900"/>
            <a:ext cx="12178397" cy="6130815"/>
          </a:xfrm>
          <a:prstGeom prst="rect">
            <a:avLst/>
          </a:prstGeom>
        </p:spPr>
      </p:pic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20493" y="-12291"/>
            <a:ext cx="12199937" cy="72000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ПОСЛЕДСТВИЙ (МОДЕЛЬ) ЛЕСНОГО </a:t>
            </a:r>
            <a:r>
              <a:rPr 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(ПРИРОДНОГО) ПОЖАРА </a:t>
            </a:r>
          </a:p>
          <a:p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ТУРИНСКОГО ГО СВЕРДЛОВСКОЙ </a:t>
            </a:r>
            <a:r>
              <a:rPr lang="ru-RU" alt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altLang="ru-RU" kern="12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27.04.2023</a:t>
            </a:r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6" name="Rectangle 152"/>
          <p:cNvSpPr>
            <a:spLocks noChangeArrowheads="1"/>
          </p:cNvSpPr>
          <p:nvPr/>
        </p:nvSpPr>
        <p:spPr bwMode="auto">
          <a:xfrm>
            <a:off x="10185913" y="5734441"/>
            <a:ext cx="1992046" cy="615553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0245" tIns="0" rIns="20245" bIns="0" anchor="ctr">
            <a:spAutoFit/>
          </a:bodyPr>
          <a:lstStyle/>
          <a:p>
            <a:pPr defTabSz="1551260"/>
            <a: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Свердловской области АРМ № 9</a:t>
            </a:r>
          </a:p>
          <a:p>
            <a:pPr defTabSz="1551260"/>
            <a: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2:00 </a:t>
            </a:r>
            <a:r>
              <a:rPr lang="ru-RU" alt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26.04.2023</a:t>
            </a:r>
            <a:endParaRPr lang="ru-RU" alt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551260"/>
            <a: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endParaRPr lang="ru-RU" alt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55126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31001279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9953802" y="3398414"/>
            <a:ext cx="2238198" cy="23048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8000" indent="-50800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8225" indent="-123825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6863" indent="-195263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97088" indent="-268288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837">
              <a:solidFill>
                <a:prstClr val="white"/>
              </a:solidFill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0144023" y="3452681"/>
            <a:ext cx="1841592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defTabSz="1147763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776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776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7763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7763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7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7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7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7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prstClr val="black"/>
                </a:solidFill>
                <a:cs typeface="Arial" panose="020B0604020202020204" pitchFamily="34" charset="0"/>
              </a:rPr>
              <a:t>Условные </a:t>
            </a:r>
            <a:r>
              <a:rPr lang="ru-RU" altLang="ru-RU" sz="1000" dirty="0" smtClean="0">
                <a:solidFill>
                  <a:prstClr val="black"/>
                </a:solidFill>
                <a:cs typeface="Arial" panose="020B0604020202020204" pitchFamily="34" charset="0"/>
              </a:rPr>
              <a:t>обозначения:</a:t>
            </a:r>
            <a:endParaRPr lang="ru-RU" altLang="ru-RU"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0145202" y="3968552"/>
            <a:ext cx="621969" cy="195263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136524" y="4206677"/>
            <a:ext cx="621969" cy="195263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136524" y="4454327"/>
            <a:ext cx="621969" cy="19526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10940981" y="3640689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43" name="Прямоугольная выноска 42"/>
          <p:cNvSpPr>
            <a:spLocks noChangeArrowheads="1"/>
          </p:cNvSpPr>
          <p:nvPr/>
        </p:nvSpPr>
        <p:spPr bwMode="auto">
          <a:xfrm>
            <a:off x="10024011" y="3670061"/>
            <a:ext cx="840577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Курджиново</a:t>
            </a:r>
            <a:endParaRPr lang="ru-RU" alt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5"/>
          <p:cNvSpPr txBox="1">
            <a:spLocks noChangeArrowheads="1"/>
          </p:cNvSpPr>
          <p:nvPr/>
        </p:nvSpPr>
        <p:spPr bwMode="auto">
          <a:xfrm>
            <a:off x="10953342" y="3946849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на 24 ч.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5"/>
          <p:cNvSpPr txBox="1">
            <a:spLocks noChangeArrowheads="1"/>
          </p:cNvSpPr>
          <p:nvPr/>
        </p:nvSpPr>
        <p:spPr bwMode="auto">
          <a:xfrm>
            <a:off x="10941535" y="4185517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на 48 ч.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5"/>
          <p:cNvSpPr txBox="1">
            <a:spLocks noChangeArrowheads="1"/>
          </p:cNvSpPr>
          <p:nvPr/>
        </p:nvSpPr>
        <p:spPr bwMode="auto">
          <a:xfrm>
            <a:off x="10940981" y="4410922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на 72 ч.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" descr="I:\здрав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707" y="4943577"/>
            <a:ext cx="291674" cy="28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I:\сзо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232" y="5314711"/>
            <a:ext cx="275908" cy="2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5"/>
          <p:cNvSpPr txBox="1">
            <a:spLocks noChangeArrowheads="1"/>
          </p:cNvSpPr>
          <p:nvPr/>
        </p:nvSpPr>
        <p:spPr bwMode="auto">
          <a:xfrm>
            <a:off x="10937206" y="4868119"/>
            <a:ext cx="1123314" cy="3925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 организации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5"/>
          <p:cNvSpPr txBox="1">
            <a:spLocks noChangeArrowheads="1"/>
          </p:cNvSpPr>
          <p:nvPr/>
        </p:nvSpPr>
        <p:spPr bwMode="auto">
          <a:xfrm>
            <a:off x="10875607" y="5222605"/>
            <a:ext cx="1268406" cy="3925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социально-значимые объекты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783" y="734118"/>
            <a:ext cx="2893953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531" y="965174"/>
            <a:ext cx="2904314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299" y="2561309"/>
            <a:ext cx="2897880" cy="23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ветровой нагрузки на </a:t>
            </a:r>
            <a:r>
              <a:rPr lang="ru-RU" alt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27.04.2023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531" y="2803494"/>
            <a:ext cx="2904314" cy="14003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 79"/>
          <p:cNvSpPr/>
          <p:nvPr/>
        </p:nvSpPr>
        <p:spPr>
          <a:xfrm flipH="1">
            <a:off x="10258645" y="4705017"/>
            <a:ext cx="371307" cy="188163"/>
          </a:xfrm>
          <a:custGeom>
            <a:avLst/>
            <a:gdLst>
              <a:gd name="connsiteX0" fmla="*/ 191649 w 277374"/>
              <a:gd name="connsiteY0" fmla="*/ 0 h 1019175"/>
              <a:gd name="connsiteX1" fmla="*/ 10674 w 277374"/>
              <a:gd name="connsiteY1" fmla="*/ 361950 h 1019175"/>
              <a:gd name="connsiteX2" fmla="*/ 48774 w 277374"/>
              <a:gd name="connsiteY2" fmla="*/ 685800 h 1019175"/>
              <a:gd name="connsiteX3" fmla="*/ 277374 w 277374"/>
              <a:gd name="connsiteY3" fmla="*/ 1019175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74" h="1019175">
                <a:moveTo>
                  <a:pt x="191649" y="0"/>
                </a:moveTo>
                <a:cubicBezTo>
                  <a:pt x="113067" y="123825"/>
                  <a:pt x="34486" y="247650"/>
                  <a:pt x="10674" y="361950"/>
                </a:cubicBezTo>
                <a:cubicBezTo>
                  <a:pt x="-13138" y="476250"/>
                  <a:pt x="4324" y="576263"/>
                  <a:pt x="48774" y="685800"/>
                </a:cubicBezTo>
                <a:cubicBezTo>
                  <a:pt x="93224" y="795337"/>
                  <a:pt x="185299" y="907256"/>
                  <a:pt x="277374" y="1019175"/>
                </a:cubicBezTo>
              </a:path>
            </a:pathLst>
          </a:custGeom>
          <a:noFill/>
          <a:ln w="28575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1" name="TextBox 5"/>
          <p:cNvSpPr txBox="1">
            <a:spLocks noChangeArrowheads="1"/>
          </p:cNvSpPr>
          <p:nvPr/>
        </p:nvSpPr>
        <p:spPr bwMode="auto">
          <a:xfrm>
            <a:off x="10794576" y="4660022"/>
            <a:ext cx="116380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пашка пожара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99" y="6596474"/>
            <a:ext cx="3998965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пожар в 5 км зоне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lc="http://schemas.openxmlformats.org/drawingml/2006/lockedCanvas" xmlns="" xmlns:a16="http://schemas.microsoft.com/office/drawing/2014/main" id="{C409F983-9602-4CEE-B3B8-147ADBEB420B}"/>
              </a:ext>
            </a:extLst>
          </p:cNvPr>
          <p:cNvCxnSpPr>
            <a:cxnSpLocks/>
          </p:cNvCxnSpPr>
          <p:nvPr/>
        </p:nvCxnSpPr>
        <p:spPr>
          <a:xfrm flipH="1">
            <a:off x="4992368" y="4271537"/>
            <a:ext cx="179497" cy="165265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4279266" y="4905753"/>
            <a:ext cx="713102" cy="192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8334" tIns="34167" rIns="68334" bIns="3416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3,7 </a:t>
            </a:r>
            <a:r>
              <a:rPr lang="ru-RU" altLang="ru-RU" sz="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altLang="ru-RU" sz="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2" name="Таблица 421">
            <a:extLst>
              <a:ext uri="{FF2B5EF4-FFF2-40B4-BE49-F238E27FC236}">
                <a16:creationId xmlns:a16="http://schemas.microsoft.com/office/drawing/2014/main" xmlns="" id="{16C134A4-9525-4C8F-94F0-8CD08A368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243"/>
              </p:ext>
            </p:extLst>
          </p:nvPr>
        </p:nvGraphicFramePr>
        <p:xfrm>
          <a:off x="2952486" y="715202"/>
          <a:ext cx="7044221" cy="1555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8621">
                  <a:extLst>
                    <a:ext uri="{9D8B030D-6E8A-4147-A177-3AD203B41FA5}">
                      <a16:colId xmlns:a16="http://schemas.microsoft.com/office/drawing/2014/main" xmlns="" val="935839010"/>
                    </a:ext>
                  </a:extLst>
                </a:gridCol>
                <a:gridCol w="819517">
                  <a:extLst>
                    <a:ext uri="{9D8B030D-6E8A-4147-A177-3AD203B41FA5}">
                      <a16:colId xmlns:a16="http://schemas.microsoft.com/office/drawing/2014/main" xmlns="" val="3624060115"/>
                    </a:ext>
                  </a:extLst>
                </a:gridCol>
                <a:gridCol w="670731">
                  <a:extLst>
                    <a:ext uri="{9D8B030D-6E8A-4147-A177-3AD203B41FA5}">
                      <a16:colId xmlns:a16="http://schemas.microsoft.com/office/drawing/2014/main" xmlns="" val="3138841617"/>
                    </a:ext>
                  </a:extLst>
                </a:gridCol>
                <a:gridCol w="644687">
                  <a:extLst>
                    <a:ext uri="{9D8B030D-6E8A-4147-A177-3AD203B41FA5}">
                      <a16:colId xmlns:a16="http://schemas.microsoft.com/office/drawing/2014/main" xmlns="" val="2062849412"/>
                    </a:ext>
                  </a:extLst>
                </a:gridCol>
                <a:gridCol w="606470">
                  <a:extLst>
                    <a:ext uri="{9D8B030D-6E8A-4147-A177-3AD203B41FA5}">
                      <a16:colId xmlns:a16="http://schemas.microsoft.com/office/drawing/2014/main" xmlns="" val="3983404712"/>
                    </a:ext>
                  </a:extLst>
                </a:gridCol>
                <a:gridCol w="906222">
                  <a:extLst>
                    <a:ext uri="{9D8B030D-6E8A-4147-A177-3AD203B41FA5}">
                      <a16:colId xmlns:a16="http://schemas.microsoft.com/office/drawing/2014/main" xmlns="" val="1850261530"/>
                    </a:ext>
                  </a:extLst>
                </a:gridCol>
                <a:gridCol w="683520">
                  <a:extLst>
                    <a:ext uri="{9D8B030D-6E8A-4147-A177-3AD203B41FA5}">
                      <a16:colId xmlns:a16="http://schemas.microsoft.com/office/drawing/2014/main" xmlns="" val="902352844"/>
                    </a:ext>
                  </a:extLst>
                </a:gridCol>
                <a:gridCol w="759011">
                  <a:extLst>
                    <a:ext uri="{9D8B030D-6E8A-4147-A177-3AD203B41FA5}">
                      <a16:colId xmlns:a16="http://schemas.microsoft.com/office/drawing/2014/main" xmlns="" val="3212452491"/>
                    </a:ext>
                  </a:extLst>
                </a:gridCol>
                <a:gridCol w="885442">
                  <a:extLst>
                    <a:ext uri="{9D8B030D-6E8A-4147-A177-3AD203B41FA5}">
                      <a16:colId xmlns:a16="http://schemas.microsoft.com/office/drawing/2014/main" xmlns="" val="2583757978"/>
                    </a:ext>
                  </a:extLst>
                </a:gridCol>
              </a:tblGrid>
              <a:tr h="42960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воздействия лесного пожара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воздействия лесного пожара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 и средств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453028"/>
                  </a:ext>
                </a:extLst>
              </a:tr>
              <a:tr h="7983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  <a:r>
                        <a:rPr lang="ru-RU" sz="9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шт.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ПОО, шт.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СЗО, шт.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Расчетное время распространение, ч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воздействия  пожара, га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локализации, чел.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окарауливания, чел.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6417777"/>
                  </a:ext>
                </a:extLst>
              </a:tr>
              <a:tr h="2233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с.Ленское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538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752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964512"/>
                  </a:ext>
                </a:extLst>
              </a:tr>
            </a:tbl>
          </a:graphicData>
        </a:graphic>
      </p:graphicFrame>
      <p:sp>
        <p:nvSpPr>
          <p:cNvPr id="35" name="Прямоугольная выноска 34"/>
          <p:cNvSpPr>
            <a:spLocks noChangeArrowheads="1"/>
          </p:cNvSpPr>
          <p:nvPr/>
        </p:nvSpPr>
        <p:spPr bwMode="auto">
          <a:xfrm>
            <a:off x="3859806" y="5880020"/>
            <a:ext cx="1088812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Ленское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48688"/>
          <a:stretch/>
        </p:blipFill>
        <p:spPr>
          <a:xfrm>
            <a:off x="6299" y="2811501"/>
            <a:ext cx="2897880" cy="14087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" y="981362"/>
            <a:ext cx="2904546" cy="15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31643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493" y="3084"/>
            <a:ext cx="12212493" cy="6840354"/>
          </a:xfrm>
          <a:prstGeom prst="rect">
            <a:avLst/>
          </a:prstGeom>
        </p:spPr>
      </p:pic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20493" y="-12291"/>
            <a:ext cx="12199937" cy="72000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ПОСЛЕДСТВИЙ (МОДЕЛЬ) ЛЕСНОГО </a:t>
            </a:r>
            <a:r>
              <a:rPr 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(ПРИРОДНОГО) ПОЖАРА </a:t>
            </a:r>
          </a:p>
          <a:p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СОСЬВИНСКОГО ГО СВЕРДЛОВСКОЙ </a:t>
            </a:r>
            <a:r>
              <a:rPr lang="ru-RU" alt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altLang="ru-RU" kern="12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27.04.2023</a:t>
            </a:r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6" name="Rectangle 152"/>
          <p:cNvSpPr>
            <a:spLocks noChangeArrowheads="1"/>
          </p:cNvSpPr>
          <p:nvPr/>
        </p:nvSpPr>
        <p:spPr bwMode="auto">
          <a:xfrm>
            <a:off x="10185913" y="5734441"/>
            <a:ext cx="1992046" cy="615553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0245" tIns="0" rIns="20245" bIns="0" anchor="ctr">
            <a:spAutoFit/>
          </a:bodyPr>
          <a:lstStyle/>
          <a:p>
            <a:pPr defTabSz="1551260"/>
            <a: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Свердловской области АРМ № 9</a:t>
            </a:r>
          </a:p>
          <a:p>
            <a:pPr defTabSz="1551260"/>
            <a: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2:00 </a:t>
            </a:r>
            <a:r>
              <a:rPr lang="ru-RU" alt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26.04.2023</a:t>
            </a:r>
            <a:endParaRPr lang="ru-RU" alt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551260"/>
            <a: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endParaRPr lang="ru-RU" alt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55126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31001279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9953802" y="3398414"/>
            <a:ext cx="2238198" cy="23048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8000" indent="-50800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8225" indent="-123825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6863" indent="-195263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97088" indent="-268288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837">
              <a:solidFill>
                <a:prstClr val="white"/>
              </a:solidFill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0144023" y="3452681"/>
            <a:ext cx="1841592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defTabSz="1147763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776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776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7763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7763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7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7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7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7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prstClr val="black"/>
                </a:solidFill>
                <a:cs typeface="Arial" panose="020B0604020202020204" pitchFamily="34" charset="0"/>
              </a:rPr>
              <a:t>Условные </a:t>
            </a:r>
            <a:r>
              <a:rPr lang="ru-RU" altLang="ru-RU" sz="1000" dirty="0" smtClean="0">
                <a:solidFill>
                  <a:prstClr val="black"/>
                </a:solidFill>
                <a:cs typeface="Arial" panose="020B0604020202020204" pitchFamily="34" charset="0"/>
              </a:rPr>
              <a:t>обозначения:</a:t>
            </a:r>
            <a:endParaRPr lang="ru-RU" altLang="ru-RU"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0145202" y="3968552"/>
            <a:ext cx="621969" cy="195263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136524" y="4206677"/>
            <a:ext cx="621969" cy="195263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136524" y="4454327"/>
            <a:ext cx="621969" cy="19526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10940981" y="3640689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43" name="Прямоугольная выноска 42"/>
          <p:cNvSpPr>
            <a:spLocks noChangeArrowheads="1"/>
          </p:cNvSpPr>
          <p:nvPr/>
        </p:nvSpPr>
        <p:spPr bwMode="auto">
          <a:xfrm>
            <a:off x="10024011" y="3670061"/>
            <a:ext cx="840577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Курджиново</a:t>
            </a:r>
            <a:endParaRPr lang="ru-RU" alt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5"/>
          <p:cNvSpPr txBox="1">
            <a:spLocks noChangeArrowheads="1"/>
          </p:cNvSpPr>
          <p:nvPr/>
        </p:nvSpPr>
        <p:spPr bwMode="auto">
          <a:xfrm>
            <a:off x="10953342" y="3946849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на 24 ч.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5"/>
          <p:cNvSpPr txBox="1">
            <a:spLocks noChangeArrowheads="1"/>
          </p:cNvSpPr>
          <p:nvPr/>
        </p:nvSpPr>
        <p:spPr bwMode="auto">
          <a:xfrm>
            <a:off x="10941535" y="4185517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на 48 ч.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5"/>
          <p:cNvSpPr txBox="1">
            <a:spLocks noChangeArrowheads="1"/>
          </p:cNvSpPr>
          <p:nvPr/>
        </p:nvSpPr>
        <p:spPr bwMode="auto">
          <a:xfrm>
            <a:off x="10940981" y="4410922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на 72 ч.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" descr="I:\здрав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707" y="4943577"/>
            <a:ext cx="291674" cy="28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I:\сзо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232" y="5314711"/>
            <a:ext cx="275908" cy="2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5"/>
          <p:cNvSpPr txBox="1">
            <a:spLocks noChangeArrowheads="1"/>
          </p:cNvSpPr>
          <p:nvPr/>
        </p:nvSpPr>
        <p:spPr bwMode="auto">
          <a:xfrm>
            <a:off x="10937206" y="4868119"/>
            <a:ext cx="1123314" cy="3925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 организации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5"/>
          <p:cNvSpPr txBox="1">
            <a:spLocks noChangeArrowheads="1"/>
          </p:cNvSpPr>
          <p:nvPr/>
        </p:nvSpPr>
        <p:spPr bwMode="auto">
          <a:xfrm>
            <a:off x="10875607" y="5222605"/>
            <a:ext cx="1268406" cy="3925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социально-значимые объекты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783" y="734118"/>
            <a:ext cx="2893953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531" y="965174"/>
            <a:ext cx="2904314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299" y="2561309"/>
            <a:ext cx="2897880" cy="23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ветровой нагрузки на </a:t>
            </a:r>
            <a:r>
              <a:rPr lang="ru-RU" alt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27.04.2023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531" y="2803494"/>
            <a:ext cx="2904314" cy="14003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 79"/>
          <p:cNvSpPr/>
          <p:nvPr/>
        </p:nvSpPr>
        <p:spPr>
          <a:xfrm flipH="1">
            <a:off x="10258645" y="4705017"/>
            <a:ext cx="371307" cy="188163"/>
          </a:xfrm>
          <a:custGeom>
            <a:avLst/>
            <a:gdLst>
              <a:gd name="connsiteX0" fmla="*/ 191649 w 277374"/>
              <a:gd name="connsiteY0" fmla="*/ 0 h 1019175"/>
              <a:gd name="connsiteX1" fmla="*/ 10674 w 277374"/>
              <a:gd name="connsiteY1" fmla="*/ 361950 h 1019175"/>
              <a:gd name="connsiteX2" fmla="*/ 48774 w 277374"/>
              <a:gd name="connsiteY2" fmla="*/ 685800 h 1019175"/>
              <a:gd name="connsiteX3" fmla="*/ 277374 w 277374"/>
              <a:gd name="connsiteY3" fmla="*/ 1019175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74" h="1019175">
                <a:moveTo>
                  <a:pt x="191649" y="0"/>
                </a:moveTo>
                <a:cubicBezTo>
                  <a:pt x="113067" y="123825"/>
                  <a:pt x="34486" y="247650"/>
                  <a:pt x="10674" y="361950"/>
                </a:cubicBezTo>
                <a:cubicBezTo>
                  <a:pt x="-13138" y="476250"/>
                  <a:pt x="4324" y="576263"/>
                  <a:pt x="48774" y="685800"/>
                </a:cubicBezTo>
                <a:cubicBezTo>
                  <a:pt x="93224" y="795337"/>
                  <a:pt x="185299" y="907256"/>
                  <a:pt x="277374" y="1019175"/>
                </a:cubicBezTo>
              </a:path>
            </a:pathLst>
          </a:custGeom>
          <a:noFill/>
          <a:ln w="28575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1" name="TextBox 5"/>
          <p:cNvSpPr txBox="1">
            <a:spLocks noChangeArrowheads="1"/>
          </p:cNvSpPr>
          <p:nvPr/>
        </p:nvSpPr>
        <p:spPr bwMode="auto">
          <a:xfrm>
            <a:off x="10794576" y="4660022"/>
            <a:ext cx="116380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пашка пожара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99" y="6596474"/>
            <a:ext cx="3998965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пожар в 5 км зоне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lc="http://schemas.openxmlformats.org/drawingml/2006/lockedCanvas" xmlns="" xmlns:a16="http://schemas.microsoft.com/office/drawing/2014/main" id="{C409F983-9602-4CEE-B3B8-147ADBEB420B}"/>
              </a:ext>
            </a:extLst>
          </p:cNvPr>
          <p:cNvCxnSpPr>
            <a:cxnSpLocks/>
          </p:cNvCxnSpPr>
          <p:nvPr/>
        </p:nvCxnSpPr>
        <p:spPr>
          <a:xfrm>
            <a:off x="5648326" y="3529625"/>
            <a:ext cx="266699" cy="206099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5425124" y="4434200"/>
            <a:ext cx="713102" cy="192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8334" tIns="34167" rIns="68334" bIns="3416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км</a:t>
            </a:r>
            <a:endParaRPr lang="ru-RU" altLang="ru-RU" sz="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2" name="Таблица 421">
            <a:extLst>
              <a:ext uri="{FF2B5EF4-FFF2-40B4-BE49-F238E27FC236}">
                <a16:creationId xmlns:a16="http://schemas.microsoft.com/office/drawing/2014/main" xmlns="" id="{16C134A4-9525-4C8F-94F0-8CD08A368F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52486" y="715202"/>
          <a:ext cx="7044221" cy="2431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8621">
                  <a:extLst>
                    <a:ext uri="{9D8B030D-6E8A-4147-A177-3AD203B41FA5}">
                      <a16:colId xmlns:a16="http://schemas.microsoft.com/office/drawing/2014/main" xmlns="" val="935839010"/>
                    </a:ext>
                  </a:extLst>
                </a:gridCol>
                <a:gridCol w="819517">
                  <a:extLst>
                    <a:ext uri="{9D8B030D-6E8A-4147-A177-3AD203B41FA5}">
                      <a16:colId xmlns:a16="http://schemas.microsoft.com/office/drawing/2014/main" xmlns="" val="3624060115"/>
                    </a:ext>
                  </a:extLst>
                </a:gridCol>
                <a:gridCol w="670731">
                  <a:extLst>
                    <a:ext uri="{9D8B030D-6E8A-4147-A177-3AD203B41FA5}">
                      <a16:colId xmlns:a16="http://schemas.microsoft.com/office/drawing/2014/main" xmlns="" val="3138841617"/>
                    </a:ext>
                  </a:extLst>
                </a:gridCol>
                <a:gridCol w="644687">
                  <a:extLst>
                    <a:ext uri="{9D8B030D-6E8A-4147-A177-3AD203B41FA5}">
                      <a16:colId xmlns:a16="http://schemas.microsoft.com/office/drawing/2014/main" xmlns="" val="2062849412"/>
                    </a:ext>
                  </a:extLst>
                </a:gridCol>
                <a:gridCol w="606470">
                  <a:extLst>
                    <a:ext uri="{9D8B030D-6E8A-4147-A177-3AD203B41FA5}">
                      <a16:colId xmlns:a16="http://schemas.microsoft.com/office/drawing/2014/main" xmlns="" val="3983404712"/>
                    </a:ext>
                  </a:extLst>
                </a:gridCol>
                <a:gridCol w="906222">
                  <a:extLst>
                    <a:ext uri="{9D8B030D-6E8A-4147-A177-3AD203B41FA5}">
                      <a16:colId xmlns:a16="http://schemas.microsoft.com/office/drawing/2014/main" xmlns="" val="1850261530"/>
                    </a:ext>
                  </a:extLst>
                </a:gridCol>
                <a:gridCol w="683520">
                  <a:extLst>
                    <a:ext uri="{9D8B030D-6E8A-4147-A177-3AD203B41FA5}">
                      <a16:colId xmlns:a16="http://schemas.microsoft.com/office/drawing/2014/main" xmlns="" val="902352844"/>
                    </a:ext>
                  </a:extLst>
                </a:gridCol>
                <a:gridCol w="759011">
                  <a:extLst>
                    <a:ext uri="{9D8B030D-6E8A-4147-A177-3AD203B41FA5}">
                      <a16:colId xmlns:a16="http://schemas.microsoft.com/office/drawing/2014/main" xmlns="" val="3212452491"/>
                    </a:ext>
                  </a:extLst>
                </a:gridCol>
                <a:gridCol w="885442">
                  <a:extLst>
                    <a:ext uri="{9D8B030D-6E8A-4147-A177-3AD203B41FA5}">
                      <a16:colId xmlns:a16="http://schemas.microsoft.com/office/drawing/2014/main" xmlns="" val="2583757978"/>
                    </a:ext>
                  </a:extLst>
                </a:gridCol>
              </a:tblGrid>
              <a:tr h="42960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воздействия лесного пожара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воздействия лесного пожара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 и средств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453028"/>
                  </a:ext>
                </a:extLst>
              </a:tr>
              <a:tr h="7983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  <a:r>
                        <a:rPr lang="ru-RU" sz="9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шт.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ПОО, шт.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СЗО, шт.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Расчетное время распространение, ч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воздействия  пожара, га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локализации, чел.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окарауливания, чел.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6417777"/>
                  </a:ext>
                </a:extLst>
              </a:tr>
              <a:tr h="2233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 Сосьва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1918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8028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4.7603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964512"/>
                  </a:ext>
                </a:extLst>
              </a:tr>
              <a:tr h="2306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19.0413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24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42.7447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0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8488328"/>
                  </a:ext>
                </a:extLst>
              </a:tr>
            </a:tbl>
          </a:graphicData>
        </a:graphic>
      </p:graphicFrame>
      <p:pic>
        <p:nvPicPr>
          <p:cNvPr id="36" name="Picture 5" descr="I:\сзо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117" y="6509678"/>
            <a:ext cx="275908" cy="2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I:\сзо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92" y="6513426"/>
            <a:ext cx="275908" cy="2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I:\сзо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26" y="6509678"/>
            <a:ext cx="275908" cy="2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I:\сзо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506" y="6518385"/>
            <a:ext cx="275908" cy="2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I:\сзо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372" y="5797880"/>
            <a:ext cx="275908" cy="2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 descr="I:\сзо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77" y="5718596"/>
            <a:ext cx="275908" cy="2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I:\сзо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454" y="5775596"/>
            <a:ext cx="275908" cy="2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I:\сзо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80" y="5871925"/>
            <a:ext cx="275908" cy="2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" descr="I:\сзо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95" y="6552155"/>
            <a:ext cx="275908" cy="2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I:\сзо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96" y="5885067"/>
            <a:ext cx="275908" cy="2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" descr="I:\сзо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96" y="5712292"/>
            <a:ext cx="275908" cy="2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" descr="I:\сзо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25" y="6118333"/>
            <a:ext cx="275908" cy="2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I:\сзо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49" y="6195628"/>
            <a:ext cx="275908" cy="2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ая выноска 34"/>
          <p:cNvSpPr>
            <a:spLocks noChangeArrowheads="1"/>
          </p:cNvSpPr>
          <p:nvPr/>
        </p:nvSpPr>
        <p:spPr bwMode="auto">
          <a:xfrm>
            <a:off x="5749508" y="6248162"/>
            <a:ext cx="1088812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Сосьва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Picture 4" descr="I:\здрав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35" y="6191686"/>
            <a:ext cx="291674" cy="28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" t="48177"/>
          <a:stretch/>
        </p:blipFill>
        <p:spPr>
          <a:xfrm>
            <a:off x="6300" y="2793605"/>
            <a:ext cx="2897880" cy="1410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8" y="960720"/>
            <a:ext cx="2895071" cy="158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45980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493" y="142875"/>
            <a:ext cx="12212493" cy="6715125"/>
          </a:xfrm>
          <a:prstGeom prst="rect">
            <a:avLst/>
          </a:prstGeom>
        </p:spPr>
      </p:pic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20493" y="-12291"/>
            <a:ext cx="12199937" cy="72000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ПОСЛЕДСТВИЙ (МОДЕЛЬ) ЛЕСНОГО </a:t>
            </a:r>
            <a:r>
              <a:rPr 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(ПРИРОДНОГО) ПОЖАРА </a:t>
            </a:r>
          </a:p>
          <a:p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СОСЬВИНСКОГО ГО</a:t>
            </a:r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СВЕРДЛОВСКОЙ </a:t>
            </a:r>
            <a:r>
              <a:rPr lang="ru-RU" alt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altLang="ru-RU" kern="12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27.04.2023</a:t>
            </a:r>
            <a:r>
              <a:rPr lang="ru-RU" alt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6" name="Rectangle 152"/>
          <p:cNvSpPr>
            <a:spLocks noChangeArrowheads="1"/>
          </p:cNvSpPr>
          <p:nvPr/>
        </p:nvSpPr>
        <p:spPr bwMode="auto">
          <a:xfrm>
            <a:off x="10180734" y="5898661"/>
            <a:ext cx="1992046" cy="615553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0245" tIns="0" rIns="20245" bIns="0" anchor="ctr">
            <a:spAutoFit/>
          </a:bodyPr>
          <a:lstStyle/>
          <a:p>
            <a:pPr defTabSz="1551260"/>
            <a: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Свердловской области АРМ № 9</a:t>
            </a:r>
          </a:p>
          <a:p>
            <a:pPr defTabSz="1551260"/>
            <a: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2:00 </a:t>
            </a:r>
            <a:r>
              <a:rPr lang="ru-RU" alt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26.04.2023</a:t>
            </a:r>
            <a:endParaRPr lang="ru-RU" alt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551260"/>
            <a: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endParaRPr lang="ru-RU" alt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55126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31001279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2" name="Таблица 421">
            <a:extLst>
              <a:ext uri="{FF2B5EF4-FFF2-40B4-BE49-F238E27FC236}">
                <a16:creationId xmlns:a16="http://schemas.microsoft.com/office/drawing/2014/main" xmlns="" id="{16C134A4-9525-4C8F-94F0-8CD08A368F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52486" y="715202"/>
          <a:ext cx="7044221" cy="2431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8621">
                  <a:extLst>
                    <a:ext uri="{9D8B030D-6E8A-4147-A177-3AD203B41FA5}">
                      <a16:colId xmlns:a16="http://schemas.microsoft.com/office/drawing/2014/main" xmlns="" val="935839010"/>
                    </a:ext>
                  </a:extLst>
                </a:gridCol>
                <a:gridCol w="819517">
                  <a:extLst>
                    <a:ext uri="{9D8B030D-6E8A-4147-A177-3AD203B41FA5}">
                      <a16:colId xmlns:a16="http://schemas.microsoft.com/office/drawing/2014/main" xmlns="" val="3624060115"/>
                    </a:ext>
                  </a:extLst>
                </a:gridCol>
                <a:gridCol w="670731">
                  <a:extLst>
                    <a:ext uri="{9D8B030D-6E8A-4147-A177-3AD203B41FA5}">
                      <a16:colId xmlns:a16="http://schemas.microsoft.com/office/drawing/2014/main" xmlns="" val="3138841617"/>
                    </a:ext>
                  </a:extLst>
                </a:gridCol>
                <a:gridCol w="644687">
                  <a:extLst>
                    <a:ext uri="{9D8B030D-6E8A-4147-A177-3AD203B41FA5}">
                      <a16:colId xmlns:a16="http://schemas.microsoft.com/office/drawing/2014/main" xmlns="" val="2062849412"/>
                    </a:ext>
                  </a:extLst>
                </a:gridCol>
                <a:gridCol w="606470">
                  <a:extLst>
                    <a:ext uri="{9D8B030D-6E8A-4147-A177-3AD203B41FA5}">
                      <a16:colId xmlns:a16="http://schemas.microsoft.com/office/drawing/2014/main" xmlns="" val="3983404712"/>
                    </a:ext>
                  </a:extLst>
                </a:gridCol>
                <a:gridCol w="906222">
                  <a:extLst>
                    <a:ext uri="{9D8B030D-6E8A-4147-A177-3AD203B41FA5}">
                      <a16:colId xmlns:a16="http://schemas.microsoft.com/office/drawing/2014/main" xmlns="" val="1850261530"/>
                    </a:ext>
                  </a:extLst>
                </a:gridCol>
                <a:gridCol w="683520">
                  <a:extLst>
                    <a:ext uri="{9D8B030D-6E8A-4147-A177-3AD203B41FA5}">
                      <a16:colId xmlns:a16="http://schemas.microsoft.com/office/drawing/2014/main" xmlns="" val="902352844"/>
                    </a:ext>
                  </a:extLst>
                </a:gridCol>
                <a:gridCol w="759011">
                  <a:extLst>
                    <a:ext uri="{9D8B030D-6E8A-4147-A177-3AD203B41FA5}">
                      <a16:colId xmlns:a16="http://schemas.microsoft.com/office/drawing/2014/main" xmlns="" val="3212452491"/>
                    </a:ext>
                  </a:extLst>
                </a:gridCol>
                <a:gridCol w="885442">
                  <a:extLst>
                    <a:ext uri="{9D8B030D-6E8A-4147-A177-3AD203B41FA5}">
                      <a16:colId xmlns:a16="http://schemas.microsoft.com/office/drawing/2014/main" xmlns="" val="2583757978"/>
                    </a:ext>
                  </a:extLst>
                </a:gridCol>
              </a:tblGrid>
              <a:tr h="42960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воздействия лесного пожара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воздействия лесного пожара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 и средств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453028"/>
                  </a:ext>
                </a:extLst>
              </a:tr>
              <a:tr h="7983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  <a:r>
                        <a:rPr lang="ru-RU" sz="9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шт.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ПОО, шт.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СЗО, шт.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Расчетное время распространение, ч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воздействия  пожара, га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локализации, чел.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окарауливания, чел.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6417777"/>
                  </a:ext>
                </a:extLst>
              </a:tr>
              <a:tr h="2233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 Сосьва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1918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8028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4.7603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964512"/>
                  </a:ext>
                </a:extLst>
              </a:tr>
              <a:tr h="2306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19.0413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24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42.7447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0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8488328"/>
                  </a:ext>
                </a:extLst>
              </a:tr>
            </a:tbl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11783" y="734118"/>
            <a:ext cx="2893953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531" y="965174"/>
            <a:ext cx="2904314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299" y="2561309"/>
            <a:ext cx="2897880" cy="23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ветровой нагрузки на </a:t>
            </a:r>
            <a:r>
              <a:rPr lang="ru-RU" alt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27.04.2023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531" y="2803494"/>
            <a:ext cx="2904314" cy="14003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299" y="6596474"/>
            <a:ext cx="3998965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пожар в 5 км зоне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lc="http://schemas.openxmlformats.org/drawingml/2006/lockedCanvas" xmlns="" xmlns:a16="http://schemas.microsoft.com/office/drawing/2014/main" id="{C409F983-9602-4CEE-B3B8-147ADBEB420B}"/>
              </a:ext>
            </a:extLst>
          </p:cNvPr>
          <p:cNvCxnSpPr>
            <a:cxnSpLocks/>
          </p:cNvCxnSpPr>
          <p:nvPr/>
        </p:nvCxnSpPr>
        <p:spPr>
          <a:xfrm>
            <a:off x="6358728" y="3971813"/>
            <a:ext cx="13497" cy="104786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954" y="4739796"/>
            <a:ext cx="1992046" cy="1019175"/>
          </a:xfrm>
          <a:prstGeom prst="rect">
            <a:avLst/>
          </a:prstGeom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6430249" y="4313483"/>
            <a:ext cx="713102" cy="192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8334" tIns="34167" rIns="68334" bIns="3416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км</a:t>
            </a:r>
            <a:endParaRPr lang="ru-RU" altLang="ru-RU" sz="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ая выноска 18"/>
          <p:cNvSpPr>
            <a:spLocks noChangeArrowheads="1"/>
          </p:cNvSpPr>
          <p:nvPr/>
        </p:nvSpPr>
        <p:spPr bwMode="auto">
          <a:xfrm>
            <a:off x="6054539" y="5376301"/>
            <a:ext cx="1088812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Сосьва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8" y="960720"/>
            <a:ext cx="2895071" cy="15864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" t="48177"/>
          <a:stretch/>
        </p:blipFill>
        <p:spPr>
          <a:xfrm>
            <a:off x="6300" y="2793605"/>
            <a:ext cx="2897880" cy="14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141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12583</TotalTime>
  <Words>905</Words>
  <Application>Microsoft Office PowerPoint</Application>
  <PresentationFormat>Широкоэкранный</PresentationFormat>
  <Paragraphs>283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Микулич Анастасия Константиновна</cp:lastModifiedBy>
  <cp:revision>1396</cp:revision>
  <cp:lastPrinted>2022-09-22T13:44:37Z</cp:lastPrinted>
  <dcterms:created xsi:type="dcterms:W3CDTF">2019-08-03T04:06:07Z</dcterms:created>
  <dcterms:modified xsi:type="dcterms:W3CDTF">2023-04-27T00:28:57Z</dcterms:modified>
</cp:coreProperties>
</file>