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0" r:id="rId3"/>
    <p:sldId id="258" r:id="rId4"/>
    <p:sldId id="256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7.xlsx"/><Relationship Id="rId1" Type="http://schemas.openxmlformats.org/officeDocument/2006/relationships/themeOverride" Target="../theme/themeOverride4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8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Основные параметры бюджета городского округа Нижняя Салда,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9 месяцев 2023 года,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тыс. руб.</a:t>
            </a:r>
          </a:p>
        </c:rich>
      </c:tx>
      <c:layout>
        <c:manualLayout>
          <c:xMode val="edge"/>
          <c:yMode val="edge"/>
          <c:x val="0.11463024934383208"/>
          <c:y val="1.2851315674523734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Основные параметры бюджета городского округа Нижняя Салда, 2022 год, тыс. руб.</c:v>
                </c:pt>
              </c:strCache>
            </c:strRef>
          </c:tx>
          <c:explosion val="13"/>
          <c:dLbls>
            <c:dLbl>
              <c:idx val="0"/>
              <c:spPr/>
              <c:txPr>
                <a:bodyPr/>
                <a:lstStyle/>
                <a:p>
                  <a:pPr>
                    <a:defRPr sz="1000"/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1000"/>
                  </a:pPr>
                  <a:endParaRPr lang="ru-RU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sz="1000"/>
                  </a:pPr>
                  <a:endParaRPr lang="ru-RU"/>
                </a:p>
              </c:txPr>
            </c:dLbl>
            <c:showVal val="1"/>
            <c:showCatName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_-* #,##0.00_р_._-;\-* #,##0.00_р_._-;_-* "-"??_р_._-;_-@_-</c:formatCode>
                <c:ptCount val="3"/>
                <c:pt idx="0">
                  <c:v>744187</c:v>
                </c:pt>
                <c:pt idx="1">
                  <c:v>821935</c:v>
                </c:pt>
                <c:pt idx="2">
                  <c:v>77748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8.7125793862266789E-3"/>
          <c:y val="0.19394172926943445"/>
          <c:w val="0.84119100274103664"/>
          <c:h val="0.80085366928117485"/>
        </c:manualLayout>
      </c:layout>
      <c:pie3DChart>
        <c:varyColors val="1"/>
        <c:ser>
          <c:idx val="1"/>
          <c:order val="1"/>
          <c:explosion val="30"/>
          <c:dPt>
            <c:idx val="0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79646">
                  <a:lumMod val="60000"/>
                  <a:lumOff val="40000"/>
                </a:srgbClr>
              </a:solidFill>
            </c:spPr>
          </c:dPt>
          <c:dPt>
            <c:idx val="6"/>
            <c:explosion val="32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FF0000"/>
              </a:solidFill>
            </c:spPr>
          </c:dPt>
          <c:dPt>
            <c:idx val="8"/>
            <c:spPr>
              <a:solidFill>
                <a:srgbClr val="92D050"/>
              </a:solidFill>
            </c:spPr>
          </c:dPt>
          <c:dLbls>
            <c:showVal val="1"/>
            <c:showCatName val="1"/>
            <c:showLeaderLines val="1"/>
          </c:dLbls>
          <c:cat>
            <c:strRef>
              <c:f>'[Диаграмма в Microsoft Office PowerPoint]Лист3'!$A$32:$A$43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'[Диаграмма в Microsoft Office PowerPoint]Лист3'!$C$32:$C$43</c:f>
              <c:numCache>
                <c:formatCode>#,##0.0</c:formatCode>
                <c:ptCount val="12"/>
                <c:pt idx="0">
                  <c:v>83540</c:v>
                </c:pt>
                <c:pt idx="1">
                  <c:v>939</c:v>
                </c:pt>
                <c:pt idx="2">
                  <c:v>9616</c:v>
                </c:pt>
                <c:pt idx="3">
                  <c:v>49717</c:v>
                </c:pt>
                <c:pt idx="4">
                  <c:v>116201</c:v>
                </c:pt>
                <c:pt idx="5">
                  <c:v>1355</c:v>
                </c:pt>
                <c:pt idx="6">
                  <c:v>396466</c:v>
                </c:pt>
                <c:pt idx="7">
                  <c:v>59334</c:v>
                </c:pt>
                <c:pt idx="8">
                  <c:v>31541</c:v>
                </c:pt>
                <c:pt idx="9">
                  <c:v>12265</c:v>
                </c:pt>
                <c:pt idx="10" formatCode="#,##0.00">
                  <c:v>2353</c:v>
                </c:pt>
                <c:pt idx="11">
                  <c:v>2</c:v>
                </c:pt>
              </c:numCache>
            </c:numRef>
          </c:val>
        </c:ser>
        <c:ser>
          <c:idx val="0"/>
          <c:order val="0"/>
          <c:explosion val="25"/>
          <c:dLbls>
            <c:showVal val="1"/>
            <c:showCatName val="1"/>
            <c:showLeaderLines val="1"/>
          </c:dLbls>
          <c:cat>
            <c:strRef>
              <c:f>'[Диаграмма в Microsoft Office PowerPoint]Лист3'!$A$32:$A$43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'[Диаграмма в Microsoft Office PowerPoint]Лист3'!$C$32:$C$43</c:f>
              <c:numCache>
                <c:formatCode>#,##0.0</c:formatCode>
                <c:ptCount val="12"/>
                <c:pt idx="0">
                  <c:v>83540</c:v>
                </c:pt>
                <c:pt idx="1">
                  <c:v>939</c:v>
                </c:pt>
                <c:pt idx="2">
                  <c:v>9616</c:v>
                </c:pt>
                <c:pt idx="3">
                  <c:v>49717</c:v>
                </c:pt>
                <c:pt idx="4">
                  <c:v>116201</c:v>
                </c:pt>
                <c:pt idx="5">
                  <c:v>1355</c:v>
                </c:pt>
                <c:pt idx="6">
                  <c:v>396466</c:v>
                </c:pt>
                <c:pt idx="7">
                  <c:v>59334</c:v>
                </c:pt>
                <c:pt idx="8">
                  <c:v>31541</c:v>
                </c:pt>
                <c:pt idx="9">
                  <c:v>12265</c:v>
                </c:pt>
                <c:pt idx="10" formatCode="#,##0.00">
                  <c:v>2353</c:v>
                </c:pt>
                <c:pt idx="11">
                  <c:v>2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hape val="cylinder"/>
        <c:axId val="30738688"/>
        <c:axId val="83890176"/>
        <c:axId val="0"/>
      </c:bar3DChart>
      <c:catAx>
        <c:axId val="30738688"/>
        <c:scaling>
          <c:orientation val="minMax"/>
        </c:scaling>
        <c:delete val="1"/>
        <c:axPos val="b"/>
        <c:tickLblPos val="nextTo"/>
        <c:crossAx val="83890176"/>
        <c:crosses val="autoZero"/>
        <c:auto val="1"/>
        <c:lblAlgn val="ctr"/>
        <c:lblOffset val="100"/>
      </c:catAx>
      <c:valAx>
        <c:axId val="83890176"/>
        <c:scaling>
          <c:orientation val="minMax"/>
        </c:scaling>
        <c:delete val="1"/>
        <c:axPos val="l"/>
        <c:numFmt formatCode="#,##0.0" sourceLinked="1"/>
        <c:tickLblPos val="nextTo"/>
        <c:crossAx val="30738688"/>
        <c:crosses val="autoZero"/>
        <c:crossBetween val="between"/>
      </c:valAx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Лист1!$B$2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spPr>
              <a:solidFill>
                <a:srgbClr val="00B0F0"/>
              </a:solidFill>
            </c:spPr>
          </c:dPt>
          <c:dPt>
            <c:idx val="1"/>
            <c:explosion val="12"/>
            <c:spPr>
              <a:solidFill>
                <a:srgbClr val="00B050"/>
              </a:solidFill>
            </c:spPr>
          </c:dPt>
          <c:dPt>
            <c:idx val="2"/>
            <c:explosion val="0"/>
          </c:dPt>
          <c:dLbls>
            <c:dLbl>
              <c:idx val="0"/>
              <c:layout>
                <c:manualLayout>
                  <c:x val="2.0833333333332578E-3"/>
                  <c:y val="-6.2500000000000021E-3"/>
                </c:manualLayout>
              </c:layout>
              <c:tx>
                <c:rich>
                  <a:bodyPr/>
                  <a:lstStyle/>
                  <a:p>
                    <a:pPr>
                      <a:defRPr sz="1000"/>
                    </a:pPr>
                    <a:r>
                      <a:rPr lang="ru-RU" dirty="0"/>
                      <a:t>Безвозмездные </a:t>
                    </a:r>
                    <a:r>
                      <a:rPr lang="ru-RU" dirty="0" smtClean="0"/>
                      <a:t>поступления</a:t>
                    </a:r>
                  </a:p>
                  <a:p>
                    <a:pPr>
                      <a:defRPr sz="1000"/>
                    </a:pPr>
                    <a:r>
                      <a:rPr lang="ru-RU" dirty="0" smtClean="0"/>
                      <a:t> </a:t>
                    </a:r>
                    <a:r>
                      <a:rPr lang="ru-RU" dirty="0"/>
                      <a:t>463 492</a:t>
                    </a:r>
                  </a:p>
                </c:rich>
              </c:tx>
              <c:spPr/>
              <c:dLblPos val="ctr"/>
              <c:showVal val="1"/>
              <c:showCatName val="1"/>
              <c:separator> </c:separator>
            </c:dLbl>
            <c:dLbl>
              <c:idx val="1"/>
              <c:spPr/>
              <c:txPr>
                <a:bodyPr/>
                <a:lstStyle/>
                <a:p>
                  <a:pPr>
                    <a:defRPr sz="1000"/>
                  </a:pPr>
                  <a:endParaRPr lang="ru-RU"/>
                </a:p>
              </c:txPr>
            </c:dLbl>
            <c:dLbl>
              <c:idx val="2"/>
              <c:layout>
                <c:manualLayout>
                  <c:x val="4.1666666666666664E-2"/>
                  <c:y val="-0.15312499999999998"/>
                </c:manualLayout>
              </c:layout>
              <c:spPr/>
              <c:txPr>
                <a:bodyPr/>
                <a:lstStyle/>
                <a:p>
                  <a:pPr>
                    <a:defRPr sz="1000"/>
                  </a:pPr>
                  <a:endParaRPr lang="ru-RU"/>
                </a:p>
              </c:txPr>
              <c:dLblPos val="ctr"/>
              <c:showVal val="1"/>
              <c:showCatName val="1"/>
              <c:separator> </c:separator>
            </c:dLbl>
            <c:dLblPos val="ctr"/>
            <c:showVal val="1"/>
            <c:showCatName val="1"/>
            <c:separator> </c:separator>
            <c:showLeaderLines val="1"/>
          </c:dLbls>
          <c:cat>
            <c:strRef>
              <c:f>Лист1!$A$3:$A$5</c:f>
              <c:strCache>
                <c:ptCount val="3"/>
                <c:pt idx="0">
                  <c:v>Безвозмездные поступления</c:v>
                </c:pt>
                <c:pt idx="1">
                  <c:v>Налоговые доходы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Лист1!$B$3:$B$5</c:f>
              <c:numCache>
                <c:formatCode>#,##0</c:formatCode>
                <c:ptCount val="3"/>
                <c:pt idx="0">
                  <c:v>451501</c:v>
                </c:pt>
                <c:pt idx="1">
                  <c:v>274825</c:v>
                </c:pt>
                <c:pt idx="2">
                  <c:v>17861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hape val="cylinder"/>
        <c:axId val="29105536"/>
        <c:axId val="29160576"/>
        <c:axId val="0"/>
      </c:bar3DChart>
      <c:catAx>
        <c:axId val="29105536"/>
        <c:scaling>
          <c:orientation val="minMax"/>
        </c:scaling>
        <c:delete val="1"/>
        <c:axPos val="b"/>
        <c:tickLblPos val="nextTo"/>
        <c:crossAx val="29160576"/>
        <c:crosses val="autoZero"/>
        <c:auto val="1"/>
        <c:lblAlgn val="ctr"/>
        <c:lblOffset val="100"/>
      </c:catAx>
      <c:valAx>
        <c:axId val="29160576"/>
        <c:scaling>
          <c:orientation val="minMax"/>
        </c:scaling>
        <c:delete val="1"/>
        <c:axPos val="l"/>
        <c:numFmt formatCode="#,##0.0" sourceLinked="1"/>
        <c:tickLblPos val="nextTo"/>
        <c:crossAx val="29105536"/>
        <c:crosses val="autoZero"/>
        <c:crossBetween val="between"/>
      </c:valAx>
    </c:plotArea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1.6666666666666701E-2"/>
                  <c:y val="0.33333333333333331"/>
                </c:manualLayout>
              </c:layout>
              <c:spPr>
                <a:solidFill>
                  <a:srgbClr val="A7EA52">
                    <a:lumMod val="40000"/>
                    <a:lumOff val="60000"/>
                  </a:srgbClr>
                </a:solidFill>
              </c:spPr>
              <c:txPr>
                <a:bodyPr/>
                <a:lstStyle/>
                <a:p>
                  <a:pPr>
                    <a:defRPr sz="14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3.6111111111111212E-2"/>
                  <c:y val="-0.1111111111111111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Лист1!$C$9:$D$9</c:f>
              <c:numCache>
                <c:formatCode>#,##0.0</c:formatCode>
                <c:ptCount val="2"/>
                <c:pt idx="0">
                  <c:v>744187</c:v>
                </c:pt>
                <c:pt idx="1">
                  <c:v>593238</c:v>
                </c:pt>
              </c:numCache>
            </c:numRef>
          </c:val>
        </c:ser>
        <c:shape val="cylinder"/>
        <c:axId val="30104576"/>
        <c:axId val="30122752"/>
        <c:axId val="0"/>
      </c:bar3DChart>
      <c:catAx>
        <c:axId val="30104576"/>
        <c:scaling>
          <c:orientation val="minMax"/>
        </c:scaling>
        <c:delete val="1"/>
        <c:axPos val="b"/>
        <c:tickLblPos val="nextTo"/>
        <c:crossAx val="30122752"/>
        <c:crosses val="autoZero"/>
        <c:auto val="1"/>
        <c:lblAlgn val="ctr"/>
        <c:lblOffset val="100"/>
      </c:catAx>
      <c:valAx>
        <c:axId val="30122752"/>
        <c:scaling>
          <c:orientation val="minMax"/>
        </c:scaling>
        <c:delete val="1"/>
        <c:axPos val="l"/>
        <c:numFmt formatCode="#,##0.0" sourceLinked="1"/>
        <c:tickLblPos val="nextTo"/>
        <c:crossAx val="30104576"/>
        <c:crosses val="autoZero"/>
        <c:crossBetween val="between"/>
      </c:valAx>
    </c:plotArea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11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dLbl>
              <c:idx val="2"/>
              <c:layout>
                <c:manualLayout>
                  <c:x val="0.19846027203518121"/>
                  <c:y val="-0.1832743485187119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Безвозмездные </a:t>
                    </a:r>
                    <a:r>
                      <a:rPr lang="ru-RU" dirty="0"/>
                      <a:t>поступления ; </a:t>
                    </a:r>
                    <a:endParaRPr lang="ru-RU" dirty="0" smtClean="0"/>
                  </a:p>
                  <a:p>
                    <a:r>
                      <a:rPr lang="ru-RU" dirty="0" smtClean="0"/>
                      <a:t>463 </a:t>
                    </a:r>
                    <a:r>
                      <a:rPr lang="ru-RU" dirty="0"/>
                      <a:t>492,00</a:t>
                    </a:r>
                  </a:p>
                </c:rich>
              </c:tx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'[Диаграмма в Microsoft Office PowerPoint]Лист1'!$B$6:$B$8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 </c:v>
                </c:pt>
              </c:strCache>
            </c:strRef>
          </c:cat>
          <c:val>
            <c:numRef>
              <c:f>'[Диаграмма в Microsoft Office PowerPoint]Лист1'!$C$6:$C$8</c:f>
              <c:numCache>
                <c:formatCode>#,##0.0</c:formatCode>
                <c:ptCount val="3"/>
                <c:pt idx="0">
                  <c:v>274825</c:v>
                </c:pt>
                <c:pt idx="1">
                  <c:v>17861</c:v>
                </c:pt>
                <c:pt idx="2" formatCode="#,##0.00">
                  <c:v>463492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Лист1!$B$2</c:f>
              <c:strCache>
                <c:ptCount val="1"/>
                <c:pt idx="0">
                  <c:v>Столбец2</c:v>
                </c:pt>
              </c:strCache>
            </c:strRef>
          </c:tx>
          <c:explosion val="39"/>
          <c:dPt>
            <c:idx val="0"/>
            <c:explosion val="45"/>
          </c:dPt>
          <c:dPt>
            <c:idx val="7"/>
            <c:explosion val="22"/>
          </c:dPt>
          <c:dPt>
            <c:idx val="9"/>
            <c:explosion val="5"/>
          </c:dPt>
          <c:dLbls>
            <c:dLbl>
              <c:idx val="7"/>
              <c:layout/>
              <c:showLegendKey val="1"/>
              <c:showVal val="1"/>
              <c:showCatName val="1"/>
              <c:separator> </c:separator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Лист1!$A$3:$A$14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государственного (муниципального) долга</c:v>
                </c:pt>
              </c:strCache>
            </c:strRef>
          </c:cat>
          <c:val>
            <c:numRef>
              <c:f>Лист1!$B$3:$B$14</c:f>
              <c:numCache>
                <c:formatCode>General</c:formatCode>
                <c:ptCount val="12"/>
                <c:pt idx="0" formatCode="#,##0.00">
                  <c:v>80711</c:v>
                </c:pt>
                <c:pt idx="1">
                  <c:v>1009</c:v>
                </c:pt>
                <c:pt idx="2">
                  <c:v>11821</c:v>
                </c:pt>
                <c:pt idx="3">
                  <c:v>62785</c:v>
                </c:pt>
                <c:pt idx="4">
                  <c:v>75439</c:v>
                </c:pt>
                <c:pt idx="5">
                  <c:v>1464</c:v>
                </c:pt>
                <c:pt idx="6">
                  <c:v>440551</c:v>
                </c:pt>
                <c:pt idx="7">
                  <c:v>63868</c:v>
                </c:pt>
                <c:pt idx="8">
                  <c:v>32770</c:v>
                </c:pt>
                <c:pt idx="9">
                  <c:v>48354</c:v>
                </c:pt>
                <c:pt idx="10">
                  <c:v>2561</c:v>
                </c:pt>
                <c:pt idx="11">
                  <c:v>603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hape val="cylinder"/>
        <c:axId val="30451200"/>
        <c:axId val="30452736"/>
        <c:axId val="0"/>
      </c:bar3DChart>
      <c:catAx>
        <c:axId val="30451200"/>
        <c:scaling>
          <c:orientation val="minMax"/>
        </c:scaling>
        <c:delete val="1"/>
        <c:axPos val="b"/>
        <c:tickLblPos val="nextTo"/>
        <c:crossAx val="30452736"/>
        <c:crosses val="autoZero"/>
        <c:auto val="1"/>
        <c:lblAlgn val="ctr"/>
        <c:lblOffset val="100"/>
      </c:catAx>
      <c:valAx>
        <c:axId val="30452736"/>
        <c:scaling>
          <c:orientation val="minMax"/>
          <c:max val="1000000"/>
        </c:scaling>
        <c:delete val="1"/>
        <c:axPos val="l"/>
        <c:numFmt formatCode="#,##0.0" sourceLinked="1"/>
        <c:tickLblPos val="nextTo"/>
        <c:crossAx val="30451200"/>
        <c:crosses val="autoZero"/>
        <c:crossBetween val="between"/>
      </c:valAx>
    </c:plotArea>
    <c:plotVisOnly val="1"/>
    <c:dispBlanksAs val="gap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1.0531727866786061E-2"/>
                  <c:y val="0.29604845493357884"/>
                </c:manualLayout>
              </c:layout>
              <c:spPr>
                <a:solidFill>
                  <a:srgbClr val="C0504D">
                    <a:lumMod val="20000"/>
                    <a:lumOff val="80000"/>
                  </a:srgbClr>
                </a:solidFill>
              </c:spPr>
              <c:txPr>
                <a:bodyPr/>
                <a:lstStyle/>
                <a:p>
                  <a:pPr>
                    <a:defRPr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4574031689167396E-2"/>
                  <c:y val="-0.12597806592918237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Лист3!$B$44:$C$44</c:f>
              <c:numCache>
                <c:formatCode>#,##0.0</c:formatCode>
                <c:ptCount val="2"/>
                <c:pt idx="0">
                  <c:v>821935</c:v>
                </c:pt>
                <c:pt idx="1">
                  <c:v>624005</c:v>
                </c:pt>
              </c:numCache>
            </c:numRef>
          </c:val>
        </c:ser>
        <c:shape val="cylinder"/>
        <c:axId val="30531968"/>
        <c:axId val="30533504"/>
        <c:axId val="0"/>
      </c:bar3DChart>
      <c:catAx>
        <c:axId val="30531968"/>
        <c:scaling>
          <c:orientation val="minMax"/>
        </c:scaling>
        <c:delete val="1"/>
        <c:axPos val="b"/>
        <c:tickLblPos val="nextTo"/>
        <c:crossAx val="30533504"/>
        <c:crosses val="autoZero"/>
        <c:auto val="1"/>
        <c:lblAlgn val="ctr"/>
        <c:lblOffset val="100"/>
      </c:catAx>
      <c:valAx>
        <c:axId val="30533504"/>
        <c:scaling>
          <c:orientation val="minMax"/>
        </c:scaling>
        <c:delete val="1"/>
        <c:axPos val="l"/>
        <c:numFmt formatCode="#,##0.0" sourceLinked="1"/>
        <c:tickLblPos val="nextTo"/>
        <c:crossAx val="30531968"/>
        <c:crosses val="autoZero"/>
        <c:crossBetween val="between"/>
      </c:valAx>
    </c:plotArea>
    <c:plotVisOnly val="1"/>
    <c:dispBlanksAs val="gap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785786" y="285728"/>
          <a:ext cx="6834214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66"/>
          <p:cNvSpPr>
            <a:spLocks noChangeArrowheads="1"/>
          </p:cNvSpPr>
          <p:nvPr/>
        </p:nvSpPr>
        <p:spPr bwMode="auto">
          <a:xfrm>
            <a:off x="728663" y="381000"/>
            <a:ext cx="768826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План по доходам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городского округа Нижняя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Салда,  </a:t>
            </a:r>
          </a:p>
          <a:p>
            <a:pPr lvl="0" algn="ctr"/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9 месяцев 2023 года,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/>
            <a:endParaRPr lang="ru-RU" b="1" dirty="0" smtClean="0">
              <a:solidFill>
                <a:srgbClr val="21274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Всего доходов :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744 187,0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</a:p>
          <a:p>
            <a:pPr lvl="0" algn="ctr"/>
            <a:endParaRPr lang="ru-RU" b="1" dirty="0" smtClean="0">
              <a:solidFill>
                <a:srgbClr val="21274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b="1" dirty="0">
              <a:solidFill>
                <a:srgbClr val="21274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55200700"/>
              </p:ext>
            </p:extLst>
          </p:nvPr>
        </p:nvGraphicFramePr>
        <p:xfrm>
          <a:off x="4357686" y="2786058"/>
          <a:ext cx="857224" cy="600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2000232" y="192880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4380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66"/>
          <p:cNvSpPr>
            <a:spLocks noChangeArrowheads="1"/>
          </p:cNvSpPr>
          <p:nvPr/>
        </p:nvSpPr>
        <p:spPr bwMode="auto">
          <a:xfrm>
            <a:off x="728663" y="381000"/>
            <a:ext cx="76882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Исполнение по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доходам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городского округа Нижняя Салда  </a:t>
            </a:r>
          </a:p>
          <a:p>
            <a:pPr lvl="0" algn="ctr"/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за 9 месяцев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года,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21274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55200700"/>
              </p:ext>
            </p:extLst>
          </p:nvPr>
        </p:nvGraphicFramePr>
        <p:xfrm>
          <a:off x="251520" y="6206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132" y="3508303"/>
            <a:ext cx="21526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54954593"/>
              </p:ext>
            </p:extLst>
          </p:nvPr>
        </p:nvGraphicFramePr>
        <p:xfrm>
          <a:off x="105457" y="8367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1643042" y="3571876"/>
          <a:ext cx="6516216" cy="3464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44380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8864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расходам бюджета городского округа Нижняя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Салда, 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9 месяцев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Всего расходов: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821 935,0 тыс.руб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500034" y="1397000"/>
          <a:ext cx="8072494" cy="50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229779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8864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расходам бюджета городского округа Нижняя Салда 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9 месяцев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19849051"/>
              </p:ext>
            </p:extLst>
          </p:nvPr>
        </p:nvGraphicFramePr>
        <p:xfrm>
          <a:off x="2771800" y="980728"/>
          <a:ext cx="3456384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357423" y="2714621"/>
            <a:ext cx="2643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План                        Факт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53317383"/>
              </p:ext>
            </p:extLst>
          </p:nvPr>
        </p:nvGraphicFramePr>
        <p:xfrm>
          <a:off x="2214546" y="857232"/>
          <a:ext cx="3689078" cy="1852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/>
        </p:nvGraphicFramePr>
        <p:xfrm>
          <a:off x="714348" y="3143248"/>
          <a:ext cx="7989666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222977933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896</TotalTime>
  <Words>112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ZAMECON</dc:creator>
  <cp:lastModifiedBy>User</cp:lastModifiedBy>
  <cp:revision>110</cp:revision>
  <dcterms:created xsi:type="dcterms:W3CDTF">2020-08-25T10:56:50Z</dcterms:created>
  <dcterms:modified xsi:type="dcterms:W3CDTF">2024-03-14T11:21:40Z</dcterms:modified>
</cp:coreProperties>
</file>