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5" r:id="rId14"/>
    <p:sldId id="276" r:id="rId15"/>
    <p:sldId id="269" r:id="rId16"/>
    <p:sldId id="270" r:id="rId17"/>
    <p:sldId id="273" r:id="rId18"/>
    <p:sldId id="274" r:id="rId19"/>
  </p:sldIdLst>
  <p:sldSz cx="12192000" cy="6858000"/>
  <p:notesSz cx="12192000" cy="6858000"/>
  <p:embeddedFontLst>
    <p:embeddedFont>
      <p:font typeface="Calibri" pitchFamily="34" charset="0"/>
      <p:regular r:id="rId20"/>
      <p:bold r:id="rId21"/>
      <p:italic r:id="rId22"/>
      <p:boldItalic r:id="rId23"/>
    </p:embeddedFont>
    <p:embeddedFont>
      <p:font typeface="Calibri Light" pitchFamily="34" charset="0"/>
      <p:regular r:id="rId24"/>
      <p:italic r:id="rId25"/>
    </p:embeddedFont>
  </p:embeddedFontLst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558" y="-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12/7/2022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77210D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12/7/2022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12/7/2022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12/7/2022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12/7/2022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11225" y="242697"/>
            <a:ext cx="11208385" cy="9639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5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18896" y="1310462"/>
            <a:ext cx="5600065" cy="18351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77210D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12/7/2022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jpeg"/><Relationship Id="rId4" Type="http://schemas.openxmlformats.org/officeDocument/2006/relationships/image" Target="../media/image24.png"/><Relationship Id="rId9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#P274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922426" y="2558618"/>
            <a:ext cx="10381615" cy="2175083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 algn="ctr">
              <a:lnSpc>
                <a:spcPct val="97000"/>
              </a:lnSpc>
              <a:spcBef>
                <a:spcPts val="200"/>
              </a:spcBef>
            </a:pPr>
            <a:r>
              <a:rPr lang="ru-RU" sz="2400" dirty="0" smtClean="0">
                <a:latin typeface="Times New Roman"/>
                <a:cs typeface="Times New Roman"/>
              </a:rPr>
              <a:t>Требования к условиям реализации пищевых продуктов. Нормативно-правовое регулирование по соблюдению обязательных требований действующего законодательства, санитарных норм и правил в предприятиях торговли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cs typeface="Times New Roman"/>
              </a:rPr>
              <a:t>СП 2.3.6.3668-20 «Санитарно-эпидемиологические требования к условиям деятельности торговых объектов и рынков, реализующих пищевую продукцию»</a:t>
            </a:r>
            <a:endParaRPr sz="2400" dirty="0">
              <a:solidFill>
                <a:schemeClr val="accent2">
                  <a:lumMod val="75000"/>
                </a:schemeClr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53490" y="443229"/>
            <a:ext cx="10085070" cy="497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100" dirty="0">
                <a:solidFill>
                  <a:srgbClr val="4B4B4B"/>
                </a:solidFill>
              </a:rPr>
              <a:t>VIII.</a:t>
            </a:r>
            <a:r>
              <a:rPr sz="3100" spc="-120" dirty="0">
                <a:solidFill>
                  <a:srgbClr val="4B4B4B"/>
                </a:solidFill>
              </a:rPr>
              <a:t> </a:t>
            </a:r>
            <a:r>
              <a:rPr sz="3100" spc="-25" dirty="0">
                <a:solidFill>
                  <a:srgbClr val="4B4B4B"/>
                </a:solidFill>
              </a:rPr>
              <a:t>Требования</a:t>
            </a:r>
            <a:r>
              <a:rPr sz="3100" spc="-65" dirty="0">
                <a:solidFill>
                  <a:srgbClr val="4B4B4B"/>
                </a:solidFill>
              </a:rPr>
              <a:t> </a:t>
            </a:r>
            <a:r>
              <a:rPr sz="3100" dirty="0">
                <a:solidFill>
                  <a:srgbClr val="4B4B4B"/>
                </a:solidFill>
              </a:rPr>
              <a:t>к</a:t>
            </a:r>
            <a:r>
              <a:rPr sz="3100" spc="-105" dirty="0">
                <a:solidFill>
                  <a:srgbClr val="4B4B4B"/>
                </a:solidFill>
              </a:rPr>
              <a:t> </a:t>
            </a:r>
            <a:r>
              <a:rPr sz="3100" spc="-20" dirty="0">
                <a:solidFill>
                  <a:srgbClr val="4B4B4B"/>
                </a:solidFill>
              </a:rPr>
              <a:t>оборудованию,</a:t>
            </a:r>
            <a:r>
              <a:rPr sz="3100" spc="-50" dirty="0">
                <a:solidFill>
                  <a:srgbClr val="4B4B4B"/>
                </a:solidFill>
              </a:rPr>
              <a:t> </a:t>
            </a:r>
            <a:r>
              <a:rPr sz="3100" spc="-10" dirty="0">
                <a:solidFill>
                  <a:srgbClr val="4B4B4B"/>
                </a:solidFill>
              </a:rPr>
              <a:t>инвентарю</a:t>
            </a:r>
            <a:r>
              <a:rPr sz="3100" spc="-65" dirty="0">
                <a:solidFill>
                  <a:srgbClr val="4B4B4B"/>
                </a:solidFill>
              </a:rPr>
              <a:t> </a:t>
            </a:r>
            <a:r>
              <a:rPr sz="3100" dirty="0">
                <a:solidFill>
                  <a:srgbClr val="4B4B4B"/>
                </a:solidFill>
              </a:rPr>
              <a:t>и</a:t>
            </a:r>
            <a:r>
              <a:rPr sz="3100" spc="-80" dirty="0">
                <a:solidFill>
                  <a:srgbClr val="4B4B4B"/>
                </a:solidFill>
              </a:rPr>
              <a:t> </a:t>
            </a:r>
            <a:r>
              <a:rPr sz="3100" spc="-10" dirty="0">
                <a:solidFill>
                  <a:srgbClr val="4B4B4B"/>
                </a:solidFill>
              </a:rPr>
              <a:t>посуде.</a:t>
            </a:r>
            <a:endParaRPr sz="3100"/>
          </a:p>
        </p:txBody>
      </p:sp>
      <p:sp>
        <p:nvSpPr>
          <p:cNvPr id="3" name="object 3"/>
          <p:cNvSpPr txBox="1"/>
          <p:nvPr/>
        </p:nvSpPr>
        <p:spPr>
          <a:xfrm>
            <a:off x="553313" y="1793493"/>
            <a:ext cx="5411470" cy="447391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indent="-228600">
              <a:lnSpc>
                <a:spcPts val="3190"/>
              </a:lnSpc>
              <a:spcBef>
                <a:spcPts val="9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25" dirty="0">
                <a:solidFill>
                  <a:srgbClr val="41342E"/>
                </a:solidFill>
                <a:latin typeface="Calibri"/>
                <a:cs typeface="Calibri"/>
              </a:rPr>
              <a:t>Оборудование,</a:t>
            </a:r>
            <a:r>
              <a:rPr sz="2800" spc="-50" dirty="0">
                <a:solidFill>
                  <a:srgbClr val="41342E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41342E"/>
                </a:solidFill>
                <a:latin typeface="Calibri"/>
                <a:cs typeface="Calibri"/>
              </a:rPr>
              <a:t>инвентарь,</a:t>
            </a:r>
            <a:endParaRPr sz="2800" dirty="0">
              <a:latin typeface="Calibri"/>
              <a:cs typeface="Calibri"/>
            </a:endParaRPr>
          </a:p>
          <a:p>
            <a:pPr marL="241300" marR="5080">
              <a:lnSpc>
                <a:spcPct val="90000"/>
              </a:lnSpc>
              <a:spcBef>
                <a:spcPts val="170"/>
              </a:spcBef>
              <a:tabLst>
                <a:tab pos="1722755" algn="l"/>
              </a:tabLst>
            </a:pPr>
            <a:r>
              <a:rPr sz="2800" spc="-10" dirty="0">
                <a:solidFill>
                  <a:srgbClr val="41342E"/>
                </a:solidFill>
                <a:latin typeface="Calibri"/>
                <a:cs typeface="Calibri"/>
              </a:rPr>
              <a:t>посуда</a:t>
            </a:r>
            <a:r>
              <a:rPr sz="2800" spc="-110" dirty="0">
                <a:solidFill>
                  <a:srgbClr val="41342E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41342E"/>
                </a:solidFill>
                <a:latin typeface="Calibri"/>
                <a:cs typeface="Calibri"/>
              </a:rPr>
              <a:t>должны</a:t>
            </a:r>
            <a:r>
              <a:rPr sz="2800" spc="-125" dirty="0">
                <a:solidFill>
                  <a:srgbClr val="41342E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1342E"/>
                </a:solidFill>
                <a:latin typeface="Calibri"/>
                <a:cs typeface="Calibri"/>
              </a:rPr>
              <a:t>быть</a:t>
            </a:r>
            <a:r>
              <a:rPr sz="2800" spc="-114" dirty="0">
                <a:solidFill>
                  <a:srgbClr val="41342E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41342E"/>
                </a:solidFill>
                <a:latin typeface="Calibri"/>
                <a:cs typeface="Calibri"/>
              </a:rPr>
              <a:t>изготовлены </a:t>
            </a:r>
            <a:r>
              <a:rPr sz="2800" dirty="0">
                <a:solidFill>
                  <a:srgbClr val="41342E"/>
                </a:solidFill>
                <a:latin typeface="Calibri"/>
                <a:cs typeface="Calibri"/>
              </a:rPr>
              <a:t>из</a:t>
            </a:r>
            <a:r>
              <a:rPr sz="2800" spc="-70" dirty="0">
                <a:solidFill>
                  <a:srgbClr val="41342E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41342E"/>
                </a:solidFill>
                <a:latin typeface="Calibri"/>
                <a:cs typeface="Calibri"/>
              </a:rPr>
              <a:t>материалов,</a:t>
            </a:r>
            <a:r>
              <a:rPr sz="2800" spc="-80" dirty="0">
                <a:solidFill>
                  <a:srgbClr val="41342E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41342E"/>
                </a:solidFill>
                <a:latin typeface="Calibri"/>
                <a:cs typeface="Calibri"/>
              </a:rPr>
              <a:t>допустимых</a:t>
            </a:r>
            <a:r>
              <a:rPr sz="2800" spc="-55" dirty="0">
                <a:solidFill>
                  <a:srgbClr val="41342E"/>
                </a:solidFill>
                <a:latin typeface="Calibri"/>
                <a:cs typeface="Calibri"/>
              </a:rPr>
              <a:t> </a:t>
            </a:r>
            <a:r>
              <a:rPr sz="2800" spc="-25" dirty="0">
                <a:solidFill>
                  <a:srgbClr val="41342E"/>
                </a:solidFill>
                <a:latin typeface="Calibri"/>
                <a:cs typeface="Calibri"/>
              </a:rPr>
              <a:t>для </a:t>
            </a:r>
            <a:r>
              <a:rPr sz="2800" spc="-10" dirty="0">
                <a:solidFill>
                  <a:srgbClr val="41342E"/>
                </a:solidFill>
                <a:latin typeface="Calibri"/>
                <a:cs typeface="Calibri"/>
              </a:rPr>
              <a:t>контакта</a:t>
            </a:r>
            <a:r>
              <a:rPr sz="2800" dirty="0">
                <a:solidFill>
                  <a:srgbClr val="41342E"/>
                </a:solidFill>
                <a:latin typeface="Calibri"/>
                <a:cs typeface="Calibri"/>
              </a:rPr>
              <a:t>	с</a:t>
            </a:r>
            <a:r>
              <a:rPr sz="2800" spc="-70" dirty="0">
                <a:solidFill>
                  <a:srgbClr val="41342E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1342E"/>
                </a:solidFill>
                <a:latin typeface="Calibri"/>
                <a:cs typeface="Calibri"/>
              </a:rPr>
              <a:t>пищевой</a:t>
            </a:r>
            <a:r>
              <a:rPr sz="2800" spc="-65" dirty="0">
                <a:solidFill>
                  <a:srgbClr val="41342E"/>
                </a:solidFill>
                <a:latin typeface="Calibri"/>
                <a:cs typeface="Calibri"/>
              </a:rPr>
              <a:t> </a:t>
            </a:r>
            <a:r>
              <a:rPr sz="2800" spc="-10" dirty="0" err="1">
                <a:solidFill>
                  <a:srgbClr val="41342E"/>
                </a:solidFill>
                <a:latin typeface="Calibri"/>
                <a:cs typeface="Calibri"/>
              </a:rPr>
              <a:t>продукцией</a:t>
            </a:r>
            <a:r>
              <a:rPr sz="2800" spc="-10" dirty="0" smtClean="0">
                <a:solidFill>
                  <a:srgbClr val="41342E"/>
                </a:solidFill>
                <a:latin typeface="Calibri"/>
                <a:cs typeface="Calibri"/>
              </a:rPr>
              <a:t>.</a:t>
            </a:r>
            <a:endParaRPr lang="ru-RU" sz="2800" spc="-10" dirty="0" smtClean="0">
              <a:solidFill>
                <a:srgbClr val="41342E"/>
              </a:solidFill>
              <a:latin typeface="Calibri"/>
              <a:cs typeface="Calibri"/>
            </a:endParaRPr>
          </a:p>
          <a:p>
            <a:pPr marL="241300" marR="5080">
              <a:lnSpc>
                <a:spcPct val="90000"/>
              </a:lnSpc>
              <a:spcBef>
                <a:spcPts val="170"/>
              </a:spcBef>
              <a:tabLst>
                <a:tab pos="1722755" algn="l"/>
              </a:tabLst>
            </a:pPr>
            <a:r>
              <a:rPr lang="ru-RU" sz="2800" spc="-10" dirty="0" smtClean="0">
                <a:solidFill>
                  <a:srgbClr val="41342E"/>
                </a:solidFill>
                <a:latin typeface="Calibri"/>
                <a:cs typeface="Calibri"/>
              </a:rPr>
              <a:t>Всё холодильное оборудование должно быть оснащено термометрами или средствами автоматического контроля и регистрации температуры</a:t>
            </a:r>
            <a:endParaRPr sz="2800" dirty="0">
              <a:latin typeface="Calibri"/>
              <a:cs typeface="Calibri"/>
            </a:endParaRPr>
          </a:p>
          <a:p>
            <a:pPr marL="241300" marR="470534" indent="-228600">
              <a:lnSpc>
                <a:spcPts val="3030"/>
              </a:lnSpc>
              <a:spcBef>
                <a:spcPts val="1045"/>
              </a:spcBef>
              <a:buFont typeface="Arial"/>
              <a:buChar char="•"/>
              <a:tabLst>
                <a:tab pos="241300" algn="l"/>
              </a:tabLst>
            </a:pPr>
            <a:r>
              <a:rPr sz="2800" dirty="0">
                <a:solidFill>
                  <a:srgbClr val="41342E"/>
                </a:solidFill>
                <a:latin typeface="Calibri"/>
                <a:cs typeface="Calibri"/>
              </a:rPr>
              <a:t>Не</a:t>
            </a:r>
            <a:r>
              <a:rPr sz="2800" spc="-55" dirty="0">
                <a:solidFill>
                  <a:srgbClr val="41342E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41342E"/>
                </a:solidFill>
                <a:latin typeface="Calibri"/>
                <a:cs typeface="Calibri"/>
              </a:rPr>
              <a:t>допускается</a:t>
            </a:r>
            <a:r>
              <a:rPr sz="2800" spc="-45" dirty="0">
                <a:solidFill>
                  <a:srgbClr val="41342E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41342E"/>
                </a:solidFill>
                <a:latin typeface="Calibri"/>
                <a:cs typeface="Calibri"/>
              </a:rPr>
              <a:t>использование </a:t>
            </a:r>
            <a:r>
              <a:rPr sz="2800" dirty="0">
                <a:solidFill>
                  <a:srgbClr val="41342E"/>
                </a:solidFill>
                <a:latin typeface="Calibri"/>
                <a:cs typeface="Calibri"/>
              </a:rPr>
              <a:t>ртутных</a:t>
            </a:r>
            <a:r>
              <a:rPr sz="2800" spc="-100" dirty="0">
                <a:solidFill>
                  <a:srgbClr val="41342E"/>
                </a:solidFill>
                <a:latin typeface="Calibri"/>
                <a:cs typeface="Calibri"/>
              </a:rPr>
              <a:t> </a:t>
            </a:r>
            <a:r>
              <a:rPr sz="2800" spc="-10" dirty="0" err="1">
                <a:solidFill>
                  <a:srgbClr val="41342E"/>
                </a:solidFill>
                <a:latin typeface="Calibri"/>
                <a:cs typeface="Calibri"/>
              </a:rPr>
              <a:t>термометров</a:t>
            </a:r>
            <a:r>
              <a:rPr sz="2800" spc="-10" dirty="0" smtClean="0">
                <a:solidFill>
                  <a:srgbClr val="41342E"/>
                </a:solidFill>
                <a:latin typeface="Calibri"/>
                <a:cs typeface="Calibri"/>
              </a:rPr>
              <a:t>.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693407" y="1993392"/>
            <a:ext cx="5229225" cy="2461260"/>
          </a:xfrm>
          <a:prstGeom prst="rect">
            <a:avLst/>
          </a:prstGeom>
          <a:solidFill>
            <a:srgbClr val="F7C5A1"/>
          </a:solidFill>
          <a:ln w="12192">
            <a:solidFill>
              <a:srgbClr val="BB9304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3150">
              <a:latin typeface="Times New Roman"/>
              <a:cs typeface="Times New Roman"/>
            </a:endParaRPr>
          </a:p>
          <a:p>
            <a:pPr marL="121920" marR="111760" algn="ctr">
              <a:lnSpc>
                <a:spcPct val="100000"/>
              </a:lnSpc>
            </a:pPr>
            <a:r>
              <a:rPr sz="2000" b="1" dirty="0">
                <a:solidFill>
                  <a:srgbClr val="4F3434"/>
                </a:solidFill>
                <a:latin typeface="Times New Roman"/>
                <a:cs typeface="Times New Roman"/>
              </a:rPr>
              <a:t>Раздел</a:t>
            </a:r>
            <a:r>
              <a:rPr sz="2000" b="1" spc="-45" dirty="0">
                <a:solidFill>
                  <a:srgbClr val="4F3434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4F3434"/>
                </a:solidFill>
                <a:latin typeface="Times New Roman"/>
                <a:cs typeface="Times New Roman"/>
              </a:rPr>
              <a:t>16</a:t>
            </a:r>
            <a:r>
              <a:rPr sz="2000" b="1" spc="-35" dirty="0">
                <a:solidFill>
                  <a:srgbClr val="4F3434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4F3434"/>
                </a:solidFill>
                <a:latin typeface="Times New Roman"/>
                <a:cs typeface="Times New Roman"/>
              </a:rPr>
              <a:t>Единые</a:t>
            </a:r>
            <a:r>
              <a:rPr sz="2000" b="1" spc="-10" dirty="0">
                <a:solidFill>
                  <a:srgbClr val="4F3434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4F3434"/>
                </a:solidFill>
                <a:latin typeface="Times New Roman"/>
                <a:cs typeface="Times New Roman"/>
              </a:rPr>
              <a:t>Санитарные</a:t>
            </a:r>
            <a:r>
              <a:rPr sz="2000" b="1" spc="-40" dirty="0">
                <a:solidFill>
                  <a:srgbClr val="4F3434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4F3434"/>
                </a:solidFill>
                <a:latin typeface="Times New Roman"/>
                <a:cs typeface="Times New Roman"/>
              </a:rPr>
              <a:t>Требования </a:t>
            </a:r>
            <a:r>
              <a:rPr sz="2000" b="1" dirty="0">
                <a:solidFill>
                  <a:srgbClr val="4F3434"/>
                </a:solidFill>
                <a:latin typeface="Times New Roman"/>
                <a:cs typeface="Times New Roman"/>
              </a:rPr>
              <a:t>Решение</a:t>
            </a:r>
            <a:r>
              <a:rPr sz="2000" b="1" spc="-20" dirty="0">
                <a:solidFill>
                  <a:srgbClr val="4F3434"/>
                </a:solidFill>
                <a:latin typeface="Times New Roman"/>
                <a:cs typeface="Times New Roman"/>
              </a:rPr>
              <a:t> Комиссии</a:t>
            </a:r>
            <a:r>
              <a:rPr sz="2000" b="1" spc="-40" dirty="0">
                <a:solidFill>
                  <a:srgbClr val="4F3434"/>
                </a:solidFill>
                <a:latin typeface="Times New Roman"/>
                <a:cs typeface="Times New Roman"/>
              </a:rPr>
              <a:t> </a:t>
            </a:r>
            <a:r>
              <a:rPr sz="2000" b="1" spc="-20" dirty="0">
                <a:solidFill>
                  <a:srgbClr val="4F3434"/>
                </a:solidFill>
                <a:latin typeface="Times New Roman"/>
                <a:cs typeface="Times New Roman"/>
              </a:rPr>
              <a:t>Таможенного</a:t>
            </a:r>
            <a:r>
              <a:rPr sz="2000" b="1" spc="-40" dirty="0">
                <a:solidFill>
                  <a:srgbClr val="4F3434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4F3434"/>
                </a:solidFill>
                <a:latin typeface="Times New Roman"/>
                <a:cs typeface="Times New Roman"/>
              </a:rPr>
              <a:t>союза</a:t>
            </a:r>
            <a:r>
              <a:rPr sz="2000" b="1" spc="-30" dirty="0">
                <a:solidFill>
                  <a:srgbClr val="4F3434"/>
                </a:solidFill>
                <a:latin typeface="Times New Roman"/>
                <a:cs typeface="Times New Roman"/>
              </a:rPr>
              <a:t> </a:t>
            </a:r>
            <a:r>
              <a:rPr sz="2000" b="1" spc="-25" dirty="0">
                <a:solidFill>
                  <a:srgbClr val="4F3434"/>
                </a:solidFill>
                <a:latin typeface="Times New Roman"/>
                <a:cs typeface="Times New Roman"/>
              </a:rPr>
              <a:t>от </a:t>
            </a:r>
            <a:r>
              <a:rPr sz="2000" b="1" dirty="0">
                <a:solidFill>
                  <a:srgbClr val="4F3434"/>
                </a:solidFill>
                <a:latin typeface="Times New Roman"/>
                <a:cs typeface="Times New Roman"/>
              </a:rPr>
              <a:t>28.05.2010</a:t>
            </a:r>
            <a:r>
              <a:rPr sz="2000" b="1" spc="-45" dirty="0">
                <a:solidFill>
                  <a:srgbClr val="4F3434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4F3434"/>
                </a:solidFill>
                <a:latin typeface="Times New Roman"/>
                <a:cs typeface="Times New Roman"/>
              </a:rPr>
              <a:t>N</a:t>
            </a:r>
            <a:r>
              <a:rPr sz="2000" b="1" spc="-5" dirty="0">
                <a:solidFill>
                  <a:srgbClr val="4F3434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4F3434"/>
                </a:solidFill>
                <a:latin typeface="Times New Roman"/>
                <a:cs typeface="Times New Roman"/>
              </a:rPr>
              <a:t>299</a:t>
            </a:r>
            <a:r>
              <a:rPr sz="2000" b="1" spc="-25" dirty="0">
                <a:solidFill>
                  <a:srgbClr val="4F3434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4F3434"/>
                </a:solidFill>
                <a:latin typeface="Times New Roman"/>
                <a:cs typeface="Times New Roman"/>
              </a:rPr>
              <a:t>(ред.</a:t>
            </a:r>
            <a:r>
              <a:rPr sz="2000" b="1" spc="-25" dirty="0">
                <a:solidFill>
                  <a:srgbClr val="4F3434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4F3434"/>
                </a:solidFill>
                <a:latin typeface="Times New Roman"/>
                <a:cs typeface="Times New Roman"/>
              </a:rPr>
              <a:t>от</a:t>
            </a:r>
            <a:r>
              <a:rPr sz="2000" b="1" spc="-20" dirty="0">
                <a:solidFill>
                  <a:srgbClr val="4F3434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4F3434"/>
                </a:solidFill>
                <a:latin typeface="Times New Roman"/>
                <a:cs typeface="Times New Roman"/>
              </a:rPr>
              <a:t>08.12.2020)</a:t>
            </a:r>
            <a:r>
              <a:rPr sz="2000" b="1" spc="-45" dirty="0">
                <a:solidFill>
                  <a:srgbClr val="4F3434"/>
                </a:solidFill>
                <a:latin typeface="Times New Roman"/>
                <a:cs typeface="Times New Roman"/>
              </a:rPr>
              <a:t> </a:t>
            </a:r>
            <a:r>
              <a:rPr sz="2000" b="1" spc="-25" dirty="0">
                <a:solidFill>
                  <a:srgbClr val="4F3434"/>
                </a:solidFill>
                <a:latin typeface="Times New Roman"/>
                <a:cs typeface="Times New Roman"/>
              </a:rPr>
              <a:t>"О</a:t>
            </a:r>
            <a:endParaRPr sz="2000">
              <a:latin typeface="Times New Roman"/>
              <a:cs typeface="Times New Roman"/>
            </a:endParaRPr>
          </a:p>
          <a:p>
            <a:pPr marL="827405" marR="819785" algn="ctr">
              <a:lnSpc>
                <a:spcPct val="100000"/>
              </a:lnSpc>
              <a:spcBef>
                <a:spcPts val="5"/>
              </a:spcBef>
            </a:pPr>
            <a:r>
              <a:rPr sz="2000" b="1" dirty="0">
                <a:solidFill>
                  <a:srgbClr val="4F3434"/>
                </a:solidFill>
                <a:latin typeface="Times New Roman"/>
                <a:cs typeface="Times New Roman"/>
              </a:rPr>
              <a:t>применении</a:t>
            </a:r>
            <a:r>
              <a:rPr sz="2000" b="1" spc="-45" dirty="0">
                <a:solidFill>
                  <a:srgbClr val="4F3434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4F3434"/>
                </a:solidFill>
                <a:latin typeface="Times New Roman"/>
                <a:cs typeface="Times New Roman"/>
              </a:rPr>
              <a:t>санитарных</a:t>
            </a:r>
            <a:r>
              <a:rPr sz="2000" b="1" spc="-30" dirty="0">
                <a:solidFill>
                  <a:srgbClr val="4F3434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4F3434"/>
                </a:solidFill>
                <a:latin typeface="Times New Roman"/>
                <a:cs typeface="Times New Roman"/>
              </a:rPr>
              <a:t>мер</a:t>
            </a:r>
            <a:r>
              <a:rPr sz="2000" b="1" spc="-10" dirty="0">
                <a:solidFill>
                  <a:srgbClr val="4F3434"/>
                </a:solidFill>
                <a:latin typeface="Times New Roman"/>
                <a:cs typeface="Times New Roman"/>
              </a:rPr>
              <a:t> </a:t>
            </a:r>
            <a:r>
              <a:rPr sz="2000" b="1" spc="-50" dirty="0">
                <a:solidFill>
                  <a:srgbClr val="4F3434"/>
                </a:solidFill>
                <a:latin typeface="Times New Roman"/>
                <a:cs typeface="Times New Roman"/>
              </a:rPr>
              <a:t>в </a:t>
            </a:r>
            <a:r>
              <a:rPr sz="2000" b="1" spc="-10" dirty="0">
                <a:solidFill>
                  <a:srgbClr val="4F3434"/>
                </a:solidFill>
                <a:latin typeface="Times New Roman"/>
                <a:cs typeface="Times New Roman"/>
              </a:rPr>
              <a:t>таможенном</a:t>
            </a:r>
            <a:r>
              <a:rPr sz="2000" b="1" spc="-55" dirty="0">
                <a:solidFill>
                  <a:srgbClr val="4F3434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4F3434"/>
                </a:solidFill>
                <a:latin typeface="Times New Roman"/>
                <a:cs typeface="Times New Roman"/>
              </a:rPr>
              <a:t>союзе"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6693407" y="4805171"/>
            <a:ext cx="2502535" cy="1548765"/>
            <a:chOff x="6693407" y="4805171"/>
            <a:chExt cx="2502535" cy="1548765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693407" y="4805171"/>
              <a:ext cx="2447544" cy="1459991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8581770" y="5544057"/>
              <a:ext cx="608330" cy="803910"/>
            </a:xfrm>
            <a:custGeom>
              <a:avLst/>
              <a:gdLst/>
              <a:ahLst/>
              <a:cxnLst/>
              <a:rect l="l" t="t" r="r" b="b"/>
              <a:pathLst>
                <a:path w="608329" h="803910">
                  <a:moveTo>
                    <a:pt x="439547" y="0"/>
                  </a:moveTo>
                  <a:lnTo>
                    <a:pt x="303910" y="215214"/>
                  </a:lnTo>
                  <a:lnTo>
                    <a:pt x="168275" y="0"/>
                  </a:lnTo>
                  <a:lnTo>
                    <a:pt x="0" y="105994"/>
                  </a:lnTo>
                  <a:lnTo>
                    <a:pt x="186308" y="401827"/>
                  </a:lnTo>
                  <a:lnTo>
                    <a:pt x="0" y="697661"/>
                  </a:lnTo>
                  <a:lnTo>
                    <a:pt x="168275" y="803694"/>
                  </a:lnTo>
                  <a:lnTo>
                    <a:pt x="303910" y="588441"/>
                  </a:lnTo>
                  <a:lnTo>
                    <a:pt x="439547" y="803694"/>
                  </a:lnTo>
                  <a:lnTo>
                    <a:pt x="607822" y="697661"/>
                  </a:lnTo>
                  <a:lnTo>
                    <a:pt x="421512" y="401827"/>
                  </a:lnTo>
                  <a:lnTo>
                    <a:pt x="607822" y="105994"/>
                  </a:lnTo>
                  <a:lnTo>
                    <a:pt x="439547" y="0"/>
                  </a:lnTo>
                  <a:close/>
                </a:path>
              </a:pathLst>
            </a:custGeom>
            <a:solidFill>
              <a:srgbClr val="E647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581770" y="5544057"/>
              <a:ext cx="608330" cy="803910"/>
            </a:xfrm>
            <a:custGeom>
              <a:avLst/>
              <a:gdLst/>
              <a:ahLst/>
              <a:cxnLst/>
              <a:rect l="l" t="t" r="r" b="b"/>
              <a:pathLst>
                <a:path w="608329" h="803910">
                  <a:moveTo>
                    <a:pt x="0" y="105994"/>
                  </a:moveTo>
                  <a:lnTo>
                    <a:pt x="168275" y="0"/>
                  </a:lnTo>
                  <a:lnTo>
                    <a:pt x="303910" y="215214"/>
                  </a:lnTo>
                  <a:lnTo>
                    <a:pt x="439547" y="0"/>
                  </a:lnTo>
                  <a:lnTo>
                    <a:pt x="607822" y="105994"/>
                  </a:lnTo>
                  <a:lnTo>
                    <a:pt x="421512" y="401827"/>
                  </a:lnTo>
                  <a:lnTo>
                    <a:pt x="607822" y="697661"/>
                  </a:lnTo>
                  <a:lnTo>
                    <a:pt x="439547" y="803694"/>
                  </a:lnTo>
                  <a:lnTo>
                    <a:pt x="303910" y="588441"/>
                  </a:lnTo>
                  <a:lnTo>
                    <a:pt x="168275" y="803694"/>
                  </a:lnTo>
                  <a:lnTo>
                    <a:pt x="0" y="697661"/>
                  </a:lnTo>
                  <a:lnTo>
                    <a:pt x="186308" y="401827"/>
                  </a:lnTo>
                  <a:lnTo>
                    <a:pt x="0" y="105994"/>
                  </a:lnTo>
                  <a:close/>
                </a:path>
              </a:pathLst>
            </a:custGeom>
            <a:ln w="12192">
              <a:solidFill>
                <a:srgbClr val="BB930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228600" y="6362700"/>
            <a:ext cx="4051300" cy="254635"/>
          </a:xfrm>
          <a:prstGeom prst="rect">
            <a:avLst/>
          </a:prstGeom>
          <a:solidFill>
            <a:srgbClr val="EBE0E0"/>
          </a:solidFill>
          <a:ln w="12192">
            <a:solidFill>
              <a:srgbClr val="FF0000"/>
            </a:solidFill>
          </a:ln>
        </p:spPr>
        <p:txBody>
          <a:bodyPr vert="horz" wrap="square" lIns="0" tIns="15875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125"/>
              </a:spcBef>
            </a:pPr>
            <a:r>
              <a:rPr sz="1400" b="1" spc="-20" dirty="0">
                <a:solidFill>
                  <a:srgbClr val="854904"/>
                </a:solidFill>
                <a:latin typeface="Times New Roman"/>
                <a:cs typeface="Times New Roman"/>
              </a:rPr>
              <a:t>КоАП</a:t>
            </a:r>
            <a:r>
              <a:rPr sz="1400" b="1" spc="-55" dirty="0">
                <a:solidFill>
                  <a:srgbClr val="854904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854904"/>
                </a:solidFill>
                <a:latin typeface="Times New Roman"/>
                <a:cs typeface="Times New Roman"/>
              </a:rPr>
              <a:t>РФ</a:t>
            </a:r>
            <a:r>
              <a:rPr sz="1400" b="1" spc="-50" dirty="0">
                <a:solidFill>
                  <a:srgbClr val="854904"/>
                </a:solidFill>
                <a:latin typeface="Times New Roman"/>
                <a:cs typeface="Times New Roman"/>
              </a:rPr>
              <a:t> </a:t>
            </a:r>
            <a:r>
              <a:rPr sz="1400" b="1" spc="-20" dirty="0">
                <a:solidFill>
                  <a:srgbClr val="854904"/>
                </a:solidFill>
                <a:latin typeface="Times New Roman"/>
                <a:cs typeface="Times New Roman"/>
              </a:rPr>
              <a:t>ст.</a:t>
            </a:r>
            <a:r>
              <a:rPr sz="1400" b="1" spc="-40" dirty="0">
                <a:solidFill>
                  <a:srgbClr val="854904"/>
                </a:solidFill>
                <a:latin typeface="Times New Roman"/>
                <a:cs typeface="Times New Roman"/>
              </a:rPr>
              <a:t> </a:t>
            </a:r>
            <a:r>
              <a:rPr sz="1400" b="1" spc="-25" dirty="0">
                <a:solidFill>
                  <a:srgbClr val="854904"/>
                </a:solidFill>
                <a:latin typeface="Times New Roman"/>
                <a:cs typeface="Times New Roman"/>
              </a:rPr>
              <a:t>6.3</a:t>
            </a:r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89940" rIns="0" bIns="0" rtlCol="0">
            <a:spAutoFit/>
          </a:bodyPr>
          <a:lstStyle/>
          <a:p>
            <a:pPr marL="2967990" marR="5080" indent="-2602230">
              <a:lnSpc>
                <a:spcPts val="3030"/>
              </a:lnSpc>
              <a:spcBef>
                <a:spcPts val="475"/>
              </a:spcBef>
            </a:pPr>
            <a:r>
              <a:rPr sz="2800" dirty="0">
                <a:solidFill>
                  <a:srgbClr val="4B4B4B"/>
                </a:solidFill>
              </a:rPr>
              <a:t>IХ.</a:t>
            </a:r>
            <a:r>
              <a:rPr sz="2800" spc="-114" dirty="0">
                <a:solidFill>
                  <a:srgbClr val="4B4B4B"/>
                </a:solidFill>
              </a:rPr>
              <a:t> </a:t>
            </a:r>
            <a:r>
              <a:rPr sz="2800" spc="-25" dirty="0">
                <a:solidFill>
                  <a:srgbClr val="4B4B4B"/>
                </a:solidFill>
              </a:rPr>
              <a:t>Требования</a:t>
            </a:r>
            <a:r>
              <a:rPr sz="2800" spc="-85" dirty="0">
                <a:solidFill>
                  <a:srgbClr val="4B4B4B"/>
                </a:solidFill>
              </a:rPr>
              <a:t> </a:t>
            </a:r>
            <a:r>
              <a:rPr sz="2800" dirty="0">
                <a:solidFill>
                  <a:srgbClr val="4B4B4B"/>
                </a:solidFill>
              </a:rPr>
              <a:t>к</a:t>
            </a:r>
            <a:r>
              <a:rPr sz="2800" spc="-105" dirty="0">
                <a:solidFill>
                  <a:srgbClr val="4B4B4B"/>
                </a:solidFill>
              </a:rPr>
              <a:t> </a:t>
            </a:r>
            <a:r>
              <a:rPr sz="2800" dirty="0">
                <a:solidFill>
                  <a:srgbClr val="4B4B4B"/>
                </a:solidFill>
              </a:rPr>
              <a:t>перевозке,</a:t>
            </a:r>
            <a:r>
              <a:rPr sz="2800" spc="-90" dirty="0">
                <a:solidFill>
                  <a:srgbClr val="4B4B4B"/>
                </a:solidFill>
              </a:rPr>
              <a:t> </a:t>
            </a:r>
            <a:r>
              <a:rPr sz="2800" spc="-30" dirty="0">
                <a:solidFill>
                  <a:srgbClr val="4B4B4B"/>
                </a:solidFill>
              </a:rPr>
              <a:t>приему,</a:t>
            </a:r>
            <a:r>
              <a:rPr sz="2800" spc="-100" dirty="0">
                <a:solidFill>
                  <a:srgbClr val="4B4B4B"/>
                </a:solidFill>
              </a:rPr>
              <a:t> </a:t>
            </a:r>
            <a:r>
              <a:rPr sz="2800" spc="-10" dirty="0">
                <a:solidFill>
                  <a:srgbClr val="4B4B4B"/>
                </a:solidFill>
              </a:rPr>
              <a:t>размещению</a:t>
            </a:r>
            <a:r>
              <a:rPr sz="2800" spc="-85" dirty="0">
                <a:solidFill>
                  <a:srgbClr val="4B4B4B"/>
                </a:solidFill>
              </a:rPr>
              <a:t> </a:t>
            </a:r>
            <a:r>
              <a:rPr sz="2800" dirty="0">
                <a:solidFill>
                  <a:srgbClr val="4B4B4B"/>
                </a:solidFill>
              </a:rPr>
              <a:t>и</a:t>
            </a:r>
            <a:r>
              <a:rPr sz="2800" spc="-100" dirty="0">
                <a:solidFill>
                  <a:srgbClr val="4B4B4B"/>
                </a:solidFill>
              </a:rPr>
              <a:t> </a:t>
            </a:r>
            <a:r>
              <a:rPr sz="2800" spc="-10" dirty="0">
                <a:solidFill>
                  <a:srgbClr val="4B4B4B"/>
                </a:solidFill>
              </a:rPr>
              <a:t>условиям </a:t>
            </a:r>
            <a:r>
              <a:rPr sz="2800" dirty="0">
                <a:solidFill>
                  <a:srgbClr val="4B4B4B"/>
                </a:solidFill>
              </a:rPr>
              <a:t>хранения</a:t>
            </a:r>
            <a:r>
              <a:rPr sz="2800" spc="-160" dirty="0">
                <a:solidFill>
                  <a:srgbClr val="4B4B4B"/>
                </a:solidFill>
              </a:rPr>
              <a:t> </a:t>
            </a:r>
            <a:r>
              <a:rPr sz="2800" dirty="0">
                <a:solidFill>
                  <a:srgbClr val="4B4B4B"/>
                </a:solidFill>
              </a:rPr>
              <a:t>пищевой</a:t>
            </a:r>
            <a:r>
              <a:rPr sz="2800" spc="-135" dirty="0">
                <a:solidFill>
                  <a:srgbClr val="4B4B4B"/>
                </a:solidFill>
              </a:rPr>
              <a:t> </a:t>
            </a:r>
            <a:r>
              <a:rPr sz="2800" spc="-10" dirty="0">
                <a:solidFill>
                  <a:srgbClr val="4B4B4B"/>
                </a:solidFill>
              </a:rPr>
              <a:t>продукции.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425907" y="1351026"/>
            <a:ext cx="5786120" cy="5021580"/>
          </a:xfrm>
          <a:prstGeom prst="rect">
            <a:avLst/>
          </a:prstGeom>
        </p:spPr>
        <p:txBody>
          <a:bodyPr vert="horz" wrap="square" lIns="0" tIns="104775" rIns="0" bIns="0" rtlCol="0">
            <a:spAutoFit/>
          </a:bodyPr>
          <a:lstStyle/>
          <a:p>
            <a:pPr marL="241300" marR="495300" indent="-229235">
              <a:lnSpc>
                <a:spcPct val="70000"/>
              </a:lnSpc>
              <a:spcBef>
                <a:spcPts val="825"/>
              </a:spcBef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2000" dirty="0">
                <a:latin typeface="Times New Roman"/>
                <a:cs typeface="Times New Roman"/>
              </a:rPr>
              <a:t>Специально</a:t>
            </a:r>
            <a:r>
              <a:rPr sz="2000" spc="1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предназначенные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или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специально оборудованные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транспортные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средства.</a:t>
            </a:r>
            <a:endParaRPr sz="2000">
              <a:latin typeface="Times New Roman"/>
              <a:cs typeface="Times New Roman"/>
            </a:endParaRPr>
          </a:p>
          <a:p>
            <a:pPr marL="241300" indent="-229235">
              <a:lnSpc>
                <a:spcPts val="2039"/>
              </a:lnSpc>
              <a:spcBef>
                <a:spcPts val="275"/>
              </a:spcBef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2000" dirty="0">
                <a:latin typeface="Times New Roman"/>
                <a:cs typeface="Times New Roman"/>
              </a:rPr>
              <a:t>Лица,</a:t>
            </a:r>
            <a:r>
              <a:rPr sz="2000" spc="-7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сопровождающие</a:t>
            </a:r>
            <a:r>
              <a:rPr sz="2000" spc="-114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пищевую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продукцию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spc="-50" dirty="0">
                <a:latin typeface="Times New Roman"/>
                <a:cs typeface="Times New Roman"/>
              </a:rPr>
              <a:t>и</a:t>
            </a:r>
            <a:endParaRPr sz="2000">
              <a:latin typeface="Times New Roman"/>
              <a:cs typeface="Times New Roman"/>
            </a:endParaRPr>
          </a:p>
          <a:p>
            <a:pPr marL="241300">
              <a:lnSpc>
                <a:spcPts val="1680"/>
              </a:lnSpc>
            </a:pPr>
            <a:r>
              <a:rPr sz="2000" dirty="0">
                <a:latin typeface="Times New Roman"/>
                <a:cs typeface="Times New Roman"/>
              </a:rPr>
              <a:t>выполняющие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их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погрузку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и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выгрузку, </a:t>
            </a:r>
            <a:r>
              <a:rPr sz="2000" spc="-10" dirty="0">
                <a:latin typeface="Times New Roman"/>
                <a:cs typeface="Times New Roman"/>
              </a:rPr>
              <a:t>имеющие</a:t>
            </a:r>
            <a:endParaRPr sz="2000">
              <a:latin typeface="Times New Roman"/>
              <a:cs typeface="Times New Roman"/>
            </a:endParaRPr>
          </a:p>
          <a:p>
            <a:pPr marL="241300">
              <a:lnSpc>
                <a:spcPts val="1680"/>
              </a:lnSpc>
            </a:pPr>
            <a:r>
              <a:rPr sz="2000" b="1" dirty="0">
                <a:latin typeface="Times New Roman"/>
                <a:cs typeface="Times New Roman"/>
              </a:rPr>
              <a:t>непосредственный</a:t>
            </a:r>
            <a:r>
              <a:rPr sz="2000" b="1" spc="-6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контакт</a:t>
            </a:r>
            <a:r>
              <a:rPr sz="2000" b="1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с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пищевой</a:t>
            </a:r>
            <a:endParaRPr sz="2000">
              <a:latin typeface="Times New Roman"/>
              <a:cs typeface="Times New Roman"/>
            </a:endParaRPr>
          </a:p>
          <a:p>
            <a:pPr marL="241300">
              <a:lnSpc>
                <a:spcPts val="1680"/>
              </a:lnSpc>
            </a:pPr>
            <a:r>
              <a:rPr sz="2000" dirty="0">
                <a:latin typeface="Times New Roman"/>
                <a:cs typeface="Times New Roman"/>
              </a:rPr>
              <a:t>продукцией,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должны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использовать</a:t>
            </a:r>
            <a:r>
              <a:rPr sz="2000" b="1" spc="-80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санитарную</a:t>
            </a:r>
            <a:endParaRPr sz="2000">
              <a:latin typeface="Times New Roman"/>
              <a:cs typeface="Times New Roman"/>
            </a:endParaRPr>
          </a:p>
          <a:p>
            <a:pPr marL="241300">
              <a:lnSpc>
                <a:spcPts val="1680"/>
              </a:lnSpc>
            </a:pPr>
            <a:r>
              <a:rPr sz="2000" b="1" dirty="0">
                <a:latin typeface="Times New Roman"/>
                <a:cs typeface="Times New Roman"/>
              </a:rPr>
              <a:t>одежду</a:t>
            </a:r>
            <a:r>
              <a:rPr sz="2000" dirty="0">
                <a:latin typeface="Times New Roman"/>
                <a:cs typeface="Times New Roman"/>
              </a:rPr>
              <a:t>,</a:t>
            </a:r>
            <a:r>
              <a:rPr sz="2000" spc="-85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проходить</a:t>
            </a:r>
            <a:r>
              <a:rPr sz="2000" spc="-8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медицинские</a:t>
            </a:r>
            <a:r>
              <a:rPr sz="2000" b="1" spc="-7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осмотры</a:t>
            </a:r>
            <a:r>
              <a:rPr sz="2000" b="1" spc="-50" dirty="0">
                <a:latin typeface="Times New Roman"/>
                <a:cs typeface="Times New Roman"/>
              </a:rPr>
              <a:t> </a:t>
            </a:r>
            <a:r>
              <a:rPr sz="2000" spc="-50" dirty="0">
                <a:latin typeface="Times New Roman"/>
                <a:cs typeface="Times New Roman"/>
              </a:rPr>
              <a:t>с</a:t>
            </a:r>
            <a:endParaRPr sz="2000">
              <a:latin typeface="Times New Roman"/>
              <a:cs typeface="Times New Roman"/>
            </a:endParaRPr>
          </a:p>
          <a:p>
            <a:pPr marL="241300">
              <a:lnSpc>
                <a:spcPts val="1680"/>
              </a:lnSpc>
            </a:pPr>
            <a:r>
              <a:rPr sz="2000" spc="-10" dirty="0">
                <a:latin typeface="Times New Roman"/>
                <a:cs typeface="Times New Roman"/>
              </a:rPr>
              <a:t>отметкой</a:t>
            </a:r>
            <a:r>
              <a:rPr sz="2000" spc="-8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о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результатах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их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прохождения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в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личных</a:t>
            </a:r>
            <a:endParaRPr sz="2000">
              <a:latin typeface="Times New Roman"/>
              <a:cs typeface="Times New Roman"/>
            </a:endParaRPr>
          </a:p>
          <a:p>
            <a:pPr marL="241300">
              <a:lnSpc>
                <a:spcPts val="2039"/>
              </a:lnSpc>
            </a:pPr>
            <a:r>
              <a:rPr sz="2000" dirty="0">
                <a:latin typeface="Times New Roman"/>
                <a:cs typeface="Times New Roman"/>
              </a:rPr>
              <a:t>медицинских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книжках.</a:t>
            </a:r>
            <a:endParaRPr sz="2000">
              <a:latin typeface="Times New Roman"/>
              <a:cs typeface="Times New Roman"/>
            </a:endParaRPr>
          </a:p>
          <a:p>
            <a:pPr marL="241300" indent="-229235">
              <a:lnSpc>
                <a:spcPts val="2039"/>
              </a:lnSpc>
              <a:spcBef>
                <a:spcPts val="290"/>
              </a:spcBef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2000" spc="-10" dirty="0">
                <a:latin typeface="Times New Roman"/>
                <a:cs typeface="Times New Roman"/>
              </a:rPr>
              <a:t>Товарное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соседство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(</a:t>
            </a:r>
            <a:r>
              <a:rPr sz="2000" dirty="0">
                <a:solidFill>
                  <a:srgbClr val="B13113"/>
                </a:solidFill>
                <a:latin typeface="Times New Roman"/>
                <a:cs typeface="Times New Roman"/>
              </a:rPr>
              <a:t>не</a:t>
            </a:r>
            <a:r>
              <a:rPr sz="2000" spc="-15" dirty="0">
                <a:solidFill>
                  <a:srgbClr val="B13113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B13113"/>
                </a:solidFill>
                <a:latin typeface="Times New Roman"/>
                <a:cs typeface="Times New Roman"/>
              </a:rPr>
              <a:t>допускается</a:t>
            </a:r>
            <a:endParaRPr sz="2000">
              <a:latin typeface="Times New Roman"/>
              <a:cs typeface="Times New Roman"/>
            </a:endParaRPr>
          </a:p>
          <a:p>
            <a:pPr marL="241300" marR="226060">
              <a:lnSpc>
                <a:spcPct val="70000"/>
              </a:lnSpc>
              <a:spcBef>
                <a:spcPts val="360"/>
              </a:spcBef>
            </a:pPr>
            <a:r>
              <a:rPr sz="2000" dirty="0">
                <a:solidFill>
                  <a:srgbClr val="B13113"/>
                </a:solidFill>
                <a:latin typeface="Times New Roman"/>
                <a:cs typeface="Times New Roman"/>
              </a:rPr>
              <a:t>соприкосновение,</a:t>
            </a:r>
            <a:r>
              <a:rPr sz="2000" spc="-75" dirty="0">
                <a:solidFill>
                  <a:srgbClr val="B13113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B13113"/>
                </a:solidFill>
                <a:latin typeface="Times New Roman"/>
                <a:cs typeface="Times New Roman"/>
              </a:rPr>
              <a:t>изменение</a:t>
            </a:r>
            <a:r>
              <a:rPr sz="2000" spc="-60" dirty="0">
                <a:solidFill>
                  <a:srgbClr val="B13113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B13113"/>
                </a:solidFill>
                <a:latin typeface="Times New Roman"/>
                <a:cs typeface="Times New Roman"/>
              </a:rPr>
              <a:t>органолептических свойств</a:t>
            </a:r>
            <a:r>
              <a:rPr sz="2000" spc="-10" dirty="0">
                <a:latin typeface="Times New Roman"/>
                <a:cs typeface="Times New Roman"/>
              </a:rPr>
              <a:t>).</a:t>
            </a:r>
            <a:endParaRPr sz="2000">
              <a:latin typeface="Times New Roman"/>
              <a:cs typeface="Times New Roman"/>
            </a:endParaRPr>
          </a:p>
          <a:p>
            <a:pPr marL="241300" indent="-229235">
              <a:lnSpc>
                <a:spcPts val="2039"/>
              </a:lnSpc>
              <a:spcBef>
                <a:spcPts val="275"/>
              </a:spcBef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2000" dirty="0">
                <a:latin typeface="Times New Roman"/>
                <a:cs typeface="Times New Roman"/>
              </a:rPr>
              <a:t>Регистрация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показателей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температуры</a:t>
            </a:r>
            <a:r>
              <a:rPr sz="2000" spc="-95" dirty="0">
                <a:latin typeface="Times New Roman"/>
                <a:cs typeface="Times New Roman"/>
              </a:rPr>
              <a:t> </a:t>
            </a:r>
            <a:r>
              <a:rPr sz="2000" spc="-50" dirty="0">
                <a:latin typeface="Times New Roman"/>
                <a:cs typeface="Times New Roman"/>
              </a:rPr>
              <a:t>и</a:t>
            </a:r>
            <a:endParaRPr sz="2000">
              <a:latin typeface="Times New Roman"/>
              <a:cs typeface="Times New Roman"/>
            </a:endParaRPr>
          </a:p>
          <a:p>
            <a:pPr marL="241300">
              <a:lnSpc>
                <a:spcPts val="1680"/>
              </a:lnSpc>
            </a:pPr>
            <a:r>
              <a:rPr sz="2000" dirty="0">
                <a:latin typeface="Times New Roman"/>
                <a:cs typeface="Times New Roman"/>
              </a:rPr>
              <a:t>влажности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воздуха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на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бумажных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и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(или)</a:t>
            </a:r>
            <a:endParaRPr sz="2000">
              <a:latin typeface="Times New Roman"/>
              <a:cs typeface="Times New Roman"/>
            </a:endParaRPr>
          </a:p>
          <a:p>
            <a:pPr marL="241300">
              <a:lnSpc>
                <a:spcPts val="2039"/>
              </a:lnSpc>
            </a:pPr>
            <a:r>
              <a:rPr sz="2000" dirty="0">
                <a:solidFill>
                  <a:srgbClr val="6F2F9F"/>
                </a:solidFill>
                <a:latin typeface="Times New Roman"/>
                <a:cs typeface="Times New Roman"/>
              </a:rPr>
              <a:t>электронных</a:t>
            </a:r>
            <a:r>
              <a:rPr sz="2000" spc="-8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6F2F9F"/>
                </a:solidFill>
                <a:latin typeface="Times New Roman"/>
                <a:cs typeface="Times New Roman"/>
              </a:rPr>
              <a:t>носителях</a:t>
            </a:r>
            <a:r>
              <a:rPr sz="2000" spc="-10" dirty="0">
                <a:latin typeface="Times New Roman"/>
                <a:cs typeface="Times New Roman"/>
              </a:rPr>
              <a:t>.</a:t>
            </a:r>
            <a:endParaRPr sz="2000">
              <a:latin typeface="Times New Roman"/>
              <a:cs typeface="Times New Roman"/>
            </a:endParaRPr>
          </a:p>
          <a:p>
            <a:pPr marL="241300" indent="-229235">
              <a:lnSpc>
                <a:spcPts val="2039"/>
              </a:lnSpc>
              <a:spcBef>
                <a:spcPts val="280"/>
              </a:spcBef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2000" dirty="0">
                <a:latin typeface="Times New Roman"/>
                <a:cs typeface="Times New Roman"/>
              </a:rPr>
              <a:t>Картофель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и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корнеплоды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хранят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без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доступа</a:t>
            </a:r>
            <a:endParaRPr sz="2000">
              <a:latin typeface="Times New Roman"/>
              <a:cs typeface="Times New Roman"/>
            </a:endParaRPr>
          </a:p>
          <a:p>
            <a:pPr marL="241300" marR="153670">
              <a:lnSpc>
                <a:spcPct val="70000"/>
              </a:lnSpc>
              <a:spcBef>
                <a:spcPts val="360"/>
              </a:spcBef>
            </a:pPr>
            <a:r>
              <a:rPr sz="2000" dirty="0">
                <a:latin typeface="Times New Roman"/>
                <a:cs typeface="Times New Roman"/>
              </a:rPr>
              <a:t>естественного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и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искусственного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освещения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или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spc="-50" dirty="0">
                <a:latin typeface="Times New Roman"/>
                <a:cs typeface="Times New Roman"/>
              </a:rPr>
              <a:t>в </a:t>
            </a:r>
            <a:r>
              <a:rPr sz="2000" dirty="0">
                <a:latin typeface="Times New Roman"/>
                <a:cs typeface="Times New Roman"/>
              </a:rPr>
              <a:t>светонепроницаемой</a:t>
            </a:r>
            <a:r>
              <a:rPr sz="2000" spc="-8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упаковке.</a:t>
            </a:r>
            <a:endParaRPr sz="2000">
              <a:latin typeface="Times New Roman"/>
              <a:cs typeface="Times New Roman"/>
            </a:endParaRPr>
          </a:p>
          <a:p>
            <a:pPr marL="241300" indent="-229235">
              <a:lnSpc>
                <a:spcPts val="2039"/>
              </a:lnSpc>
              <a:spcBef>
                <a:spcPts val="285"/>
              </a:spcBef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2000" dirty="0">
                <a:latin typeface="Times New Roman"/>
                <a:cs typeface="Times New Roman"/>
              </a:rPr>
              <a:t>Не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допускается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реализация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F3434"/>
                </a:solidFill>
                <a:latin typeface="Times New Roman"/>
                <a:cs typeface="Times New Roman"/>
              </a:rPr>
              <a:t>позеленевших</a:t>
            </a:r>
            <a:r>
              <a:rPr sz="2000" spc="-15" dirty="0">
                <a:solidFill>
                  <a:srgbClr val="4F3434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клубней</a:t>
            </a:r>
            <a:endParaRPr sz="2000">
              <a:latin typeface="Times New Roman"/>
              <a:cs typeface="Times New Roman"/>
            </a:endParaRPr>
          </a:p>
          <a:p>
            <a:pPr marL="241300">
              <a:lnSpc>
                <a:spcPts val="2039"/>
              </a:lnSpc>
            </a:pPr>
            <a:r>
              <a:rPr sz="2000" spc="-10" dirty="0">
                <a:latin typeface="Times New Roman"/>
                <a:cs typeface="Times New Roman"/>
              </a:rPr>
              <a:t>картофеля.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315455" y="1516380"/>
            <a:ext cx="5753100" cy="1748155"/>
          </a:xfrm>
          <a:prstGeom prst="rect">
            <a:avLst/>
          </a:prstGeom>
          <a:solidFill>
            <a:srgbClr val="FFEA9C"/>
          </a:solidFill>
          <a:ln w="12192">
            <a:solidFill>
              <a:srgbClr val="BB9304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750" dirty="0">
              <a:latin typeface="Times New Roman"/>
              <a:cs typeface="Times New Roman"/>
            </a:endParaRPr>
          </a:p>
          <a:p>
            <a:pPr marL="737870" indent="-342900">
              <a:lnSpc>
                <a:spcPct val="100000"/>
              </a:lnSpc>
              <a:buFont typeface="Arial"/>
              <a:buChar char="•"/>
              <a:tabLst>
                <a:tab pos="737235" algn="l"/>
                <a:tab pos="737870" algn="l"/>
              </a:tabLst>
            </a:pPr>
            <a:r>
              <a:rPr sz="2000" dirty="0">
                <a:solidFill>
                  <a:srgbClr val="4F3434"/>
                </a:solidFill>
                <a:latin typeface="Times New Roman"/>
                <a:cs typeface="Times New Roman"/>
              </a:rPr>
              <a:t>ТР</a:t>
            </a:r>
            <a:r>
              <a:rPr sz="2000" spc="-30" dirty="0">
                <a:solidFill>
                  <a:srgbClr val="4F3434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F3434"/>
                </a:solidFill>
                <a:latin typeface="Times New Roman"/>
                <a:cs typeface="Times New Roman"/>
              </a:rPr>
              <a:t>ТС</a:t>
            </a:r>
            <a:r>
              <a:rPr sz="2000" spc="-5" dirty="0">
                <a:solidFill>
                  <a:srgbClr val="4F3434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F3434"/>
                </a:solidFill>
                <a:latin typeface="Times New Roman"/>
                <a:cs typeface="Times New Roman"/>
              </a:rPr>
              <a:t>021/2011</a:t>
            </a:r>
            <a:r>
              <a:rPr sz="2000" spc="-45" dirty="0">
                <a:solidFill>
                  <a:srgbClr val="4F3434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F3434"/>
                </a:solidFill>
                <a:latin typeface="Times New Roman"/>
                <a:cs typeface="Times New Roman"/>
              </a:rPr>
              <a:t>«О</a:t>
            </a:r>
            <a:r>
              <a:rPr sz="2000" spc="-5" dirty="0">
                <a:solidFill>
                  <a:srgbClr val="4F3434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F3434"/>
                </a:solidFill>
                <a:latin typeface="Times New Roman"/>
                <a:cs typeface="Times New Roman"/>
              </a:rPr>
              <a:t>безопасности</a:t>
            </a:r>
            <a:r>
              <a:rPr sz="2000" spc="-20" dirty="0">
                <a:solidFill>
                  <a:srgbClr val="4F3434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F3434"/>
                </a:solidFill>
                <a:latin typeface="Times New Roman"/>
                <a:cs typeface="Times New Roman"/>
              </a:rPr>
              <a:t>пищевой</a:t>
            </a:r>
            <a:endParaRPr sz="2000" dirty="0">
              <a:latin typeface="Times New Roman"/>
              <a:cs typeface="Times New Roman"/>
            </a:endParaRPr>
          </a:p>
          <a:p>
            <a:pPr marL="2073275">
              <a:lnSpc>
                <a:spcPct val="100000"/>
              </a:lnSpc>
            </a:pPr>
            <a:r>
              <a:rPr sz="2000" dirty="0">
                <a:solidFill>
                  <a:srgbClr val="4F3434"/>
                </a:solidFill>
                <a:latin typeface="Times New Roman"/>
                <a:cs typeface="Times New Roman"/>
              </a:rPr>
              <a:t>продукции»</a:t>
            </a:r>
            <a:r>
              <a:rPr sz="2000" spc="-100" dirty="0">
                <a:solidFill>
                  <a:srgbClr val="4F3434"/>
                </a:solidFill>
                <a:latin typeface="Times New Roman"/>
                <a:cs typeface="Times New Roman"/>
              </a:rPr>
              <a:t> </a:t>
            </a:r>
            <a:r>
              <a:rPr sz="2000" spc="-20" dirty="0">
                <a:solidFill>
                  <a:srgbClr val="4F3434"/>
                </a:solidFill>
                <a:latin typeface="Times New Roman"/>
                <a:cs typeface="Times New Roman"/>
              </a:rPr>
              <a:t>ст.</a:t>
            </a:r>
            <a:r>
              <a:rPr sz="2000" spc="-100" dirty="0">
                <a:solidFill>
                  <a:srgbClr val="4F3434"/>
                </a:solidFill>
                <a:latin typeface="Times New Roman"/>
                <a:cs typeface="Times New Roman"/>
              </a:rPr>
              <a:t> </a:t>
            </a:r>
            <a:r>
              <a:rPr sz="2000" spc="-25" dirty="0">
                <a:solidFill>
                  <a:srgbClr val="4F3434"/>
                </a:solidFill>
                <a:latin typeface="Times New Roman"/>
                <a:cs typeface="Times New Roman"/>
              </a:rPr>
              <a:t>17</a:t>
            </a:r>
            <a:endParaRPr sz="2000" dirty="0">
              <a:latin typeface="Times New Roman"/>
              <a:cs typeface="Times New Roman"/>
            </a:endParaRPr>
          </a:p>
          <a:p>
            <a:pPr marL="1037590" marR="228600" lvl="1" indent="-32004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1060450" algn="l"/>
                <a:tab pos="1061085" algn="l"/>
              </a:tabLst>
            </a:pPr>
            <a:r>
              <a:rPr sz="2000" dirty="0">
                <a:solidFill>
                  <a:srgbClr val="4F3434"/>
                </a:solidFill>
                <a:latin typeface="Times New Roman"/>
                <a:cs typeface="Times New Roman"/>
              </a:rPr>
              <a:t>ФЗ</a:t>
            </a:r>
            <a:r>
              <a:rPr sz="2000" spc="-35" dirty="0">
                <a:solidFill>
                  <a:srgbClr val="4F3434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F3434"/>
                </a:solidFill>
                <a:latin typeface="Times New Roman"/>
                <a:cs typeface="Times New Roman"/>
              </a:rPr>
              <a:t>от</a:t>
            </a:r>
            <a:r>
              <a:rPr sz="2000" spc="-20" dirty="0">
                <a:solidFill>
                  <a:srgbClr val="4F3434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F3434"/>
                </a:solidFill>
                <a:latin typeface="Times New Roman"/>
                <a:cs typeface="Times New Roman"/>
              </a:rPr>
              <a:t>02.01.2000</a:t>
            </a:r>
            <a:r>
              <a:rPr sz="2000" spc="-50" dirty="0">
                <a:solidFill>
                  <a:srgbClr val="4F3434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F3434"/>
                </a:solidFill>
                <a:latin typeface="Times New Roman"/>
                <a:cs typeface="Times New Roman"/>
              </a:rPr>
              <a:t>N</a:t>
            </a:r>
            <a:r>
              <a:rPr sz="2000" spc="-15" dirty="0">
                <a:solidFill>
                  <a:srgbClr val="4F3434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F3434"/>
                </a:solidFill>
                <a:latin typeface="Times New Roman"/>
                <a:cs typeface="Times New Roman"/>
              </a:rPr>
              <a:t>29-ФЗ</a:t>
            </a:r>
            <a:r>
              <a:rPr sz="2000" spc="434" dirty="0">
                <a:solidFill>
                  <a:srgbClr val="4F3434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F3434"/>
                </a:solidFill>
                <a:latin typeface="Times New Roman"/>
                <a:cs typeface="Times New Roman"/>
              </a:rPr>
              <a:t>«О</a:t>
            </a:r>
            <a:r>
              <a:rPr sz="2000" spc="-15" dirty="0">
                <a:solidFill>
                  <a:srgbClr val="4F3434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F3434"/>
                </a:solidFill>
                <a:latin typeface="Times New Roman"/>
                <a:cs typeface="Times New Roman"/>
              </a:rPr>
              <a:t>качестве</a:t>
            </a:r>
            <a:r>
              <a:rPr sz="2000" spc="-10" dirty="0">
                <a:solidFill>
                  <a:srgbClr val="4F3434"/>
                </a:solidFill>
                <a:latin typeface="Times New Roman"/>
                <a:cs typeface="Times New Roman"/>
              </a:rPr>
              <a:t> </a:t>
            </a:r>
            <a:r>
              <a:rPr sz="2000" spc="-50" dirty="0">
                <a:solidFill>
                  <a:srgbClr val="4F3434"/>
                </a:solidFill>
                <a:latin typeface="Times New Roman"/>
                <a:cs typeface="Times New Roman"/>
              </a:rPr>
              <a:t>и </a:t>
            </a:r>
            <a:r>
              <a:rPr sz="2000" dirty="0">
                <a:solidFill>
                  <a:srgbClr val="4F3434"/>
                </a:solidFill>
                <a:latin typeface="Times New Roman"/>
                <a:cs typeface="Times New Roman"/>
              </a:rPr>
              <a:t>безопасности</a:t>
            </a:r>
            <a:r>
              <a:rPr sz="2000" spc="-45" dirty="0">
                <a:solidFill>
                  <a:srgbClr val="4F3434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F3434"/>
                </a:solidFill>
                <a:latin typeface="Times New Roman"/>
                <a:cs typeface="Times New Roman"/>
              </a:rPr>
              <a:t>пищевых</a:t>
            </a:r>
            <a:r>
              <a:rPr sz="2000" spc="-15" dirty="0">
                <a:solidFill>
                  <a:srgbClr val="4F3434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F3434"/>
                </a:solidFill>
                <a:latin typeface="Times New Roman"/>
                <a:cs typeface="Times New Roman"/>
              </a:rPr>
              <a:t>продуктов»</a:t>
            </a:r>
            <a:r>
              <a:rPr sz="2000" spc="-60" dirty="0">
                <a:solidFill>
                  <a:srgbClr val="4F3434"/>
                </a:solidFill>
                <a:latin typeface="Times New Roman"/>
                <a:cs typeface="Times New Roman"/>
              </a:rPr>
              <a:t> </a:t>
            </a:r>
            <a:r>
              <a:rPr sz="2000" spc="-20" dirty="0">
                <a:solidFill>
                  <a:srgbClr val="4F3434"/>
                </a:solidFill>
                <a:latin typeface="Times New Roman"/>
                <a:cs typeface="Times New Roman"/>
              </a:rPr>
              <a:t>ст.</a:t>
            </a:r>
            <a:r>
              <a:rPr sz="2000" spc="-25" dirty="0">
                <a:solidFill>
                  <a:srgbClr val="4F3434"/>
                </a:solidFill>
                <a:latin typeface="Times New Roman"/>
                <a:cs typeface="Times New Roman"/>
              </a:rPr>
              <a:t> 19</a:t>
            </a:r>
            <a:endParaRPr sz="2000" dirty="0">
              <a:latin typeface="Times New Roman"/>
              <a:cs typeface="Times New Roman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6315455" y="3340608"/>
            <a:ext cx="5603875" cy="3017520"/>
            <a:chOff x="6315455" y="3340608"/>
            <a:chExt cx="5603875" cy="3017520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315455" y="3368040"/>
              <a:ext cx="2337816" cy="155905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631935" y="4107180"/>
              <a:ext cx="1632203" cy="1121664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152888" y="3340608"/>
              <a:ext cx="1438655" cy="144018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315455" y="4957572"/>
              <a:ext cx="1871472" cy="1400555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102596" y="4959096"/>
              <a:ext cx="1816607" cy="1248156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6246876" y="6388608"/>
            <a:ext cx="5821680" cy="411480"/>
          </a:xfrm>
          <a:prstGeom prst="rect">
            <a:avLst/>
          </a:prstGeom>
          <a:solidFill>
            <a:srgbClr val="EBE0E0"/>
          </a:solidFill>
          <a:ln w="12192">
            <a:solidFill>
              <a:srgbClr val="FF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590"/>
              </a:lnSpc>
            </a:pPr>
            <a:r>
              <a:rPr sz="1400" b="1" spc="-20" dirty="0">
                <a:solidFill>
                  <a:srgbClr val="854904"/>
                </a:solidFill>
                <a:latin typeface="Times New Roman"/>
                <a:cs typeface="Times New Roman"/>
              </a:rPr>
              <a:t>КоАП</a:t>
            </a:r>
            <a:r>
              <a:rPr sz="1400" b="1" spc="-45" dirty="0">
                <a:solidFill>
                  <a:srgbClr val="854904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854904"/>
                </a:solidFill>
                <a:latin typeface="Times New Roman"/>
                <a:cs typeface="Times New Roman"/>
              </a:rPr>
              <a:t>РФ</a:t>
            </a:r>
            <a:r>
              <a:rPr sz="1400" b="1" spc="-25" dirty="0">
                <a:solidFill>
                  <a:srgbClr val="854904"/>
                </a:solidFill>
                <a:latin typeface="Times New Roman"/>
                <a:cs typeface="Times New Roman"/>
              </a:rPr>
              <a:t> </a:t>
            </a:r>
            <a:r>
              <a:rPr sz="1400" b="1" spc="-20" dirty="0">
                <a:solidFill>
                  <a:srgbClr val="854904"/>
                </a:solidFill>
                <a:latin typeface="Times New Roman"/>
                <a:cs typeface="Times New Roman"/>
              </a:rPr>
              <a:t>ст. </a:t>
            </a:r>
            <a:r>
              <a:rPr sz="1400" b="1" dirty="0">
                <a:solidFill>
                  <a:srgbClr val="854904"/>
                </a:solidFill>
                <a:latin typeface="Times New Roman"/>
                <a:cs typeface="Times New Roman"/>
              </a:rPr>
              <a:t>6.3</a:t>
            </a:r>
            <a:r>
              <a:rPr sz="1400" b="1" spc="-30" dirty="0">
                <a:solidFill>
                  <a:srgbClr val="854904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854904"/>
                </a:solidFill>
                <a:latin typeface="Times New Roman"/>
                <a:cs typeface="Times New Roman"/>
              </a:rPr>
              <a:t>,</a:t>
            </a:r>
            <a:r>
              <a:rPr sz="1400" b="1" spc="-25" dirty="0">
                <a:solidFill>
                  <a:srgbClr val="854904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854904"/>
                </a:solidFill>
                <a:latin typeface="Times New Roman"/>
                <a:cs typeface="Times New Roman"/>
              </a:rPr>
              <a:t>14.43</a:t>
            </a:r>
            <a:r>
              <a:rPr sz="1400" b="1" spc="-35" dirty="0">
                <a:solidFill>
                  <a:srgbClr val="854904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854904"/>
                </a:solidFill>
                <a:latin typeface="Times New Roman"/>
                <a:cs typeface="Times New Roman"/>
              </a:rPr>
              <a:t>«Нарушение</a:t>
            </a:r>
            <a:r>
              <a:rPr sz="1400" b="1" spc="-20" dirty="0">
                <a:solidFill>
                  <a:srgbClr val="854904"/>
                </a:solidFill>
                <a:latin typeface="Times New Roman"/>
                <a:cs typeface="Times New Roman"/>
              </a:rPr>
              <a:t> </a:t>
            </a:r>
            <a:r>
              <a:rPr sz="1400" b="1" spc="-10" dirty="0">
                <a:solidFill>
                  <a:srgbClr val="854904"/>
                </a:solidFill>
                <a:latin typeface="Times New Roman"/>
                <a:cs typeface="Times New Roman"/>
              </a:rPr>
              <a:t>изготовителем,</a:t>
            </a:r>
            <a:r>
              <a:rPr sz="1400" b="1" spc="-35" dirty="0">
                <a:solidFill>
                  <a:srgbClr val="854904"/>
                </a:solidFill>
                <a:latin typeface="Times New Roman"/>
                <a:cs typeface="Times New Roman"/>
              </a:rPr>
              <a:t> </a:t>
            </a:r>
            <a:r>
              <a:rPr sz="1400" b="1" spc="-10" dirty="0">
                <a:solidFill>
                  <a:srgbClr val="854904"/>
                </a:solidFill>
                <a:latin typeface="Times New Roman"/>
                <a:cs typeface="Times New Roman"/>
              </a:rPr>
              <a:t>исполнителем,</a:t>
            </a:r>
            <a:endParaRPr sz="1400">
              <a:latin typeface="Times New Roman"/>
              <a:cs typeface="Times New Roman"/>
            </a:endParaRPr>
          </a:p>
          <a:p>
            <a:pPr algn="ctr">
              <a:lnSpc>
                <a:spcPts val="1650"/>
              </a:lnSpc>
            </a:pPr>
            <a:r>
              <a:rPr sz="1400" b="1" spc="-10" dirty="0">
                <a:solidFill>
                  <a:srgbClr val="854904"/>
                </a:solidFill>
                <a:latin typeface="Times New Roman"/>
                <a:cs typeface="Times New Roman"/>
              </a:rPr>
              <a:t>продавцом</a:t>
            </a:r>
            <a:r>
              <a:rPr sz="1400" b="1" spc="-30" dirty="0">
                <a:solidFill>
                  <a:srgbClr val="854904"/>
                </a:solidFill>
                <a:latin typeface="Times New Roman"/>
                <a:cs typeface="Times New Roman"/>
              </a:rPr>
              <a:t> </a:t>
            </a:r>
            <a:r>
              <a:rPr sz="1400" b="1" spc="-10" dirty="0">
                <a:solidFill>
                  <a:srgbClr val="854904"/>
                </a:solidFill>
                <a:latin typeface="Times New Roman"/>
                <a:cs typeface="Times New Roman"/>
              </a:rPr>
              <a:t>требований</a:t>
            </a:r>
            <a:r>
              <a:rPr sz="1400" b="1" spc="-15" dirty="0">
                <a:solidFill>
                  <a:srgbClr val="854904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854904"/>
                </a:solidFill>
                <a:latin typeface="Times New Roman"/>
                <a:cs typeface="Times New Roman"/>
              </a:rPr>
              <a:t>технических</a:t>
            </a:r>
            <a:r>
              <a:rPr sz="1400" b="1" spc="20" dirty="0">
                <a:solidFill>
                  <a:srgbClr val="854904"/>
                </a:solidFill>
                <a:latin typeface="Times New Roman"/>
                <a:cs typeface="Times New Roman"/>
              </a:rPr>
              <a:t> </a:t>
            </a:r>
            <a:r>
              <a:rPr sz="1400" b="1" spc="-10" dirty="0">
                <a:solidFill>
                  <a:srgbClr val="854904"/>
                </a:solidFill>
                <a:latin typeface="Times New Roman"/>
                <a:cs typeface="Times New Roman"/>
              </a:rPr>
              <a:t>регламентов»</a:t>
            </a:r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55216" y="50673"/>
            <a:ext cx="8293100" cy="1092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540" algn="ctr">
              <a:lnSpc>
                <a:spcPts val="2850"/>
              </a:lnSpc>
              <a:spcBef>
                <a:spcPts val="95"/>
              </a:spcBef>
            </a:pPr>
            <a:r>
              <a:rPr dirty="0">
                <a:solidFill>
                  <a:srgbClr val="4B4B4B"/>
                </a:solidFill>
              </a:rPr>
              <a:t>Х.</a:t>
            </a:r>
            <a:r>
              <a:rPr spc="-55" dirty="0">
                <a:solidFill>
                  <a:srgbClr val="4B4B4B"/>
                </a:solidFill>
              </a:rPr>
              <a:t> </a:t>
            </a:r>
            <a:r>
              <a:rPr spc="-25" dirty="0">
                <a:solidFill>
                  <a:srgbClr val="4B4B4B"/>
                </a:solidFill>
              </a:rPr>
              <a:t>Санитарно-</a:t>
            </a:r>
            <a:r>
              <a:rPr spc="-10" dirty="0">
                <a:solidFill>
                  <a:srgbClr val="4B4B4B"/>
                </a:solidFill>
              </a:rPr>
              <a:t>эпидемиологические</a:t>
            </a:r>
            <a:r>
              <a:rPr dirty="0">
                <a:solidFill>
                  <a:srgbClr val="4B4B4B"/>
                </a:solidFill>
              </a:rPr>
              <a:t> </a:t>
            </a:r>
            <a:r>
              <a:rPr spc="-10" dirty="0">
                <a:solidFill>
                  <a:srgbClr val="4B4B4B"/>
                </a:solidFill>
              </a:rPr>
              <a:t>требования</a:t>
            </a:r>
          </a:p>
          <a:p>
            <a:pPr marL="12700" marR="5080" algn="ctr">
              <a:lnSpc>
                <a:spcPts val="2700"/>
              </a:lnSpc>
              <a:spcBef>
                <a:spcPts val="190"/>
              </a:spcBef>
            </a:pPr>
            <a:r>
              <a:rPr dirty="0">
                <a:solidFill>
                  <a:srgbClr val="4B4B4B"/>
                </a:solidFill>
              </a:rPr>
              <a:t>к</a:t>
            </a:r>
            <a:r>
              <a:rPr spc="-95" dirty="0">
                <a:solidFill>
                  <a:srgbClr val="4B4B4B"/>
                </a:solidFill>
              </a:rPr>
              <a:t> </a:t>
            </a:r>
            <a:r>
              <a:rPr spc="-10" dirty="0">
                <a:solidFill>
                  <a:srgbClr val="4B4B4B"/>
                </a:solidFill>
              </a:rPr>
              <a:t>нестационарным</a:t>
            </a:r>
            <a:r>
              <a:rPr spc="-100" dirty="0">
                <a:solidFill>
                  <a:srgbClr val="4B4B4B"/>
                </a:solidFill>
              </a:rPr>
              <a:t> </a:t>
            </a:r>
            <a:r>
              <a:rPr spc="-10" dirty="0">
                <a:solidFill>
                  <a:srgbClr val="4B4B4B"/>
                </a:solidFill>
              </a:rPr>
              <a:t>торговым</a:t>
            </a:r>
            <a:r>
              <a:rPr spc="-100" dirty="0">
                <a:solidFill>
                  <a:srgbClr val="4B4B4B"/>
                </a:solidFill>
              </a:rPr>
              <a:t> </a:t>
            </a:r>
            <a:r>
              <a:rPr dirty="0">
                <a:solidFill>
                  <a:srgbClr val="4B4B4B"/>
                </a:solidFill>
              </a:rPr>
              <a:t>объектам</a:t>
            </a:r>
            <a:r>
              <a:rPr spc="-70" dirty="0">
                <a:solidFill>
                  <a:srgbClr val="4B4B4B"/>
                </a:solidFill>
              </a:rPr>
              <a:t> </a:t>
            </a:r>
            <a:r>
              <a:rPr dirty="0">
                <a:solidFill>
                  <a:srgbClr val="4B4B4B"/>
                </a:solidFill>
              </a:rPr>
              <a:t>при</a:t>
            </a:r>
            <a:r>
              <a:rPr spc="-100" dirty="0">
                <a:solidFill>
                  <a:srgbClr val="4B4B4B"/>
                </a:solidFill>
              </a:rPr>
              <a:t> </a:t>
            </a:r>
            <a:r>
              <a:rPr spc="-10" dirty="0">
                <a:solidFill>
                  <a:srgbClr val="4B4B4B"/>
                </a:solidFill>
              </a:rPr>
              <a:t>организации мелкорозничной</a:t>
            </a:r>
            <a:r>
              <a:rPr spc="-80" dirty="0">
                <a:solidFill>
                  <a:srgbClr val="4B4B4B"/>
                </a:solidFill>
              </a:rPr>
              <a:t> </a:t>
            </a:r>
            <a:r>
              <a:rPr spc="-20" dirty="0">
                <a:solidFill>
                  <a:srgbClr val="4B4B4B"/>
                </a:solidFill>
              </a:rPr>
              <a:t>торговли</a:t>
            </a:r>
            <a:r>
              <a:rPr spc="-105" dirty="0">
                <a:solidFill>
                  <a:srgbClr val="4B4B4B"/>
                </a:solidFill>
              </a:rPr>
              <a:t> </a:t>
            </a:r>
            <a:r>
              <a:rPr dirty="0">
                <a:solidFill>
                  <a:srgbClr val="4B4B4B"/>
                </a:solidFill>
              </a:rPr>
              <a:t>и</a:t>
            </a:r>
            <a:r>
              <a:rPr spc="-75" dirty="0">
                <a:solidFill>
                  <a:srgbClr val="4B4B4B"/>
                </a:solidFill>
              </a:rPr>
              <a:t> </a:t>
            </a:r>
            <a:r>
              <a:rPr spc="-10" dirty="0">
                <a:solidFill>
                  <a:srgbClr val="4B4B4B"/>
                </a:solidFill>
              </a:rPr>
              <a:t>ярмарок.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241300" marR="5080" indent="-228600">
              <a:lnSpc>
                <a:spcPct val="90000"/>
              </a:lnSpc>
              <a:spcBef>
                <a:spcPts val="390"/>
              </a:spcBef>
              <a:buFont typeface="Arial"/>
              <a:buChar char="•"/>
              <a:tabLst>
                <a:tab pos="241300" algn="l"/>
              </a:tabLst>
            </a:pPr>
            <a:r>
              <a:rPr spc="-20" dirty="0"/>
              <a:t>Торговые</a:t>
            </a:r>
            <a:r>
              <a:rPr spc="-45" dirty="0"/>
              <a:t> </a:t>
            </a:r>
            <a:r>
              <a:rPr dirty="0"/>
              <a:t>палатки,</a:t>
            </a:r>
            <a:r>
              <a:rPr spc="-50" dirty="0"/>
              <a:t> </a:t>
            </a:r>
            <a:r>
              <a:rPr dirty="0"/>
              <a:t>киоски,</a:t>
            </a:r>
            <a:r>
              <a:rPr spc="-40" dirty="0"/>
              <a:t> </a:t>
            </a:r>
            <a:r>
              <a:rPr spc="-10" dirty="0"/>
              <a:t>торговые </a:t>
            </a:r>
            <a:r>
              <a:rPr dirty="0"/>
              <a:t>павильоны</a:t>
            </a:r>
            <a:r>
              <a:rPr spc="-30" dirty="0"/>
              <a:t> </a:t>
            </a:r>
            <a:r>
              <a:rPr dirty="0"/>
              <a:t>и</a:t>
            </a:r>
            <a:r>
              <a:rPr spc="-35" dirty="0"/>
              <a:t> </a:t>
            </a:r>
            <a:r>
              <a:rPr dirty="0"/>
              <a:t>другие</a:t>
            </a:r>
            <a:r>
              <a:rPr spc="-65" dirty="0"/>
              <a:t> </a:t>
            </a:r>
            <a:r>
              <a:rPr dirty="0"/>
              <a:t>сооружения</a:t>
            </a:r>
            <a:r>
              <a:rPr spc="-45" dirty="0"/>
              <a:t> </a:t>
            </a:r>
            <a:r>
              <a:rPr spc="-10" dirty="0"/>
              <a:t>должны </a:t>
            </a:r>
            <a:r>
              <a:rPr dirty="0"/>
              <a:t>быть</a:t>
            </a:r>
            <a:r>
              <a:rPr spc="-45" dirty="0"/>
              <a:t> </a:t>
            </a:r>
            <a:r>
              <a:rPr dirty="0"/>
              <a:t>обеспечены</a:t>
            </a:r>
            <a:r>
              <a:rPr spc="-65" dirty="0"/>
              <a:t> </a:t>
            </a:r>
            <a:r>
              <a:rPr b="1" dirty="0">
                <a:latin typeface="Times New Roman"/>
                <a:cs typeface="Times New Roman"/>
              </a:rPr>
              <a:t>раковинами</a:t>
            </a:r>
            <a:r>
              <a:rPr b="1" spc="-25" dirty="0">
                <a:latin typeface="Times New Roman"/>
                <a:cs typeface="Times New Roman"/>
              </a:rPr>
              <a:t> для </a:t>
            </a:r>
            <a:r>
              <a:rPr b="1" dirty="0">
                <a:latin typeface="Times New Roman"/>
                <a:cs typeface="Times New Roman"/>
              </a:rPr>
              <a:t>мытья</a:t>
            </a:r>
            <a:r>
              <a:rPr b="1" spc="-20" dirty="0">
                <a:latin typeface="Times New Roman"/>
                <a:cs typeface="Times New Roman"/>
              </a:rPr>
              <a:t> рук.</a:t>
            </a:r>
          </a:p>
          <a:p>
            <a:pPr marL="241300" indent="-228600">
              <a:lnSpc>
                <a:spcPct val="100000"/>
              </a:lnSpc>
              <a:spcBef>
                <a:spcPts val="705"/>
              </a:spcBef>
              <a:buFont typeface="Arial"/>
              <a:buChar char="•"/>
              <a:tabLst>
                <a:tab pos="241300" algn="l"/>
              </a:tabLst>
            </a:pPr>
            <a:r>
              <a:rPr dirty="0"/>
              <a:t>При</a:t>
            </a:r>
            <a:r>
              <a:rPr spc="-65" dirty="0"/>
              <a:t> </a:t>
            </a:r>
            <a:r>
              <a:rPr dirty="0"/>
              <a:t>отсутствии</a:t>
            </a:r>
            <a:r>
              <a:rPr spc="-50" dirty="0"/>
              <a:t> </a:t>
            </a:r>
            <a:r>
              <a:rPr dirty="0"/>
              <a:t>раковины</a:t>
            </a:r>
            <a:r>
              <a:rPr b="1" dirty="0">
                <a:latin typeface="Times New Roman"/>
                <a:cs typeface="Times New Roman"/>
              </a:rPr>
              <a:t>,</a:t>
            </a:r>
            <a:r>
              <a:rPr b="1" spc="-60" dirty="0">
                <a:latin typeface="Times New Roman"/>
                <a:cs typeface="Times New Roman"/>
              </a:rPr>
              <a:t> </a:t>
            </a:r>
            <a:r>
              <a:rPr b="1" spc="-10" dirty="0">
                <a:latin typeface="Times New Roman"/>
                <a:cs typeface="Times New Roman"/>
              </a:rPr>
              <a:t>могут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18896" y="3083814"/>
            <a:ext cx="5785485" cy="315341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241300" marR="138430">
              <a:lnSpc>
                <a:spcPts val="2590"/>
              </a:lnSpc>
              <a:spcBef>
                <a:spcPts val="425"/>
              </a:spcBef>
            </a:pPr>
            <a:r>
              <a:rPr sz="2400" b="1" spc="-10" dirty="0">
                <a:solidFill>
                  <a:srgbClr val="77210D"/>
                </a:solidFill>
                <a:latin typeface="Times New Roman"/>
                <a:cs typeface="Times New Roman"/>
              </a:rPr>
              <a:t>использоваться</a:t>
            </a:r>
            <a:r>
              <a:rPr sz="2400" b="1" spc="-55" dirty="0">
                <a:solidFill>
                  <a:srgbClr val="77210D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77210D"/>
                </a:solidFill>
                <a:latin typeface="Times New Roman"/>
                <a:cs typeface="Times New Roman"/>
              </a:rPr>
              <a:t>кожные</a:t>
            </a:r>
            <a:r>
              <a:rPr sz="2400" b="1" spc="-45" dirty="0">
                <a:solidFill>
                  <a:srgbClr val="77210D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77210D"/>
                </a:solidFill>
                <a:latin typeface="Times New Roman"/>
                <a:cs typeface="Times New Roman"/>
              </a:rPr>
              <a:t>антисептики</a:t>
            </a:r>
            <a:r>
              <a:rPr sz="2400" b="1" spc="-25" dirty="0">
                <a:solidFill>
                  <a:srgbClr val="77210D"/>
                </a:solidFill>
                <a:latin typeface="Times New Roman"/>
                <a:cs typeface="Times New Roman"/>
              </a:rPr>
              <a:t> </a:t>
            </a:r>
            <a:r>
              <a:rPr sz="2400" spc="-50" dirty="0">
                <a:solidFill>
                  <a:srgbClr val="77210D"/>
                </a:solidFill>
                <a:latin typeface="Times New Roman"/>
                <a:cs typeface="Times New Roman"/>
              </a:rPr>
              <a:t>в </a:t>
            </a:r>
            <a:r>
              <a:rPr sz="2400" dirty="0">
                <a:solidFill>
                  <a:srgbClr val="77210D"/>
                </a:solidFill>
                <a:latin typeface="Times New Roman"/>
                <a:cs typeface="Times New Roman"/>
              </a:rPr>
              <a:t>том</a:t>
            </a:r>
            <a:r>
              <a:rPr sz="2400" spc="10" dirty="0">
                <a:solidFill>
                  <a:srgbClr val="77210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77210D"/>
                </a:solidFill>
                <a:latin typeface="Times New Roman"/>
                <a:cs typeface="Times New Roman"/>
              </a:rPr>
              <a:t>случае</a:t>
            </a:r>
            <a:r>
              <a:rPr sz="2400" spc="-30" dirty="0">
                <a:solidFill>
                  <a:srgbClr val="77210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77210D"/>
                </a:solidFill>
                <a:latin typeface="Times New Roman"/>
                <a:cs typeface="Times New Roman"/>
              </a:rPr>
              <a:t>если</a:t>
            </a:r>
            <a:r>
              <a:rPr sz="2400" spc="-5" dirty="0">
                <a:solidFill>
                  <a:srgbClr val="77210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77210D"/>
                </a:solidFill>
                <a:latin typeface="Times New Roman"/>
                <a:cs typeface="Times New Roman"/>
              </a:rPr>
              <a:t>в </a:t>
            </a:r>
            <a:r>
              <a:rPr sz="2400" spc="-10" dirty="0">
                <a:solidFill>
                  <a:srgbClr val="77210D"/>
                </a:solidFill>
                <a:latin typeface="Times New Roman"/>
                <a:cs typeface="Times New Roman"/>
              </a:rPr>
              <a:t>ассортименте</a:t>
            </a:r>
            <a:endParaRPr sz="2400" dirty="0">
              <a:latin typeface="Times New Roman"/>
              <a:cs typeface="Times New Roman"/>
            </a:endParaRPr>
          </a:p>
          <a:p>
            <a:pPr marL="241300">
              <a:lnSpc>
                <a:spcPts val="2410"/>
              </a:lnSpc>
            </a:pPr>
            <a:r>
              <a:rPr sz="2400" b="1" spc="-10" dirty="0">
                <a:solidFill>
                  <a:srgbClr val="77210D"/>
                </a:solidFill>
                <a:latin typeface="Times New Roman"/>
                <a:cs typeface="Times New Roman"/>
              </a:rPr>
              <a:t>непродовольственные</a:t>
            </a:r>
            <a:r>
              <a:rPr sz="2400" b="1" spc="-75" dirty="0">
                <a:solidFill>
                  <a:srgbClr val="77210D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77210D"/>
                </a:solidFill>
                <a:latin typeface="Times New Roman"/>
                <a:cs typeface="Times New Roman"/>
              </a:rPr>
              <a:t>товары</a:t>
            </a:r>
            <a:r>
              <a:rPr sz="2400" b="1" spc="-85" dirty="0">
                <a:solidFill>
                  <a:srgbClr val="77210D"/>
                </a:solidFill>
                <a:latin typeface="Times New Roman"/>
                <a:cs typeface="Times New Roman"/>
              </a:rPr>
              <a:t> </a:t>
            </a:r>
            <a:r>
              <a:rPr sz="2400" spc="-50" dirty="0">
                <a:solidFill>
                  <a:srgbClr val="77210D"/>
                </a:solidFill>
                <a:latin typeface="Times New Roman"/>
                <a:cs typeface="Times New Roman"/>
              </a:rPr>
              <a:t>и</a:t>
            </a:r>
            <a:endParaRPr sz="2400" dirty="0">
              <a:latin typeface="Times New Roman"/>
              <a:cs typeface="Times New Roman"/>
            </a:endParaRPr>
          </a:p>
          <a:p>
            <a:pPr marL="241300">
              <a:lnSpc>
                <a:spcPts val="2595"/>
              </a:lnSpc>
            </a:pPr>
            <a:r>
              <a:rPr sz="2400" b="1" dirty="0">
                <a:solidFill>
                  <a:srgbClr val="77210D"/>
                </a:solidFill>
                <a:latin typeface="Times New Roman"/>
                <a:cs typeface="Times New Roman"/>
              </a:rPr>
              <a:t>упакованная</a:t>
            </a:r>
            <a:r>
              <a:rPr sz="2400" b="1" spc="-105" dirty="0">
                <a:solidFill>
                  <a:srgbClr val="77210D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77210D"/>
                </a:solidFill>
                <a:latin typeface="Times New Roman"/>
                <a:cs typeface="Times New Roman"/>
              </a:rPr>
              <a:t>нескоропортящиеся</a:t>
            </a:r>
            <a:endParaRPr sz="2400" dirty="0">
              <a:latin typeface="Times New Roman"/>
              <a:cs typeface="Times New Roman"/>
            </a:endParaRPr>
          </a:p>
          <a:p>
            <a:pPr marL="241300">
              <a:lnSpc>
                <a:spcPts val="2735"/>
              </a:lnSpc>
            </a:pPr>
            <a:r>
              <a:rPr sz="2400" dirty="0">
                <a:solidFill>
                  <a:srgbClr val="77210D"/>
                </a:solidFill>
                <a:latin typeface="Times New Roman"/>
                <a:cs typeface="Times New Roman"/>
              </a:rPr>
              <a:t>пищевая</a:t>
            </a:r>
            <a:r>
              <a:rPr sz="2400" spc="-50" dirty="0">
                <a:solidFill>
                  <a:srgbClr val="77210D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77210D"/>
                </a:solidFill>
                <a:latin typeface="Times New Roman"/>
                <a:cs typeface="Times New Roman"/>
              </a:rPr>
              <a:t>продукция.</a:t>
            </a:r>
            <a:endParaRPr sz="2400" dirty="0">
              <a:latin typeface="Times New Roman"/>
              <a:cs typeface="Times New Roman"/>
            </a:endParaRPr>
          </a:p>
          <a:p>
            <a:pPr marL="241300" marR="5080" indent="-228600">
              <a:lnSpc>
                <a:spcPts val="2590"/>
              </a:lnSpc>
              <a:spcBef>
                <a:spcPts val="1050"/>
              </a:spcBef>
              <a:buFont typeface="Arial"/>
              <a:buChar char="•"/>
              <a:tabLst>
                <a:tab pos="241300" algn="l"/>
              </a:tabLst>
            </a:pPr>
            <a:r>
              <a:rPr sz="2400" dirty="0">
                <a:solidFill>
                  <a:srgbClr val="77210D"/>
                </a:solidFill>
                <a:latin typeface="Times New Roman"/>
                <a:cs typeface="Times New Roman"/>
              </a:rPr>
              <a:t>Для</a:t>
            </a:r>
            <a:r>
              <a:rPr sz="2400" spc="-50" dirty="0">
                <a:solidFill>
                  <a:srgbClr val="77210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77210D"/>
                </a:solidFill>
                <a:latin typeface="Times New Roman"/>
                <a:cs typeface="Times New Roman"/>
              </a:rPr>
              <a:t>организации</a:t>
            </a:r>
            <a:r>
              <a:rPr sz="2400" spc="-30" dirty="0">
                <a:solidFill>
                  <a:srgbClr val="77210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77210D"/>
                </a:solidFill>
                <a:latin typeface="Times New Roman"/>
                <a:cs typeface="Times New Roman"/>
              </a:rPr>
              <a:t>отпуска</a:t>
            </a:r>
            <a:r>
              <a:rPr sz="2400" spc="-55" dirty="0">
                <a:solidFill>
                  <a:srgbClr val="77210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77210D"/>
                </a:solidFill>
                <a:latin typeface="Times New Roman"/>
                <a:cs typeface="Times New Roman"/>
              </a:rPr>
              <a:t>горячих</a:t>
            </a:r>
            <a:r>
              <a:rPr sz="2400" spc="-25" dirty="0">
                <a:solidFill>
                  <a:srgbClr val="77210D"/>
                </a:solidFill>
                <a:latin typeface="Times New Roman"/>
                <a:cs typeface="Times New Roman"/>
              </a:rPr>
              <a:t> </a:t>
            </a:r>
            <a:r>
              <a:rPr sz="2400" spc="-30" dirty="0">
                <a:solidFill>
                  <a:srgbClr val="77210D"/>
                </a:solidFill>
                <a:latin typeface="Times New Roman"/>
                <a:cs typeface="Times New Roman"/>
              </a:rPr>
              <a:t>готовых </a:t>
            </a:r>
            <a:r>
              <a:rPr sz="2400" spc="-10" dirty="0">
                <a:solidFill>
                  <a:srgbClr val="77210D"/>
                </a:solidFill>
                <a:latin typeface="Times New Roman"/>
                <a:cs typeface="Times New Roman"/>
              </a:rPr>
              <a:t>кулинарных</a:t>
            </a:r>
            <a:r>
              <a:rPr sz="2400" spc="-75" dirty="0">
                <a:solidFill>
                  <a:srgbClr val="77210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77210D"/>
                </a:solidFill>
                <a:latin typeface="Times New Roman"/>
                <a:cs typeface="Times New Roman"/>
              </a:rPr>
              <a:t>изделий</a:t>
            </a:r>
            <a:r>
              <a:rPr sz="2400" spc="-40" dirty="0">
                <a:solidFill>
                  <a:srgbClr val="77210D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77210D"/>
                </a:solidFill>
                <a:latin typeface="Times New Roman"/>
                <a:cs typeface="Times New Roman"/>
              </a:rPr>
              <a:t>должны использоваться</a:t>
            </a:r>
            <a:r>
              <a:rPr sz="2400" spc="-70" dirty="0">
                <a:solidFill>
                  <a:srgbClr val="77210D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77210D"/>
                </a:solidFill>
                <a:latin typeface="Times New Roman"/>
                <a:cs typeface="Times New Roman"/>
              </a:rPr>
              <a:t>изотермические</a:t>
            </a:r>
            <a:r>
              <a:rPr sz="2400" b="1" spc="-55" dirty="0">
                <a:solidFill>
                  <a:srgbClr val="77210D"/>
                </a:solidFill>
                <a:latin typeface="Times New Roman"/>
                <a:cs typeface="Times New Roman"/>
              </a:rPr>
              <a:t> </a:t>
            </a:r>
            <a:r>
              <a:rPr sz="2400" b="1" spc="-25" dirty="0">
                <a:solidFill>
                  <a:srgbClr val="77210D"/>
                </a:solidFill>
                <a:latin typeface="Times New Roman"/>
                <a:cs typeface="Times New Roman"/>
              </a:rPr>
              <a:t>или</a:t>
            </a:r>
            <a:endParaRPr sz="2400" dirty="0">
              <a:latin typeface="Times New Roman"/>
              <a:cs typeface="Times New Roman"/>
            </a:endParaRPr>
          </a:p>
          <a:p>
            <a:pPr marL="241300">
              <a:lnSpc>
                <a:spcPts val="2560"/>
              </a:lnSpc>
            </a:pPr>
            <a:r>
              <a:rPr sz="2400" b="1" dirty="0">
                <a:solidFill>
                  <a:srgbClr val="77210D"/>
                </a:solidFill>
                <a:latin typeface="Times New Roman"/>
                <a:cs typeface="Times New Roman"/>
              </a:rPr>
              <a:t>подогреваемые</a:t>
            </a:r>
            <a:r>
              <a:rPr sz="2400" b="1" spc="-70" dirty="0">
                <a:solidFill>
                  <a:srgbClr val="77210D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77210D"/>
                </a:solidFill>
                <a:latin typeface="Times New Roman"/>
                <a:cs typeface="Times New Roman"/>
              </a:rPr>
              <a:t>емкости</a:t>
            </a:r>
            <a:endParaRPr sz="2400" dirty="0">
              <a:latin typeface="Times New Roman"/>
              <a:cs typeface="Times New Roman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8342376" y="146304"/>
            <a:ext cx="3726179" cy="2583180"/>
            <a:chOff x="8342376" y="146304"/>
            <a:chExt cx="3726179" cy="2583180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087355" y="146304"/>
              <a:ext cx="1981200" cy="198120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113264" y="172212"/>
              <a:ext cx="1879092" cy="1879092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342376" y="1376171"/>
              <a:ext cx="1767839" cy="1353312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357616" y="1429512"/>
              <a:ext cx="1665731" cy="1251203"/>
            </a:xfrm>
            <a:prstGeom prst="rect">
              <a:avLst/>
            </a:prstGeom>
          </p:spPr>
        </p:pic>
      </p:grpSp>
      <p:grpSp>
        <p:nvGrpSpPr>
          <p:cNvPr id="10" name="object 10"/>
          <p:cNvGrpSpPr/>
          <p:nvPr/>
        </p:nvGrpSpPr>
        <p:grpSpPr>
          <a:xfrm>
            <a:off x="6184391" y="2837688"/>
            <a:ext cx="2929255" cy="3584575"/>
            <a:chOff x="6184391" y="2837688"/>
            <a:chExt cx="2929255" cy="3584575"/>
          </a:xfrm>
        </p:grpSpPr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184391" y="2837688"/>
              <a:ext cx="1552956" cy="1842516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210299" y="2863596"/>
              <a:ext cx="1450848" cy="1740408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821423" y="4677143"/>
              <a:ext cx="2292096" cy="1744980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847331" y="4703064"/>
              <a:ext cx="2189987" cy="1642872"/>
            </a:xfrm>
            <a:prstGeom prst="rect">
              <a:avLst/>
            </a:prstGeom>
          </p:spPr>
        </p:pic>
      </p:grpSp>
      <p:sp>
        <p:nvSpPr>
          <p:cNvPr id="15" name="object 15"/>
          <p:cNvSpPr txBox="1"/>
          <p:nvPr/>
        </p:nvSpPr>
        <p:spPr>
          <a:xfrm>
            <a:off x="8297671" y="3156584"/>
            <a:ext cx="3424554" cy="1488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5080" indent="-287020">
              <a:lnSpc>
                <a:spcPct val="100000"/>
              </a:lnSpc>
              <a:spcBef>
                <a:spcPts val="100"/>
              </a:spcBef>
              <a:buSzPct val="75000"/>
              <a:buFont typeface="Arial"/>
              <a:buChar char="•"/>
              <a:tabLst>
                <a:tab pos="350520" algn="l"/>
                <a:tab pos="351155" algn="l"/>
              </a:tabLst>
            </a:pPr>
            <a:r>
              <a:rPr dirty="0"/>
              <a:t>	</a:t>
            </a:r>
            <a:r>
              <a:rPr sz="2400" b="1" dirty="0">
                <a:solidFill>
                  <a:srgbClr val="77210D"/>
                </a:solidFill>
                <a:latin typeface="Times New Roman"/>
                <a:cs typeface="Times New Roman"/>
              </a:rPr>
              <a:t>Хранение</a:t>
            </a:r>
            <a:r>
              <a:rPr sz="2400" b="1" spc="15" dirty="0">
                <a:solidFill>
                  <a:srgbClr val="77210D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77210D"/>
                </a:solidFill>
                <a:latin typeface="Times New Roman"/>
                <a:cs typeface="Times New Roman"/>
              </a:rPr>
              <a:t>оборотной </a:t>
            </a:r>
            <a:r>
              <a:rPr sz="2400" b="1" dirty="0">
                <a:solidFill>
                  <a:srgbClr val="77210D"/>
                </a:solidFill>
                <a:latin typeface="Times New Roman"/>
                <a:cs typeface="Times New Roman"/>
              </a:rPr>
              <a:t>тары</a:t>
            </a:r>
            <a:r>
              <a:rPr sz="2400" b="1" spc="-5" dirty="0">
                <a:solidFill>
                  <a:srgbClr val="77210D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77210D"/>
                </a:solidFill>
                <a:latin typeface="Times New Roman"/>
                <a:cs typeface="Times New Roman"/>
              </a:rPr>
              <a:t>на</a:t>
            </a:r>
            <a:r>
              <a:rPr sz="2400" b="1" spc="10" dirty="0">
                <a:solidFill>
                  <a:srgbClr val="77210D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77210D"/>
                </a:solidFill>
                <a:latin typeface="Times New Roman"/>
                <a:cs typeface="Times New Roman"/>
              </a:rPr>
              <a:t>прилегающей </a:t>
            </a:r>
            <a:r>
              <a:rPr sz="2400" b="1" dirty="0">
                <a:solidFill>
                  <a:srgbClr val="77210D"/>
                </a:solidFill>
                <a:latin typeface="Times New Roman"/>
                <a:cs typeface="Times New Roman"/>
              </a:rPr>
              <a:t>к</a:t>
            </a:r>
            <a:r>
              <a:rPr sz="2400" b="1" spc="-55" dirty="0">
                <a:solidFill>
                  <a:srgbClr val="77210D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77210D"/>
                </a:solidFill>
                <a:latin typeface="Times New Roman"/>
                <a:cs typeface="Times New Roman"/>
              </a:rPr>
              <a:t>объекту</a:t>
            </a:r>
            <a:r>
              <a:rPr sz="2400" b="1" spc="-50" dirty="0">
                <a:solidFill>
                  <a:srgbClr val="77210D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77210D"/>
                </a:solidFill>
                <a:latin typeface="Times New Roman"/>
                <a:cs typeface="Times New Roman"/>
              </a:rPr>
              <a:t>территории </a:t>
            </a:r>
            <a:r>
              <a:rPr sz="2400" b="1" dirty="0">
                <a:solidFill>
                  <a:srgbClr val="77210D"/>
                </a:solidFill>
                <a:latin typeface="Times New Roman"/>
                <a:cs typeface="Times New Roman"/>
              </a:rPr>
              <a:t>не</a:t>
            </a:r>
            <a:r>
              <a:rPr sz="2400" b="1" spc="-10" dirty="0">
                <a:solidFill>
                  <a:srgbClr val="77210D"/>
                </a:solidFill>
                <a:latin typeface="Times New Roman"/>
                <a:cs typeface="Times New Roman"/>
              </a:rPr>
              <a:t> допускается.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10540" y="6359652"/>
            <a:ext cx="4049395" cy="378460"/>
          </a:xfrm>
          <a:prstGeom prst="rect">
            <a:avLst/>
          </a:prstGeom>
          <a:solidFill>
            <a:srgbClr val="EBE0E0"/>
          </a:solidFill>
          <a:ln w="12192">
            <a:solidFill>
              <a:srgbClr val="FF0000"/>
            </a:solidFill>
          </a:ln>
        </p:spPr>
        <p:txBody>
          <a:bodyPr vert="horz" wrap="square" lIns="0" tIns="78105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615"/>
              </a:spcBef>
            </a:pPr>
            <a:r>
              <a:rPr sz="1400" b="1" spc="-20" dirty="0">
                <a:solidFill>
                  <a:srgbClr val="854904"/>
                </a:solidFill>
                <a:latin typeface="Times New Roman"/>
                <a:cs typeface="Times New Roman"/>
              </a:rPr>
              <a:t>КоАП</a:t>
            </a:r>
            <a:r>
              <a:rPr sz="1400" b="1" spc="-55" dirty="0">
                <a:solidFill>
                  <a:srgbClr val="854904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854904"/>
                </a:solidFill>
                <a:latin typeface="Times New Roman"/>
                <a:cs typeface="Times New Roman"/>
              </a:rPr>
              <a:t>РФ</a:t>
            </a:r>
            <a:r>
              <a:rPr sz="1400" b="1" spc="-50" dirty="0">
                <a:solidFill>
                  <a:srgbClr val="854904"/>
                </a:solidFill>
                <a:latin typeface="Times New Roman"/>
                <a:cs typeface="Times New Roman"/>
              </a:rPr>
              <a:t> </a:t>
            </a:r>
            <a:r>
              <a:rPr sz="1400" b="1" spc="-20" dirty="0">
                <a:solidFill>
                  <a:srgbClr val="854904"/>
                </a:solidFill>
                <a:latin typeface="Times New Roman"/>
                <a:cs typeface="Times New Roman"/>
              </a:rPr>
              <a:t>ст.</a:t>
            </a:r>
            <a:r>
              <a:rPr sz="1400" b="1" spc="-40" dirty="0">
                <a:solidFill>
                  <a:srgbClr val="854904"/>
                </a:solidFill>
                <a:latin typeface="Times New Roman"/>
                <a:cs typeface="Times New Roman"/>
              </a:rPr>
              <a:t> </a:t>
            </a:r>
            <a:r>
              <a:rPr sz="1400" b="1" spc="-25" dirty="0">
                <a:solidFill>
                  <a:srgbClr val="854904"/>
                </a:solidFill>
                <a:latin typeface="Times New Roman"/>
                <a:cs typeface="Times New Roman"/>
              </a:rPr>
              <a:t>6.3</a:t>
            </a:r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42697"/>
            <a:ext cx="11362410" cy="830997"/>
          </a:xfrm>
        </p:spPr>
        <p:txBody>
          <a:bodyPr/>
          <a:lstStyle/>
          <a:p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</a:rPr>
              <a:t>- </a:t>
            </a:r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</a:rPr>
              <a:t>Нестационарные торговые объекты, в том числе и при организации ярмарок, должны размещаться в местах, расположенных на расстоянии не более 100 м от туалета</a:t>
            </a:r>
            <a:br>
              <a:rPr lang="ru-RU" sz="1800" dirty="0" smtClean="0">
                <a:solidFill>
                  <a:schemeClr val="accent2">
                    <a:lumMod val="75000"/>
                  </a:schemeClr>
                </a:solidFill>
              </a:rPr>
            </a:br>
            <a:endParaRPr lang="ru-RU" sz="1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18896" y="762000"/>
            <a:ext cx="11239704" cy="5909310"/>
          </a:xfrm>
        </p:spPr>
        <p:txBody>
          <a:bodyPr/>
          <a:lstStyle/>
          <a:p>
            <a:endParaRPr lang="ru-RU" sz="18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FontTx/>
              <a:buChar char="-"/>
            </a:pPr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</a:rPr>
              <a:t>  Передвижные средства, используемые при организации развозной и разносной торговли, по окончании рабочего дня должны подвергаться санитарной обработке.</a:t>
            </a:r>
          </a:p>
          <a:p>
            <a:pPr>
              <a:buFontTx/>
              <a:buChar char="-"/>
            </a:pPr>
            <a:endParaRPr lang="ru-RU" sz="18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FontTx/>
              <a:buChar char="-"/>
            </a:pPr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</a:rPr>
              <a:t> Не допускается реализация в нестационарных торговых объектах и на ярмарках скоропортящейся пищевой продукции при отсутствии холодильного оборудования.</a:t>
            </a:r>
          </a:p>
          <a:p>
            <a:pPr>
              <a:buFontTx/>
              <a:buChar char="-"/>
            </a:pPr>
            <a:endParaRPr lang="ru-RU" sz="18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FontTx/>
              <a:buChar char="-"/>
            </a:pPr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</a:rPr>
              <a:t>  Продажа бахчевых культур частями и с надрезами не допускается.</a:t>
            </a:r>
          </a:p>
          <a:p>
            <a:pPr>
              <a:buFontTx/>
              <a:buChar char="-"/>
            </a:pPr>
            <a:endParaRPr lang="ru-RU" sz="1800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</a:rPr>
              <a:t>-  При реализации пищевой продукции на нестационарном торговом объекте должны обеспечиваться:</a:t>
            </a:r>
          </a:p>
          <a:p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</a:rPr>
              <a:t>а) ежедневная уборка;</a:t>
            </a:r>
          </a:p>
          <a:p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</a:rPr>
              <a:t>б) наличие и использование инвентаря при отпуске пищевой продукции вразвес;</a:t>
            </a:r>
          </a:p>
          <a:p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</a:rPr>
              <a:t>в) контроль за соблюдением сроков годности пищевой продукции.</a:t>
            </a:r>
          </a:p>
          <a:p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</a:rPr>
              <a:t>-  Продавец должен быть обеспечен санитарной одеждой и условиями для соблюдения правил личной гигиены в соответствии с </a:t>
            </a:r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  <a:hlinkClick r:id="rId2" action="ppaction://hlinkfile"/>
              </a:rPr>
              <a:t>главой XI</a:t>
            </a:r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</a:rPr>
              <a:t> Правил.</a:t>
            </a:r>
          </a:p>
          <a:p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</a:rPr>
              <a:t>-  Продавец должен иметь при себе и предъявлять для контроля должностным лицам, уполномоченным осуществлять федеральный государственный санитарно-эпидемиологический надзор, </a:t>
            </a:r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</a:rPr>
              <a:t>личную медицинскую книжку </a:t>
            </a:r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</a:rPr>
              <a:t>с отметками о пройденном медицинском осмотре и заключением врача о допуске к работе, товаросопроводительные документы на реализуемую пищевую продукцию, обеспечивающие ее </a:t>
            </a:r>
            <a:r>
              <a:rPr lang="ru-RU" sz="1800" b="1" dirty="0" err="1" smtClean="0">
                <a:solidFill>
                  <a:schemeClr val="accent2">
                    <a:lumMod val="75000"/>
                  </a:schemeClr>
                </a:solidFill>
              </a:rPr>
              <a:t>прослеживаемость</a:t>
            </a:r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225" y="242697"/>
            <a:ext cx="11208385" cy="384721"/>
          </a:xfrm>
        </p:spPr>
        <p:txBody>
          <a:bodyPr/>
          <a:lstStyle/>
          <a:p>
            <a:r>
              <a:rPr lang="ru-RU" dirty="0" smtClean="0"/>
              <a:t>       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18896" y="609600"/>
            <a:ext cx="10858704" cy="5539978"/>
          </a:xfrm>
        </p:spPr>
        <p:txBody>
          <a:bodyPr/>
          <a:lstStyle/>
          <a:p>
            <a:pPr algn="just">
              <a:buFont typeface="Arial" pitchFamily="34" charset="0"/>
              <a:buChar char="•"/>
            </a:pPr>
            <a:r>
              <a:rPr lang="ru-RU" sz="2800" b="1" dirty="0" smtClean="0"/>
              <a:t> п.3 ст.5 ТР ТС 021/2011 «О безопасности пищевой продукции» </a:t>
            </a:r>
            <a:r>
              <a:rPr lang="ru-RU" sz="2800" dirty="0" smtClean="0"/>
              <a:t>- Пищевая продукция, находящаяся в обращении, в том числе продовольственное (пищевое) сырье, должна сопровождаться товаросопроводительной документацией, обеспечивающей </a:t>
            </a:r>
            <a:r>
              <a:rPr lang="ru-RU" sz="2800" b="1" dirty="0" err="1" smtClean="0"/>
              <a:t>прослеживаемость</a:t>
            </a:r>
            <a:r>
              <a:rPr lang="ru-RU" sz="2800" dirty="0" smtClean="0"/>
              <a:t> данной продукции.</a:t>
            </a:r>
          </a:p>
          <a:p>
            <a:pPr algn="just">
              <a:buFont typeface="Arial" pitchFamily="34" charset="0"/>
              <a:buChar char="•"/>
            </a:pPr>
            <a:endParaRPr lang="ru-RU" sz="2800" dirty="0" smtClean="0"/>
          </a:p>
          <a:p>
            <a:pPr algn="just">
              <a:buFont typeface="Arial" pitchFamily="34" charset="0"/>
              <a:buChar char="•"/>
            </a:pPr>
            <a:r>
              <a:rPr lang="ru-RU" sz="2800" b="1" dirty="0" smtClean="0"/>
              <a:t> п.7.2 СП 2.3.6.3668-20 «Санитарно-эпидемиологические требования к условиям деятельности торговых объектов и рынков, реализующих пищевую продукцию» </a:t>
            </a:r>
            <a:r>
              <a:rPr lang="ru-RU" sz="2800" dirty="0" smtClean="0"/>
              <a:t>- В организацию должна приниматься пищевая продукция, сопровождаемая товаросопроводительной документацией, обеспечивающей ее </a:t>
            </a:r>
            <a:r>
              <a:rPr lang="ru-RU" sz="2800" b="1" dirty="0" err="1" smtClean="0"/>
              <a:t>прослеживаемость</a:t>
            </a:r>
            <a:endParaRPr lang="ru-RU" sz="2800" b="1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98755" rIns="0" bIns="0" rtlCol="0">
            <a:spAutoFit/>
          </a:bodyPr>
          <a:lstStyle/>
          <a:p>
            <a:pPr marL="4339590" marR="5080" indent="-3916045">
              <a:lnSpc>
                <a:spcPts val="2630"/>
              </a:lnSpc>
              <a:spcBef>
                <a:spcPts val="490"/>
              </a:spcBef>
            </a:pPr>
            <a:r>
              <a:rPr sz="2300" dirty="0">
                <a:solidFill>
                  <a:srgbClr val="4B4B4B"/>
                </a:solidFill>
              </a:rPr>
              <a:t>ХI.</a:t>
            </a:r>
            <a:r>
              <a:rPr sz="2300" spc="-95" dirty="0">
                <a:solidFill>
                  <a:srgbClr val="4B4B4B"/>
                </a:solidFill>
              </a:rPr>
              <a:t> </a:t>
            </a:r>
            <a:r>
              <a:rPr spc="-25" dirty="0"/>
              <a:t>Требования</a:t>
            </a:r>
            <a:r>
              <a:rPr spc="-95" dirty="0"/>
              <a:t> </a:t>
            </a:r>
            <a:r>
              <a:rPr dirty="0"/>
              <a:t>к</a:t>
            </a:r>
            <a:r>
              <a:rPr spc="-85" dirty="0"/>
              <a:t> </a:t>
            </a:r>
            <a:r>
              <a:rPr spc="-10" dirty="0"/>
              <a:t>содержанию</a:t>
            </a:r>
            <a:r>
              <a:rPr spc="-75" dirty="0"/>
              <a:t> </a:t>
            </a:r>
            <a:r>
              <a:rPr spc="-10" dirty="0"/>
              <a:t>территории,</a:t>
            </a:r>
            <a:r>
              <a:rPr spc="-75" dirty="0"/>
              <a:t> </a:t>
            </a:r>
            <a:r>
              <a:rPr dirty="0"/>
              <a:t>помещений,</a:t>
            </a:r>
            <a:r>
              <a:rPr spc="-80" dirty="0"/>
              <a:t> </a:t>
            </a:r>
            <a:r>
              <a:rPr spc="-10" dirty="0"/>
              <a:t>инвентаря</a:t>
            </a:r>
            <a:r>
              <a:rPr spc="-110" dirty="0"/>
              <a:t> </a:t>
            </a:r>
            <a:r>
              <a:rPr spc="-50" dirty="0"/>
              <a:t>и </a:t>
            </a:r>
            <a:r>
              <a:rPr spc="-10" dirty="0"/>
              <a:t>оборудования.</a:t>
            </a:r>
            <a:endParaRPr sz="23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898635" y="851916"/>
            <a:ext cx="2965704" cy="1644395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289661" y="1591513"/>
            <a:ext cx="4029075" cy="45535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1300" indent="-229235">
              <a:lnSpc>
                <a:spcPts val="2039"/>
              </a:lnSpc>
              <a:spcBef>
                <a:spcPts val="105"/>
              </a:spcBef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2000" dirty="0">
                <a:solidFill>
                  <a:srgbClr val="1A1512"/>
                </a:solidFill>
                <a:latin typeface="Times New Roman"/>
                <a:cs typeface="Times New Roman"/>
              </a:rPr>
              <a:t>Контейнерные</a:t>
            </a:r>
            <a:r>
              <a:rPr sz="2000" spc="-75" dirty="0">
                <a:solidFill>
                  <a:srgbClr val="1A1512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1A1512"/>
                </a:solidFill>
                <a:latin typeface="Times New Roman"/>
                <a:cs typeface="Times New Roman"/>
              </a:rPr>
              <a:t>площадки</a:t>
            </a:r>
            <a:r>
              <a:rPr sz="2000" spc="-90" dirty="0">
                <a:solidFill>
                  <a:srgbClr val="1A1512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1A1512"/>
                </a:solidFill>
                <a:latin typeface="Times New Roman"/>
                <a:cs typeface="Times New Roman"/>
              </a:rPr>
              <a:t>должны</a:t>
            </a:r>
            <a:endParaRPr sz="2000">
              <a:latin typeface="Times New Roman"/>
              <a:cs typeface="Times New Roman"/>
            </a:endParaRPr>
          </a:p>
          <a:p>
            <a:pPr marL="241300">
              <a:lnSpc>
                <a:spcPts val="1680"/>
              </a:lnSpc>
            </a:pPr>
            <a:r>
              <a:rPr sz="2000" dirty="0">
                <a:solidFill>
                  <a:srgbClr val="1A1512"/>
                </a:solidFill>
                <a:latin typeface="Times New Roman"/>
                <a:cs typeface="Times New Roman"/>
              </a:rPr>
              <a:t>иметь</a:t>
            </a:r>
            <a:r>
              <a:rPr sz="2000" spc="-60" dirty="0">
                <a:solidFill>
                  <a:srgbClr val="1A1512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1A1512"/>
                </a:solidFill>
                <a:latin typeface="Times New Roman"/>
                <a:cs typeface="Times New Roman"/>
              </a:rPr>
              <a:t>подъездной</a:t>
            </a:r>
            <a:r>
              <a:rPr sz="2000" spc="-45" dirty="0">
                <a:solidFill>
                  <a:srgbClr val="1A1512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1A1512"/>
                </a:solidFill>
                <a:latin typeface="Times New Roman"/>
                <a:cs typeface="Times New Roman"/>
              </a:rPr>
              <a:t>путь,</a:t>
            </a:r>
            <a:r>
              <a:rPr sz="2000" spc="-40" dirty="0">
                <a:solidFill>
                  <a:srgbClr val="1A1512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1A1512"/>
                </a:solidFill>
                <a:latin typeface="Times New Roman"/>
                <a:cs typeface="Times New Roman"/>
              </a:rPr>
              <a:t>твердое</a:t>
            </a:r>
            <a:endParaRPr sz="2000">
              <a:latin typeface="Times New Roman"/>
              <a:cs typeface="Times New Roman"/>
            </a:endParaRPr>
          </a:p>
          <a:p>
            <a:pPr marL="241300">
              <a:lnSpc>
                <a:spcPts val="1680"/>
              </a:lnSpc>
            </a:pPr>
            <a:r>
              <a:rPr sz="2000" dirty="0">
                <a:solidFill>
                  <a:srgbClr val="1A1512"/>
                </a:solidFill>
                <a:latin typeface="Times New Roman"/>
                <a:cs typeface="Times New Roman"/>
              </a:rPr>
              <a:t>(асфальтовое,</a:t>
            </a:r>
            <a:r>
              <a:rPr sz="2000" spc="-80" dirty="0">
                <a:solidFill>
                  <a:srgbClr val="1A1512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1A1512"/>
                </a:solidFill>
                <a:latin typeface="Times New Roman"/>
                <a:cs typeface="Times New Roman"/>
              </a:rPr>
              <a:t>бетонное)</a:t>
            </a:r>
            <a:r>
              <a:rPr sz="2000" spc="-70" dirty="0">
                <a:solidFill>
                  <a:srgbClr val="1A1512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1A1512"/>
                </a:solidFill>
                <a:latin typeface="Times New Roman"/>
                <a:cs typeface="Times New Roman"/>
              </a:rPr>
              <a:t>покрытие</a:t>
            </a:r>
            <a:endParaRPr sz="2000">
              <a:latin typeface="Times New Roman"/>
              <a:cs typeface="Times New Roman"/>
            </a:endParaRPr>
          </a:p>
          <a:p>
            <a:pPr marL="241300">
              <a:lnSpc>
                <a:spcPts val="1680"/>
              </a:lnSpc>
            </a:pPr>
            <a:r>
              <a:rPr sz="2000" dirty="0">
                <a:solidFill>
                  <a:srgbClr val="1A1512"/>
                </a:solidFill>
                <a:latin typeface="Times New Roman"/>
                <a:cs typeface="Times New Roman"/>
              </a:rPr>
              <a:t>с</a:t>
            </a:r>
            <a:r>
              <a:rPr sz="2000" spc="-25" dirty="0">
                <a:solidFill>
                  <a:srgbClr val="1A1512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1A1512"/>
                </a:solidFill>
                <a:latin typeface="Times New Roman"/>
                <a:cs typeface="Times New Roman"/>
              </a:rPr>
              <a:t>уклоном</a:t>
            </a:r>
            <a:r>
              <a:rPr sz="2000" spc="-35" dirty="0">
                <a:solidFill>
                  <a:srgbClr val="1A1512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1A1512"/>
                </a:solidFill>
                <a:latin typeface="Times New Roman"/>
                <a:cs typeface="Times New Roman"/>
              </a:rPr>
              <a:t>для</a:t>
            </a:r>
            <a:r>
              <a:rPr sz="2000" spc="-20" dirty="0">
                <a:solidFill>
                  <a:srgbClr val="1A1512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1A1512"/>
                </a:solidFill>
                <a:latin typeface="Times New Roman"/>
                <a:cs typeface="Times New Roman"/>
              </a:rPr>
              <a:t>отведения</a:t>
            </a:r>
            <a:r>
              <a:rPr sz="2000" spc="-25" dirty="0">
                <a:solidFill>
                  <a:srgbClr val="1A1512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1A1512"/>
                </a:solidFill>
                <a:latin typeface="Times New Roman"/>
                <a:cs typeface="Times New Roman"/>
              </a:rPr>
              <a:t>талых</a:t>
            </a:r>
            <a:r>
              <a:rPr sz="2000" spc="-15" dirty="0">
                <a:solidFill>
                  <a:srgbClr val="1A1512"/>
                </a:solidFill>
                <a:latin typeface="Times New Roman"/>
                <a:cs typeface="Times New Roman"/>
              </a:rPr>
              <a:t> </a:t>
            </a:r>
            <a:r>
              <a:rPr sz="2000" spc="-50" dirty="0">
                <a:solidFill>
                  <a:srgbClr val="1A1512"/>
                </a:solidFill>
                <a:latin typeface="Times New Roman"/>
                <a:cs typeface="Times New Roman"/>
              </a:rPr>
              <a:t>и</a:t>
            </a:r>
            <a:endParaRPr sz="2000">
              <a:latin typeface="Times New Roman"/>
              <a:cs typeface="Times New Roman"/>
            </a:endParaRPr>
          </a:p>
          <a:p>
            <a:pPr marL="241300" marR="357505">
              <a:lnSpc>
                <a:spcPct val="70000"/>
              </a:lnSpc>
              <a:spcBef>
                <a:spcPts val="360"/>
              </a:spcBef>
            </a:pPr>
            <a:r>
              <a:rPr sz="2000" dirty="0">
                <a:solidFill>
                  <a:srgbClr val="1A1512"/>
                </a:solidFill>
                <a:latin typeface="Times New Roman"/>
                <a:cs typeface="Times New Roman"/>
              </a:rPr>
              <a:t>дождевых</a:t>
            </a:r>
            <a:r>
              <a:rPr sz="2000" spc="-85" dirty="0">
                <a:solidFill>
                  <a:srgbClr val="1A1512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1A1512"/>
                </a:solidFill>
                <a:latin typeface="Times New Roman"/>
                <a:cs typeface="Times New Roman"/>
              </a:rPr>
              <a:t>сточных</a:t>
            </a:r>
            <a:r>
              <a:rPr sz="2000" spc="-70" dirty="0">
                <a:solidFill>
                  <a:srgbClr val="1A1512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1A1512"/>
                </a:solidFill>
                <a:latin typeface="Times New Roman"/>
                <a:cs typeface="Times New Roman"/>
              </a:rPr>
              <a:t>вод,</a:t>
            </a:r>
            <a:r>
              <a:rPr sz="2000" spc="-60" dirty="0">
                <a:solidFill>
                  <a:srgbClr val="1A1512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1A1512"/>
                </a:solidFill>
                <a:latin typeface="Times New Roman"/>
                <a:cs typeface="Times New Roman"/>
              </a:rPr>
              <a:t>а</a:t>
            </a:r>
            <a:r>
              <a:rPr sz="2000" spc="-65" dirty="0">
                <a:solidFill>
                  <a:srgbClr val="1A1512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1A1512"/>
                </a:solidFill>
                <a:latin typeface="Times New Roman"/>
                <a:cs typeface="Times New Roman"/>
              </a:rPr>
              <a:t>также ограждение.</a:t>
            </a:r>
            <a:endParaRPr sz="2000">
              <a:latin typeface="Times New Roman"/>
              <a:cs typeface="Times New Roman"/>
            </a:endParaRPr>
          </a:p>
          <a:p>
            <a:pPr marL="241300" indent="-229235">
              <a:lnSpc>
                <a:spcPts val="2039"/>
              </a:lnSpc>
              <a:spcBef>
                <a:spcPts val="275"/>
              </a:spcBef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2000" dirty="0">
                <a:solidFill>
                  <a:srgbClr val="1A1512"/>
                </a:solidFill>
                <a:latin typeface="Times New Roman"/>
                <a:cs typeface="Times New Roman"/>
              </a:rPr>
              <a:t>Не</a:t>
            </a:r>
            <a:r>
              <a:rPr sz="2000" spc="-25" dirty="0">
                <a:solidFill>
                  <a:srgbClr val="1A1512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1A1512"/>
                </a:solidFill>
                <a:latin typeface="Times New Roman"/>
                <a:cs typeface="Times New Roman"/>
              </a:rPr>
              <a:t>более</a:t>
            </a:r>
            <a:r>
              <a:rPr sz="2000" spc="-20" dirty="0">
                <a:solidFill>
                  <a:srgbClr val="1A1512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1A1512"/>
                </a:solidFill>
                <a:latin typeface="Times New Roman"/>
                <a:cs typeface="Times New Roman"/>
              </a:rPr>
              <a:t>8</a:t>
            </a:r>
            <a:r>
              <a:rPr sz="2000" spc="-15" dirty="0">
                <a:solidFill>
                  <a:srgbClr val="1A1512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1A1512"/>
                </a:solidFill>
                <a:latin typeface="Times New Roman"/>
                <a:cs typeface="Times New Roman"/>
              </a:rPr>
              <a:t>контейнеров</a:t>
            </a:r>
            <a:r>
              <a:rPr sz="2000" spc="-20" dirty="0">
                <a:solidFill>
                  <a:srgbClr val="1A1512"/>
                </a:solidFill>
                <a:latin typeface="Times New Roman"/>
                <a:cs typeface="Times New Roman"/>
              </a:rPr>
              <a:t> </a:t>
            </a:r>
            <a:r>
              <a:rPr sz="2000" spc="-25" dirty="0">
                <a:solidFill>
                  <a:srgbClr val="1A1512"/>
                </a:solidFill>
                <a:latin typeface="Times New Roman"/>
                <a:cs typeface="Times New Roman"/>
              </a:rPr>
              <a:t>для</a:t>
            </a:r>
            <a:endParaRPr sz="2000">
              <a:latin typeface="Times New Roman"/>
              <a:cs typeface="Times New Roman"/>
            </a:endParaRPr>
          </a:p>
          <a:p>
            <a:pPr marL="241300">
              <a:lnSpc>
                <a:spcPts val="1680"/>
              </a:lnSpc>
            </a:pPr>
            <a:r>
              <a:rPr sz="2000" dirty="0">
                <a:solidFill>
                  <a:srgbClr val="1A1512"/>
                </a:solidFill>
                <a:latin typeface="Times New Roman"/>
                <a:cs typeface="Times New Roman"/>
              </a:rPr>
              <a:t>смешанного</a:t>
            </a:r>
            <a:r>
              <a:rPr sz="2000" spc="-105" dirty="0">
                <a:solidFill>
                  <a:srgbClr val="1A1512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1A1512"/>
                </a:solidFill>
                <a:latin typeface="Times New Roman"/>
                <a:cs typeface="Times New Roman"/>
              </a:rPr>
              <a:t>накопления</a:t>
            </a:r>
            <a:r>
              <a:rPr sz="2000" spc="-60" dirty="0">
                <a:solidFill>
                  <a:srgbClr val="1A1512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1A1512"/>
                </a:solidFill>
                <a:latin typeface="Times New Roman"/>
                <a:cs typeface="Times New Roman"/>
              </a:rPr>
              <a:t>ТКО</a:t>
            </a:r>
            <a:r>
              <a:rPr sz="2000" spc="-75" dirty="0">
                <a:solidFill>
                  <a:srgbClr val="1A1512"/>
                </a:solidFill>
                <a:latin typeface="Times New Roman"/>
                <a:cs typeface="Times New Roman"/>
              </a:rPr>
              <a:t> </a:t>
            </a:r>
            <a:r>
              <a:rPr sz="2000" spc="-25" dirty="0">
                <a:solidFill>
                  <a:srgbClr val="1A1512"/>
                </a:solidFill>
                <a:latin typeface="Times New Roman"/>
                <a:cs typeface="Times New Roman"/>
              </a:rPr>
              <a:t>или</a:t>
            </a:r>
            <a:endParaRPr sz="2000">
              <a:latin typeface="Times New Roman"/>
              <a:cs typeface="Times New Roman"/>
            </a:endParaRPr>
          </a:p>
          <a:p>
            <a:pPr marL="241300" marR="5080">
              <a:lnSpc>
                <a:spcPct val="70000"/>
              </a:lnSpc>
              <a:spcBef>
                <a:spcPts val="360"/>
              </a:spcBef>
            </a:pPr>
            <a:r>
              <a:rPr sz="2000" dirty="0">
                <a:solidFill>
                  <a:srgbClr val="1A1512"/>
                </a:solidFill>
                <a:latin typeface="Times New Roman"/>
                <a:cs typeface="Times New Roman"/>
              </a:rPr>
              <a:t>12</a:t>
            </a:r>
            <a:r>
              <a:rPr sz="2000" spc="-40" dirty="0">
                <a:solidFill>
                  <a:srgbClr val="1A1512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1A1512"/>
                </a:solidFill>
                <a:latin typeface="Times New Roman"/>
                <a:cs typeface="Times New Roman"/>
              </a:rPr>
              <a:t>контейнеров,</a:t>
            </a:r>
            <a:r>
              <a:rPr sz="2000" spc="-35" dirty="0">
                <a:solidFill>
                  <a:srgbClr val="1A1512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1A1512"/>
                </a:solidFill>
                <a:latin typeface="Times New Roman"/>
                <a:cs typeface="Times New Roman"/>
              </a:rPr>
              <a:t>из</a:t>
            </a:r>
            <a:r>
              <a:rPr sz="2000" spc="-30" dirty="0">
                <a:solidFill>
                  <a:srgbClr val="1A1512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1A1512"/>
                </a:solidFill>
                <a:latin typeface="Times New Roman"/>
                <a:cs typeface="Times New Roman"/>
              </a:rPr>
              <a:t>которых</a:t>
            </a:r>
            <a:r>
              <a:rPr sz="2000" spc="-55" dirty="0">
                <a:solidFill>
                  <a:srgbClr val="1A1512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1A1512"/>
                </a:solidFill>
                <a:latin typeface="Times New Roman"/>
                <a:cs typeface="Times New Roman"/>
              </a:rPr>
              <a:t>4</a:t>
            </a:r>
            <a:r>
              <a:rPr sz="2000" spc="-25" dirty="0">
                <a:solidFill>
                  <a:srgbClr val="1A1512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1A1512"/>
                </a:solidFill>
                <a:latin typeface="Times New Roman"/>
                <a:cs typeface="Times New Roman"/>
              </a:rPr>
              <a:t>-</a:t>
            </a:r>
            <a:r>
              <a:rPr sz="2000" spc="-35" dirty="0">
                <a:solidFill>
                  <a:srgbClr val="1A1512"/>
                </a:solidFill>
                <a:latin typeface="Times New Roman"/>
                <a:cs typeface="Times New Roman"/>
              </a:rPr>
              <a:t> </a:t>
            </a:r>
            <a:r>
              <a:rPr sz="2000" spc="-25" dirty="0">
                <a:solidFill>
                  <a:srgbClr val="1A1512"/>
                </a:solidFill>
                <a:latin typeface="Times New Roman"/>
                <a:cs typeface="Times New Roman"/>
              </a:rPr>
              <a:t>для </a:t>
            </a:r>
            <a:r>
              <a:rPr sz="2000" dirty="0">
                <a:solidFill>
                  <a:srgbClr val="1A1512"/>
                </a:solidFill>
                <a:latin typeface="Times New Roman"/>
                <a:cs typeface="Times New Roman"/>
              </a:rPr>
              <a:t>раздельного</a:t>
            </a:r>
            <a:r>
              <a:rPr sz="2000" spc="-125" dirty="0">
                <a:solidFill>
                  <a:srgbClr val="1A1512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1A1512"/>
                </a:solidFill>
                <a:latin typeface="Times New Roman"/>
                <a:cs typeface="Times New Roman"/>
              </a:rPr>
              <a:t>накопления</a:t>
            </a:r>
            <a:r>
              <a:rPr sz="2000" spc="-100" dirty="0">
                <a:solidFill>
                  <a:srgbClr val="1A1512"/>
                </a:solidFill>
                <a:latin typeface="Times New Roman"/>
                <a:cs typeface="Times New Roman"/>
              </a:rPr>
              <a:t> </a:t>
            </a:r>
            <a:r>
              <a:rPr sz="2000" spc="-20" dirty="0">
                <a:solidFill>
                  <a:srgbClr val="1A1512"/>
                </a:solidFill>
                <a:latin typeface="Times New Roman"/>
                <a:cs typeface="Times New Roman"/>
              </a:rPr>
              <a:t>ТКО.</a:t>
            </a:r>
            <a:endParaRPr sz="2000">
              <a:latin typeface="Times New Roman"/>
              <a:cs typeface="Times New Roman"/>
            </a:endParaRPr>
          </a:p>
          <a:p>
            <a:pPr marL="241300" indent="-229235">
              <a:lnSpc>
                <a:spcPts val="2039"/>
              </a:lnSpc>
              <a:spcBef>
                <a:spcPts val="290"/>
              </a:spcBef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2000" dirty="0">
                <a:solidFill>
                  <a:srgbClr val="1A1512"/>
                </a:solidFill>
                <a:latin typeface="Times New Roman"/>
                <a:cs typeface="Times New Roman"/>
              </a:rPr>
              <a:t>Владелец</a:t>
            </a:r>
            <a:r>
              <a:rPr sz="2000" spc="-65" dirty="0">
                <a:solidFill>
                  <a:srgbClr val="1A1512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1A1512"/>
                </a:solidFill>
                <a:latin typeface="Times New Roman"/>
                <a:cs typeface="Times New Roman"/>
              </a:rPr>
              <a:t>контейнерной</a:t>
            </a:r>
            <a:r>
              <a:rPr sz="2000" spc="-60" dirty="0">
                <a:solidFill>
                  <a:srgbClr val="1A1512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1A1512"/>
                </a:solidFill>
                <a:latin typeface="Times New Roman"/>
                <a:cs typeface="Times New Roman"/>
              </a:rPr>
              <a:t>площадки</a:t>
            </a:r>
            <a:endParaRPr sz="2000">
              <a:latin typeface="Times New Roman"/>
              <a:cs typeface="Times New Roman"/>
            </a:endParaRPr>
          </a:p>
          <a:p>
            <a:pPr marL="241300">
              <a:lnSpc>
                <a:spcPts val="1680"/>
              </a:lnSpc>
            </a:pPr>
            <a:r>
              <a:rPr sz="2000" dirty="0">
                <a:solidFill>
                  <a:srgbClr val="1A1512"/>
                </a:solidFill>
                <a:latin typeface="Times New Roman"/>
                <a:cs typeface="Times New Roman"/>
              </a:rPr>
              <a:t>обеспечивает</a:t>
            </a:r>
            <a:r>
              <a:rPr sz="2000" spc="-100" dirty="0">
                <a:solidFill>
                  <a:srgbClr val="1A1512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1A1512"/>
                </a:solidFill>
                <a:latin typeface="Times New Roman"/>
                <a:cs typeface="Times New Roman"/>
              </a:rPr>
              <a:t>проведение</a:t>
            </a:r>
            <a:r>
              <a:rPr sz="2000" spc="-65" dirty="0">
                <a:solidFill>
                  <a:srgbClr val="1A1512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1A1512"/>
                </a:solidFill>
                <a:latin typeface="Times New Roman"/>
                <a:cs typeface="Times New Roman"/>
              </a:rPr>
              <a:t>уборки,</a:t>
            </a:r>
            <a:endParaRPr sz="2000">
              <a:latin typeface="Times New Roman"/>
              <a:cs typeface="Times New Roman"/>
            </a:endParaRPr>
          </a:p>
          <a:p>
            <a:pPr marL="241300">
              <a:lnSpc>
                <a:spcPts val="2039"/>
              </a:lnSpc>
              <a:tabLst>
                <a:tab pos="1746250" algn="l"/>
              </a:tabLst>
            </a:pPr>
            <a:r>
              <a:rPr sz="2000" spc="-10" dirty="0">
                <a:solidFill>
                  <a:srgbClr val="1A1512"/>
                </a:solidFill>
                <a:latin typeface="Times New Roman"/>
                <a:cs typeface="Times New Roman"/>
              </a:rPr>
              <a:t>дезинсекции</a:t>
            </a:r>
            <a:r>
              <a:rPr sz="2000" dirty="0">
                <a:solidFill>
                  <a:srgbClr val="1A1512"/>
                </a:solidFill>
                <a:latin typeface="Times New Roman"/>
                <a:cs typeface="Times New Roman"/>
              </a:rPr>
              <a:t>	и</a:t>
            </a:r>
            <a:r>
              <a:rPr sz="2000" spc="15" dirty="0">
                <a:solidFill>
                  <a:srgbClr val="1A1512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1A1512"/>
                </a:solidFill>
                <a:latin typeface="Times New Roman"/>
                <a:cs typeface="Times New Roman"/>
              </a:rPr>
              <a:t>дератизации.</a:t>
            </a:r>
            <a:endParaRPr sz="2000">
              <a:latin typeface="Times New Roman"/>
              <a:cs typeface="Times New Roman"/>
            </a:endParaRPr>
          </a:p>
          <a:p>
            <a:pPr marL="241300" indent="-229235">
              <a:lnSpc>
                <a:spcPts val="2039"/>
              </a:lnSpc>
              <a:spcBef>
                <a:spcPts val="280"/>
              </a:spcBef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2000" dirty="0">
                <a:solidFill>
                  <a:srgbClr val="1A1512"/>
                </a:solidFill>
                <a:latin typeface="Times New Roman"/>
                <a:cs typeface="Times New Roman"/>
              </a:rPr>
              <a:t>Временное</a:t>
            </a:r>
            <a:r>
              <a:rPr sz="2000" spc="-45" dirty="0">
                <a:solidFill>
                  <a:srgbClr val="1A1512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1A1512"/>
                </a:solidFill>
                <a:latin typeface="Times New Roman"/>
                <a:cs typeface="Times New Roman"/>
              </a:rPr>
              <a:t>хранение</a:t>
            </a:r>
            <a:r>
              <a:rPr sz="2000" spc="-30" dirty="0">
                <a:solidFill>
                  <a:srgbClr val="1A1512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1A1512"/>
                </a:solidFill>
                <a:latin typeface="Times New Roman"/>
                <a:cs typeface="Times New Roman"/>
              </a:rPr>
              <a:t>упаковки</a:t>
            </a:r>
            <a:r>
              <a:rPr sz="2000" spc="-30" dirty="0">
                <a:solidFill>
                  <a:srgbClr val="1A1512"/>
                </a:solidFill>
                <a:latin typeface="Times New Roman"/>
                <a:cs typeface="Times New Roman"/>
              </a:rPr>
              <a:t> </a:t>
            </a:r>
            <a:r>
              <a:rPr sz="2000" spc="-50" dirty="0">
                <a:solidFill>
                  <a:srgbClr val="1A1512"/>
                </a:solidFill>
                <a:latin typeface="Times New Roman"/>
                <a:cs typeface="Times New Roman"/>
              </a:rPr>
              <a:t>в</a:t>
            </a:r>
            <a:endParaRPr sz="2000">
              <a:latin typeface="Times New Roman"/>
              <a:cs typeface="Times New Roman"/>
            </a:endParaRPr>
          </a:p>
          <a:p>
            <a:pPr marL="241300">
              <a:lnSpc>
                <a:spcPts val="1680"/>
              </a:lnSpc>
            </a:pPr>
            <a:r>
              <a:rPr sz="2000" dirty="0">
                <a:solidFill>
                  <a:srgbClr val="1A1512"/>
                </a:solidFill>
                <a:latin typeface="Times New Roman"/>
                <a:cs typeface="Times New Roman"/>
              </a:rPr>
              <a:t>специально</a:t>
            </a:r>
            <a:r>
              <a:rPr sz="2000" spc="15" dirty="0">
                <a:solidFill>
                  <a:srgbClr val="1A1512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1A1512"/>
                </a:solidFill>
                <a:latin typeface="Times New Roman"/>
                <a:cs typeface="Times New Roman"/>
              </a:rPr>
              <a:t>отведенных</a:t>
            </a:r>
            <a:r>
              <a:rPr sz="2000" spc="-15" dirty="0">
                <a:solidFill>
                  <a:srgbClr val="1A1512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1A1512"/>
                </a:solidFill>
                <a:latin typeface="Times New Roman"/>
                <a:cs typeface="Times New Roman"/>
              </a:rPr>
              <a:t>местах,</a:t>
            </a:r>
            <a:r>
              <a:rPr sz="2000" spc="-25" dirty="0">
                <a:solidFill>
                  <a:srgbClr val="1A1512"/>
                </a:solidFill>
                <a:latin typeface="Times New Roman"/>
                <a:cs typeface="Times New Roman"/>
              </a:rPr>
              <a:t> за</a:t>
            </a:r>
            <a:endParaRPr sz="2000">
              <a:latin typeface="Times New Roman"/>
              <a:cs typeface="Times New Roman"/>
            </a:endParaRPr>
          </a:p>
          <a:p>
            <a:pPr marL="241300">
              <a:lnSpc>
                <a:spcPts val="1680"/>
              </a:lnSpc>
            </a:pPr>
            <a:r>
              <a:rPr sz="2000" dirty="0">
                <a:solidFill>
                  <a:srgbClr val="1A1512"/>
                </a:solidFill>
                <a:latin typeface="Times New Roman"/>
                <a:cs typeface="Times New Roman"/>
              </a:rPr>
              <a:t>исключением</a:t>
            </a:r>
            <a:r>
              <a:rPr sz="2000" spc="-85" dirty="0">
                <a:solidFill>
                  <a:srgbClr val="1A1512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1A1512"/>
                </a:solidFill>
                <a:latin typeface="Times New Roman"/>
                <a:cs typeface="Times New Roman"/>
              </a:rPr>
              <a:t>торгового</a:t>
            </a:r>
            <a:r>
              <a:rPr sz="2000" spc="-95" dirty="0">
                <a:solidFill>
                  <a:srgbClr val="1A1512"/>
                </a:solidFill>
                <a:latin typeface="Times New Roman"/>
                <a:cs typeface="Times New Roman"/>
              </a:rPr>
              <a:t> </a:t>
            </a:r>
            <a:r>
              <a:rPr sz="2000" spc="-20" dirty="0">
                <a:solidFill>
                  <a:srgbClr val="1A1512"/>
                </a:solidFill>
                <a:latin typeface="Times New Roman"/>
                <a:cs typeface="Times New Roman"/>
              </a:rPr>
              <a:t>зала,</a:t>
            </a:r>
            <a:endParaRPr sz="2000">
              <a:latin typeface="Times New Roman"/>
              <a:cs typeface="Times New Roman"/>
            </a:endParaRPr>
          </a:p>
          <a:p>
            <a:pPr marL="241300">
              <a:lnSpc>
                <a:spcPts val="1680"/>
              </a:lnSpc>
            </a:pPr>
            <a:r>
              <a:rPr sz="2000" dirty="0">
                <a:solidFill>
                  <a:srgbClr val="1A1512"/>
                </a:solidFill>
                <a:latin typeface="Times New Roman"/>
                <a:cs typeface="Times New Roman"/>
              </a:rPr>
              <a:t>производственных,</a:t>
            </a:r>
            <a:r>
              <a:rPr sz="2000" spc="-75" dirty="0">
                <a:solidFill>
                  <a:srgbClr val="1A1512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1A1512"/>
                </a:solidFill>
                <a:latin typeface="Times New Roman"/>
                <a:cs typeface="Times New Roman"/>
              </a:rPr>
              <a:t>в</a:t>
            </a:r>
            <a:r>
              <a:rPr sz="2000" spc="-55" dirty="0">
                <a:solidFill>
                  <a:srgbClr val="1A1512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1A1512"/>
                </a:solidFill>
                <a:latin typeface="Times New Roman"/>
                <a:cs typeface="Times New Roman"/>
              </a:rPr>
              <a:t>том</a:t>
            </a:r>
            <a:r>
              <a:rPr sz="2000" spc="-80" dirty="0">
                <a:solidFill>
                  <a:srgbClr val="1A1512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1A1512"/>
                </a:solidFill>
                <a:latin typeface="Times New Roman"/>
                <a:cs typeface="Times New Roman"/>
              </a:rPr>
              <a:t>числе</a:t>
            </a:r>
            <a:endParaRPr sz="2000">
              <a:latin typeface="Times New Roman"/>
              <a:cs typeface="Times New Roman"/>
            </a:endParaRPr>
          </a:p>
          <a:p>
            <a:pPr marL="241300">
              <a:lnSpc>
                <a:spcPts val="1680"/>
              </a:lnSpc>
            </a:pPr>
            <a:r>
              <a:rPr sz="2000" dirty="0">
                <a:solidFill>
                  <a:srgbClr val="1A1512"/>
                </a:solidFill>
                <a:latin typeface="Times New Roman"/>
                <a:cs typeface="Times New Roman"/>
              </a:rPr>
              <a:t>фасовочных</a:t>
            </a:r>
            <a:r>
              <a:rPr sz="2000" spc="-85" dirty="0">
                <a:solidFill>
                  <a:srgbClr val="1A1512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1A1512"/>
                </a:solidFill>
                <a:latin typeface="Times New Roman"/>
                <a:cs typeface="Times New Roman"/>
              </a:rPr>
              <a:t>помещений,</a:t>
            </a:r>
            <a:endParaRPr sz="2000">
              <a:latin typeface="Times New Roman"/>
              <a:cs typeface="Times New Roman"/>
            </a:endParaRPr>
          </a:p>
          <a:p>
            <a:pPr marL="241300">
              <a:lnSpc>
                <a:spcPts val="2039"/>
              </a:lnSpc>
            </a:pPr>
            <a:r>
              <a:rPr sz="2000" b="1" spc="-10" dirty="0">
                <a:solidFill>
                  <a:srgbClr val="B13113"/>
                </a:solidFill>
                <a:latin typeface="Times New Roman"/>
                <a:cs typeface="Times New Roman"/>
              </a:rPr>
              <a:t>коридоров</a:t>
            </a:r>
            <a:r>
              <a:rPr sz="2000" spc="-10" dirty="0">
                <a:solidFill>
                  <a:srgbClr val="1A1512"/>
                </a:solidFill>
                <a:latin typeface="Times New Roman"/>
                <a:cs typeface="Times New Roman"/>
              </a:rPr>
              <a:t>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419600" y="1760220"/>
            <a:ext cx="4337685" cy="1066800"/>
          </a:xfrm>
          <a:prstGeom prst="rect">
            <a:avLst/>
          </a:prstGeom>
          <a:solidFill>
            <a:srgbClr val="FBD3A4"/>
          </a:solidFill>
          <a:ln w="12192">
            <a:solidFill>
              <a:srgbClr val="BB9304"/>
            </a:solidFill>
          </a:ln>
        </p:spPr>
        <p:txBody>
          <a:bodyPr vert="horz" wrap="square" lIns="0" tIns="220345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1735"/>
              </a:spcBef>
            </a:pPr>
            <a:r>
              <a:rPr sz="2000" dirty="0">
                <a:solidFill>
                  <a:srgbClr val="77210D"/>
                </a:solidFill>
                <a:latin typeface="Times New Roman"/>
                <a:cs typeface="Times New Roman"/>
              </a:rPr>
              <a:t>ФЗ</a:t>
            </a:r>
            <a:r>
              <a:rPr sz="2000" spc="-30" dirty="0">
                <a:solidFill>
                  <a:srgbClr val="77210D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77210D"/>
                </a:solidFill>
                <a:latin typeface="Times New Roman"/>
                <a:cs typeface="Times New Roman"/>
              </a:rPr>
              <a:t>от</a:t>
            </a:r>
            <a:r>
              <a:rPr sz="2000" spc="-15" dirty="0">
                <a:solidFill>
                  <a:srgbClr val="77210D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77210D"/>
                </a:solidFill>
                <a:latin typeface="Times New Roman"/>
                <a:cs typeface="Times New Roman"/>
              </a:rPr>
              <a:t>24.06.1998</a:t>
            </a:r>
            <a:r>
              <a:rPr sz="2000" spc="-35" dirty="0">
                <a:solidFill>
                  <a:srgbClr val="77210D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77210D"/>
                </a:solidFill>
                <a:latin typeface="Times New Roman"/>
                <a:cs typeface="Times New Roman"/>
              </a:rPr>
              <a:t>N</a:t>
            </a:r>
            <a:r>
              <a:rPr sz="2000" spc="-5" dirty="0">
                <a:solidFill>
                  <a:srgbClr val="77210D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77210D"/>
                </a:solidFill>
                <a:latin typeface="Times New Roman"/>
                <a:cs typeface="Times New Roman"/>
              </a:rPr>
              <a:t>89-ФЗ</a:t>
            </a:r>
            <a:r>
              <a:rPr sz="2000" spc="-40" dirty="0">
                <a:solidFill>
                  <a:srgbClr val="77210D"/>
                </a:solidFill>
                <a:latin typeface="Times New Roman"/>
                <a:cs typeface="Times New Roman"/>
              </a:rPr>
              <a:t> </a:t>
            </a:r>
            <a:r>
              <a:rPr sz="2000" spc="-25" dirty="0">
                <a:solidFill>
                  <a:srgbClr val="77210D"/>
                </a:solidFill>
                <a:latin typeface="Times New Roman"/>
                <a:cs typeface="Times New Roman"/>
              </a:rPr>
              <a:t>"Об</a:t>
            </a:r>
            <a:endParaRPr sz="20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2000" spc="-10" dirty="0">
                <a:solidFill>
                  <a:srgbClr val="77210D"/>
                </a:solidFill>
                <a:latin typeface="Times New Roman"/>
                <a:cs typeface="Times New Roman"/>
              </a:rPr>
              <a:t>отходах</a:t>
            </a:r>
            <a:r>
              <a:rPr sz="2000" spc="-75" dirty="0">
                <a:solidFill>
                  <a:srgbClr val="77210D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77210D"/>
                </a:solidFill>
                <a:latin typeface="Times New Roman"/>
                <a:cs typeface="Times New Roman"/>
              </a:rPr>
              <a:t>производства</a:t>
            </a:r>
            <a:r>
              <a:rPr sz="2000" spc="-45" dirty="0">
                <a:solidFill>
                  <a:srgbClr val="77210D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77210D"/>
                </a:solidFill>
                <a:latin typeface="Times New Roman"/>
                <a:cs typeface="Times New Roman"/>
              </a:rPr>
              <a:t>и</a:t>
            </a:r>
            <a:r>
              <a:rPr sz="2000" spc="-20" dirty="0">
                <a:solidFill>
                  <a:srgbClr val="77210D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77210D"/>
                </a:solidFill>
                <a:latin typeface="Times New Roman"/>
                <a:cs typeface="Times New Roman"/>
              </a:rPr>
              <a:t>потребления"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419600" y="3048000"/>
            <a:ext cx="4337685" cy="1254760"/>
          </a:xfrm>
          <a:prstGeom prst="rect">
            <a:avLst/>
          </a:prstGeom>
          <a:solidFill>
            <a:srgbClr val="FFDF6B"/>
          </a:solidFill>
          <a:ln w="12192">
            <a:solidFill>
              <a:srgbClr val="BB9304"/>
            </a:solidFill>
          </a:ln>
        </p:spPr>
        <p:txBody>
          <a:bodyPr vert="horz" wrap="square" lIns="0" tIns="7175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565"/>
              </a:spcBef>
            </a:pPr>
            <a:r>
              <a:rPr sz="1800" b="1" dirty="0">
                <a:solidFill>
                  <a:srgbClr val="C00000"/>
                </a:solidFill>
                <a:latin typeface="Times New Roman"/>
                <a:cs typeface="Times New Roman"/>
              </a:rPr>
              <a:t>до 01.01.2021</a:t>
            </a:r>
            <a:r>
              <a:rPr sz="18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СанПиН 2.1.7.3550-</a:t>
            </a:r>
            <a:r>
              <a:rPr sz="1800" spc="-25" dirty="0">
                <a:latin typeface="Times New Roman"/>
                <a:cs typeface="Times New Roman"/>
              </a:rPr>
              <a:t>19</a:t>
            </a:r>
            <a:endParaRPr sz="1800">
              <a:latin typeface="Times New Roman"/>
              <a:cs typeface="Times New Roman"/>
            </a:endParaRPr>
          </a:p>
          <a:p>
            <a:pPr marL="305435" marR="297815" indent="-1270" algn="ctr">
              <a:lnSpc>
                <a:spcPct val="100000"/>
              </a:lnSpc>
            </a:pPr>
            <a:r>
              <a:rPr sz="1800" spc="-10" dirty="0">
                <a:latin typeface="Times New Roman"/>
                <a:cs typeface="Times New Roman"/>
              </a:rPr>
              <a:t>"Санитарно-эпидемиологические </a:t>
            </a:r>
            <a:r>
              <a:rPr sz="1800" dirty="0">
                <a:latin typeface="Times New Roman"/>
                <a:cs typeface="Times New Roman"/>
              </a:rPr>
              <a:t>требования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к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содержанию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территорий </a:t>
            </a:r>
            <a:r>
              <a:rPr sz="1800" dirty="0">
                <a:latin typeface="Times New Roman"/>
                <a:cs typeface="Times New Roman"/>
              </a:rPr>
              <a:t>муниципальных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образований"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5210302" y="4451350"/>
            <a:ext cx="5207000" cy="1512570"/>
            <a:chOff x="5210302" y="4451350"/>
            <a:chExt cx="5207000" cy="1512570"/>
          </a:xfrm>
        </p:grpSpPr>
        <p:sp>
          <p:nvSpPr>
            <p:cNvPr id="8" name="object 8"/>
            <p:cNvSpPr/>
            <p:nvPr/>
          </p:nvSpPr>
          <p:spPr>
            <a:xfrm>
              <a:off x="5216652" y="4457700"/>
              <a:ext cx="5194300" cy="1499870"/>
            </a:xfrm>
            <a:custGeom>
              <a:avLst/>
              <a:gdLst/>
              <a:ahLst/>
              <a:cxnLst/>
              <a:rect l="l" t="t" r="r" b="b"/>
              <a:pathLst>
                <a:path w="5194300" h="1499870">
                  <a:moveTo>
                    <a:pt x="5193792" y="0"/>
                  </a:moveTo>
                  <a:lnTo>
                    <a:pt x="0" y="0"/>
                  </a:lnTo>
                  <a:lnTo>
                    <a:pt x="0" y="1499616"/>
                  </a:lnTo>
                  <a:lnTo>
                    <a:pt x="5193792" y="1499616"/>
                  </a:lnTo>
                  <a:lnTo>
                    <a:pt x="5193792" y="0"/>
                  </a:lnTo>
                  <a:close/>
                </a:path>
              </a:pathLst>
            </a:custGeom>
            <a:solidFill>
              <a:srgbClr val="FFC90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216652" y="4457700"/>
              <a:ext cx="5194300" cy="1499870"/>
            </a:xfrm>
            <a:custGeom>
              <a:avLst/>
              <a:gdLst/>
              <a:ahLst/>
              <a:cxnLst/>
              <a:rect l="l" t="t" r="r" b="b"/>
              <a:pathLst>
                <a:path w="5194300" h="1499870">
                  <a:moveTo>
                    <a:pt x="0" y="1499616"/>
                  </a:moveTo>
                  <a:lnTo>
                    <a:pt x="5193792" y="1499616"/>
                  </a:lnTo>
                  <a:lnTo>
                    <a:pt x="5193792" y="0"/>
                  </a:lnTo>
                  <a:lnTo>
                    <a:pt x="0" y="0"/>
                  </a:lnTo>
                  <a:lnTo>
                    <a:pt x="0" y="1499616"/>
                  </a:lnTo>
                  <a:close/>
                </a:path>
              </a:pathLst>
            </a:custGeom>
            <a:ln w="12192">
              <a:solidFill>
                <a:srgbClr val="BB930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5321046" y="4471796"/>
            <a:ext cx="4983480" cy="8362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" algn="ctr">
              <a:lnSpc>
                <a:spcPct val="100000"/>
              </a:lnSpc>
              <a:spcBef>
                <a:spcPts val="100"/>
              </a:spcBef>
            </a:pPr>
            <a:r>
              <a:rPr sz="1700" b="1" dirty="0">
                <a:solidFill>
                  <a:srgbClr val="1A1512"/>
                </a:solidFill>
                <a:latin typeface="Times New Roman"/>
                <a:cs typeface="Times New Roman"/>
              </a:rPr>
              <a:t>СанПиН</a:t>
            </a:r>
            <a:r>
              <a:rPr sz="1700" b="1" spc="-30" dirty="0">
                <a:solidFill>
                  <a:srgbClr val="1A1512"/>
                </a:solidFill>
                <a:latin typeface="Times New Roman"/>
                <a:cs typeface="Times New Roman"/>
              </a:rPr>
              <a:t> </a:t>
            </a:r>
            <a:r>
              <a:rPr sz="1700" b="1" dirty="0">
                <a:solidFill>
                  <a:srgbClr val="1A1512"/>
                </a:solidFill>
                <a:latin typeface="Times New Roman"/>
                <a:cs typeface="Times New Roman"/>
              </a:rPr>
              <a:t>2.1.3684-21</a:t>
            </a:r>
            <a:r>
              <a:rPr sz="1700" b="1" spc="-40" dirty="0">
                <a:solidFill>
                  <a:srgbClr val="1A1512"/>
                </a:solidFill>
                <a:latin typeface="Times New Roman"/>
                <a:cs typeface="Times New Roman"/>
              </a:rPr>
              <a:t> </a:t>
            </a:r>
            <a:r>
              <a:rPr sz="1700" b="1" dirty="0">
                <a:solidFill>
                  <a:srgbClr val="4F3434"/>
                </a:solidFill>
                <a:latin typeface="Times New Roman"/>
                <a:cs typeface="Times New Roman"/>
              </a:rPr>
              <a:t>"</a:t>
            </a:r>
            <a:r>
              <a:rPr sz="1200" b="1" dirty="0">
                <a:solidFill>
                  <a:srgbClr val="4F3434"/>
                </a:solidFill>
                <a:latin typeface="Times New Roman"/>
                <a:cs typeface="Times New Roman"/>
              </a:rPr>
              <a:t>Санитарно-</a:t>
            </a:r>
            <a:r>
              <a:rPr sz="1200" b="1" spc="-10" dirty="0">
                <a:solidFill>
                  <a:srgbClr val="4F3434"/>
                </a:solidFill>
                <a:latin typeface="Times New Roman"/>
                <a:cs typeface="Times New Roman"/>
              </a:rPr>
              <a:t>эпидемиологические</a:t>
            </a:r>
            <a:endParaRPr sz="1200">
              <a:latin typeface="Times New Roman"/>
              <a:cs typeface="Times New Roman"/>
            </a:endParaRPr>
          </a:p>
          <a:p>
            <a:pPr marL="12700" marR="5080" algn="ctr">
              <a:lnSpc>
                <a:spcPct val="100000"/>
              </a:lnSpc>
              <a:spcBef>
                <a:spcPts val="25"/>
              </a:spcBef>
            </a:pPr>
            <a:r>
              <a:rPr sz="1200" b="1" dirty="0">
                <a:solidFill>
                  <a:srgbClr val="4F3434"/>
                </a:solidFill>
                <a:latin typeface="Times New Roman"/>
                <a:cs typeface="Times New Roman"/>
              </a:rPr>
              <a:t>требования</a:t>
            </a:r>
            <a:r>
              <a:rPr sz="1200" b="1" spc="-65" dirty="0">
                <a:solidFill>
                  <a:srgbClr val="4F3434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4F3434"/>
                </a:solidFill>
                <a:latin typeface="Times New Roman"/>
                <a:cs typeface="Times New Roman"/>
              </a:rPr>
              <a:t>к</a:t>
            </a:r>
            <a:r>
              <a:rPr sz="1200" b="1" spc="-20" dirty="0">
                <a:solidFill>
                  <a:srgbClr val="4F3434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4F3434"/>
                </a:solidFill>
                <a:latin typeface="Times New Roman"/>
                <a:cs typeface="Times New Roman"/>
              </a:rPr>
              <a:t>содержанию</a:t>
            </a:r>
            <a:r>
              <a:rPr sz="1200" b="1" spc="-10" dirty="0">
                <a:solidFill>
                  <a:srgbClr val="4F3434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4F3434"/>
                </a:solidFill>
                <a:latin typeface="Times New Roman"/>
                <a:cs typeface="Times New Roman"/>
              </a:rPr>
              <a:t>территорий</a:t>
            </a:r>
            <a:r>
              <a:rPr sz="1200" b="1" spc="-60" dirty="0">
                <a:solidFill>
                  <a:srgbClr val="4F3434"/>
                </a:solidFill>
                <a:latin typeface="Times New Roman"/>
                <a:cs typeface="Times New Roman"/>
              </a:rPr>
              <a:t> </a:t>
            </a:r>
            <a:r>
              <a:rPr sz="1200" b="1" spc="-10" dirty="0">
                <a:solidFill>
                  <a:srgbClr val="4F3434"/>
                </a:solidFill>
                <a:latin typeface="Times New Roman"/>
                <a:cs typeface="Times New Roman"/>
              </a:rPr>
              <a:t>городских</a:t>
            </a:r>
            <a:r>
              <a:rPr sz="1200" b="1" spc="-30" dirty="0">
                <a:solidFill>
                  <a:srgbClr val="4F3434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4F3434"/>
                </a:solidFill>
                <a:latin typeface="Times New Roman"/>
                <a:cs typeface="Times New Roman"/>
              </a:rPr>
              <a:t>и</a:t>
            </a:r>
            <a:r>
              <a:rPr sz="1200" b="1" spc="-25" dirty="0">
                <a:solidFill>
                  <a:srgbClr val="4F3434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4F3434"/>
                </a:solidFill>
                <a:latin typeface="Times New Roman"/>
                <a:cs typeface="Times New Roman"/>
              </a:rPr>
              <a:t>сельских</a:t>
            </a:r>
            <a:r>
              <a:rPr sz="1200" b="1" spc="5" dirty="0">
                <a:solidFill>
                  <a:srgbClr val="4F3434"/>
                </a:solidFill>
                <a:latin typeface="Times New Roman"/>
                <a:cs typeface="Times New Roman"/>
              </a:rPr>
              <a:t> </a:t>
            </a:r>
            <a:r>
              <a:rPr sz="1200" b="1" spc="-10" dirty="0">
                <a:solidFill>
                  <a:srgbClr val="4F3434"/>
                </a:solidFill>
                <a:latin typeface="Times New Roman"/>
                <a:cs typeface="Times New Roman"/>
              </a:rPr>
              <a:t>поселений, </a:t>
            </a:r>
            <a:r>
              <a:rPr sz="1200" b="1" dirty="0">
                <a:solidFill>
                  <a:srgbClr val="4F3434"/>
                </a:solidFill>
                <a:latin typeface="Times New Roman"/>
                <a:cs typeface="Times New Roman"/>
              </a:rPr>
              <a:t>к</a:t>
            </a:r>
            <a:r>
              <a:rPr sz="1200" b="1" spc="-50" dirty="0">
                <a:solidFill>
                  <a:srgbClr val="4F3434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4F3434"/>
                </a:solidFill>
                <a:latin typeface="Times New Roman"/>
                <a:cs typeface="Times New Roman"/>
              </a:rPr>
              <a:t>водным</a:t>
            </a:r>
            <a:r>
              <a:rPr sz="1200" b="1" spc="-25" dirty="0">
                <a:solidFill>
                  <a:srgbClr val="4F3434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4F3434"/>
                </a:solidFill>
                <a:latin typeface="Times New Roman"/>
                <a:cs typeface="Times New Roman"/>
              </a:rPr>
              <a:t>объектам,</a:t>
            </a:r>
            <a:r>
              <a:rPr sz="1200" b="1" spc="-45" dirty="0">
                <a:solidFill>
                  <a:srgbClr val="4F3434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4F3434"/>
                </a:solidFill>
                <a:latin typeface="Times New Roman"/>
                <a:cs typeface="Times New Roman"/>
              </a:rPr>
              <a:t>питьевой</a:t>
            </a:r>
            <a:r>
              <a:rPr sz="1200" b="1" spc="-50" dirty="0">
                <a:solidFill>
                  <a:srgbClr val="4F3434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4F3434"/>
                </a:solidFill>
                <a:latin typeface="Times New Roman"/>
                <a:cs typeface="Times New Roman"/>
              </a:rPr>
              <a:t>воде</a:t>
            </a:r>
            <a:r>
              <a:rPr sz="1200" b="1" spc="-15" dirty="0">
                <a:solidFill>
                  <a:srgbClr val="4F3434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4F3434"/>
                </a:solidFill>
                <a:latin typeface="Times New Roman"/>
                <a:cs typeface="Times New Roman"/>
              </a:rPr>
              <a:t>и</a:t>
            </a:r>
            <a:r>
              <a:rPr sz="1200" b="1" spc="-35" dirty="0">
                <a:solidFill>
                  <a:srgbClr val="4F3434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4F3434"/>
                </a:solidFill>
                <a:latin typeface="Times New Roman"/>
                <a:cs typeface="Times New Roman"/>
              </a:rPr>
              <a:t>питьевому</a:t>
            </a:r>
            <a:r>
              <a:rPr sz="1200" b="1" spc="-40" dirty="0">
                <a:solidFill>
                  <a:srgbClr val="4F3434"/>
                </a:solidFill>
                <a:latin typeface="Times New Roman"/>
                <a:cs typeface="Times New Roman"/>
              </a:rPr>
              <a:t> </a:t>
            </a:r>
            <a:r>
              <a:rPr sz="1200" b="1" spc="-10" dirty="0">
                <a:solidFill>
                  <a:srgbClr val="4F3434"/>
                </a:solidFill>
                <a:latin typeface="Times New Roman"/>
                <a:cs typeface="Times New Roman"/>
              </a:rPr>
              <a:t>водоснабжению, атмосферному</a:t>
            </a:r>
            <a:r>
              <a:rPr sz="1200" b="1" spc="-55" dirty="0">
                <a:solidFill>
                  <a:srgbClr val="4F3434"/>
                </a:solidFill>
                <a:latin typeface="Times New Roman"/>
                <a:cs typeface="Times New Roman"/>
              </a:rPr>
              <a:t> </a:t>
            </a:r>
            <a:r>
              <a:rPr sz="1200" b="1" spc="-25" dirty="0">
                <a:solidFill>
                  <a:srgbClr val="4F3434"/>
                </a:solidFill>
                <a:latin typeface="Times New Roman"/>
                <a:cs typeface="Times New Roman"/>
              </a:rPr>
              <a:t>воздуху,</a:t>
            </a:r>
            <a:r>
              <a:rPr sz="1200" b="1" dirty="0">
                <a:solidFill>
                  <a:srgbClr val="4F3434"/>
                </a:solidFill>
                <a:latin typeface="Times New Roman"/>
                <a:cs typeface="Times New Roman"/>
              </a:rPr>
              <a:t> почвам,</a:t>
            </a:r>
            <a:r>
              <a:rPr sz="1200" b="1" spc="-35" dirty="0">
                <a:solidFill>
                  <a:srgbClr val="4F3434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4F3434"/>
                </a:solidFill>
                <a:latin typeface="Times New Roman"/>
                <a:cs typeface="Times New Roman"/>
              </a:rPr>
              <a:t>жилым</a:t>
            </a:r>
            <a:r>
              <a:rPr sz="1200" b="1" spc="-10" dirty="0">
                <a:solidFill>
                  <a:srgbClr val="4F3434"/>
                </a:solidFill>
                <a:latin typeface="Times New Roman"/>
                <a:cs typeface="Times New Roman"/>
              </a:rPr>
              <a:t> помещениям, эксплуатации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438394" y="5282946"/>
            <a:ext cx="4750435" cy="6483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-1270" algn="ctr">
              <a:lnSpc>
                <a:spcPct val="99400"/>
              </a:lnSpc>
              <a:spcBef>
                <a:spcPts val="105"/>
              </a:spcBef>
            </a:pPr>
            <a:r>
              <a:rPr sz="1200" b="1" spc="-10" dirty="0">
                <a:solidFill>
                  <a:srgbClr val="4F3434"/>
                </a:solidFill>
                <a:latin typeface="Times New Roman"/>
                <a:cs typeface="Times New Roman"/>
              </a:rPr>
              <a:t>производственных,</a:t>
            </a:r>
            <a:r>
              <a:rPr sz="1200" b="1" spc="-35" dirty="0">
                <a:solidFill>
                  <a:srgbClr val="4F3434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4F3434"/>
                </a:solidFill>
                <a:latin typeface="Times New Roman"/>
                <a:cs typeface="Times New Roman"/>
              </a:rPr>
              <a:t>общественных</a:t>
            </a:r>
            <a:r>
              <a:rPr sz="1200" b="1" spc="30" dirty="0">
                <a:solidFill>
                  <a:srgbClr val="4F3434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4F3434"/>
                </a:solidFill>
                <a:latin typeface="Times New Roman"/>
                <a:cs typeface="Times New Roman"/>
              </a:rPr>
              <a:t>помещений,</a:t>
            </a:r>
            <a:r>
              <a:rPr sz="1200" b="1" spc="10" dirty="0">
                <a:solidFill>
                  <a:srgbClr val="4F3434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4F3434"/>
                </a:solidFill>
                <a:latin typeface="Times New Roman"/>
                <a:cs typeface="Times New Roman"/>
              </a:rPr>
              <a:t>организации</a:t>
            </a:r>
            <a:r>
              <a:rPr sz="1200" b="1" spc="-30" dirty="0">
                <a:solidFill>
                  <a:srgbClr val="4F3434"/>
                </a:solidFill>
                <a:latin typeface="Times New Roman"/>
                <a:cs typeface="Times New Roman"/>
              </a:rPr>
              <a:t> </a:t>
            </a:r>
            <a:r>
              <a:rPr sz="1200" b="1" spc="-50" dirty="0">
                <a:solidFill>
                  <a:srgbClr val="4F3434"/>
                </a:solidFill>
                <a:latin typeface="Times New Roman"/>
                <a:cs typeface="Times New Roman"/>
              </a:rPr>
              <a:t>и </a:t>
            </a:r>
            <a:r>
              <a:rPr sz="1200" b="1" spc="-10" dirty="0">
                <a:solidFill>
                  <a:srgbClr val="4F3434"/>
                </a:solidFill>
                <a:latin typeface="Times New Roman"/>
                <a:cs typeface="Times New Roman"/>
              </a:rPr>
              <a:t>проведению</a:t>
            </a:r>
            <a:r>
              <a:rPr sz="1200" b="1" spc="60" dirty="0">
                <a:solidFill>
                  <a:srgbClr val="4F3434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4F3434"/>
                </a:solidFill>
                <a:latin typeface="Times New Roman"/>
                <a:cs typeface="Times New Roman"/>
              </a:rPr>
              <a:t>санитарно-</a:t>
            </a:r>
            <a:r>
              <a:rPr sz="1200" b="1" spc="-10" dirty="0">
                <a:solidFill>
                  <a:srgbClr val="4F3434"/>
                </a:solidFill>
                <a:latin typeface="Times New Roman"/>
                <a:cs typeface="Times New Roman"/>
              </a:rPr>
              <a:t>противоэпидемических</a:t>
            </a:r>
            <a:r>
              <a:rPr sz="1200" b="1" spc="80" dirty="0">
                <a:solidFill>
                  <a:srgbClr val="4F3434"/>
                </a:solidFill>
                <a:latin typeface="Times New Roman"/>
                <a:cs typeface="Times New Roman"/>
              </a:rPr>
              <a:t> </a:t>
            </a:r>
            <a:r>
              <a:rPr sz="1200" b="1" spc="-10" dirty="0">
                <a:solidFill>
                  <a:srgbClr val="4F3434"/>
                </a:solidFill>
                <a:latin typeface="Times New Roman"/>
                <a:cs typeface="Times New Roman"/>
              </a:rPr>
              <a:t>(профилактических) мероприятий</a:t>
            </a:r>
            <a:r>
              <a:rPr sz="1700" b="1" spc="-10" dirty="0">
                <a:solidFill>
                  <a:srgbClr val="4F3434"/>
                </a:solidFill>
                <a:latin typeface="Times New Roman"/>
                <a:cs typeface="Times New Roman"/>
              </a:rPr>
              <a:t>"</a:t>
            </a:r>
            <a:endParaRPr sz="1700">
              <a:latin typeface="Times New Roman"/>
              <a:cs typeface="Times New Roman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10134345" y="4775961"/>
            <a:ext cx="2064385" cy="1180465"/>
            <a:chOff x="10134345" y="4775961"/>
            <a:chExt cx="2064385" cy="1180465"/>
          </a:xfrm>
        </p:grpSpPr>
        <p:sp>
          <p:nvSpPr>
            <p:cNvPr id="13" name="object 13"/>
            <p:cNvSpPr/>
            <p:nvPr/>
          </p:nvSpPr>
          <p:spPr>
            <a:xfrm>
              <a:off x="10140695" y="4782311"/>
              <a:ext cx="2051685" cy="1167765"/>
            </a:xfrm>
            <a:custGeom>
              <a:avLst/>
              <a:gdLst/>
              <a:ahLst/>
              <a:cxnLst/>
              <a:rect l="l" t="t" r="r" b="b"/>
              <a:pathLst>
                <a:path w="2051684" h="1167764">
                  <a:moveTo>
                    <a:pt x="1025651" y="0"/>
                  </a:moveTo>
                  <a:lnTo>
                    <a:pt x="0" y="0"/>
                  </a:lnTo>
                  <a:lnTo>
                    <a:pt x="0" y="1167384"/>
                  </a:lnTo>
                  <a:lnTo>
                    <a:pt x="1025651" y="1167384"/>
                  </a:lnTo>
                  <a:lnTo>
                    <a:pt x="1085913" y="1166393"/>
                  </a:lnTo>
                  <a:lnTo>
                    <a:pt x="1145258" y="1163457"/>
                  </a:lnTo>
                  <a:lnTo>
                    <a:pt x="1203591" y="1158630"/>
                  </a:lnTo>
                  <a:lnTo>
                    <a:pt x="1260814" y="1151968"/>
                  </a:lnTo>
                  <a:lnTo>
                    <a:pt x="1316832" y="1143525"/>
                  </a:lnTo>
                  <a:lnTo>
                    <a:pt x="1371549" y="1133355"/>
                  </a:lnTo>
                  <a:lnTo>
                    <a:pt x="1424868" y="1121514"/>
                  </a:lnTo>
                  <a:lnTo>
                    <a:pt x="1476693" y="1108056"/>
                  </a:lnTo>
                  <a:lnTo>
                    <a:pt x="1526928" y="1093037"/>
                  </a:lnTo>
                  <a:lnTo>
                    <a:pt x="1575477" y="1076510"/>
                  </a:lnTo>
                  <a:lnTo>
                    <a:pt x="1622244" y="1058530"/>
                  </a:lnTo>
                  <a:lnTo>
                    <a:pt x="1667131" y="1039153"/>
                  </a:lnTo>
                  <a:lnTo>
                    <a:pt x="1710044" y="1018433"/>
                  </a:lnTo>
                  <a:lnTo>
                    <a:pt x="1750885" y="996424"/>
                  </a:lnTo>
                  <a:lnTo>
                    <a:pt x="1789559" y="973182"/>
                  </a:lnTo>
                  <a:lnTo>
                    <a:pt x="1825969" y="948761"/>
                  </a:lnTo>
                  <a:lnTo>
                    <a:pt x="1860020" y="923216"/>
                  </a:lnTo>
                  <a:lnTo>
                    <a:pt x="1891614" y="896602"/>
                  </a:lnTo>
                  <a:lnTo>
                    <a:pt x="1920656" y="868973"/>
                  </a:lnTo>
                  <a:lnTo>
                    <a:pt x="1947049" y="840384"/>
                  </a:lnTo>
                  <a:lnTo>
                    <a:pt x="1991506" y="780547"/>
                  </a:lnTo>
                  <a:lnTo>
                    <a:pt x="2024214" y="717527"/>
                  </a:lnTo>
                  <a:lnTo>
                    <a:pt x="2044403" y="651762"/>
                  </a:lnTo>
                  <a:lnTo>
                    <a:pt x="2051303" y="583691"/>
                  </a:lnTo>
                  <a:lnTo>
                    <a:pt x="2049562" y="549399"/>
                  </a:lnTo>
                  <a:lnTo>
                    <a:pt x="2035921" y="482433"/>
                  </a:lnTo>
                  <a:lnTo>
                    <a:pt x="2009376" y="417990"/>
                  </a:lnTo>
                  <a:lnTo>
                    <a:pt x="1970698" y="356508"/>
                  </a:lnTo>
                  <a:lnTo>
                    <a:pt x="1920656" y="298427"/>
                  </a:lnTo>
                  <a:lnTo>
                    <a:pt x="1891614" y="270798"/>
                  </a:lnTo>
                  <a:lnTo>
                    <a:pt x="1860020" y="244183"/>
                  </a:lnTo>
                  <a:lnTo>
                    <a:pt x="1825969" y="218638"/>
                  </a:lnTo>
                  <a:lnTo>
                    <a:pt x="1789559" y="194216"/>
                  </a:lnTo>
                  <a:lnTo>
                    <a:pt x="1750885" y="170973"/>
                  </a:lnTo>
                  <a:lnTo>
                    <a:pt x="1710044" y="148964"/>
                  </a:lnTo>
                  <a:lnTo>
                    <a:pt x="1667131" y="128242"/>
                  </a:lnTo>
                  <a:lnTo>
                    <a:pt x="1622244" y="108864"/>
                  </a:lnTo>
                  <a:lnTo>
                    <a:pt x="1575477" y="90883"/>
                  </a:lnTo>
                  <a:lnTo>
                    <a:pt x="1526928" y="74354"/>
                  </a:lnTo>
                  <a:lnTo>
                    <a:pt x="1476693" y="59333"/>
                  </a:lnTo>
                  <a:lnTo>
                    <a:pt x="1424868" y="45874"/>
                  </a:lnTo>
                  <a:lnTo>
                    <a:pt x="1371549" y="34032"/>
                  </a:lnTo>
                  <a:lnTo>
                    <a:pt x="1316832" y="23861"/>
                  </a:lnTo>
                  <a:lnTo>
                    <a:pt x="1260814" y="15417"/>
                  </a:lnTo>
                  <a:lnTo>
                    <a:pt x="1203591" y="8754"/>
                  </a:lnTo>
                  <a:lnTo>
                    <a:pt x="1145258" y="3927"/>
                  </a:lnTo>
                  <a:lnTo>
                    <a:pt x="1085913" y="990"/>
                  </a:lnTo>
                  <a:lnTo>
                    <a:pt x="1025651" y="0"/>
                  </a:lnTo>
                  <a:close/>
                </a:path>
              </a:pathLst>
            </a:custGeom>
            <a:solidFill>
              <a:srgbClr val="FFF4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0140695" y="4782311"/>
              <a:ext cx="2051685" cy="1167765"/>
            </a:xfrm>
            <a:custGeom>
              <a:avLst/>
              <a:gdLst/>
              <a:ahLst/>
              <a:cxnLst/>
              <a:rect l="l" t="t" r="r" b="b"/>
              <a:pathLst>
                <a:path w="2051684" h="1167764">
                  <a:moveTo>
                    <a:pt x="0" y="0"/>
                  </a:moveTo>
                  <a:lnTo>
                    <a:pt x="1025651" y="0"/>
                  </a:lnTo>
                  <a:lnTo>
                    <a:pt x="1085913" y="990"/>
                  </a:lnTo>
                  <a:lnTo>
                    <a:pt x="1145258" y="3927"/>
                  </a:lnTo>
                  <a:lnTo>
                    <a:pt x="1203591" y="8754"/>
                  </a:lnTo>
                  <a:lnTo>
                    <a:pt x="1260814" y="15417"/>
                  </a:lnTo>
                  <a:lnTo>
                    <a:pt x="1316832" y="23861"/>
                  </a:lnTo>
                  <a:lnTo>
                    <a:pt x="1371549" y="34032"/>
                  </a:lnTo>
                  <a:lnTo>
                    <a:pt x="1424868" y="45874"/>
                  </a:lnTo>
                  <a:lnTo>
                    <a:pt x="1476693" y="59333"/>
                  </a:lnTo>
                  <a:lnTo>
                    <a:pt x="1526928" y="74354"/>
                  </a:lnTo>
                  <a:lnTo>
                    <a:pt x="1575477" y="90883"/>
                  </a:lnTo>
                  <a:lnTo>
                    <a:pt x="1622244" y="108864"/>
                  </a:lnTo>
                  <a:lnTo>
                    <a:pt x="1667131" y="128242"/>
                  </a:lnTo>
                  <a:lnTo>
                    <a:pt x="1710044" y="148964"/>
                  </a:lnTo>
                  <a:lnTo>
                    <a:pt x="1750885" y="170973"/>
                  </a:lnTo>
                  <a:lnTo>
                    <a:pt x="1789559" y="194216"/>
                  </a:lnTo>
                  <a:lnTo>
                    <a:pt x="1825969" y="218638"/>
                  </a:lnTo>
                  <a:lnTo>
                    <a:pt x="1860020" y="244183"/>
                  </a:lnTo>
                  <a:lnTo>
                    <a:pt x="1891614" y="270798"/>
                  </a:lnTo>
                  <a:lnTo>
                    <a:pt x="1920656" y="298427"/>
                  </a:lnTo>
                  <a:lnTo>
                    <a:pt x="1947049" y="327015"/>
                  </a:lnTo>
                  <a:lnTo>
                    <a:pt x="1991506" y="386851"/>
                  </a:lnTo>
                  <a:lnTo>
                    <a:pt x="2024214" y="449868"/>
                  </a:lnTo>
                  <a:lnTo>
                    <a:pt x="2044403" y="515628"/>
                  </a:lnTo>
                  <a:lnTo>
                    <a:pt x="2051303" y="583691"/>
                  </a:lnTo>
                  <a:lnTo>
                    <a:pt x="2049562" y="617988"/>
                  </a:lnTo>
                  <a:lnTo>
                    <a:pt x="2035921" y="684960"/>
                  </a:lnTo>
                  <a:lnTo>
                    <a:pt x="2009376" y="749407"/>
                  </a:lnTo>
                  <a:lnTo>
                    <a:pt x="1970698" y="810891"/>
                  </a:lnTo>
                  <a:lnTo>
                    <a:pt x="1920656" y="868973"/>
                  </a:lnTo>
                  <a:lnTo>
                    <a:pt x="1891614" y="896602"/>
                  </a:lnTo>
                  <a:lnTo>
                    <a:pt x="1860020" y="923216"/>
                  </a:lnTo>
                  <a:lnTo>
                    <a:pt x="1825969" y="948761"/>
                  </a:lnTo>
                  <a:lnTo>
                    <a:pt x="1789559" y="973182"/>
                  </a:lnTo>
                  <a:lnTo>
                    <a:pt x="1750885" y="996424"/>
                  </a:lnTo>
                  <a:lnTo>
                    <a:pt x="1710044" y="1018433"/>
                  </a:lnTo>
                  <a:lnTo>
                    <a:pt x="1667131" y="1039153"/>
                  </a:lnTo>
                  <a:lnTo>
                    <a:pt x="1622244" y="1058530"/>
                  </a:lnTo>
                  <a:lnTo>
                    <a:pt x="1575477" y="1076510"/>
                  </a:lnTo>
                  <a:lnTo>
                    <a:pt x="1526928" y="1093037"/>
                  </a:lnTo>
                  <a:lnTo>
                    <a:pt x="1476693" y="1108056"/>
                  </a:lnTo>
                  <a:lnTo>
                    <a:pt x="1424868" y="1121514"/>
                  </a:lnTo>
                  <a:lnTo>
                    <a:pt x="1371549" y="1133355"/>
                  </a:lnTo>
                  <a:lnTo>
                    <a:pt x="1316832" y="1143525"/>
                  </a:lnTo>
                  <a:lnTo>
                    <a:pt x="1260814" y="1151968"/>
                  </a:lnTo>
                  <a:lnTo>
                    <a:pt x="1203591" y="1158630"/>
                  </a:lnTo>
                  <a:lnTo>
                    <a:pt x="1145258" y="1163457"/>
                  </a:lnTo>
                  <a:lnTo>
                    <a:pt x="1085913" y="1166393"/>
                  </a:lnTo>
                  <a:lnTo>
                    <a:pt x="1025651" y="1167384"/>
                  </a:lnTo>
                  <a:lnTo>
                    <a:pt x="0" y="1167384"/>
                  </a:lnTo>
                  <a:lnTo>
                    <a:pt x="0" y="0"/>
                  </a:lnTo>
                  <a:close/>
                </a:path>
              </a:pathLst>
            </a:custGeom>
            <a:ln w="12192">
              <a:solidFill>
                <a:srgbClr val="BB930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10343133" y="5104638"/>
            <a:ext cx="134747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solidFill>
                  <a:srgbClr val="B13113"/>
                </a:solidFill>
                <a:latin typeface="Times New Roman"/>
                <a:cs typeface="Times New Roman"/>
              </a:rPr>
              <a:t>Не</a:t>
            </a:r>
            <a:r>
              <a:rPr sz="1600" b="1" spc="-15" dirty="0">
                <a:solidFill>
                  <a:srgbClr val="B13113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B13113"/>
                </a:solidFill>
                <a:latin typeface="Times New Roman"/>
                <a:cs typeface="Times New Roman"/>
              </a:rPr>
              <a:t>менее</a:t>
            </a:r>
            <a:r>
              <a:rPr sz="1600" b="1" spc="-15" dirty="0">
                <a:solidFill>
                  <a:srgbClr val="B13113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B13113"/>
                </a:solidFill>
                <a:latin typeface="Times New Roman"/>
                <a:cs typeface="Times New Roman"/>
              </a:rPr>
              <a:t>20</a:t>
            </a:r>
            <a:r>
              <a:rPr sz="1600" b="1" spc="-25" dirty="0">
                <a:solidFill>
                  <a:srgbClr val="B13113"/>
                </a:solidFill>
                <a:latin typeface="Times New Roman"/>
                <a:cs typeface="Times New Roman"/>
              </a:rPr>
              <a:t> м,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0221214" y="5348173"/>
            <a:ext cx="159258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solidFill>
                  <a:srgbClr val="B13113"/>
                </a:solidFill>
                <a:latin typeface="Times New Roman"/>
                <a:cs typeface="Times New Roman"/>
              </a:rPr>
              <a:t>но</a:t>
            </a:r>
            <a:r>
              <a:rPr sz="1600" b="1" spc="-35" dirty="0">
                <a:solidFill>
                  <a:srgbClr val="B13113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B13113"/>
                </a:solidFill>
                <a:latin typeface="Times New Roman"/>
                <a:cs typeface="Times New Roman"/>
              </a:rPr>
              <a:t>не</a:t>
            </a:r>
            <a:r>
              <a:rPr sz="1600" b="1" spc="-40" dirty="0">
                <a:solidFill>
                  <a:srgbClr val="B13113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B13113"/>
                </a:solidFill>
                <a:latin typeface="Times New Roman"/>
                <a:cs typeface="Times New Roman"/>
              </a:rPr>
              <a:t>более</a:t>
            </a:r>
            <a:r>
              <a:rPr sz="1600" b="1" spc="-35" dirty="0">
                <a:solidFill>
                  <a:srgbClr val="B13113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B13113"/>
                </a:solidFill>
                <a:latin typeface="Times New Roman"/>
                <a:cs typeface="Times New Roman"/>
              </a:rPr>
              <a:t>100</a:t>
            </a:r>
            <a:r>
              <a:rPr sz="1600" b="1" spc="-40" dirty="0">
                <a:solidFill>
                  <a:srgbClr val="B13113"/>
                </a:solidFill>
                <a:latin typeface="Times New Roman"/>
                <a:cs typeface="Times New Roman"/>
              </a:rPr>
              <a:t> </a:t>
            </a:r>
            <a:r>
              <a:rPr sz="1600" b="1" spc="-50" dirty="0">
                <a:solidFill>
                  <a:srgbClr val="B13113"/>
                </a:solidFill>
                <a:latin typeface="Times New Roman"/>
                <a:cs typeface="Times New Roman"/>
              </a:rPr>
              <a:t>м</a:t>
            </a:r>
            <a:endParaRPr sz="1600">
              <a:latin typeface="Times New Roman"/>
              <a:cs typeface="Times New Roman"/>
            </a:endParaRPr>
          </a:p>
        </p:txBody>
      </p:sp>
      <p:pic>
        <p:nvPicPr>
          <p:cNvPr id="17" name="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898635" y="2653283"/>
            <a:ext cx="2965704" cy="1709927"/>
          </a:xfrm>
          <a:prstGeom prst="rect">
            <a:avLst/>
          </a:prstGeom>
        </p:spPr>
      </p:pic>
      <p:grpSp>
        <p:nvGrpSpPr>
          <p:cNvPr id="18" name="object 18"/>
          <p:cNvGrpSpPr/>
          <p:nvPr/>
        </p:nvGrpSpPr>
        <p:grpSpPr>
          <a:xfrm>
            <a:off x="10928604" y="5745478"/>
            <a:ext cx="1163320" cy="1057910"/>
            <a:chOff x="10928604" y="5745478"/>
            <a:chExt cx="1163320" cy="1057910"/>
          </a:xfrm>
        </p:grpSpPr>
        <p:pic>
          <p:nvPicPr>
            <p:cNvPr id="19" name="object 1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937748" y="5754624"/>
              <a:ext cx="1144524" cy="1039368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10933176" y="5750050"/>
              <a:ext cx="1153795" cy="1049020"/>
            </a:xfrm>
            <a:custGeom>
              <a:avLst/>
              <a:gdLst/>
              <a:ahLst/>
              <a:cxnLst/>
              <a:rect l="l" t="t" r="r" b="b"/>
              <a:pathLst>
                <a:path w="1153795" h="1049020">
                  <a:moveTo>
                    <a:pt x="0" y="1048511"/>
                  </a:moveTo>
                  <a:lnTo>
                    <a:pt x="1153668" y="1048511"/>
                  </a:lnTo>
                  <a:lnTo>
                    <a:pt x="1153668" y="0"/>
                  </a:lnTo>
                  <a:lnTo>
                    <a:pt x="0" y="0"/>
                  </a:lnTo>
                  <a:lnTo>
                    <a:pt x="0" y="1048511"/>
                  </a:lnTo>
                  <a:close/>
                </a:path>
              </a:pathLst>
            </a:custGeom>
            <a:ln w="9144">
              <a:solidFill>
                <a:srgbClr val="8467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304800" y="6263640"/>
            <a:ext cx="10523220" cy="504825"/>
          </a:xfrm>
          <a:prstGeom prst="rect">
            <a:avLst/>
          </a:prstGeom>
          <a:solidFill>
            <a:srgbClr val="EBE0E0"/>
          </a:solidFill>
          <a:ln w="12192">
            <a:solidFill>
              <a:srgbClr val="FF0000"/>
            </a:solidFill>
          </a:ln>
        </p:spPr>
        <p:txBody>
          <a:bodyPr vert="horz" wrap="square" lIns="0" tIns="3365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65"/>
              </a:spcBef>
            </a:pPr>
            <a:r>
              <a:rPr sz="1400" b="1" dirty="0">
                <a:solidFill>
                  <a:srgbClr val="854904"/>
                </a:solidFill>
                <a:latin typeface="Times New Roman"/>
                <a:cs typeface="Times New Roman"/>
              </a:rPr>
              <a:t>Статья</a:t>
            </a:r>
            <a:r>
              <a:rPr sz="1400" b="1" spc="-60" dirty="0">
                <a:solidFill>
                  <a:srgbClr val="854904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854904"/>
                </a:solidFill>
                <a:latin typeface="Times New Roman"/>
                <a:cs typeface="Times New Roman"/>
              </a:rPr>
              <a:t>6.35</a:t>
            </a:r>
            <a:r>
              <a:rPr sz="1400" b="1" spc="290" dirty="0">
                <a:solidFill>
                  <a:srgbClr val="854904"/>
                </a:solidFill>
                <a:latin typeface="Times New Roman"/>
                <a:cs typeface="Times New Roman"/>
              </a:rPr>
              <a:t> </a:t>
            </a:r>
            <a:r>
              <a:rPr sz="1400" b="1" spc="-10" dirty="0">
                <a:solidFill>
                  <a:srgbClr val="854904"/>
                </a:solidFill>
                <a:latin typeface="Times New Roman"/>
                <a:cs typeface="Times New Roman"/>
              </a:rPr>
              <a:t>Несоблюдение</a:t>
            </a:r>
            <a:r>
              <a:rPr sz="1400" b="1" spc="-25" dirty="0">
                <a:solidFill>
                  <a:srgbClr val="854904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854904"/>
                </a:solidFill>
                <a:latin typeface="Times New Roman"/>
                <a:cs typeface="Times New Roman"/>
              </a:rPr>
              <a:t>санитарно-эпидемиологических</a:t>
            </a:r>
            <a:r>
              <a:rPr sz="1400" b="1" spc="-15" dirty="0">
                <a:solidFill>
                  <a:srgbClr val="854904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854904"/>
                </a:solidFill>
                <a:latin typeface="Times New Roman"/>
                <a:cs typeface="Times New Roman"/>
              </a:rPr>
              <a:t>требований</a:t>
            </a:r>
            <a:r>
              <a:rPr sz="1400" b="1" spc="-30" dirty="0">
                <a:solidFill>
                  <a:srgbClr val="854904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854904"/>
                </a:solidFill>
                <a:latin typeface="Times New Roman"/>
                <a:cs typeface="Times New Roman"/>
              </a:rPr>
              <a:t>при</a:t>
            </a:r>
            <a:r>
              <a:rPr sz="1400" b="1" spc="-30" dirty="0">
                <a:solidFill>
                  <a:srgbClr val="854904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854904"/>
                </a:solidFill>
                <a:latin typeface="Times New Roman"/>
                <a:cs typeface="Times New Roman"/>
              </a:rPr>
              <a:t>обращении</a:t>
            </a:r>
            <a:r>
              <a:rPr sz="1400" b="1" spc="-25" dirty="0">
                <a:solidFill>
                  <a:srgbClr val="854904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854904"/>
                </a:solidFill>
                <a:latin typeface="Times New Roman"/>
                <a:cs typeface="Times New Roman"/>
              </a:rPr>
              <a:t>с</a:t>
            </a:r>
            <a:r>
              <a:rPr sz="1400" b="1" spc="-30" dirty="0">
                <a:solidFill>
                  <a:srgbClr val="854904"/>
                </a:solidFill>
                <a:latin typeface="Times New Roman"/>
                <a:cs typeface="Times New Roman"/>
              </a:rPr>
              <a:t> </a:t>
            </a:r>
            <a:r>
              <a:rPr sz="1400" b="1" spc="-10" dirty="0">
                <a:solidFill>
                  <a:srgbClr val="854904"/>
                </a:solidFill>
                <a:latin typeface="Times New Roman"/>
                <a:cs typeface="Times New Roman"/>
              </a:rPr>
              <a:t>отходами</a:t>
            </a:r>
            <a:r>
              <a:rPr sz="1400" b="1" spc="-55" dirty="0">
                <a:solidFill>
                  <a:srgbClr val="854904"/>
                </a:solidFill>
                <a:latin typeface="Times New Roman"/>
                <a:cs typeface="Times New Roman"/>
              </a:rPr>
              <a:t> </a:t>
            </a:r>
            <a:r>
              <a:rPr sz="1400" b="1" spc="-10" dirty="0">
                <a:solidFill>
                  <a:srgbClr val="854904"/>
                </a:solidFill>
                <a:latin typeface="Times New Roman"/>
                <a:cs typeface="Times New Roman"/>
              </a:rPr>
              <a:t>производства</a:t>
            </a:r>
            <a:r>
              <a:rPr sz="1400" b="1" spc="-50" dirty="0">
                <a:solidFill>
                  <a:srgbClr val="854904"/>
                </a:solidFill>
                <a:latin typeface="Times New Roman"/>
                <a:cs typeface="Times New Roman"/>
              </a:rPr>
              <a:t> и</a:t>
            </a:r>
            <a:endParaRPr sz="14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400" b="1" spc="-10" dirty="0">
                <a:solidFill>
                  <a:srgbClr val="854904"/>
                </a:solidFill>
                <a:latin typeface="Times New Roman"/>
                <a:cs typeface="Times New Roman"/>
              </a:rPr>
              <a:t>потребления</a:t>
            </a:r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15208" y="337769"/>
            <a:ext cx="6647815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Мероприятия</a:t>
            </a:r>
            <a:r>
              <a:rPr spc="-85" dirty="0"/>
              <a:t> </a:t>
            </a:r>
            <a:r>
              <a:rPr dirty="0"/>
              <a:t>по</a:t>
            </a:r>
            <a:r>
              <a:rPr spc="-85" dirty="0"/>
              <a:t> </a:t>
            </a:r>
            <a:r>
              <a:rPr spc="-10" dirty="0"/>
              <a:t>дезинсекции</a:t>
            </a:r>
            <a:r>
              <a:rPr spc="-35" dirty="0"/>
              <a:t> </a:t>
            </a:r>
            <a:r>
              <a:rPr dirty="0"/>
              <a:t>и</a:t>
            </a:r>
            <a:r>
              <a:rPr spc="-85" dirty="0"/>
              <a:t> </a:t>
            </a:r>
            <a:r>
              <a:rPr spc="-10" dirty="0"/>
              <a:t>дератизации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68909" y="2427858"/>
            <a:ext cx="5402580" cy="1550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4F3434"/>
                </a:solidFill>
                <a:latin typeface="Times New Roman"/>
                <a:cs typeface="Times New Roman"/>
              </a:rPr>
              <a:t>В</a:t>
            </a:r>
            <a:r>
              <a:rPr sz="2000" spc="459" dirty="0">
                <a:solidFill>
                  <a:srgbClr val="4F3434"/>
                </a:solidFill>
                <a:latin typeface="Times New Roman"/>
                <a:cs typeface="Times New Roman"/>
              </a:rPr>
              <a:t>  </a:t>
            </a:r>
            <a:r>
              <a:rPr sz="2000" dirty="0">
                <a:solidFill>
                  <a:srgbClr val="4F3434"/>
                </a:solidFill>
                <a:latin typeface="Times New Roman"/>
                <a:cs typeface="Times New Roman"/>
              </a:rPr>
              <a:t>торговых</a:t>
            </a:r>
            <a:r>
              <a:rPr sz="2000" spc="475" dirty="0">
                <a:solidFill>
                  <a:srgbClr val="4F3434"/>
                </a:solidFill>
                <a:latin typeface="Times New Roman"/>
                <a:cs typeface="Times New Roman"/>
              </a:rPr>
              <a:t>  </a:t>
            </a:r>
            <a:r>
              <a:rPr sz="2000" dirty="0">
                <a:solidFill>
                  <a:srgbClr val="4F3434"/>
                </a:solidFill>
                <a:latin typeface="Times New Roman"/>
                <a:cs typeface="Times New Roman"/>
              </a:rPr>
              <a:t>объектах</a:t>
            </a:r>
            <a:r>
              <a:rPr sz="2000" spc="475" dirty="0">
                <a:solidFill>
                  <a:srgbClr val="4F3434"/>
                </a:solidFill>
                <a:latin typeface="Times New Roman"/>
                <a:cs typeface="Times New Roman"/>
              </a:rPr>
              <a:t>  </a:t>
            </a:r>
            <a:r>
              <a:rPr sz="2000" dirty="0">
                <a:solidFill>
                  <a:srgbClr val="4F3434"/>
                </a:solidFill>
                <a:latin typeface="Times New Roman"/>
                <a:cs typeface="Times New Roman"/>
              </a:rPr>
              <a:t>должны</a:t>
            </a:r>
            <a:r>
              <a:rPr sz="2000" spc="480" dirty="0">
                <a:solidFill>
                  <a:srgbClr val="4F3434"/>
                </a:solidFill>
                <a:latin typeface="Times New Roman"/>
                <a:cs typeface="Times New Roman"/>
              </a:rPr>
              <a:t>  </a:t>
            </a:r>
            <a:r>
              <a:rPr sz="2000" spc="-10" dirty="0">
                <a:solidFill>
                  <a:srgbClr val="4F3434"/>
                </a:solidFill>
                <a:latin typeface="Times New Roman"/>
                <a:cs typeface="Times New Roman"/>
              </a:rPr>
              <a:t>проводиться </a:t>
            </a:r>
            <a:r>
              <a:rPr sz="2000" dirty="0">
                <a:solidFill>
                  <a:srgbClr val="4F3434"/>
                </a:solidFill>
                <a:latin typeface="Times New Roman"/>
                <a:cs typeface="Times New Roman"/>
              </a:rPr>
              <a:t>мероприятия</a:t>
            </a:r>
            <a:r>
              <a:rPr sz="2000" spc="75" dirty="0">
                <a:solidFill>
                  <a:srgbClr val="4F3434"/>
                </a:solidFill>
                <a:latin typeface="Times New Roman"/>
                <a:cs typeface="Times New Roman"/>
              </a:rPr>
              <a:t>  </a:t>
            </a:r>
            <a:r>
              <a:rPr sz="2000" dirty="0">
                <a:solidFill>
                  <a:srgbClr val="4F3434"/>
                </a:solidFill>
                <a:latin typeface="Times New Roman"/>
                <a:cs typeface="Times New Roman"/>
              </a:rPr>
              <a:t>по</a:t>
            </a:r>
            <a:r>
              <a:rPr sz="2000" spc="90" dirty="0">
                <a:solidFill>
                  <a:srgbClr val="4F3434"/>
                </a:solidFill>
                <a:latin typeface="Times New Roman"/>
                <a:cs typeface="Times New Roman"/>
              </a:rPr>
              <a:t>  </a:t>
            </a:r>
            <a:r>
              <a:rPr sz="2000" b="1" dirty="0">
                <a:solidFill>
                  <a:srgbClr val="4F3434"/>
                </a:solidFill>
                <a:latin typeface="Times New Roman"/>
                <a:cs typeface="Times New Roman"/>
              </a:rPr>
              <a:t>дезинсекции</a:t>
            </a:r>
            <a:r>
              <a:rPr sz="2000" b="1" spc="85" dirty="0">
                <a:solidFill>
                  <a:srgbClr val="4F3434"/>
                </a:solidFill>
                <a:latin typeface="Times New Roman"/>
                <a:cs typeface="Times New Roman"/>
              </a:rPr>
              <a:t>  </a:t>
            </a:r>
            <a:r>
              <a:rPr sz="2000" b="1" dirty="0">
                <a:solidFill>
                  <a:srgbClr val="4F3434"/>
                </a:solidFill>
                <a:latin typeface="Times New Roman"/>
                <a:cs typeface="Times New Roman"/>
              </a:rPr>
              <a:t>и</a:t>
            </a:r>
            <a:r>
              <a:rPr sz="2000" b="1" spc="90" dirty="0">
                <a:solidFill>
                  <a:srgbClr val="4F3434"/>
                </a:solidFill>
                <a:latin typeface="Times New Roman"/>
                <a:cs typeface="Times New Roman"/>
              </a:rPr>
              <a:t>  </a:t>
            </a:r>
            <a:r>
              <a:rPr sz="2000" b="1" spc="-10" dirty="0">
                <a:solidFill>
                  <a:srgbClr val="4F3434"/>
                </a:solidFill>
                <a:latin typeface="Times New Roman"/>
                <a:cs typeface="Times New Roman"/>
              </a:rPr>
              <a:t>дератизации</a:t>
            </a:r>
            <a:r>
              <a:rPr sz="2000" spc="-10" dirty="0">
                <a:solidFill>
                  <a:srgbClr val="4F3434"/>
                </a:solidFill>
                <a:latin typeface="Times New Roman"/>
                <a:cs typeface="Times New Roman"/>
              </a:rPr>
              <a:t>. </a:t>
            </a:r>
            <a:r>
              <a:rPr sz="2000" dirty="0">
                <a:solidFill>
                  <a:srgbClr val="4F3434"/>
                </a:solidFill>
                <a:latin typeface="Times New Roman"/>
                <a:cs typeface="Times New Roman"/>
              </a:rPr>
              <a:t>Порядок</a:t>
            </a:r>
            <a:r>
              <a:rPr sz="2000" spc="555" dirty="0">
                <a:solidFill>
                  <a:srgbClr val="4F3434"/>
                </a:solidFill>
                <a:latin typeface="Times New Roman"/>
                <a:cs typeface="Times New Roman"/>
              </a:rPr>
              <a:t>   </a:t>
            </a:r>
            <a:r>
              <a:rPr sz="2000" dirty="0">
                <a:solidFill>
                  <a:srgbClr val="4F3434"/>
                </a:solidFill>
                <a:latin typeface="Times New Roman"/>
                <a:cs typeface="Times New Roman"/>
              </a:rPr>
              <a:t>и</a:t>
            </a:r>
            <a:r>
              <a:rPr sz="2000" spc="560" dirty="0">
                <a:solidFill>
                  <a:srgbClr val="4F3434"/>
                </a:solidFill>
                <a:latin typeface="Times New Roman"/>
                <a:cs typeface="Times New Roman"/>
              </a:rPr>
              <a:t>   </a:t>
            </a:r>
            <a:r>
              <a:rPr sz="2000" dirty="0">
                <a:solidFill>
                  <a:srgbClr val="4F3434"/>
                </a:solidFill>
                <a:latin typeface="Times New Roman"/>
                <a:cs typeface="Times New Roman"/>
              </a:rPr>
              <a:t>периодичность</a:t>
            </a:r>
            <a:r>
              <a:rPr sz="2000" spc="570" dirty="0">
                <a:solidFill>
                  <a:srgbClr val="4F3434"/>
                </a:solidFill>
                <a:latin typeface="Times New Roman"/>
                <a:cs typeface="Times New Roman"/>
              </a:rPr>
              <a:t>   </a:t>
            </a:r>
            <a:r>
              <a:rPr sz="2000" spc="-10" dirty="0">
                <a:solidFill>
                  <a:srgbClr val="4F3434"/>
                </a:solidFill>
                <a:latin typeface="Times New Roman"/>
                <a:cs typeface="Times New Roman"/>
              </a:rPr>
              <a:t>определяется </a:t>
            </a:r>
            <a:r>
              <a:rPr sz="2000" dirty="0">
                <a:solidFill>
                  <a:srgbClr val="4F3434"/>
                </a:solidFill>
                <a:latin typeface="Times New Roman"/>
                <a:cs typeface="Times New Roman"/>
              </a:rPr>
              <a:t>хозяйствующим</a:t>
            </a:r>
            <a:r>
              <a:rPr sz="2000" spc="155" dirty="0">
                <a:solidFill>
                  <a:srgbClr val="4F3434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F3434"/>
                </a:solidFill>
                <a:latin typeface="Times New Roman"/>
                <a:cs typeface="Times New Roman"/>
              </a:rPr>
              <a:t>субъектом</a:t>
            </a:r>
            <a:r>
              <a:rPr sz="2000" spc="165" dirty="0">
                <a:solidFill>
                  <a:srgbClr val="4F3434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F3434"/>
                </a:solidFill>
                <a:latin typeface="Times New Roman"/>
                <a:cs typeface="Times New Roman"/>
              </a:rPr>
              <a:t>с</a:t>
            </a:r>
            <a:r>
              <a:rPr sz="2000" spc="165" dirty="0">
                <a:solidFill>
                  <a:srgbClr val="4F3434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F3434"/>
                </a:solidFill>
                <a:latin typeface="Times New Roman"/>
                <a:cs typeface="Times New Roman"/>
              </a:rPr>
              <a:t>учетом</a:t>
            </a:r>
            <a:r>
              <a:rPr sz="2000" spc="170" dirty="0">
                <a:solidFill>
                  <a:srgbClr val="4F3434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F3434"/>
                </a:solidFill>
                <a:latin typeface="Times New Roman"/>
                <a:cs typeface="Times New Roman"/>
              </a:rPr>
              <a:t>требований </a:t>
            </a:r>
            <a:r>
              <a:rPr sz="2000" dirty="0">
                <a:solidFill>
                  <a:srgbClr val="4F3434"/>
                </a:solidFill>
                <a:latin typeface="Times New Roman"/>
                <a:cs typeface="Times New Roman"/>
              </a:rPr>
              <a:t>санитарно-эпидемиологических</a:t>
            </a:r>
            <a:r>
              <a:rPr sz="2000" spc="-35" dirty="0">
                <a:solidFill>
                  <a:srgbClr val="4F3434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F3434"/>
                </a:solidFill>
                <a:latin typeface="Times New Roman"/>
                <a:cs typeface="Times New Roman"/>
              </a:rPr>
              <a:t>правил.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6019546" y="1375917"/>
            <a:ext cx="5499100" cy="2955925"/>
            <a:chOff x="6019546" y="1375917"/>
            <a:chExt cx="5499100" cy="2955925"/>
          </a:xfrm>
        </p:grpSpPr>
        <p:sp>
          <p:nvSpPr>
            <p:cNvPr id="5" name="object 5"/>
            <p:cNvSpPr/>
            <p:nvPr/>
          </p:nvSpPr>
          <p:spPr>
            <a:xfrm>
              <a:off x="6025896" y="1382267"/>
              <a:ext cx="5486400" cy="2943225"/>
            </a:xfrm>
            <a:custGeom>
              <a:avLst/>
              <a:gdLst/>
              <a:ahLst/>
              <a:cxnLst/>
              <a:rect l="l" t="t" r="r" b="b"/>
              <a:pathLst>
                <a:path w="5486400" h="2943225">
                  <a:moveTo>
                    <a:pt x="5486400" y="0"/>
                  </a:moveTo>
                  <a:lnTo>
                    <a:pt x="0" y="0"/>
                  </a:lnTo>
                  <a:lnTo>
                    <a:pt x="0" y="2942843"/>
                  </a:lnTo>
                  <a:lnTo>
                    <a:pt x="5486400" y="2942843"/>
                  </a:lnTo>
                  <a:lnTo>
                    <a:pt x="5486400" y="0"/>
                  </a:lnTo>
                  <a:close/>
                </a:path>
              </a:pathLst>
            </a:custGeom>
            <a:solidFill>
              <a:srgbClr val="FFEA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025896" y="1382267"/>
              <a:ext cx="5486400" cy="2943225"/>
            </a:xfrm>
            <a:custGeom>
              <a:avLst/>
              <a:gdLst/>
              <a:ahLst/>
              <a:cxnLst/>
              <a:rect l="l" t="t" r="r" b="b"/>
              <a:pathLst>
                <a:path w="5486400" h="2943225">
                  <a:moveTo>
                    <a:pt x="0" y="2942843"/>
                  </a:moveTo>
                  <a:lnTo>
                    <a:pt x="5486400" y="2942843"/>
                  </a:lnTo>
                  <a:lnTo>
                    <a:pt x="5486400" y="0"/>
                  </a:lnTo>
                  <a:lnTo>
                    <a:pt x="0" y="0"/>
                  </a:lnTo>
                  <a:lnTo>
                    <a:pt x="0" y="2942843"/>
                  </a:lnTo>
                  <a:close/>
                </a:path>
              </a:pathLst>
            </a:custGeom>
            <a:ln w="12192">
              <a:solidFill>
                <a:srgbClr val="BB930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6117971" y="1797558"/>
            <a:ext cx="9105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4F3434"/>
                </a:solidFill>
                <a:latin typeface="Times New Roman"/>
                <a:cs typeface="Times New Roman"/>
              </a:rPr>
              <a:t>СанПиН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117971" y="1523238"/>
            <a:ext cx="5315585" cy="23729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91995" algn="just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E64722"/>
                </a:solidFill>
                <a:latin typeface="Times New Roman"/>
                <a:cs typeface="Times New Roman"/>
              </a:rPr>
              <a:t>до</a:t>
            </a:r>
            <a:r>
              <a:rPr sz="1800" b="1" spc="5" dirty="0">
                <a:solidFill>
                  <a:srgbClr val="E64722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E64722"/>
                </a:solidFill>
                <a:latin typeface="Times New Roman"/>
                <a:cs typeface="Times New Roman"/>
              </a:rPr>
              <a:t>01.09.2021</a:t>
            </a:r>
            <a:endParaRPr sz="1800">
              <a:latin typeface="Times New Roman"/>
              <a:cs typeface="Times New Roman"/>
            </a:endParaRPr>
          </a:p>
          <a:p>
            <a:pPr marR="5080" indent="1856105" algn="just">
              <a:lnSpc>
                <a:spcPct val="100000"/>
              </a:lnSpc>
              <a:tabLst>
                <a:tab pos="4089400" algn="l"/>
              </a:tabLst>
            </a:pPr>
            <a:r>
              <a:rPr sz="1800" b="1" spc="-10" dirty="0">
                <a:solidFill>
                  <a:srgbClr val="4F3434"/>
                </a:solidFill>
                <a:latin typeface="Times New Roman"/>
                <a:cs typeface="Times New Roman"/>
              </a:rPr>
              <a:t>3.5.2.3472-</a:t>
            </a:r>
            <a:r>
              <a:rPr sz="1800" b="1" spc="-25" dirty="0">
                <a:solidFill>
                  <a:srgbClr val="4F3434"/>
                </a:solidFill>
                <a:latin typeface="Times New Roman"/>
                <a:cs typeface="Times New Roman"/>
              </a:rPr>
              <a:t>17</a:t>
            </a:r>
            <a:r>
              <a:rPr sz="1800" b="1" dirty="0">
                <a:solidFill>
                  <a:srgbClr val="4F3434"/>
                </a:solidFill>
                <a:latin typeface="Times New Roman"/>
                <a:cs typeface="Times New Roman"/>
              </a:rPr>
              <a:t>	</a:t>
            </a:r>
            <a:r>
              <a:rPr sz="1800" b="1" spc="-10" dirty="0">
                <a:solidFill>
                  <a:srgbClr val="4F3434"/>
                </a:solidFill>
                <a:latin typeface="Times New Roman"/>
                <a:cs typeface="Times New Roman"/>
              </a:rPr>
              <a:t>"</a:t>
            </a:r>
            <a:r>
              <a:rPr sz="1600" b="1" spc="-10" dirty="0">
                <a:solidFill>
                  <a:srgbClr val="4F3434"/>
                </a:solidFill>
                <a:latin typeface="Times New Roman"/>
                <a:cs typeface="Times New Roman"/>
              </a:rPr>
              <a:t>Санитарно- </a:t>
            </a:r>
            <a:r>
              <a:rPr sz="1600" b="1" dirty="0">
                <a:solidFill>
                  <a:srgbClr val="4F3434"/>
                </a:solidFill>
                <a:latin typeface="Times New Roman"/>
                <a:cs typeface="Times New Roman"/>
              </a:rPr>
              <a:t>эпидемиологические</a:t>
            </a:r>
            <a:r>
              <a:rPr sz="1600" b="1" spc="455" dirty="0">
                <a:solidFill>
                  <a:srgbClr val="4F3434"/>
                </a:solidFill>
                <a:latin typeface="Times New Roman"/>
                <a:cs typeface="Times New Roman"/>
              </a:rPr>
              <a:t>  </a:t>
            </a:r>
            <a:r>
              <a:rPr sz="1600" b="1" dirty="0">
                <a:solidFill>
                  <a:srgbClr val="4F3434"/>
                </a:solidFill>
                <a:latin typeface="Times New Roman"/>
                <a:cs typeface="Times New Roman"/>
              </a:rPr>
              <a:t>требования</a:t>
            </a:r>
            <a:r>
              <a:rPr sz="1600" b="1" spc="450" dirty="0">
                <a:solidFill>
                  <a:srgbClr val="4F3434"/>
                </a:solidFill>
                <a:latin typeface="Times New Roman"/>
                <a:cs typeface="Times New Roman"/>
              </a:rPr>
              <a:t>  </a:t>
            </a:r>
            <a:r>
              <a:rPr sz="1600" b="1" dirty="0">
                <a:solidFill>
                  <a:srgbClr val="4F3434"/>
                </a:solidFill>
                <a:latin typeface="Times New Roman"/>
                <a:cs typeface="Times New Roman"/>
              </a:rPr>
              <a:t>к</a:t>
            </a:r>
            <a:r>
              <a:rPr sz="1600" b="1" spc="445" dirty="0">
                <a:solidFill>
                  <a:srgbClr val="4F3434"/>
                </a:solidFill>
                <a:latin typeface="Times New Roman"/>
                <a:cs typeface="Times New Roman"/>
              </a:rPr>
              <a:t>  </a:t>
            </a:r>
            <a:r>
              <a:rPr sz="1600" b="1" dirty="0">
                <a:solidFill>
                  <a:srgbClr val="4F3434"/>
                </a:solidFill>
                <a:latin typeface="Times New Roman"/>
                <a:cs typeface="Times New Roman"/>
              </a:rPr>
              <a:t>организации</a:t>
            </a:r>
            <a:r>
              <a:rPr sz="1600" b="1" spc="445" dirty="0">
                <a:solidFill>
                  <a:srgbClr val="4F3434"/>
                </a:solidFill>
                <a:latin typeface="Times New Roman"/>
                <a:cs typeface="Times New Roman"/>
              </a:rPr>
              <a:t>  </a:t>
            </a:r>
            <a:r>
              <a:rPr sz="1600" b="1" spc="-50" dirty="0">
                <a:solidFill>
                  <a:srgbClr val="4F3434"/>
                </a:solidFill>
                <a:latin typeface="Times New Roman"/>
                <a:cs typeface="Times New Roman"/>
              </a:rPr>
              <a:t>и </a:t>
            </a:r>
            <a:r>
              <a:rPr sz="1600" b="1" dirty="0">
                <a:solidFill>
                  <a:srgbClr val="4F3434"/>
                </a:solidFill>
                <a:latin typeface="Times New Roman"/>
                <a:cs typeface="Times New Roman"/>
              </a:rPr>
              <a:t>проведению</a:t>
            </a:r>
            <a:r>
              <a:rPr sz="1600" b="1" spc="300" dirty="0">
                <a:solidFill>
                  <a:srgbClr val="4F3434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4F3434"/>
                </a:solidFill>
                <a:latin typeface="Times New Roman"/>
                <a:cs typeface="Times New Roman"/>
              </a:rPr>
              <a:t>дезинсекционных</a:t>
            </a:r>
            <a:r>
              <a:rPr sz="1600" b="1" spc="305" dirty="0">
                <a:solidFill>
                  <a:srgbClr val="4F3434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4F3434"/>
                </a:solidFill>
                <a:latin typeface="Times New Roman"/>
                <a:cs typeface="Times New Roman"/>
              </a:rPr>
              <a:t>мероприятий</a:t>
            </a:r>
            <a:r>
              <a:rPr sz="1600" b="1" spc="310" dirty="0">
                <a:solidFill>
                  <a:srgbClr val="4F3434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4F3434"/>
                </a:solidFill>
                <a:latin typeface="Times New Roman"/>
                <a:cs typeface="Times New Roman"/>
              </a:rPr>
              <a:t>в</a:t>
            </a:r>
            <a:r>
              <a:rPr sz="1600" b="1" spc="290" dirty="0">
                <a:solidFill>
                  <a:srgbClr val="4F3434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4F3434"/>
                </a:solidFill>
                <a:latin typeface="Times New Roman"/>
                <a:cs typeface="Times New Roman"/>
              </a:rPr>
              <a:t>борьбе</a:t>
            </a:r>
            <a:r>
              <a:rPr sz="1600" b="1" spc="285" dirty="0">
                <a:solidFill>
                  <a:srgbClr val="4F3434"/>
                </a:solidFill>
                <a:latin typeface="Times New Roman"/>
                <a:cs typeface="Times New Roman"/>
              </a:rPr>
              <a:t> </a:t>
            </a:r>
            <a:r>
              <a:rPr sz="1600" b="1" spc="-50" dirty="0">
                <a:solidFill>
                  <a:srgbClr val="4F3434"/>
                </a:solidFill>
                <a:latin typeface="Times New Roman"/>
                <a:cs typeface="Times New Roman"/>
              </a:rPr>
              <a:t>с </a:t>
            </a:r>
            <a:r>
              <a:rPr sz="1600" b="1" dirty="0">
                <a:solidFill>
                  <a:srgbClr val="4F3434"/>
                </a:solidFill>
                <a:latin typeface="Times New Roman"/>
                <a:cs typeface="Times New Roman"/>
              </a:rPr>
              <a:t>членистоногими,</a:t>
            </a:r>
            <a:r>
              <a:rPr sz="1600" b="1" spc="400" dirty="0">
                <a:solidFill>
                  <a:srgbClr val="4F3434"/>
                </a:solidFill>
                <a:latin typeface="Times New Roman"/>
                <a:cs typeface="Times New Roman"/>
              </a:rPr>
              <a:t>  </a:t>
            </a:r>
            <a:r>
              <a:rPr sz="1600" b="1" dirty="0">
                <a:solidFill>
                  <a:srgbClr val="4F3434"/>
                </a:solidFill>
                <a:latin typeface="Times New Roman"/>
                <a:cs typeface="Times New Roman"/>
              </a:rPr>
              <a:t>имеющими</a:t>
            </a:r>
            <a:r>
              <a:rPr sz="1600" b="1" spc="400" dirty="0">
                <a:solidFill>
                  <a:srgbClr val="4F3434"/>
                </a:solidFill>
                <a:latin typeface="Times New Roman"/>
                <a:cs typeface="Times New Roman"/>
              </a:rPr>
              <a:t>  </a:t>
            </a:r>
            <a:r>
              <a:rPr sz="1600" b="1" dirty="0">
                <a:solidFill>
                  <a:srgbClr val="4F3434"/>
                </a:solidFill>
                <a:latin typeface="Times New Roman"/>
                <a:cs typeface="Times New Roman"/>
              </a:rPr>
              <a:t>эпидемиологическое</a:t>
            </a:r>
            <a:r>
              <a:rPr sz="1600" b="1" spc="405" dirty="0">
                <a:solidFill>
                  <a:srgbClr val="4F3434"/>
                </a:solidFill>
                <a:latin typeface="Times New Roman"/>
                <a:cs typeface="Times New Roman"/>
              </a:rPr>
              <a:t>  </a:t>
            </a:r>
            <a:r>
              <a:rPr sz="1600" b="1" spc="-50" dirty="0">
                <a:solidFill>
                  <a:srgbClr val="4F3434"/>
                </a:solidFill>
                <a:latin typeface="Times New Roman"/>
                <a:cs typeface="Times New Roman"/>
              </a:rPr>
              <a:t>и </a:t>
            </a:r>
            <a:r>
              <a:rPr sz="1600" b="1" spc="-10" dirty="0">
                <a:solidFill>
                  <a:srgbClr val="4F3434"/>
                </a:solidFill>
                <a:latin typeface="Times New Roman"/>
                <a:cs typeface="Times New Roman"/>
              </a:rPr>
              <a:t>санитарно-</a:t>
            </a:r>
            <a:r>
              <a:rPr sz="1600" b="1" dirty="0">
                <a:solidFill>
                  <a:srgbClr val="4F3434"/>
                </a:solidFill>
                <a:latin typeface="Times New Roman"/>
                <a:cs typeface="Times New Roman"/>
              </a:rPr>
              <a:t>гигиеническое</a:t>
            </a:r>
            <a:r>
              <a:rPr sz="1600" b="1" spc="-40" dirty="0">
                <a:solidFill>
                  <a:srgbClr val="4F3434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4F3434"/>
                </a:solidFill>
                <a:latin typeface="Times New Roman"/>
                <a:cs typeface="Times New Roman"/>
              </a:rPr>
              <a:t>значение</a:t>
            </a:r>
            <a:r>
              <a:rPr sz="1800" b="1" spc="-10" dirty="0">
                <a:solidFill>
                  <a:srgbClr val="4F3434"/>
                </a:solidFill>
                <a:latin typeface="Times New Roman"/>
                <a:cs typeface="Times New Roman"/>
              </a:rPr>
              <a:t>»</a:t>
            </a:r>
            <a:endParaRPr sz="1800">
              <a:latin typeface="Times New Roman"/>
              <a:cs typeface="Times New Roman"/>
            </a:endParaRPr>
          </a:p>
          <a:p>
            <a:pPr marR="7620" algn="just">
              <a:lnSpc>
                <a:spcPct val="100000"/>
              </a:lnSpc>
            </a:pPr>
            <a:r>
              <a:rPr sz="1800" b="1" dirty="0">
                <a:solidFill>
                  <a:srgbClr val="4F3434"/>
                </a:solidFill>
                <a:latin typeface="Times New Roman"/>
                <a:cs typeface="Times New Roman"/>
              </a:rPr>
              <a:t>СП</a:t>
            </a:r>
            <a:r>
              <a:rPr sz="1800" b="1" spc="290" dirty="0">
                <a:solidFill>
                  <a:srgbClr val="4F3434"/>
                </a:solidFill>
                <a:latin typeface="Times New Roman"/>
                <a:cs typeface="Times New Roman"/>
              </a:rPr>
              <a:t>   </a:t>
            </a:r>
            <a:r>
              <a:rPr sz="1800" b="1" spc="-10" dirty="0">
                <a:solidFill>
                  <a:srgbClr val="4F3434"/>
                </a:solidFill>
                <a:latin typeface="Times New Roman"/>
                <a:cs typeface="Times New Roman"/>
              </a:rPr>
              <a:t>3.5.3.3223-</a:t>
            </a:r>
            <a:r>
              <a:rPr sz="1800" b="1" dirty="0">
                <a:solidFill>
                  <a:srgbClr val="4F3434"/>
                </a:solidFill>
                <a:latin typeface="Times New Roman"/>
                <a:cs typeface="Times New Roman"/>
              </a:rPr>
              <a:t>14</a:t>
            </a:r>
            <a:r>
              <a:rPr sz="1800" b="1" spc="290" dirty="0">
                <a:solidFill>
                  <a:srgbClr val="4F3434"/>
                </a:solidFill>
                <a:latin typeface="Times New Roman"/>
                <a:cs typeface="Times New Roman"/>
              </a:rPr>
              <a:t>   </a:t>
            </a:r>
            <a:r>
              <a:rPr sz="1800" b="1" spc="-10" dirty="0">
                <a:solidFill>
                  <a:srgbClr val="4F3434"/>
                </a:solidFill>
                <a:latin typeface="Times New Roman"/>
                <a:cs typeface="Times New Roman"/>
              </a:rPr>
              <a:t>"</a:t>
            </a:r>
            <a:r>
              <a:rPr sz="1600" b="1" spc="-10" dirty="0">
                <a:solidFill>
                  <a:srgbClr val="4F3434"/>
                </a:solidFill>
                <a:latin typeface="Times New Roman"/>
                <a:cs typeface="Times New Roman"/>
              </a:rPr>
              <a:t>Санитарно-эпидемиологические </a:t>
            </a:r>
            <a:r>
              <a:rPr sz="1600" b="1" dirty="0">
                <a:solidFill>
                  <a:srgbClr val="4F3434"/>
                </a:solidFill>
                <a:latin typeface="Times New Roman"/>
                <a:cs typeface="Times New Roman"/>
              </a:rPr>
              <a:t>требования</a:t>
            </a:r>
            <a:r>
              <a:rPr sz="1600" b="1" spc="430" dirty="0">
                <a:solidFill>
                  <a:srgbClr val="4F3434"/>
                </a:solidFill>
                <a:latin typeface="Times New Roman"/>
                <a:cs typeface="Times New Roman"/>
              </a:rPr>
              <a:t>    </a:t>
            </a:r>
            <a:r>
              <a:rPr sz="1600" b="1" dirty="0">
                <a:solidFill>
                  <a:srgbClr val="4F3434"/>
                </a:solidFill>
                <a:latin typeface="Times New Roman"/>
                <a:cs typeface="Times New Roman"/>
              </a:rPr>
              <a:t>к</a:t>
            </a:r>
            <a:r>
              <a:rPr sz="1600" b="1" spc="434" dirty="0">
                <a:solidFill>
                  <a:srgbClr val="4F3434"/>
                </a:solidFill>
                <a:latin typeface="Times New Roman"/>
                <a:cs typeface="Times New Roman"/>
              </a:rPr>
              <a:t>    </a:t>
            </a:r>
            <a:r>
              <a:rPr sz="1600" b="1" dirty="0">
                <a:solidFill>
                  <a:srgbClr val="4F3434"/>
                </a:solidFill>
                <a:latin typeface="Times New Roman"/>
                <a:cs typeface="Times New Roman"/>
              </a:rPr>
              <a:t>организации</a:t>
            </a:r>
            <a:r>
              <a:rPr sz="1600" b="1" spc="434" dirty="0">
                <a:solidFill>
                  <a:srgbClr val="4F3434"/>
                </a:solidFill>
                <a:latin typeface="Times New Roman"/>
                <a:cs typeface="Times New Roman"/>
              </a:rPr>
              <a:t>    </a:t>
            </a:r>
            <a:r>
              <a:rPr sz="1600" b="1" dirty="0">
                <a:solidFill>
                  <a:srgbClr val="4F3434"/>
                </a:solidFill>
                <a:latin typeface="Times New Roman"/>
                <a:cs typeface="Times New Roman"/>
              </a:rPr>
              <a:t>и</a:t>
            </a:r>
            <a:r>
              <a:rPr sz="1600" b="1" spc="430" dirty="0">
                <a:solidFill>
                  <a:srgbClr val="4F3434"/>
                </a:solidFill>
                <a:latin typeface="Times New Roman"/>
                <a:cs typeface="Times New Roman"/>
              </a:rPr>
              <a:t>    </a:t>
            </a:r>
            <a:r>
              <a:rPr sz="1600" b="1" spc="-10" dirty="0">
                <a:solidFill>
                  <a:srgbClr val="4F3434"/>
                </a:solidFill>
                <a:latin typeface="Times New Roman"/>
                <a:cs typeface="Times New Roman"/>
              </a:rPr>
              <a:t>проведению дератизационных мероприятий</a:t>
            </a:r>
            <a:r>
              <a:rPr sz="1800" b="1" spc="-10" dirty="0">
                <a:solidFill>
                  <a:srgbClr val="4F3434"/>
                </a:solidFill>
                <a:latin typeface="Times New Roman"/>
                <a:cs typeface="Times New Roman"/>
              </a:rPr>
              <a:t>»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025896" y="4593335"/>
            <a:ext cx="5486400" cy="1432560"/>
          </a:xfrm>
          <a:prstGeom prst="rect">
            <a:avLst/>
          </a:prstGeom>
          <a:solidFill>
            <a:srgbClr val="FFF4CE"/>
          </a:solidFill>
          <a:ln w="12192">
            <a:solidFill>
              <a:srgbClr val="BB9304"/>
            </a:solidFill>
          </a:ln>
        </p:spPr>
        <p:txBody>
          <a:bodyPr vert="horz" wrap="square" lIns="0" tIns="6604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520"/>
              </a:spcBef>
            </a:pPr>
            <a:r>
              <a:rPr sz="2000" b="1" dirty="0">
                <a:solidFill>
                  <a:srgbClr val="E64722"/>
                </a:solidFill>
                <a:latin typeface="Times New Roman"/>
                <a:cs typeface="Times New Roman"/>
              </a:rPr>
              <a:t>с</a:t>
            </a:r>
            <a:r>
              <a:rPr sz="2000" b="1" spc="-10" dirty="0">
                <a:solidFill>
                  <a:srgbClr val="E64722"/>
                </a:solidFill>
                <a:latin typeface="Times New Roman"/>
                <a:cs typeface="Times New Roman"/>
              </a:rPr>
              <a:t> 01.09.2021</a:t>
            </a:r>
            <a:endParaRPr sz="2000">
              <a:latin typeface="Times New Roman"/>
              <a:cs typeface="Times New Roman"/>
            </a:endParaRPr>
          </a:p>
          <a:p>
            <a:pPr marL="685165" marR="677545" indent="-1270" algn="ctr">
              <a:lnSpc>
                <a:spcPts val="2160"/>
              </a:lnSpc>
              <a:spcBef>
                <a:spcPts val="1030"/>
              </a:spcBef>
            </a:pPr>
            <a:r>
              <a:rPr sz="2000" b="1" dirty="0">
                <a:solidFill>
                  <a:srgbClr val="4F3434"/>
                </a:solidFill>
                <a:latin typeface="Times New Roman"/>
                <a:cs typeface="Times New Roman"/>
              </a:rPr>
              <a:t>СанПиН</a:t>
            </a:r>
            <a:r>
              <a:rPr sz="2000" b="1" spc="-45" dirty="0">
                <a:solidFill>
                  <a:srgbClr val="4F3434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4F3434"/>
                </a:solidFill>
                <a:latin typeface="Times New Roman"/>
                <a:cs typeface="Times New Roman"/>
              </a:rPr>
              <a:t>3.3686-21</a:t>
            </a:r>
            <a:r>
              <a:rPr sz="2000" b="1" spc="-35" dirty="0">
                <a:solidFill>
                  <a:srgbClr val="4F3434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4F3434"/>
                </a:solidFill>
                <a:latin typeface="Times New Roman"/>
                <a:cs typeface="Times New Roman"/>
              </a:rPr>
              <a:t>"Санитарно- </a:t>
            </a:r>
            <a:r>
              <a:rPr sz="2000" b="1" dirty="0">
                <a:solidFill>
                  <a:srgbClr val="4F3434"/>
                </a:solidFill>
                <a:latin typeface="Times New Roman"/>
                <a:cs typeface="Times New Roman"/>
              </a:rPr>
              <a:t>эпидемиологические</a:t>
            </a:r>
            <a:r>
              <a:rPr sz="2000" b="1" spc="-120" dirty="0">
                <a:solidFill>
                  <a:srgbClr val="4F3434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4F3434"/>
                </a:solidFill>
                <a:latin typeface="Times New Roman"/>
                <a:cs typeface="Times New Roman"/>
              </a:rPr>
              <a:t>требования</a:t>
            </a:r>
            <a:r>
              <a:rPr sz="2000" b="1" spc="-90" dirty="0">
                <a:solidFill>
                  <a:srgbClr val="4F3434"/>
                </a:solidFill>
                <a:latin typeface="Times New Roman"/>
                <a:cs typeface="Times New Roman"/>
              </a:rPr>
              <a:t> </a:t>
            </a:r>
            <a:r>
              <a:rPr sz="2000" b="1" spc="-25" dirty="0">
                <a:solidFill>
                  <a:srgbClr val="4F3434"/>
                </a:solidFill>
                <a:latin typeface="Times New Roman"/>
                <a:cs typeface="Times New Roman"/>
              </a:rPr>
              <a:t>по</a:t>
            </a:r>
            <a:endParaRPr sz="2000">
              <a:latin typeface="Times New Roman"/>
              <a:cs typeface="Times New Roman"/>
            </a:endParaRPr>
          </a:p>
          <a:p>
            <a:pPr algn="ctr">
              <a:lnSpc>
                <a:spcPts val="2130"/>
              </a:lnSpc>
            </a:pPr>
            <a:r>
              <a:rPr sz="2000" b="1" dirty="0">
                <a:solidFill>
                  <a:srgbClr val="4F3434"/>
                </a:solidFill>
                <a:latin typeface="Times New Roman"/>
                <a:cs typeface="Times New Roman"/>
              </a:rPr>
              <a:t>профилактике</a:t>
            </a:r>
            <a:r>
              <a:rPr sz="2000" b="1" spc="-105" dirty="0">
                <a:solidFill>
                  <a:srgbClr val="4F3434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4F3434"/>
                </a:solidFill>
                <a:latin typeface="Times New Roman"/>
                <a:cs typeface="Times New Roman"/>
              </a:rPr>
              <a:t>инфекционных</a:t>
            </a:r>
            <a:r>
              <a:rPr sz="2000" b="1" spc="-95" dirty="0">
                <a:solidFill>
                  <a:srgbClr val="4F3434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4F3434"/>
                </a:solidFill>
                <a:latin typeface="Times New Roman"/>
                <a:cs typeface="Times New Roman"/>
              </a:rPr>
              <a:t>болезней"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11506200" y="3345179"/>
            <a:ext cx="562610" cy="1689735"/>
            <a:chOff x="11506200" y="3345179"/>
            <a:chExt cx="562610" cy="1689735"/>
          </a:xfrm>
        </p:grpSpPr>
        <p:sp>
          <p:nvSpPr>
            <p:cNvPr id="11" name="object 11"/>
            <p:cNvSpPr/>
            <p:nvPr/>
          </p:nvSpPr>
          <p:spPr>
            <a:xfrm>
              <a:off x="11512295" y="4167250"/>
              <a:ext cx="550545" cy="861060"/>
            </a:xfrm>
            <a:custGeom>
              <a:avLst/>
              <a:gdLst/>
              <a:ahLst/>
              <a:cxnLst/>
              <a:rect l="l" t="t" r="r" b="b"/>
              <a:pathLst>
                <a:path w="550545" h="861060">
                  <a:moveTo>
                    <a:pt x="547877" y="0"/>
                  </a:moveTo>
                  <a:lnTo>
                    <a:pt x="542626" y="54835"/>
                  </a:lnTo>
                  <a:lnTo>
                    <a:pt x="534514" y="108433"/>
                  </a:lnTo>
                  <a:lnTo>
                    <a:pt x="523640" y="160631"/>
                  </a:lnTo>
                  <a:lnTo>
                    <a:pt x="510106" y="211271"/>
                  </a:lnTo>
                  <a:lnTo>
                    <a:pt x="494011" y="260191"/>
                  </a:lnTo>
                  <a:lnTo>
                    <a:pt x="475456" y="307232"/>
                  </a:lnTo>
                  <a:lnTo>
                    <a:pt x="454539" y="352233"/>
                  </a:lnTo>
                  <a:lnTo>
                    <a:pt x="431362" y="395034"/>
                  </a:lnTo>
                  <a:lnTo>
                    <a:pt x="406024" y="435475"/>
                  </a:lnTo>
                  <a:lnTo>
                    <a:pt x="378625" y="473395"/>
                  </a:lnTo>
                  <a:lnTo>
                    <a:pt x="349266" y="508635"/>
                  </a:lnTo>
                  <a:lnTo>
                    <a:pt x="318046" y="541035"/>
                  </a:lnTo>
                  <a:lnTo>
                    <a:pt x="285066" y="570433"/>
                  </a:lnTo>
                  <a:lnTo>
                    <a:pt x="250425" y="596670"/>
                  </a:lnTo>
                  <a:lnTo>
                    <a:pt x="214224" y="619586"/>
                  </a:lnTo>
                  <a:lnTo>
                    <a:pt x="176562" y="639019"/>
                  </a:lnTo>
                  <a:lnTo>
                    <a:pt x="137540" y="654812"/>
                  </a:lnTo>
                  <a:lnTo>
                    <a:pt x="137540" y="585978"/>
                  </a:lnTo>
                  <a:lnTo>
                    <a:pt x="0" y="747268"/>
                  </a:lnTo>
                  <a:lnTo>
                    <a:pt x="137540" y="861060"/>
                  </a:lnTo>
                  <a:lnTo>
                    <a:pt x="137540" y="792353"/>
                  </a:lnTo>
                  <a:lnTo>
                    <a:pt x="176074" y="776796"/>
                  </a:lnTo>
                  <a:lnTo>
                    <a:pt x="213211" y="757743"/>
                  </a:lnTo>
                  <a:lnTo>
                    <a:pt x="248866" y="735354"/>
                  </a:lnTo>
                  <a:lnTo>
                    <a:pt x="282958" y="709789"/>
                  </a:lnTo>
                  <a:lnTo>
                    <a:pt x="315402" y="681210"/>
                  </a:lnTo>
                  <a:lnTo>
                    <a:pt x="346116" y="649776"/>
                  </a:lnTo>
                  <a:lnTo>
                    <a:pt x="375017" y="615649"/>
                  </a:lnTo>
                  <a:lnTo>
                    <a:pt x="402022" y="578988"/>
                  </a:lnTo>
                  <a:lnTo>
                    <a:pt x="427046" y="539956"/>
                  </a:lnTo>
                  <a:lnTo>
                    <a:pt x="450008" y="498713"/>
                  </a:lnTo>
                  <a:lnTo>
                    <a:pt x="470824" y="455418"/>
                  </a:lnTo>
                  <a:lnTo>
                    <a:pt x="489411" y="410234"/>
                  </a:lnTo>
                  <a:lnTo>
                    <a:pt x="505685" y="363320"/>
                  </a:lnTo>
                  <a:lnTo>
                    <a:pt x="519564" y="314838"/>
                  </a:lnTo>
                  <a:lnTo>
                    <a:pt x="530965" y="264947"/>
                  </a:lnTo>
                  <a:lnTo>
                    <a:pt x="539803" y="213810"/>
                  </a:lnTo>
                  <a:lnTo>
                    <a:pt x="545997" y="161585"/>
                  </a:lnTo>
                  <a:lnTo>
                    <a:pt x="549463" y="108435"/>
                  </a:lnTo>
                  <a:lnTo>
                    <a:pt x="550117" y="54520"/>
                  </a:lnTo>
                  <a:lnTo>
                    <a:pt x="547877" y="0"/>
                  </a:lnTo>
                  <a:close/>
                </a:path>
              </a:pathLst>
            </a:custGeom>
            <a:solidFill>
              <a:srgbClr val="FFC90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512295" y="3351275"/>
              <a:ext cx="550545" cy="885190"/>
            </a:xfrm>
            <a:custGeom>
              <a:avLst/>
              <a:gdLst/>
              <a:ahLst/>
              <a:cxnLst/>
              <a:rect l="l" t="t" r="r" b="b"/>
              <a:pathLst>
                <a:path w="550545" h="885189">
                  <a:moveTo>
                    <a:pt x="0" y="0"/>
                  </a:moveTo>
                  <a:lnTo>
                    <a:pt x="0" y="137540"/>
                  </a:lnTo>
                  <a:lnTo>
                    <a:pt x="41051" y="139590"/>
                  </a:lnTo>
                  <a:lnTo>
                    <a:pt x="81284" y="145642"/>
                  </a:lnTo>
                  <a:lnTo>
                    <a:pt x="120593" y="155552"/>
                  </a:lnTo>
                  <a:lnTo>
                    <a:pt x="158871" y="169175"/>
                  </a:lnTo>
                  <a:lnTo>
                    <a:pt x="196011" y="186368"/>
                  </a:lnTo>
                  <a:lnTo>
                    <a:pt x="231907" y="206986"/>
                  </a:lnTo>
                  <a:lnTo>
                    <a:pt x="266453" y="230884"/>
                  </a:lnTo>
                  <a:lnTo>
                    <a:pt x="299542" y="257919"/>
                  </a:lnTo>
                  <a:lnTo>
                    <a:pt x="331067" y="287944"/>
                  </a:lnTo>
                  <a:lnTo>
                    <a:pt x="360922" y="320817"/>
                  </a:lnTo>
                  <a:lnTo>
                    <a:pt x="389001" y="356393"/>
                  </a:lnTo>
                  <a:lnTo>
                    <a:pt x="415196" y="394527"/>
                  </a:lnTo>
                  <a:lnTo>
                    <a:pt x="439402" y="435076"/>
                  </a:lnTo>
                  <a:lnTo>
                    <a:pt x="461513" y="477893"/>
                  </a:lnTo>
                  <a:lnTo>
                    <a:pt x="481421" y="522836"/>
                  </a:lnTo>
                  <a:lnTo>
                    <a:pt x="499020" y="569760"/>
                  </a:lnTo>
                  <a:lnTo>
                    <a:pt x="514203" y="618519"/>
                  </a:lnTo>
                  <a:lnTo>
                    <a:pt x="526865" y="668971"/>
                  </a:lnTo>
                  <a:lnTo>
                    <a:pt x="536898" y="720970"/>
                  </a:lnTo>
                  <a:lnTo>
                    <a:pt x="544197" y="774373"/>
                  </a:lnTo>
                  <a:lnTo>
                    <a:pt x="548654" y="829033"/>
                  </a:lnTo>
                  <a:lnTo>
                    <a:pt x="550163" y="884809"/>
                  </a:lnTo>
                  <a:lnTo>
                    <a:pt x="550163" y="747268"/>
                  </a:lnTo>
                  <a:lnTo>
                    <a:pt x="548654" y="691492"/>
                  </a:lnTo>
                  <a:lnTo>
                    <a:pt x="544197" y="636832"/>
                  </a:lnTo>
                  <a:lnTo>
                    <a:pt x="536898" y="583429"/>
                  </a:lnTo>
                  <a:lnTo>
                    <a:pt x="526865" y="531430"/>
                  </a:lnTo>
                  <a:lnTo>
                    <a:pt x="514203" y="480978"/>
                  </a:lnTo>
                  <a:lnTo>
                    <a:pt x="499020" y="432219"/>
                  </a:lnTo>
                  <a:lnTo>
                    <a:pt x="481421" y="385295"/>
                  </a:lnTo>
                  <a:lnTo>
                    <a:pt x="461513" y="340352"/>
                  </a:lnTo>
                  <a:lnTo>
                    <a:pt x="439402" y="297535"/>
                  </a:lnTo>
                  <a:lnTo>
                    <a:pt x="415196" y="256986"/>
                  </a:lnTo>
                  <a:lnTo>
                    <a:pt x="389000" y="218852"/>
                  </a:lnTo>
                  <a:lnTo>
                    <a:pt x="360922" y="183276"/>
                  </a:lnTo>
                  <a:lnTo>
                    <a:pt x="331067" y="150403"/>
                  </a:lnTo>
                  <a:lnTo>
                    <a:pt x="299542" y="120378"/>
                  </a:lnTo>
                  <a:lnTo>
                    <a:pt x="266453" y="93343"/>
                  </a:lnTo>
                  <a:lnTo>
                    <a:pt x="231907" y="69445"/>
                  </a:lnTo>
                  <a:lnTo>
                    <a:pt x="196011" y="48827"/>
                  </a:lnTo>
                  <a:lnTo>
                    <a:pt x="158871" y="31634"/>
                  </a:lnTo>
                  <a:lnTo>
                    <a:pt x="120593" y="18011"/>
                  </a:lnTo>
                  <a:lnTo>
                    <a:pt x="81284" y="8101"/>
                  </a:lnTo>
                  <a:lnTo>
                    <a:pt x="41051" y="20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DA10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1512295" y="3351275"/>
              <a:ext cx="550545" cy="1677035"/>
            </a:xfrm>
            <a:custGeom>
              <a:avLst/>
              <a:gdLst/>
              <a:ahLst/>
              <a:cxnLst/>
              <a:rect l="l" t="t" r="r" b="b"/>
              <a:pathLst>
                <a:path w="550545" h="1677035">
                  <a:moveTo>
                    <a:pt x="550163" y="884809"/>
                  </a:moveTo>
                  <a:lnTo>
                    <a:pt x="548654" y="829033"/>
                  </a:lnTo>
                  <a:lnTo>
                    <a:pt x="544197" y="774373"/>
                  </a:lnTo>
                  <a:lnTo>
                    <a:pt x="536898" y="720970"/>
                  </a:lnTo>
                  <a:lnTo>
                    <a:pt x="526865" y="668971"/>
                  </a:lnTo>
                  <a:lnTo>
                    <a:pt x="514203" y="618519"/>
                  </a:lnTo>
                  <a:lnTo>
                    <a:pt x="499020" y="569760"/>
                  </a:lnTo>
                  <a:lnTo>
                    <a:pt x="481421" y="522836"/>
                  </a:lnTo>
                  <a:lnTo>
                    <a:pt x="461513" y="477893"/>
                  </a:lnTo>
                  <a:lnTo>
                    <a:pt x="439402" y="435076"/>
                  </a:lnTo>
                  <a:lnTo>
                    <a:pt x="415196" y="394527"/>
                  </a:lnTo>
                  <a:lnTo>
                    <a:pt x="389001" y="356393"/>
                  </a:lnTo>
                  <a:lnTo>
                    <a:pt x="360922" y="320817"/>
                  </a:lnTo>
                  <a:lnTo>
                    <a:pt x="331067" y="287944"/>
                  </a:lnTo>
                  <a:lnTo>
                    <a:pt x="299542" y="257919"/>
                  </a:lnTo>
                  <a:lnTo>
                    <a:pt x="266453" y="230884"/>
                  </a:lnTo>
                  <a:lnTo>
                    <a:pt x="231907" y="206986"/>
                  </a:lnTo>
                  <a:lnTo>
                    <a:pt x="196011" y="186368"/>
                  </a:lnTo>
                  <a:lnTo>
                    <a:pt x="158871" y="169175"/>
                  </a:lnTo>
                  <a:lnTo>
                    <a:pt x="120593" y="155552"/>
                  </a:lnTo>
                  <a:lnTo>
                    <a:pt x="81284" y="145642"/>
                  </a:lnTo>
                  <a:lnTo>
                    <a:pt x="41051" y="139590"/>
                  </a:lnTo>
                  <a:lnTo>
                    <a:pt x="0" y="137540"/>
                  </a:lnTo>
                  <a:lnTo>
                    <a:pt x="0" y="0"/>
                  </a:lnTo>
                  <a:lnTo>
                    <a:pt x="41051" y="2049"/>
                  </a:lnTo>
                  <a:lnTo>
                    <a:pt x="81284" y="8101"/>
                  </a:lnTo>
                  <a:lnTo>
                    <a:pt x="120593" y="18011"/>
                  </a:lnTo>
                  <a:lnTo>
                    <a:pt x="158871" y="31634"/>
                  </a:lnTo>
                  <a:lnTo>
                    <a:pt x="196011" y="48827"/>
                  </a:lnTo>
                  <a:lnTo>
                    <a:pt x="231907" y="69445"/>
                  </a:lnTo>
                  <a:lnTo>
                    <a:pt x="266453" y="93343"/>
                  </a:lnTo>
                  <a:lnTo>
                    <a:pt x="299542" y="120378"/>
                  </a:lnTo>
                  <a:lnTo>
                    <a:pt x="331067" y="150403"/>
                  </a:lnTo>
                  <a:lnTo>
                    <a:pt x="360922" y="183276"/>
                  </a:lnTo>
                  <a:lnTo>
                    <a:pt x="389000" y="218852"/>
                  </a:lnTo>
                  <a:lnTo>
                    <a:pt x="415196" y="256986"/>
                  </a:lnTo>
                  <a:lnTo>
                    <a:pt x="439402" y="297535"/>
                  </a:lnTo>
                  <a:lnTo>
                    <a:pt x="461513" y="340352"/>
                  </a:lnTo>
                  <a:lnTo>
                    <a:pt x="481421" y="385295"/>
                  </a:lnTo>
                  <a:lnTo>
                    <a:pt x="499020" y="432219"/>
                  </a:lnTo>
                  <a:lnTo>
                    <a:pt x="514203" y="480978"/>
                  </a:lnTo>
                  <a:lnTo>
                    <a:pt x="526865" y="531430"/>
                  </a:lnTo>
                  <a:lnTo>
                    <a:pt x="536898" y="583429"/>
                  </a:lnTo>
                  <a:lnTo>
                    <a:pt x="544197" y="636832"/>
                  </a:lnTo>
                  <a:lnTo>
                    <a:pt x="548654" y="691492"/>
                  </a:lnTo>
                  <a:lnTo>
                    <a:pt x="550163" y="747268"/>
                  </a:lnTo>
                  <a:lnTo>
                    <a:pt x="550163" y="884809"/>
                  </a:lnTo>
                  <a:lnTo>
                    <a:pt x="548768" y="938226"/>
                  </a:lnTo>
                  <a:lnTo>
                    <a:pt x="544636" y="990778"/>
                  </a:lnTo>
                  <a:lnTo>
                    <a:pt x="537853" y="1042317"/>
                  </a:lnTo>
                  <a:lnTo>
                    <a:pt x="528503" y="1092694"/>
                  </a:lnTo>
                  <a:lnTo>
                    <a:pt x="516670" y="1141761"/>
                  </a:lnTo>
                  <a:lnTo>
                    <a:pt x="502438" y="1189370"/>
                  </a:lnTo>
                  <a:lnTo>
                    <a:pt x="485893" y="1235375"/>
                  </a:lnTo>
                  <a:lnTo>
                    <a:pt x="467118" y="1279625"/>
                  </a:lnTo>
                  <a:lnTo>
                    <a:pt x="446197" y="1321974"/>
                  </a:lnTo>
                  <a:lnTo>
                    <a:pt x="423215" y="1362274"/>
                  </a:lnTo>
                  <a:lnTo>
                    <a:pt x="398257" y="1400376"/>
                  </a:lnTo>
                  <a:lnTo>
                    <a:pt x="371406" y="1436133"/>
                  </a:lnTo>
                  <a:lnTo>
                    <a:pt x="342746" y="1469396"/>
                  </a:lnTo>
                  <a:lnTo>
                    <a:pt x="312363" y="1500018"/>
                  </a:lnTo>
                  <a:lnTo>
                    <a:pt x="280340" y="1527851"/>
                  </a:lnTo>
                  <a:lnTo>
                    <a:pt x="246762" y="1552746"/>
                  </a:lnTo>
                  <a:lnTo>
                    <a:pt x="211714" y="1574556"/>
                  </a:lnTo>
                  <a:lnTo>
                    <a:pt x="175278" y="1593132"/>
                  </a:lnTo>
                  <a:lnTo>
                    <a:pt x="137540" y="1608328"/>
                  </a:lnTo>
                  <a:lnTo>
                    <a:pt x="137540" y="1677035"/>
                  </a:lnTo>
                  <a:lnTo>
                    <a:pt x="0" y="1563243"/>
                  </a:lnTo>
                  <a:lnTo>
                    <a:pt x="137540" y="1401953"/>
                  </a:lnTo>
                  <a:lnTo>
                    <a:pt x="137540" y="1470787"/>
                  </a:lnTo>
                  <a:lnTo>
                    <a:pt x="176562" y="1454994"/>
                  </a:lnTo>
                  <a:lnTo>
                    <a:pt x="214224" y="1435561"/>
                  </a:lnTo>
                  <a:lnTo>
                    <a:pt x="250425" y="1412645"/>
                  </a:lnTo>
                  <a:lnTo>
                    <a:pt x="285066" y="1386408"/>
                  </a:lnTo>
                  <a:lnTo>
                    <a:pt x="318046" y="1357010"/>
                  </a:lnTo>
                  <a:lnTo>
                    <a:pt x="349266" y="1324610"/>
                  </a:lnTo>
                  <a:lnTo>
                    <a:pt x="378625" y="1289370"/>
                  </a:lnTo>
                  <a:lnTo>
                    <a:pt x="406024" y="1251450"/>
                  </a:lnTo>
                  <a:lnTo>
                    <a:pt x="431362" y="1211009"/>
                  </a:lnTo>
                  <a:lnTo>
                    <a:pt x="454539" y="1168208"/>
                  </a:lnTo>
                  <a:lnTo>
                    <a:pt x="475456" y="1123207"/>
                  </a:lnTo>
                  <a:lnTo>
                    <a:pt x="494011" y="1076166"/>
                  </a:lnTo>
                  <a:lnTo>
                    <a:pt x="510106" y="1027246"/>
                  </a:lnTo>
                  <a:lnTo>
                    <a:pt x="523640" y="976606"/>
                  </a:lnTo>
                  <a:lnTo>
                    <a:pt x="534514" y="924408"/>
                  </a:lnTo>
                  <a:lnTo>
                    <a:pt x="542626" y="870810"/>
                  </a:lnTo>
                  <a:lnTo>
                    <a:pt x="547877" y="815975"/>
                  </a:lnTo>
                </a:path>
              </a:pathLst>
            </a:custGeom>
            <a:ln w="12192">
              <a:solidFill>
                <a:srgbClr val="BB930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" name="object 14"/>
          <p:cNvGrpSpPr/>
          <p:nvPr/>
        </p:nvGrpSpPr>
        <p:grpSpPr>
          <a:xfrm>
            <a:off x="5280659" y="3826764"/>
            <a:ext cx="574675" cy="259079"/>
            <a:chOff x="5280659" y="3826764"/>
            <a:chExt cx="574675" cy="259079"/>
          </a:xfrm>
        </p:grpSpPr>
        <p:sp>
          <p:nvSpPr>
            <p:cNvPr id="15" name="object 15"/>
            <p:cNvSpPr/>
            <p:nvPr/>
          </p:nvSpPr>
          <p:spPr>
            <a:xfrm>
              <a:off x="5286755" y="3832860"/>
              <a:ext cx="562610" cy="247015"/>
            </a:xfrm>
            <a:custGeom>
              <a:avLst/>
              <a:gdLst/>
              <a:ahLst/>
              <a:cxnLst/>
              <a:rect l="l" t="t" r="r" b="b"/>
              <a:pathLst>
                <a:path w="562610" h="247014">
                  <a:moveTo>
                    <a:pt x="438912" y="0"/>
                  </a:moveTo>
                  <a:lnTo>
                    <a:pt x="438912" y="61721"/>
                  </a:lnTo>
                  <a:lnTo>
                    <a:pt x="0" y="61721"/>
                  </a:lnTo>
                  <a:lnTo>
                    <a:pt x="0" y="185165"/>
                  </a:lnTo>
                  <a:lnTo>
                    <a:pt x="438912" y="185165"/>
                  </a:lnTo>
                  <a:lnTo>
                    <a:pt x="438912" y="246887"/>
                  </a:lnTo>
                  <a:lnTo>
                    <a:pt x="562356" y="123443"/>
                  </a:lnTo>
                  <a:lnTo>
                    <a:pt x="438912" y="0"/>
                  </a:lnTo>
                  <a:close/>
                </a:path>
              </a:pathLst>
            </a:custGeom>
            <a:solidFill>
              <a:srgbClr val="FFC90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286755" y="3832860"/>
              <a:ext cx="562610" cy="247015"/>
            </a:xfrm>
            <a:custGeom>
              <a:avLst/>
              <a:gdLst/>
              <a:ahLst/>
              <a:cxnLst/>
              <a:rect l="l" t="t" r="r" b="b"/>
              <a:pathLst>
                <a:path w="562610" h="247014">
                  <a:moveTo>
                    <a:pt x="0" y="61721"/>
                  </a:moveTo>
                  <a:lnTo>
                    <a:pt x="438912" y="61721"/>
                  </a:lnTo>
                  <a:lnTo>
                    <a:pt x="438912" y="0"/>
                  </a:lnTo>
                  <a:lnTo>
                    <a:pt x="562356" y="123443"/>
                  </a:lnTo>
                  <a:lnTo>
                    <a:pt x="438912" y="246887"/>
                  </a:lnTo>
                  <a:lnTo>
                    <a:pt x="438912" y="185165"/>
                  </a:lnTo>
                  <a:lnTo>
                    <a:pt x="0" y="185165"/>
                  </a:lnTo>
                  <a:lnTo>
                    <a:pt x="0" y="61721"/>
                  </a:lnTo>
                  <a:close/>
                </a:path>
              </a:pathLst>
            </a:custGeom>
            <a:ln w="12192">
              <a:solidFill>
                <a:srgbClr val="BB930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7" name="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9559" y="252984"/>
            <a:ext cx="2503932" cy="1670304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225" y="304799"/>
            <a:ext cx="11208385" cy="6078587"/>
          </a:xfrm>
        </p:spPr>
        <p:txBody>
          <a:bodyPr/>
          <a:lstStyle/>
          <a:p>
            <a:r>
              <a:rPr lang="ru-RU" dirty="0" smtClean="0"/>
              <a:t>     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XII</a:t>
            </a:r>
            <a:r>
              <a:rPr lang="ru-RU" dirty="0" smtClean="0"/>
              <a:t>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Требования к личной гигиене работников торговых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оъектов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при посещении туалета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снимать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санитарную одежду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специально отведенном месте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после посещения туалета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мыть руки с мылом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или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иным моющим средством для рук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b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при появлении признаков простудного заболевания или кишечной дисфункции, а также гнойничковых заболеваний кожи рук и открытых поверхностей тела сообщать об этом руководству организации.</a:t>
            </a:r>
            <a:b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мыло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или иное моющее средство для рук, туалетная бумага, одноразовые полотенца или устройства для сушки рук должны быть в наличии в торговом объекте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постоянно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работники торговых объектов, имеющие контакт с пищевой продукцией, обеспечиваются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санитарной одеждой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(для уборки помещений выделяется отдельная санитарная одежда,</a:t>
            </a:r>
            <a:b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замена санитарной одежды должна производиться по мере загрязнения).</a:t>
            </a:r>
            <a:b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Хранение и стирка санитарной одежды должны осуществляться отдельно от личной одежды работников.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работники, занятые проведением ремонтных работ в торговых и складских помещениях торговых объектов, должны работать в не загрязненной рабочей одежде или одноразовой одежде, переносить инструменты в закрытых ящиках.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6939" y="940688"/>
            <a:ext cx="50800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b="0" dirty="0">
                <a:latin typeface="Calibri Light"/>
                <a:cs typeface="Calibri Light"/>
              </a:rPr>
              <a:t>.</a:t>
            </a:r>
            <a:endParaRPr sz="8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103501" y="1771853"/>
            <a:ext cx="7985759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35" dirty="0">
                <a:solidFill>
                  <a:srgbClr val="B13113"/>
                </a:solidFill>
                <a:latin typeface="Times New Roman"/>
                <a:cs typeface="Times New Roman"/>
              </a:rPr>
              <a:t>БЛАГОДАРЮ</a:t>
            </a:r>
            <a:r>
              <a:rPr sz="4400" spc="-110" dirty="0">
                <a:solidFill>
                  <a:srgbClr val="B13113"/>
                </a:solidFill>
                <a:latin typeface="Times New Roman"/>
                <a:cs typeface="Times New Roman"/>
              </a:rPr>
              <a:t> </a:t>
            </a:r>
            <a:r>
              <a:rPr sz="4400" dirty="0">
                <a:solidFill>
                  <a:srgbClr val="B13113"/>
                </a:solidFill>
                <a:latin typeface="Times New Roman"/>
                <a:cs typeface="Times New Roman"/>
              </a:rPr>
              <a:t>ЗА</a:t>
            </a:r>
            <a:r>
              <a:rPr sz="4400" spc="-65" dirty="0">
                <a:solidFill>
                  <a:srgbClr val="B13113"/>
                </a:solidFill>
                <a:latin typeface="Times New Roman"/>
                <a:cs typeface="Times New Roman"/>
              </a:rPr>
              <a:t> </a:t>
            </a:r>
            <a:r>
              <a:rPr sz="4400" dirty="0">
                <a:solidFill>
                  <a:srgbClr val="B13113"/>
                </a:solidFill>
                <a:latin typeface="Times New Roman"/>
                <a:cs typeface="Times New Roman"/>
              </a:rPr>
              <a:t>ВНИМАНИЕ</a:t>
            </a:r>
            <a:r>
              <a:rPr sz="4400" spc="-105" dirty="0">
                <a:solidFill>
                  <a:srgbClr val="B13113"/>
                </a:solidFill>
                <a:latin typeface="Times New Roman"/>
                <a:cs typeface="Times New Roman"/>
              </a:rPr>
              <a:t> </a:t>
            </a:r>
            <a:r>
              <a:rPr sz="4400" spc="-50" dirty="0">
                <a:solidFill>
                  <a:srgbClr val="B13113"/>
                </a:solidFill>
                <a:latin typeface="Times New Roman"/>
                <a:cs typeface="Times New Roman"/>
              </a:rPr>
              <a:t>!</a:t>
            </a:r>
            <a:endParaRPr sz="4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1922145" marR="405765" indent="-1742439">
              <a:lnSpc>
                <a:spcPts val="2380"/>
              </a:lnSpc>
              <a:spcBef>
                <a:spcPts val="390"/>
              </a:spcBef>
            </a:pPr>
            <a:r>
              <a:rPr sz="2200" b="1" spc="-10" dirty="0">
                <a:solidFill>
                  <a:srgbClr val="4F3434"/>
                </a:solidFill>
                <a:latin typeface="Times New Roman"/>
                <a:cs typeface="Times New Roman"/>
              </a:rPr>
              <a:t>Постановление</a:t>
            </a:r>
            <a:r>
              <a:rPr sz="2200" b="1" spc="-45" dirty="0">
                <a:solidFill>
                  <a:srgbClr val="4F3434"/>
                </a:solidFill>
                <a:latin typeface="Times New Roman"/>
                <a:cs typeface="Times New Roman"/>
              </a:rPr>
              <a:t> </a:t>
            </a:r>
            <a:r>
              <a:rPr sz="2200" b="1" spc="-40" dirty="0">
                <a:solidFill>
                  <a:srgbClr val="4F3434"/>
                </a:solidFill>
                <a:latin typeface="Times New Roman"/>
                <a:cs typeface="Times New Roman"/>
              </a:rPr>
              <a:t>Главного</a:t>
            </a:r>
            <a:r>
              <a:rPr sz="2200" b="1" spc="-45" dirty="0">
                <a:solidFill>
                  <a:srgbClr val="4F3434"/>
                </a:solidFill>
                <a:latin typeface="Times New Roman"/>
                <a:cs typeface="Times New Roman"/>
              </a:rPr>
              <a:t> </a:t>
            </a:r>
            <a:r>
              <a:rPr sz="2200" b="1" spc="-30" dirty="0">
                <a:solidFill>
                  <a:srgbClr val="4F3434"/>
                </a:solidFill>
                <a:latin typeface="Times New Roman"/>
                <a:cs typeface="Times New Roman"/>
              </a:rPr>
              <a:t>государственного</a:t>
            </a:r>
            <a:r>
              <a:rPr sz="2200" b="1" spc="-50" dirty="0">
                <a:solidFill>
                  <a:srgbClr val="4F3434"/>
                </a:solidFill>
                <a:latin typeface="Times New Roman"/>
                <a:cs typeface="Times New Roman"/>
              </a:rPr>
              <a:t> </a:t>
            </a:r>
            <a:r>
              <a:rPr sz="2200" b="1" spc="-10" dirty="0">
                <a:solidFill>
                  <a:srgbClr val="4F3434"/>
                </a:solidFill>
                <a:latin typeface="Times New Roman"/>
                <a:cs typeface="Times New Roman"/>
              </a:rPr>
              <a:t>санитарного</a:t>
            </a:r>
            <a:r>
              <a:rPr sz="2200" b="1" spc="-45" dirty="0">
                <a:solidFill>
                  <a:srgbClr val="4F3434"/>
                </a:solidFill>
                <a:latin typeface="Times New Roman"/>
                <a:cs typeface="Times New Roman"/>
              </a:rPr>
              <a:t> </a:t>
            </a:r>
            <a:r>
              <a:rPr sz="2200" b="1" spc="-10" dirty="0">
                <a:solidFill>
                  <a:srgbClr val="4F3434"/>
                </a:solidFill>
                <a:latin typeface="Times New Roman"/>
                <a:cs typeface="Times New Roman"/>
              </a:rPr>
              <a:t>врача</a:t>
            </a:r>
            <a:r>
              <a:rPr sz="2200" b="1" spc="-65" dirty="0">
                <a:solidFill>
                  <a:srgbClr val="4F3434"/>
                </a:solidFill>
                <a:latin typeface="Times New Roman"/>
                <a:cs typeface="Times New Roman"/>
              </a:rPr>
              <a:t> </a:t>
            </a:r>
            <a:r>
              <a:rPr sz="2200" b="1" dirty="0">
                <a:solidFill>
                  <a:srgbClr val="4F3434"/>
                </a:solidFill>
                <a:latin typeface="Times New Roman"/>
                <a:cs typeface="Times New Roman"/>
              </a:rPr>
              <a:t>РФ</a:t>
            </a:r>
            <a:r>
              <a:rPr sz="2200" b="1" spc="-50" dirty="0">
                <a:solidFill>
                  <a:srgbClr val="4F3434"/>
                </a:solidFill>
                <a:latin typeface="Times New Roman"/>
                <a:cs typeface="Times New Roman"/>
              </a:rPr>
              <a:t> </a:t>
            </a:r>
            <a:r>
              <a:rPr sz="2200" b="1" dirty="0">
                <a:solidFill>
                  <a:srgbClr val="4F3434"/>
                </a:solidFill>
                <a:latin typeface="Times New Roman"/>
                <a:cs typeface="Times New Roman"/>
              </a:rPr>
              <a:t>от</a:t>
            </a:r>
            <a:r>
              <a:rPr sz="2200" b="1" spc="-80" dirty="0">
                <a:solidFill>
                  <a:srgbClr val="4F3434"/>
                </a:solidFill>
                <a:latin typeface="Times New Roman"/>
                <a:cs typeface="Times New Roman"/>
              </a:rPr>
              <a:t> </a:t>
            </a:r>
            <a:r>
              <a:rPr sz="2200" b="1" spc="-20" dirty="0">
                <a:solidFill>
                  <a:srgbClr val="4F3434"/>
                </a:solidFill>
                <a:latin typeface="Times New Roman"/>
                <a:cs typeface="Times New Roman"/>
              </a:rPr>
              <a:t>20.11.2020</a:t>
            </a:r>
            <a:r>
              <a:rPr sz="2200" b="1" spc="-85" dirty="0">
                <a:solidFill>
                  <a:srgbClr val="4F3434"/>
                </a:solidFill>
                <a:latin typeface="Times New Roman"/>
                <a:cs typeface="Times New Roman"/>
              </a:rPr>
              <a:t> </a:t>
            </a:r>
            <a:r>
              <a:rPr sz="2200" b="1" dirty="0">
                <a:solidFill>
                  <a:srgbClr val="4F3434"/>
                </a:solidFill>
                <a:latin typeface="Times New Roman"/>
                <a:cs typeface="Times New Roman"/>
              </a:rPr>
              <a:t>N</a:t>
            </a:r>
            <a:r>
              <a:rPr sz="2200" b="1" spc="-60" dirty="0">
                <a:solidFill>
                  <a:srgbClr val="4F3434"/>
                </a:solidFill>
                <a:latin typeface="Times New Roman"/>
                <a:cs typeface="Times New Roman"/>
              </a:rPr>
              <a:t> </a:t>
            </a:r>
            <a:r>
              <a:rPr sz="2200" b="1" spc="-25" dirty="0">
                <a:solidFill>
                  <a:srgbClr val="4F3434"/>
                </a:solidFill>
                <a:latin typeface="Times New Roman"/>
                <a:cs typeface="Times New Roman"/>
              </a:rPr>
              <a:t>36 </a:t>
            </a:r>
            <a:r>
              <a:rPr sz="2200" b="1" dirty="0">
                <a:solidFill>
                  <a:srgbClr val="4F3434"/>
                </a:solidFill>
                <a:latin typeface="Times New Roman"/>
                <a:cs typeface="Times New Roman"/>
              </a:rPr>
              <a:t>"Об</a:t>
            </a:r>
            <a:r>
              <a:rPr sz="2200" b="1" spc="-55" dirty="0">
                <a:solidFill>
                  <a:srgbClr val="4F3434"/>
                </a:solidFill>
                <a:latin typeface="Times New Roman"/>
                <a:cs typeface="Times New Roman"/>
              </a:rPr>
              <a:t> </a:t>
            </a:r>
            <a:r>
              <a:rPr sz="2200" b="1" spc="-10" dirty="0">
                <a:solidFill>
                  <a:srgbClr val="4F3434"/>
                </a:solidFill>
                <a:latin typeface="Times New Roman"/>
                <a:cs typeface="Times New Roman"/>
              </a:rPr>
              <a:t>утверждении</a:t>
            </a:r>
            <a:r>
              <a:rPr sz="2200" b="1" spc="-50" dirty="0">
                <a:solidFill>
                  <a:srgbClr val="4F3434"/>
                </a:solidFill>
                <a:latin typeface="Times New Roman"/>
                <a:cs typeface="Times New Roman"/>
              </a:rPr>
              <a:t> </a:t>
            </a:r>
            <a:r>
              <a:rPr sz="2200" b="1" spc="-10" dirty="0">
                <a:solidFill>
                  <a:srgbClr val="4F3434"/>
                </a:solidFill>
                <a:latin typeface="Times New Roman"/>
                <a:cs typeface="Times New Roman"/>
              </a:rPr>
              <a:t>санитарно-эпидемиологических</a:t>
            </a:r>
            <a:r>
              <a:rPr sz="2200" b="1" spc="-35" dirty="0">
                <a:solidFill>
                  <a:srgbClr val="4F3434"/>
                </a:solidFill>
                <a:latin typeface="Times New Roman"/>
                <a:cs typeface="Times New Roman"/>
              </a:rPr>
              <a:t> </a:t>
            </a:r>
            <a:r>
              <a:rPr sz="2200" b="1" spc="-10" dirty="0">
                <a:solidFill>
                  <a:srgbClr val="4F3434"/>
                </a:solidFill>
                <a:latin typeface="Times New Roman"/>
                <a:cs typeface="Times New Roman"/>
              </a:rPr>
              <a:t>правил</a:t>
            </a:r>
            <a:endParaRPr sz="2200" dirty="0">
              <a:latin typeface="Times New Roman"/>
              <a:cs typeface="Times New Roman"/>
            </a:endParaRPr>
          </a:p>
          <a:p>
            <a:pPr marL="12700">
              <a:lnSpc>
                <a:spcPts val="2335"/>
              </a:lnSpc>
            </a:pPr>
            <a:r>
              <a:rPr sz="2200" b="1" dirty="0">
                <a:solidFill>
                  <a:schemeClr val="accent2">
                    <a:lumMod val="75000"/>
                  </a:schemeClr>
                </a:solidFill>
                <a:latin typeface="Times New Roman"/>
                <a:cs typeface="Times New Roman"/>
              </a:rPr>
              <a:t>СП</a:t>
            </a:r>
            <a:r>
              <a:rPr sz="2200" b="1" spc="-30" dirty="0">
                <a:solidFill>
                  <a:schemeClr val="accent2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2200" b="1" spc="-10" dirty="0">
                <a:solidFill>
                  <a:schemeClr val="accent2">
                    <a:lumMod val="75000"/>
                  </a:schemeClr>
                </a:solidFill>
                <a:latin typeface="Times New Roman"/>
                <a:cs typeface="Times New Roman"/>
              </a:rPr>
              <a:t>2.3.6.3668-</a:t>
            </a:r>
            <a:r>
              <a:rPr sz="2200" b="1" dirty="0">
                <a:solidFill>
                  <a:schemeClr val="accent2">
                    <a:lumMod val="75000"/>
                  </a:schemeClr>
                </a:solidFill>
                <a:latin typeface="Times New Roman"/>
                <a:cs typeface="Times New Roman"/>
              </a:rPr>
              <a:t>20</a:t>
            </a:r>
            <a:r>
              <a:rPr sz="2200" b="1" spc="-60" dirty="0">
                <a:solidFill>
                  <a:schemeClr val="accent2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2200" b="1" spc="-20" dirty="0">
                <a:solidFill>
                  <a:schemeClr val="accent2">
                    <a:lumMod val="75000"/>
                  </a:schemeClr>
                </a:solidFill>
                <a:latin typeface="Times New Roman"/>
                <a:cs typeface="Times New Roman"/>
              </a:rPr>
              <a:t>"Санитарно-</a:t>
            </a:r>
            <a:r>
              <a:rPr sz="2200" b="1" spc="-10" dirty="0">
                <a:solidFill>
                  <a:schemeClr val="accent2">
                    <a:lumMod val="75000"/>
                  </a:schemeClr>
                </a:solidFill>
                <a:latin typeface="Times New Roman"/>
                <a:cs typeface="Times New Roman"/>
              </a:rPr>
              <a:t>эпидемиологические</a:t>
            </a:r>
            <a:r>
              <a:rPr sz="2200" b="1" spc="-5" dirty="0">
                <a:solidFill>
                  <a:schemeClr val="accent2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2200" b="1" spc="-10" dirty="0">
                <a:solidFill>
                  <a:schemeClr val="accent2">
                    <a:lumMod val="75000"/>
                  </a:schemeClr>
                </a:solidFill>
                <a:latin typeface="Times New Roman"/>
                <a:cs typeface="Times New Roman"/>
              </a:rPr>
              <a:t>требования</a:t>
            </a:r>
            <a:r>
              <a:rPr sz="2200" b="1" spc="-35" dirty="0">
                <a:solidFill>
                  <a:schemeClr val="accent2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2200" b="1" dirty="0">
                <a:solidFill>
                  <a:schemeClr val="accent2">
                    <a:lumMod val="75000"/>
                  </a:schemeClr>
                </a:solidFill>
                <a:latin typeface="Times New Roman"/>
                <a:cs typeface="Times New Roman"/>
              </a:rPr>
              <a:t>к</a:t>
            </a:r>
            <a:r>
              <a:rPr sz="2200" b="1" spc="-40" dirty="0">
                <a:solidFill>
                  <a:schemeClr val="accent2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2200" b="1" spc="-20" dirty="0">
                <a:solidFill>
                  <a:schemeClr val="accent2">
                    <a:lumMod val="75000"/>
                  </a:schemeClr>
                </a:solidFill>
                <a:latin typeface="Times New Roman"/>
                <a:cs typeface="Times New Roman"/>
              </a:rPr>
              <a:t>условиям</a:t>
            </a:r>
            <a:r>
              <a:rPr sz="2200" b="1" spc="-35" dirty="0">
                <a:solidFill>
                  <a:schemeClr val="accent2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2200" b="1" spc="-10" dirty="0">
                <a:solidFill>
                  <a:schemeClr val="accent2">
                    <a:lumMod val="75000"/>
                  </a:schemeClr>
                </a:solidFill>
                <a:latin typeface="Times New Roman"/>
                <a:cs typeface="Times New Roman"/>
              </a:rPr>
              <a:t>деятельности</a:t>
            </a:r>
            <a:endParaRPr sz="2200" dirty="0">
              <a:solidFill>
                <a:schemeClr val="accent2">
                  <a:lumMod val="75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982851" y="1147648"/>
            <a:ext cx="846201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spc="-20" dirty="0">
                <a:solidFill>
                  <a:schemeClr val="accent2">
                    <a:lumMod val="75000"/>
                  </a:schemeClr>
                </a:solidFill>
                <a:latin typeface="Times New Roman"/>
                <a:cs typeface="Times New Roman"/>
              </a:rPr>
              <a:t>торговых</a:t>
            </a:r>
            <a:r>
              <a:rPr sz="2200" b="1" spc="-80" dirty="0">
                <a:solidFill>
                  <a:schemeClr val="accent2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2200" b="1" spc="-20" dirty="0">
                <a:solidFill>
                  <a:schemeClr val="accent2">
                    <a:lumMod val="75000"/>
                  </a:schemeClr>
                </a:solidFill>
                <a:latin typeface="Times New Roman"/>
                <a:cs typeface="Times New Roman"/>
              </a:rPr>
              <a:t>объектов</a:t>
            </a:r>
            <a:r>
              <a:rPr sz="2200" b="1" spc="-75" dirty="0">
                <a:solidFill>
                  <a:schemeClr val="accent2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2200" b="1" dirty="0">
                <a:solidFill>
                  <a:schemeClr val="accent2">
                    <a:lumMod val="75000"/>
                  </a:schemeClr>
                </a:solidFill>
                <a:latin typeface="Times New Roman"/>
                <a:cs typeface="Times New Roman"/>
              </a:rPr>
              <a:t>и</a:t>
            </a:r>
            <a:r>
              <a:rPr sz="2200" b="1" spc="-75" dirty="0">
                <a:solidFill>
                  <a:schemeClr val="accent2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2200" b="1" spc="-20" dirty="0">
                <a:solidFill>
                  <a:schemeClr val="accent2">
                    <a:lumMod val="75000"/>
                  </a:schemeClr>
                </a:solidFill>
                <a:latin typeface="Times New Roman"/>
                <a:cs typeface="Times New Roman"/>
              </a:rPr>
              <a:t>рынков,</a:t>
            </a:r>
            <a:r>
              <a:rPr sz="2200" b="1" spc="-80" dirty="0">
                <a:solidFill>
                  <a:schemeClr val="accent2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2200" b="1" spc="-10" dirty="0">
                <a:solidFill>
                  <a:schemeClr val="accent2">
                    <a:lumMod val="75000"/>
                  </a:schemeClr>
                </a:solidFill>
                <a:latin typeface="Times New Roman"/>
                <a:cs typeface="Times New Roman"/>
              </a:rPr>
              <a:t>реализующих</a:t>
            </a:r>
            <a:r>
              <a:rPr sz="2200" b="1" spc="-90" dirty="0">
                <a:solidFill>
                  <a:schemeClr val="accent2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2200" b="1" spc="-10" dirty="0">
                <a:solidFill>
                  <a:schemeClr val="accent2">
                    <a:lumMod val="75000"/>
                  </a:schemeClr>
                </a:solidFill>
                <a:latin typeface="Times New Roman"/>
                <a:cs typeface="Times New Roman"/>
              </a:rPr>
              <a:t>пищевую</a:t>
            </a:r>
            <a:r>
              <a:rPr sz="2200" b="1" spc="-85" dirty="0">
                <a:solidFill>
                  <a:schemeClr val="accent2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2200" b="1" spc="-10" dirty="0">
                <a:solidFill>
                  <a:schemeClr val="accent2">
                    <a:lumMod val="75000"/>
                  </a:schemeClr>
                </a:solidFill>
                <a:latin typeface="Times New Roman"/>
                <a:cs typeface="Times New Roman"/>
              </a:rPr>
              <a:t>продукцию"</a:t>
            </a:r>
            <a:endParaRPr sz="2200" dirty="0">
              <a:solidFill>
                <a:schemeClr val="accent2">
                  <a:lumMod val="75000"/>
                </a:schemeClr>
              </a:solidFill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547116" y="1889760"/>
            <a:ext cx="2441575" cy="1734185"/>
            <a:chOff x="547116" y="1889760"/>
            <a:chExt cx="2441575" cy="1734185"/>
          </a:xfrm>
        </p:grpSpPr>
        <p:sp>
          <p:nvSpPr>
            <p:cNvPr id="5" name="object 5"/>
            <p:cNvSpPr/>
            <p:nvPr/>
          </p:nvSpPr>
          <p:spPr>
            <a:xfrm>
              <a:off x="547116" y="1895856"/>
              <a:ext cx="2435860" cy="1727835"/>
            </a:xfrm>
            <a:custGeom>
              <a:avLst/>
              <a:gdLst/>
              <a:ahLst/>
              <a:cxnLst/>
              <a:rect l="l" t="t" r="r" b="b"/>
              <a:pathLst>
                <a:path w="2435860" h="1727835">
                  <a:moveTo>
                    <a:pt x="2096515" y="294513"/>
                  </a:moveTo>
                  <a:lnTo>
                    <a:pt x="0" y="294513"/>
                  </a:lnTo>
                  <a:lnTo>
                    <a:pt x="0" y="1665732"/>
                  </a:lnTo>
                  <a:lnTo>
                    <a:pt x="61661" y="1678218"/>
                  </a:lnTo>
                  <a:lnTo>
                    <a:pt x="120908" y="1689165"/>
                  </a:lnTo>
                  <a:lnTo>
                    <a:pt x="177839" y="1698625"/>
                  </a:lnTo>
                  <a:lnTo>
                    <a:pt x="232556" y="1706651"/>
                  </a:lnTo>
                  <a:lnTo>
                    <a:pt x="285160" y="1713297"/>
                  </a:lnTo>
                  <a:lnTo>
                    <a:pt x="335751" y="1718615"/>
                  </a:lnTo>
                  <a:lnTo>
                    <a:pt x="384429" y="1722659"/>
                  </a:lnTo>
                  <a:lnTo>
                    <a:pt x="431296" y="1725482"/>
                  </a:lnTo>
                  <a:lnTo>
                    <a:pt x="476451" y="1727137"/>
                  </a:lnTo>
                  <a:lnTo>
                    <a:pt x="519996" y="1727677"/>
                  </a:lnTo>
                  <a:lnTo>
                    <a:pt x="562032" y="1727155"/>
                  </a:lnTo>
                  <a:lnTo>
                    <a:pt x="602658" y="1725624"/>
                  </a:lnTo>
                  <a:lnTo>
                    <a:pt x="641976" y="1723137"/>
                  </a:lnTo>
                  <a:lnTo>
                    <a:pt x="680085" y="1719748"/>
                  </a:lnTo>
                  <a:lnTo>
                    <a:pt x="753084" y="1710474"/>
                  </a:lnTo>
                  <a:lnTo>
                    <a:pt x="822458" y="1698226"/>
                  </a:lnTo>
                  <a:lnTo>
                    <a:pt x="889014" y="1683430"/>
                  </a:lnTo>
                  <a:lnTo>
                    <a:pt x="953555" y="1666510"/>
                  </a:lnTo>
                  <a:lnTo>
                    <a:pt x="1016888" y="1647891"/>
                  </a:lnTo>
                  <a:lnTo>
                    <a:pt x="1274232" y="1564920"/>
                  </a:lnTo>
                  <a:lnTo>
                    <a:pt x="1308512" y="1554468"/>
                  </a:lnTo>
                  <a:lnTo>
                    <a:pt x="1379587" y="1534097"/>
                  </a:lnTo>
                  <a:lnTo>
                    <a:pt x="1416583" y="1524283"/>
                  </a:lnTo>
                  <a:lnTo>
                    <a:pt x="1454686" y="1514788"/>
                  </a:lnTo>
                  <a:lnTo>
                    <a:pt x="1493996" y="1505664"/>
                  </a:lnTo>
                  <a:lnTo>
                    <a:pt x="1534614" y="1496965"/>
                  </a:lnTo>
                  <a:lnTo>
                    <a:pt x="1576640" y="1488744"/>
                  </a:lnTo>
                  <a:lnTo>
                    <a:pt x="1620176" y="1481054"/>
                  </a:lnTo>
                  <a:lnTo>
                    <a:pt x="1665322" y="1473948"/>
                  </a:lnTo>
                  <a:lnTo>
                    <a:pt x="1712178" y="1467479"/>
                  </a:lnTo>
                  <a:lnTo>
                    <a:pt x="1760845" y="1461701"/>
                  </a:lnTo>
                  <a:lnTo>
                    <a:pt x="1811424" y="1456665"/>
                  </a:lnTo>
                  <a:lnTo>
                    <a:pt x="1864015" y="1452427"/>
                  </a:lnTo>
                  <a:lnTo>
                    <a:pt x="1918719" y="1449037"/>
                  </a:lnTo>
                  <a:lnTo>
                    <a:pt x="1975637" y="1446551"/>
                  </a:lnTo>
                  <a:lnTo>
                    <a:pt x="2034869" y="1445020"/>
                  </a:lnTo>
                  <a:lnTo>
                    <a:pt x="2096515" y="1444498"/>
                  </a:lnTo>
                  <a:lnTo>
                    <a:pt x="2096515" y="294513"/>
                  </a:lnTo>
                  <a:close/>
                </a:path>
                <a:path w="2435860" h="1727835">
                  <a:moveTo>
                    <a:pt x="2255012" y="145415"/>
                  </a:moveTo>
                  <a:lnTo>
                    <a:pt x="172732" y="145415"/>
                  </a:lnTo>
                  <a:lnTo>
                    <a:pt x="172732" y="294513"/>
                  </a:lnTo>
                  <a:lnTo>
                    <a:pt x="2096515" y="294513"/>
                  </a:lnTo>
                  <a:lnTo>
                    <a:pt x="2096515" y="1310640"/>
                  </a:lnTo>
                  <a:lnTo>
                    <a:pt x="2110136" y="1309389"/>
                  </a:lnTo>
                  <a:lnTo>
                    <a:pt x="2146046" y="1306639"/>
                  </a:lnTo>
                  <a:lnTo>
                    <a:pt x="2196814" y="1303889"/>
                  </a:lnTo>
                  <a:lnTo>
                    <a:pt x="2255012" y="1302639"/>
                  </a:lnTo>
                  <a:lnTo>
                    <a:pt x="2255012" y="145415"/>
                  </a:lnTo>
                  <a:close/>
                </a:path>
                <a:path w="2435860" h="1727835">
                  <a:moveTo>
                    <a:pt x="2435352" y="0"/>
                  </a:moveTo>
                  <a:lnTo>
                    <a:pt x="335089" y="0"/>
                  </a:lnTo>
                  <a:lnTo>
                    <a:pt x="335089" y="145415"/>
                  </a:lnTo>
                  <a:lnTo>
                    <a:pt x="2255012" y="145415"/>
                  </a:lnTo>
                  <a:lnTo>
                    <a:pt x="2255012" y="1159510"/>
                  </a:lnTo>
                  <a:lnTo>
                    <a:pt x="2311368" y="1156525"/>
                  </a:lnTo>
                  <a:lnTo>
                    <a:pt x="2369133" y="1154473"/>
                  </a:lnTo>
                  <a:lnTo>
                    <a:pt x="2435352" y="1153541"/>
                  </a:lnTo>
                  <a:lnTo>
                    <a:pt x="2435352" y="0"/>
                  </a:lnTo>
                  <a:close/>
                </a:path>
              </a:pathLst>
            </a:custGeom>
            <a:solidFill>
              <a:srgbClr val="FFEA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19848" y="1895856"/>
              <a:ext cx="2263140" cy="1310640"/>
            </a:xfrm>
            <a:custGeom>
              <a:avLst/>
              <a:gdLst/>
              <a:ahLst/>
              <a:cxnLst/>
              <a:rect l="l" t="t" r="r" b="b"/>
              <a:pathLst>
                <a:path w="2263140" h="1310639">
                  <a:moveTo>
                    <a:pt x="0" y="294513"/>
                  </a:moveTo>
                  <a:lnTo>
                    <a:pt x="0" y="145415"/>
                  </a:lnTo>
                  <a:lnTo>
                    <a:pt x="2082279" y="145415"/>
                  </a:lnTo>
                  <a:lnTo>
                    <a:pt x="2082279" y="1302639"/>
                  </a:lnTo>
                  <a:lnTo>
                    <a:pt x="2024081" y="1303889"/>
                  </a:lnTo>
                  <a:lnTo>
                    <a:pt x="1973313" y="1306639"/>
                  </a:lnTo>
                  <a:lnTo>
                    <a:pt x="1937404" y="1309389"/>
                  </a:lnTo>
                  <a:lnTo>
                    <a:pt x="1923783" y="1310640"/>
                  </a:lnTo>
                </a:path>
                <a:path w="2263140" h="1310639">
                  <a:moveTo>
                    <a:pt x="162356" y="145415"/>
                  </a:moveTo>
                  <a:lnTo>
                    <a:pt x="162356" y="0"/>
                  </a:lnTo>
                  <a:lnTo>
                    <a:pt x="2262619" y="0"/>
                  </a:lnTo>
                  <a:lnTo>
                    <a:pt x="2262619" y="1153541"/>
                  </a:lnTo>
                  <a:lnTo>
                    <a:pt x="2196400" y="1154473"/>
                  </a:lnTo>
                  <a:lnTo>
                    <a:pt x="2138635" y="1156525"/>
                  </a:lnTo>
                  <a:lnTo>
                    <a:pt x="2097777" y="1158577"/>
                  </a:lnTo>
                  <a:lnTo>
                    <a:pt x="2082279" y="1159510"/>
                  </a:lnTo>
                </a:path>
              </a:pathLst>
            </a:custGeom>
            <a:ln w="12192">
              <a:solidFill>
                <a:srgbClr val="BB930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626160" y="2276094"/>
            <a:ext cx="1593215" cy="6051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1300" indent="-228600">
              <a:lnSpc>
                <a:spcPts val="2280"/>
              </a:lnSpc>
              <a:spcBef>
                <a:spcPts val="10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000" dirty="0">
                <a:solidFill>
                  <a:srgbClr val="4F3434"/>
                </a:solidFill>
                <a:latin typeface="Times New Roman"/>
                <a:cs typeface="Times New Roman"/>
              </a:rPr>
              <a:t>введены</a:t>
            </a:r>
            <a:r>
              <a:rPr sz="2000" spc="-55" dirty="0">
                <a:solidFill>
                  <a:srgbClr val="4F3434"/>
                </a:solidFill>
                <a:latin typeface="Times New Roman"/>
                <a:cs typeface="Times New Roman"/>
              </a:rPr>
              <a:t> </a:t>
            </a:r>
            <a:r>
              <a:rPr sz="2000" spc="-50" dirty="0">
                <a:solidFill>
                  <a:srgbClr val="4F3434"/>
                </a:solidFill>
                <a:latin typeface="Times New Roman"/>
                <a:cs typeface="Times New Roman"/>
              </a:rPr>
              <a:t>в</a:t>
            </a:r>
            <a:endParaRPr sz="2000">
              <a:latin typeface="Times New Roman"/>
              <a:cs typeface="Times New Roman"/>
            </a:endParaRPr>
          </a:p>
          <a:p>
            <a:pPr marL="241300">
              <a:lnSpc>
                <a:spcPts val="2280"/>
              </a:lnSpc>
            </a:pPr>
            <a:r>
              <a:rPr sz="2000" dirty="0">
                <a:solidFill>
                  <a:srgbClr val="4F3434"/>
                </a:solidFill>
                <a:latin typeface="Times New Roman"/>
                <a:cs typeface="Times New Roman"/>
              </a:rPr>
              <a:t>действие</a:t>
            </a:r>
            <a:r>
              <a:rPr sz="2000" spc="-5" dirty="0">
                <a:solidFill>
                  <a:srgbClr val="4F3434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F3434"/>
                </a:solidFill>
                <a:latin typeface="Times New Roman"/>
                <a:cs typeface="Times New Roman"/>
              </a:rPr>
              <a:t>с</a:t>
            </a:r>
            <a:r>
              <a:rPr sz="2000" spc="-5" dirty="0">
                <a:solidFill>
                  <a:srgbClr val="4F3434"/>
                </a:solidFill>
                <a:latin typeface="Times New Roman"/>
                <a:cs typeface="Times New Roman"/>
              </a:rPr>
              <a:t> </a:t>
            </a:r>
            <a:r>
              <a:rPr sz="2000" spc="-50" dirty="0">
                <a:solidFill>
                  <a:srgbClr val="4F3434"/>
                </a:solidFill>
                <a:latin typeface="Times New Roman"/>
                <a:cs typeface="Times New Roman"/>
              </a:rPr>
              <a:t>1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54760" y="2824733"/>
            <a:ext cx="132842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4F3434"/>
                </a:solidFill>
                <a:latin typeface="Times New Roman"/>
                <a:cs typeface="Times New Roman"/>
              </a:rPr>
              <a:t>января</a:t>
            </a:r>
            <a:r>
              <a:rPr sz="2000" spc="-30" dirty="0">
                <a:solidFill>
                  <a:srgbClr val="4F3434"/>
                </a:solidFill>
                <a:latin typeface="Times New Roman"/>
                <a:cs typeface="Times New Roman"/>
              </a:rPr>
              <a:t> </a:t>
            </a:r>
            <a:r>
              <a:rPr sz="2000" spc="-20" dirty="0">
                <a:solidFill>
                  <a:srgbClr val="4F3434"/>
                </a:solidFill>
                <a:latin typeface="Times New Roman"/>
                <a:cs typeface="Times New Roman"/>
              </a:rPr>
              <a:t>2021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54760" y="3099054"/>
            <a:ext cx="54991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10" dirty="0">
                <a:solidFill>
                  <a:srgbClr val="4F3434"/>
                </a:solidFill>
                <a:latin typeface="Times New Roman"/>
                <a:cs typeface="Times New Roman"/>
              </a:rPr>
              <a:t>года.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557783" y="4099559"/>
            <a:ext cx="2446020" cy="1797685"/>
            <a:chOff x="557783" y="4099559"/>
            <a:chExt cx="2446020" cy="1797685"/>
          </a:xfrm>
        </p:grpSpPr>
        <p:sp>
          <p:nvSpPr>
            <p:cNvPr id="11" name="object 11"/>
            <p:cNvSpPr/>
            <p:nvPr/>
          </p:nvSpPr>
          <p:spPr>
            <a:xfrm>
              <a:off x="563879" y="4105655"/>
              <a:ext cx="2433955" cy="1785620"/>
            </a:xfrm>
            <a:custGeom>
              <a:avLst/>
              <a:gdLst/>
              <a:ahLst/>
              <a:cxnLst/>
              <a:rect l="l" t="t" r="r" b="b"/>
              <a:pathLst>
                <a:path w="2433955" h="1785620">
                  <a:moveTo>
                    <a:pt x="2095245" y="304419"/>
                  </a:moveTo>
                  <a:lnTo>
                    <a:pt x="0" y="304419"/>
                  </a:lnTo>
                  <a:lnTo>
                    <a:pt x="0" y="1721421"/>
                  </a:lnTo>
                  <a:lnTo>
                    <a:pt x="60432" y="1734086"/>
                  </a:lnTo>
                  <a:lnTo>
                    <a:pt x="118542" y="1745221"/>
                  </a:lnTo>
                  <a:lnTo>
                    <a:pt x="174426" y="1754878"/>
                  </a:lnTo>
                  <a:lnTo>
                    <a:pt x="228177" y="1763107"/>
                  </a:lnTo>
                  <a:lnTo>
                    <a:pt x="279890" y="1769961"/>
                  </a:lnTo>
                  <a:lnTo>
                    <a:pt x="329661" y="1775491"/>
                  </a:lnTo>
                  <a:lnTo>
                    <a:pt x="377583" y="1779749"/>
                  </a:lnTo>
                  <a:lnTo>
                    <a:pt x="423753" y="1782788"/>
                  </a:lnTo>
                  <a:lnTo>
                    <a:pt x="468263" y="1784657"/>
                  </a:lnTo>
                  <a:lnTo>
                    <a:pt x="511210" y="1785410"/>
                  </a:lnTo>
                  <a:lnTo>
                    <a:pt x="552689" y="1785098"/>
                  </a:lnTo>
                  <a:lnTo>
                    <a:pt x="592792" y="1783772"/>
                  </a:lnTo>
                  <a:lnTo>
                    <a:pt x="631617" y="1781485"/>
                  </a:lnTo>
                  <a:lnTo>
                    <a:pt x="705807" y="1774232"/>
                  </a:lnTo>
                  <a:lnTo>
                    <a:pt x="776017" y="1763753"/>
                  </a:lnTo>
                  <a:lnTo>
                    <a:pt x="843004" y="1750462"/>
                  </a:lnTo>
                  <a:lnTo>
                    <a:pt x="907527" y="1734771"/>
                  </a:lnTo>
                  <a:lnTo>
                    <a:pt x="970345" y="1717095"/>
                  </a:lnTo>
                  <a:lnTo>
                    <a:pt x="1063031" y="1687763"/>
                  </a:lnTo>
                  <a:lnTo>
                    <a:pt x="1252241" y="1624074"/>
                  </a:lnTo>
                  <a:lnTo>
                    <a:pt x="1285379" y="1613411"/>
                  </a:lnTo>
                  <a:lnTo>
                    <a:pt x="1353883" y="1592508"/>
                  </a:lnTo>
                  <a:lnTo>
                    <a:pt x="1425988" y="1572516"/>
                  </a:lnTo>
                  <a:lnTo>
                    <a:pt x="1463628" y="1562991"/>
                  </a:lnTo>
                  <a:lnTo>
                    <a:pt x="1502453" y="1553848"/>
                  </a:lnTo>
                  <a:lnTo>
                    <a:pt x="1542556" y="1545139"/>
                  </a:lnTo>
                  <a:lnTo>
                    <a:pt x="1584035" y="1536916"/>
                  </a:lnTo>
                  <a:lnTo>
                    <a:pt x="1626982" y="1529231"/>
                  </a:lnTo>
                  <a:lnTo>
                    <a:pt x="1671492" y="1522136"/>
                  </a:lnTo>
                  <a:lnTo>
                    <a:pt x="1717662" y="1515681"/>
                  </a:lnTo>
                  <a:lnTo>
                    <a:pt x="1765584" y="1509920"/>
                  </a:lnTo>
                  <a:lnTo>
                    <a:pt x="1815355" y="1504903"/>
                  </a:lnTo>
                  <a:lnTo>
                    <a:pt x="1867068" y="1500682"/>
                  </a:lnTo>
                  <a:lnTo>
                    <a:pt x="1920819" y="1497309"/>
                  </a:lnTo>
                  <a:lnTo>
                    <a:pt x="1976703" y="1494836"/>
                  </a:lnTo>
                  <a:lnTo>
                    <a:pt x="2034813" y="1493314"/>
                  </a:lnTo>
                  <a:lnTo>
                    <a:pt x="2095245" y="1492796"/>
                  </a:lnTo>
                  <a:lnTo>
                    <a:pt x="2095245" y="304419"/>
                  </a:lnTo>
                  <a:close/>
                </a:path>
                <a:path w="2433955" h="1785620">
                  <a:moveTo>
                    <a:pt x="2253488" y="150368"/>
                  </a:moveTo>
                  <a:lnTo>
                    <a:pt x="172618" y="150368"/>
                  </a:lnTo>
                  <a:lnTo>
                    <a:pt x="172618" y="304419"/>
                  </a:lnTo>
                  <a:lnTo>
                    <a:pt x="2095245" y="304419"/>
                  </a:lnTo>
                  <a:lnTo>
                    <a:pt x="2095245" y="1354455"/>
                  </a:lnTo>
                  <a:lnTo>
                    <a:pt x="2108862" y="1353165"/>
                  </a:lnTo>
                  <a:lnTo>
                    <a:pt x="2144744" y="1350327"/>
                  </a:lnTo>
                  <a:lnTo>
                    <a:pt x="2195437" y="1347489"/>
                  </a:lnTo>
                  <a:lnTo>
                    <a:pt x="2253488" y="1346200"/>
                  </a:lnTo>
                  <a:lnTo>
                    <a:pt x="2253488" y="150368"/>
                  </a:lnTo>
                  <a:close/>
                </a:path>
                <a:path w="2433955" h="1785620">
                  <a:moveTo>
                    <a:pt x="2433828" y="0"/>
                  </a:moveTo>
                  <a:lnTo>
                    <a:pt x="334873" y="0"/>
                  </a:lnTo>
                  <a:lnTo>
                    <a:pt x="334873" y="150368"/>
                  </a:lnTo>
                  <a:lnTo>
                    <a:pt x="2253488" y="150368"/>
                  </a:lnTo>
                  <a:lnTo>
                    <a:pt x="2253488" y="1198372"/>
                  </a:lnTo>
                  <a:lnTo>
                    <a:pt x="2268985" y="1197399"/>
                  </a:lnTo>
                  <a:lnTo>
                    <a:pt x="2309844" y="1195260"/>
                  </a:lnTo>
                  <a:lnTo>
                    <a:pt x="2367609" y="1193121"/>
                  </a:lnTo>
                  <a:lnTo>
                    <a:pt x="2433828" y="1192149"/>
                  </a:lnTo>
                  <a:lnTo>
                    <a:pt x="2433828" y="0"/>
                  </a:lnTo>
                  <a:close/>
                </a:path>
              </a:pathLst>
            </a:custGeom>
            <a:solidFill>
              <a:srgbClr val="FFEA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63879" y="4105655"/>
              <a:ext cx="2433955" cy="1785620"/>
            </a:xfrm>
            <a:custGeom>
              <a:avLst/>
              <a:gdLst/>
              <a:ahLst/>
              <a:cxnLst/>
              <a:rect l="l" t="t" r="r" b="b"/>
              <a:pathLst>
                <a:path w="2433955" h="1785620">
                  <a:moveTo>
                    <a:pt x="0" y="304419"/>
                  </a:moveTo>
                  <a:lnTo>
                    <a:pt x="2095245" y="304419"/>
                  </a:lnTo>
                  <a:lnTo>
                    <a:pt x="2095245" y="1492796"/>
                  </a:lnTo>
                  <a:lnTo>
                    <a:pt x="2034813" y="1493314"/>
                  </a:lnTo>
                  <a:lnTo>
                    <a:pt x="1976703" y="1494836"/>
                  </a:lnTo>
                  <a:lnTo>
                    <a:pt x="1920819" y="1497309"/>
                  </a:lnTo>
                  <a:lnTo>
                    <a:pt x="1867068" y="1500682"/>
                  </a:lnTo>
                  <a:lnTo>
                    <a:pt x="1815355" y="1504903"/>
                  </a:lnTo>
                  <a:lnTo>
                    <a:pt x="1765584" y="1509920"/>
                  </a:lnTo>
                  <a:lnTo>
                    <a:pt x="1717662" y="1515681"/>
                  </a:lnTo>
                  <a:lnTo>
                    <a:pt x="1671492" y="1522136"/>
                  </a:lnTo>
                  <a:lnTo>
                    <a:pt x="1626982" y="1529231"/>
                  </a:lnTo>
                  <a:lnTo>
                    <a:pt x="1584035" y="1536916"/>
                  </a:lnTo>
                  <a:lnTo>
                    <a:pt x="1542556" y="1545139"/>
                  </a:lnTo>
                  <a:lnTo>
                    <a:pt x="1502453" y="1553848"/>
                  </a:lnTo>
                  <a:lnTo>
                    <a:pt x="1463628" y="1562991"/>
                  </a:lnTo>
                  <a:lnTo>
                    <a:pt x="1425988" y="1572516"/>
                  </a:lnTo>
                  <a:lnTo>
                    <a:pt x="1353883" y="1592508"/>
                  </a:lnTo>
                  <a:lnTo>
                    <a:pt x="1285379" y="1613411"/>
                  </a:lnTo>
                  <a:lnTo>
                    <a:pt x="1219719" y="1634809"/>
                  </a:lnTo>
                  <a:lnTo>
                    <a:pt x="1156143" y="1656291"/>
                  </a:lnTo>
                  <a:lnTo>
                    <a:pt x="1124900" y="1666933"/>
                  </a:lnTo>
                  <a:lnTo>
                    <a:pt x="1093894" y="1677441"/>
                  </a:lnTo>
                  <a:lnTo>
                    <a:pt x="1032214" y="1697847"/>
                  </a:lnTo>
                  <a:lnTo>
                    <a:pt x="970345" y="1717095"/>
                  </a:lnTo>
                  <a:lnTo>
                    <a:pt x="907527" y="1734771"/>
                  </a:lnTo>
                  <a:lnTo>
                    <a:pt x="843004" y="1750462"/>
                  </a:lnTo>
                  <a:lnTo>
                    <a:pt x="776017" y="1763753"/>
                  </a:lnTo>
                  <a:lnTo>
                    <a:pt x="705807" y="1774232"/>
                  </a:lnTo>
                  <a:lnTo>
                    <a:pt x="631617" y="1781485"/>
                  </a:lnTo>
                  <a:lnTo>
                    <a:pt x="592792" y="1783772"/>
                  </a:lnTo>
                  <a:lnTo>
                    <a:pt x="552689" y="1785098"/>
                  </a:lnTo>
                  <a:lnTo>
                    <a:pt x="511210" y="1785410"/>
                  </a:lnTo>
                  <a:lnTo>
                    <a:pt x="468263" y="1784657"/>
                  </a:lnTo>
                  <a:lnTo>
                    <a:pt x="423753" y="1782788"/>
                  </a:lnTo>
                  <a:lnTo>
                    <a:pt x="377583" y="1779749"/>
                  </a:lnTo>
                  <a:lnTo>
                    <a:pt x="329661" y="1775491"/>
                  </a:lnTo>
                  <a:lnTo>
                    <a:pt x="279890" y="1769961"/>
                  </a:lnTo>
                  <a:lnTo>
                    <a:pt x="228177" y="1763107"/>
                  </a:lnTo>
                  <a:lnTo>
                    <a:pt x="174426" y="1754878"/>
                  </a:lnTo>
                  <a:lnTo>
                    <a:pt x="118542" y="1745221"/>
                  </a:lnTo>
                  <a:lnTo>
                    <a:pt x="60432" y="1734086"/>
                  </a:lnTo>
                  <a:lnTo>
                    <a:pt x="0" y="1721421"/>
                  </a:lnTo>
                  <a:lnTo>
                    <a:pt x="0" y="304419"/>
                  </a:lnTo>
                  <a:close/>
                </a:path>
                <a:path w="2433955" h="1785620">
                  <a:moveTo>
                    <a:pt x="172618" y="304419"/>
                  </a:moveTo>
                  <a:lnTo>
                    <a:pt x="172618" y="150368"/>
                  </a:lnTo>
                  <a:lnTo>
                    <a:pt x="2253488" y="150368"/>
                  </a:lnTo>
                  <a:lnTo>
                    <a:pt x="2253488" y="1346200"/>
                  </a:lnTo>
                  <a:lnTo>
                    <a:pt x="2195437" y="1347489"/>
                  </a:lnTo>
                  <a:lnTo>
                    <a:pt x="2144744" y="1350327"/>
                  </a:lnTo>
                  <a:lnTo>
                    <a:pt x="2108862" y="1353165"/>
                  </a:lnTo>
                  <a:lnTo>
                    <a:pt x="2095245" y="1354455"/>
                  </a:lnTo>
                </a:path>
                <a:path w="2433955" h="1785620">
                  <a:moveTo>
                    <a:pt x="334873" y="150368"/>
                  </a:moveTo>
                  <a:lnTo>
                    <a:pt x="334873" y="0"/>
                  </a:lnTo>
                  <a:lnTo>
                    <a:pt x="2433828" y="0"/>
                  </a:lnTo>
                  <a:lnTo>
                    <a:pt x="2433828" y="1192149"/>
                  </a:lnTo>
                  <a:lnTo>
                    <a:pt x="2367609" y="1193121"/>
                  </a:lnTo>
                  <a:lnTo>
                    <a:pt x="2309844" y="1195260"/>
                  </a:lnTo>
                  <a:lnTo>
                    <a:pt x="2268985" y="1197399"/>
                  </a:lnTo>
                  <a:lnTo>
                    <a:pt x="2253488" y="1198372"/>
                  </a:lnTo>
                </a:path>
              </a:pathLst>
            </a:custGeom>
            <a:ln w="12192">
              <a:solidFill>
                <a:srgbClr val="BB930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2111056" y="3099054"/>
            <a:ext cx="60579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592455" algn="l"/>
              </a:tabLst>
            </a:pPr>
            <a:r>
              <a:rPr sz="2000" u="heavy" dirty="0">
                <a:solidFill>
                  <a:srgbClr val="4F3434"/>
                </a:solidFill>
                <a:uFill>
                  <a:solidFill>
                    <a:srgbClr val="BB9304"/>
                  </a:solidFill>
                </a:uFill>
                <a:latin typeface="Times New Roman"/>
                <a:cs typeface="Times New Roman"/>
              </a:rPr>
              <a:t>	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42924" y="4381627"/>
            <a:ext cx="1885950" cy="115443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240665" marR="5080" indent="-228600">
              <a:lnSpc>
                <a:spcPct val="90000"/>
              </a:lnSpc>
              <a:spcBef>
                <a:spcPts val="34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000" dirty="0">
                <a:solidFill>
                  <a:srgbClr val="4F3434"/>
                </a:solidFill>
                <a:latin typeface="Times New Roman"/>
                <a:cs typeface="Times New Roman"/>
              </a:rPr>
              <a:t>срок</a:t>
            </a:r>
            <a:r>
              <a:rPr sz="2000" spc="-5" dirty="0">
                <a:solidFill>
                  <a:srgbClr val="4F3434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F3434"/>
                </a:solidFill>
                <a:latin typeface="Times New Roman"/>
                <a:cs typeface="Times New Roman"/>
              </a:rPr>
              <a:t>действия правил, </a:t>
            </a:r>
            <a:r>
              <a:rPr sz="2000" dirty="0">
                <a:solidFill>
                  <a:srgbClr val="4F3434"/>
                </a:solidFill>
                <a:latin typeface="Times New Roman"/>
                <a:cs typeface="Times New Roman"/>
              </a:rPr>
              <a:t>ограничен</a:t>
            </a:r>
            <a:r>
              <a:rPr sz="2000" spc="-15" dirty="0">
                <a:solidFill>
                  <a:srgbClr val="4F3434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F3434"/>
                </a:solidFill>
                <a:latin typeface="Times New Roman"/>
                <a:cs typeface="Times New Roman"/>
              </a:rPr>
              <a:t>–</a:t>
            </a:r>
            <a:r>
              <a:rPr sz="2000" spc="-10" dirty="0">
                <a:solidFill>
                  <a:srgbClr val="4F3434"/>
                </a:solidFill>
                <a:latin typeface="Times New Roman"/>
                <a:cs typeface="Times New Roman"/>
              </a:rPr>
              <a:t> </a:t>
            </a:r>
            <a:r>
              <a:rPr sz="2000" spc="-35" dirty="0">
                <a:solidFill>
                  <a:srgbClr val="4F3434"/>
                </a:solidFill>
                <a:latin typeface="Times New Roman"/>
                <a:cs typeface="Times New Roman"/>
              </a:rPr>
              <a:t>до </a:t>
            </a:r>
            <a:r>
              <a:rPr sz="2000" dirty="0">
                <a:solidFill>
                  <a:srgbClr val="4F3434"/>
                </a:solidFill>
                <a:latin typeface="Times New Roman"/>
                <a:cs typeface="Times New Roman"/>
              </a:rPr>
              <a:t>1</a:t>
            </a:r>
            <a:r>
              <a:rPr sz="2000" spc="-25" dirty="0">
                <a:solidFill>
                  <a:srgbClr val="4F3434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F3434"/>
                </a:solidFill>
                <a:latin typeface="Times New Roman"/>
                <a:cs typeface="Times New Roman"/>
              </a:rPr>
              <a:t>января</a:t>
            </a:r>
            <a:r>
              <a:rPr sz="2000" spc="-10" dirty="0">
                <a:solidFill>
                  <a:srgbClr val="4F3434"/>
                </a:solidFill>
                <a:latin typeface="Times New Roman"/>
                <a:cs typeface="Times New Roman"/>
              </a:rPr>
              <a:t> </a:t>
            </a:r>
            <a:r>
              <a:rPr sz="2000" spc="-20" dirty="0">
                <a:solidFill>
                  <a:srgbClr val="4F3434"/>
                </a:solidFill>
                <a:latin typeface="Times New Roman"/>
                <a:cs typeface="Times New Roman"/>
              </a:rPr>
              <a:t>2027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71524" y="5479186"/>
            <a:ext cx="54991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10" dirty="0">
                <a:solidFill>
                  <a:srgbClr val="4F3434"/>
                </a:solidFill>
                <a:latin typeface="Times New Roman"/>
                <a:cs typeface="Times New Roman"/>
              </a:rPr>
              <a:t>года.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3121151" y="1604772"/>
            <a:ext cx="5107305" cy="5120640"/>
            <a:chOff x="3121151" y="1604772"/>
            <a:chExt cx="5107305" cy="5120640"/>
          </a:xfrm>
        </p:grpSpPr>
        <p:pic>
          <p:nvPicPr>
            <p:cNvPr id="17" name="object 1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121151" y="1604772"/>
              <a:ext cx="2612136" cy="3692652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590031" y="2996183"/>
              <a:ext cx="2638043" cy="3729228"/>
            </a:xfrm>
            <a:prstGeom prst="rect">
              <a:avLst/>
            </a:prstGeom>
          </p:spPr>
        </p:pic>
      </p:grpSp>
      <p:sp>
        <p:nvSpPr>
          <p:cNvPr id="19" name="object 19"/>
          <p:cNvSpPr txBox="1"/>
          <p:nvPr/>
        </p:nvSpPr>
        <p:spPr>
          <a:xfrm>
            <a:off x="8473440" y="1537716"/>
            <a:ext cx="3545204" cy="1175322"/>
          </a:xfrm>
          <a:prstGeom prst="rect">
            <a:avLst/>
          </a:prstGeom>
          <a:solidFill>
            <a:srgbClr val="FFDF6B"/>
          </a:solidFill>
          <a:ln w="12192">
            <a:solidFill>
              <a:srgbClr val="BB9304"/>
            </a:solidFill>
          </a:ln>
        </p:spPr>
        <p:txBody>
          <a:bodyPr vert="horz" wrap="square" lIns="0" tIns="188595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1485"/>
              </a:spcBef>
            </a:pPr>
            <a:r>
              <a:rPr lang="ru-RU" sz="1600" u="sng" dirty="0" smtClean="0">
                <a:solidFill>
                  <a:srgbClr val="854904"/>
                </a:solidFill>
                <a:latin typeface="Calibri"/>
                <a:cs typeface="Calibri"/>
              </a:rPr>
              <a:t>Направлены</a:t>
            </a:r>
            <a:r>
              <a:rPr lang="ru-RU" sz="1600" dirty="0" smtClean="0">
                <a:solidFill>
                  <a:srgbClr val="854904"/>
                </a:solidFill>
                <a:latin typeface="Calibri"/>
                <a:cs typeface="Calibri"/>
              </a:rPr>
              <a:t> на </a:t>
            </a:r>
            <a:r>
              <a:rPr sz="1600" dirty="0" err="1" smtClean="0">
                <a:solidFill>
                  <a:srgbClr val="854904"/>
                </a:solidFill>
                <a:latin typeface="Calibri"/>
                <a:cs typeface="Calibri"/>
              </a:rPr>
              <a:t>охран</a:t>
            </a:r>
            <a:r>
              <a:rPr lang="ru-RU" sz="1600" dirty="0" smtClean="0">
                <a:solidFill>
                  <a:srgbClr val="854904"/>
                </a:solidFill>
                <a:latin typeface="Calibri"/>
                <a:cs typeface="Calibri"/>
              </a:rPr>
              <a:t>у</a:t>
            </a:r>
            <a:r>
              <a:rPr sz="1600" spc="-35" dirty="0" smtClean="0">
                <a:solidFill>
                  <a:srgbClr val="854904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854904"/>
                </a:solidFill>
                <a:latin typeface="Calibri"/>
                <a:cs typeface="Calibri"/>
              </a:rPr>
              <a:t>жизни</a:t>
            </a:r>
            <a:r>
              <a:rPr sz="1600" spc="-30" dirty="0">
                <a:solidFill>
                  <a:srgbClr val="854904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854904"/>
                </a:solidFill>
                <a:latin typeface="Calibri"/>
                <a:cs typeface="Calibri"/>
              </a:rPr>
              <a:t>и</a:t>
            </a:r>
            <a:r>
              <a:rPr sz="1600" spc="-30" dirty="0">
                <a:solidFill>
                  <a:srgbClr val="854904"/>
                </a:solidFill>
                <a:latin typeface="Calibri"/>
                <a:cs typeface="Calibri"/>
              </a:rPr>
              <a:t> </a:t>
            </a:r>
            <a:r>
              <a:rPr sz="1600" spc="-10" dirty="0" err="1" smtClean="0">
                <a:solidFill>
                  <a:srgbClr val="854904"/>
                </a:solidFill>
                <a:latin typeface="Calibri"/>
                <a:cs typeface="Calibri"/>
              </a:rPr>
              <a:t>здоровья</a:t>
            </a:r>
            <a:r>
              <a:rPr lang="ru-RU" sz="1600" dirty="0">
                <a:latin typeface="Calibri"/>
                <a:cs typeface="Calibri"/>
              </a:rPr>
              <a:t> </a:t>
            </a:r>
            <a:r>
              <a:rPr sz="1600" dirty="0" err="1" smtClean="0">
                <a:solidFill>
                  <a:srgbClr val="854904"/>
                </a:solidFill>
                <a:latin typeface="Calibri"/>
                <a:cs typeface="Calibri"/>
              </a:rPr>
              <a:t>населения</a:t>
            </a:r>
            <a:r>
              <a:rPr sz="1600" dirty="0">
                <a:solidFill>
                  <a:srgbClr val="854904"/>
                </a:solidFill>
                <a:latin typeface="Calibri"/>
                <a:cs typeface="Calibri"/>
              </a:rPr>
              <a:t>,</a:t>
            </a:r>
            <a:r>
              <a:rPr sz="1600" spc="-70" dirty="0">
                <a:solidFill>
                  <a:srgbClr val="854904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854904"/>
                </a:solidFill>
                <a:latin typeface="Calibri"/>
                <a:cs typeface="Calibri"/>
              </a:rPr>
              <a:t>предотвращение</a:t>
            </a:r>
            <a:endParaRPr sz="1600" dirty="0">
              <a:latin typeface="Calibri"/>
              <a:cs typeface="Calibri"/>
            </a:endParaRPr>
          </a:p>
          <a:p>
            <a:pPr marL="1270" algn="ctr">
              <a:lnSpc>
                <a:spcPct val="100000"/>
              </a:lnSpc>
              <a:spcBef>
                <a:spcPts val="5"/>
              </a:spcBef>
            </a:pPr>
            <a:r>
              <a:rPr sz="1600" dirty="0">
                <a:solidFill>
                  <a:srgbClr val="854904"/>
                </a:solidFill>
                <a:latin typeface="Calibri"/>
                <a:cs typeface="Calibri"/>
              </a:rPr>
              <a:t>возникновения</a:t>
            </a:r>
            <a:r>
              <a:rPr sz="1600" spc="-30" dirty="0">
                <a:solidFill>
                  <a:srgbClr val="854904"/>
                </a:solidFill>
                <a:latin typeface="Calibri"/>
                <a:cs typeface="Calibri"/>
              </a:rPr>
              <a:t> </a:t>
            </a:r>
            <a:r>
              <a:rPr sz="1600" spc="-50" dirty="0">
                <a:solidFill>
                  <a:srgbClr val="854904"/>
                </a:solidFill>
                <a:latin typeface="Calibri"/>
                <a:cs typeface="Calibri"/>
              </a:rPr>
              <a:t>и</a:t>
            </a:r>
            <a:endParaRPr sz="1600" dirty="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600" dirty="0">
                <a:solidFill>
                  <a:srgbClr val="854904"/>
                </a:solidFill>
                <a:latin typeface="Calibri"/>
                <a:cs typeface="Calibri"/>
              </a:rPr>
              <a:t>распространения</a:t>
            </a:r>
            <a:r>
              <a:rPr sz="1600" spc="-45" dirty="0">
                <a:solidFill>
                  <a:srgbClr val="854904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854904"/>
                </a:solidFill>
                <a:latin typeface="Calibri"/>
                <a:cs typeface="Calibri"/>
              </a:rPr>
              <a:t>заболеваний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8473440" y="3259835"/>
            <a:ext cx="3545204" cy="1815882"/>
          </a:xfrm>
          <a:prstGeom prst="rect">
            <a:avLst/>
          </a:prstGeom>
          <a:solidFill>
            <a:srgbClr val="FFEA9C"/>
          </a:solidFill>
          <a:ln w="12192">
            <a:solidFill>
              <a:srgbClr val="BB9304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000" dirty="0">
              <a:latin typeface="Times New Roman"/>
              <a:cs typeface="Times New Roman"/>
            </a:endParaRPr>
          </a:p>
          <a:p>
            <a:pPr marL="528320" marR="520065" algn="ctr">
              <a:lnSpc>
                <a:spcPct val="100000"/>
              </a:lnSpc>
              <a:spcBef>
                <a:spcPts val="5"/>
              </a:spcBef>
            </a:pPr>
            <a:r>
              <a:rPr lang="ru-RU" sz="1600" u="sng" dirty="0" smtClean="0">
                <a:solidFill>
                  <a:srgbClr val="854904"/>
                </a:solidFill>
                <a:latin typeface="Calibri"/>
                <a:cs typeface="Calibri"/>
              </a:rPr>
              <a:t>Устанавливают</a:t>
            </a:r>
            <a:r>
              <a:rPr lang="ru-RU" sz="1600" dirty="0" smtClean="0">
                <a:solidFill>
                  <a:srgbClr val="854904"/>
                </a:solidFill>
                <a:latin typeface="Calibri"/>
                <a:cs typeface="Calibri"/>
              </a:rPr>
              <a:t>  требования к условиям </a:t>
            </a:r>
            <a:r>
              <a:rPr sz="1600" dirty="0" err="1" smtClean="0">
                <a:solidFill>
                  <a:srgbClr val="854904"/>
                </a:solidFill>
                <a:latin typeface="Calibri"/>
                <a:cs typeface="Calibri"/>
              </a:rPr>
              <a:t>деятельност</a:t>
            </a:r>
            <a:r>
              <a:rPr lang="ru-RU" sz="1600" dirty="0" smtClean="0">
                <a:solidFill>
                  <a:srgbClr val="854904"/>
                </a:solidFill>
                <a:latin typeface="Calibri"/>
                <a:cs typeface="Calibri"/>
              </a:rPr>
              <a:t>и ЮЛ и физ.лиц,</a:t>
            </a:r>
            <a:r>
              <a:rPr sz="1600" spc="-50" dirty="0" smtClean="0">
                <a:solidFill>
                  <a:srgbClr val="854904"/>
                </a:solidFill>
                <a:latin typeface="Calibri"/>
                <a:cs typeface="Calibri"/>
              </a:rPr>
              <a:t> </a:t>
            </a:r>
            <a:r>
              <a:rPr sz="1600" dirty="0" err="1" smtClean="0">
                <a:solidFill>
                  <a:srgbClr val="854904"/>
                </a:solidFill>
                <a:latin typeface="Calibri"/>
                <a:cs typeface="Calibri"/>
              </a:rPr>
              <a:t>связанн</a:t>
            </a:r>
            <a:r>
              <a:rPr lang="ru-RU" sz="1600" dirty="0" smtClean="0">
                <a:solidFill>
                  <a:srgbClr val="854904"/>
                </a:solidFill>
                <a:latin typeface="Calibri"/>
                <a:cs typeface="Calibri"/>
              </a:rPr>
              <a:t>ой</a:t>
            </a:r>
            <a:r>
              <a:rPr sz="1600" spc="-35" dirty="0" smtClean="0">
                <a:solidFill>
                  <a:srgbClr val="854904"/>
                </a:solidFill>
                <a:latin typeface="Calibri"/>
                <a:cs typeface="Calibri"/>
              </a:rPr>
              <a:t> </a:t>
            </a:r>
            <a:r>
              <a:rPr sz="1600" spc="-50" dirty="0">
                <a:solidFill>
                  <a:srgbClr val="854904"/>
                </a:solidFill>
                <a:latin typeface="Calibri"/>
                <a:cs typeface="Calibri"/>
              </a:rPr>
              <a:t>с </a:t>
            </a:r>
            <a:r>
              <a:rPr sz="1600" dirty="0">
                <a:solidFill>
                  <a:srgbClr val="854904"/>
                </a:solidFill>
                <a:latin typeface="Calibri"/>
                <a:cs typeface="Calibri"/>
              </a:rPr>
              <a:t>реализацией</a:t>
            </a:r>
            <a:r>
              <a:rPr sz="1600" spc="-5" dirty="0">
                <a:solidFill>
                  <a:srgbClr val="854904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854904"/>
                </a:solidFill>
                <a:latin typeface="Calibri"/>
                <a:cs typeface="Calibri"/>
              </a:rPr>
              <a:t>пищевой</a:t>
            </a:r>
            <a:endParaRPr sz="1600" dirty="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600" dirty="0">
                <a:solidFill>
                  <a:srgbClr val="854904"/>
                </a:solidFill>
                <a:latin typeface="Calibri"/>
                <a:cs typeface="Calibri"/>
              </a:rPr>
              <a:t>продукции,</a:t>
            </a:r>
            <a:r>
              <a:rPr sz="1600" spc="-40" dirty="0">
                <a:solidFill>
                  <a:srgbClr val="854904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854904"/>
                </a:solidFill>
                <a:latin typeface="Calibri"/>
                <a:cs typeface="Calibri"/>
              </a:rPr>
              <a:t>в</a:t>
            </a:r>
            <a:r>
              <a:rPr sz="1600" spc="-15" dirty="0">
                <a:solidFill>
                  <a:srgbClr val="854904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854904"/>
                </a:solidFill>
                <a:latin typeface="Calibri"/>
                <a:cs typeface="Calibri"/>
              </a:rPr>
              <a:t>том</a:t>
            </a:r>
            <a:r>
              <a:rPr sz="1600" spc="-30" dirty="0">
                <a:solidFill>
                  <a:srgbClr val="854904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854904"/>
                </a:solidFill>
                <a:latin typeface="Calibri"/>
                <a:cs typeface="Calibri"/>
              </a:rPr>
              <a:t>числе</a:t>
            </a:r>
            <a:r>
              <a:rPr sz="1600" spc="-10" dirty="0">
                <a:solidFill>
                  <a:srgbClr val="854904"/>
                </a:solidFill>
                <a:latin typeface="Calibri"/>
                <a:cs typeface="Calibri"/>
              </a:rPr>
              <a:t> </a:t>
            </a:r>
            <a:r>
              <a:rPr sz="1600" spc="-25" dirty="0">
                <a:solidFill>
                  <a:srgbClr val="854904"/>
                </a:solidFill>
                <a:latin typeface="Calibri"/>
                <a:cs typeface="Calibri"/>
              </a:rPr>
              <a:t>на</a:t>
            </a:r>
            <a:endParaRPr sz="1600" dirty="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600" b="1" dirty="0">
                <a:solidFill>
                  <a:srgbClr val="854904"/>
                </a:solidFill>
                <a:latin typeface="Calibri"/>
                <a:cs typeface="Calibri"/>
              </a:rPr>
              <a:t>рынках</a:t>
            </a:r>
            <a:r>
              <a:rPr sz="1600" b="1" spc="-30" dirty="0">
                <a:solidFill>
                  <a:srgbClr val="854904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854904"/>
                </a:solidFill>
                <a:latin typeface="Calibri"/>
                <a:cs typeface="Calibri"/>
              </a:rPr>
              <a:t>и</a:t>
            </a:r>
            <a:r>
              <a:rPr sz="1600" b="1" spc="-10" dirty="0">
                <a:solidFill>
                  <a:srgbClr val="854904"/>
                </a:solidFill>
                <a:latin typeface="Calibri"/>
                <a:cs typeface="Calibri"/>
              </a:rPr>
              <a:t> ярмарках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8473440" y="5064252"/>
            <a:ext cx="3545204" cy="1593385"/>
          </a:xfrm>
          <a:prstGeom prst="rect">
            <a:avLst/>
          </a:prstGeom>
          <a:solidFill>
            <a:srgbClr val="FFF4CE"/>
          </a:solidFill>
          <a:ln w="12192">
            <a:solidFill>
              <a:srgbClr val="BB9304"/>
            </a:solidFill>
          </a:ln>
        </p:spPr>
        <p:txBody>
          <a:bodyPr vert="horz" wrap="square" lIns="0" tIns="206375" rIns="0" bIns="0" rtlCol="0">
            <a:spAutoFit/>
          </a:bodyPr>
          <a:lstStyle/>
          <a:p>
            <a:pPr marL="801370">
              <a:lnSpc>
                <a:spcPct val="100000"/>
              </a:lnSpc>
              <a:spcBef>
                <a:spcPts val="1625"/>
              </a:spcBef>
            </a:pPr>
            <a:r>
              <a:rPr lang="ru-RU" sz="1400" dirty="0" smtClean="0">
                <a:solidFill>
                  <a:srgbClr val="854904"/>
                </a:solidFill>
                <a:latin typeface="Calibri"/>
                <a:cs typeface="Calibri"/>
              </a:rPr>
              <a:t>К используемым при осуществлении такой деятельности </a:t>
            </a:r>
            <a:r>
              <a:rPr sz="1400" dirty="0" err="1" smtClean="0">
                <a:solidFill>
                  <a:srgbClr val="854904"/>
                </a:solidFill>
                <a:latin typeface="Calibri"/>
                <a:cs typeface="Calibri"/>
              </a:rPr>
              <a:t>здания</a:t>
            </a:r>
            <a:r>
              <a:rPr lang="ru-RU" sz="1400" dirty="0" smtClean="0">
                <a:solidFill>
                  <a:srgbClr val="854904"/>
                </a:solidFill>
                <a:latin typeface="Calibri"/>
                <a:cs typeface="Calibri"/>
              </a:rPr>
              <a:t>м</a:t>
            </a:r>
            <a:r>
              <a:rPr sz="1400" dirty="0" smtClean="0">
                <a:solidFill>
                  <a:srgbClr val="854904"/>
                </a:solidFill>
                <a:latin typeface="Calibri"/>
                <a:cs typeface="Calibri"/>
              </a:rPr>
              <a:t>,</a:t>
            </a:r>
            <a:r>
              <a:rPr sz="1400" spc="-40" dirty="0" smtClean="0">
                <a:solidFill>
                  <a:srgbClr val="854904"/>
                </a:solidFill>
                <a:latin typeface="Calibri"/>
                <a:cs typeface="Calibri"/>
              </a:rPr>
              <a:t> </a:t>
            </a:r>
            <a:r>
              <a:rPr lang="ru-RU" sz="1400" spc="-40" dirty="0" smtClean="0">
                <a:solidFill>
                  <a:srgbClr val="854904"/>
                </a:solidFill>
                <a:latin typeface="Calibri"/>
                <a:cs typeface="Calibri"/>
              </a:rPr>
              <a:t> </a:t>
            </a:r>
            <a:r>
              <a:rPr sz="1400" spc="-10" dirty="0" err="1" smtClean="0">
                <a:solidFill>
                  <a:srgbClr val="854904"/>
                </a:solidFill>
                <a:latin typeface="Calibri"/>
                <a:cs typeface="Calibri"/>
              </a:rPr>
              <a:t>строения</a:t>
            </a:r>
            <a:r>
              <a:rPr lang="ru-RU" sz="1400" spc="-10" dirty="0" smtClean="0">
                <a:solidFill>
                  <a:srgbClr val="854904"/>
                </a:solidFill>
                <a:latin typeface="Calibri"/>
                <a:cs typeface="Calibri"/>
              </a:rPr>
              <a:t>м</a:t>
            </a:r>
            <a:r>
              <a:rPr sz="1400" spc="-10" dirty="0" smtClean="0">
                <a:solidFill>
                  <a:srgbClr val="854904"/>
                </a:solidFill>
                <a:latin typeface="Calibri"/>
                <a:cs typeface="Calibri"/>
              </a:rPr>
              <a:t>,</a:t>
            </a:r>
            <a:endParaRPr sz="1400" dirty="0">
              <a:latin typeface="Calibri"/>
              <a:cs typeface="Calibri"/>
            </a:endParaRPr>
          </a:p>
          <a:p>
            <a:pPr marL="214629" marR="206375" indent="172085">
              <a:lnSpc>
                <a:spcPct val="100000"/>
              </a:lnSpc>
            </a:pPr>
            <a:r>
              <a:rPr sz="1400" dirty="0" err="1" smtClean="0">
                <a:solidFill>
                  <a:srgbClr val="854904"/>
                </a:solidFill>
                <a:latin typeface="Calibri"/>
                <a:cs typeface="Calibri"/>
              </a:rPr>
              <a:t>сооружения</a:t>
            </a:r>
            <a:r>
              <a:rPr lang="ru-RU" sz="1400" dirty="0" smtClean="0">
                <a:solidFill>
                  <a:srgbClr val="854904"/>
                </a:solidFill>
                <a:latin typeface="Calibri"/>
                <a:cs typeface="Calibri"/>
              </a:rPr>
              <a:t>м</a:t>
            </a:r>
            <a:r>
              <a:rPr sz="1400" dirty="0" smtClean="0">
                <a:solidFill>
                  <a:srgbClr val="854904"/>
                </a:solidFill>
                <a:latin typeface="Calibri"/>
                <a:cs typeface="Calibri"/>
              </a:rPr>
              <a:t>,</a:t>
            </a:r>
            <a:r>
              <a:rPr sz="1400" spc="-75" dirty="0" smtClean="0">
                <a:solidFill>
                  <a:srgbClr val="854904"/>
                </a:solidFill>
                <a:latin typeface="Calibri"/>
                <a:cs typeface="Calibri"/>
              </a:rPr>
              <a:t> </a:t>
            </a:r>
            <a:r>
              <a:rPr lang="ru-RU" sz="1400" spc="-75" dirty="0" smtClean="0">
                <a:solidFill>
                  <a:srgbClr val="854904"/>
                </a:solidFill>
                <a:latin typeface="Calibri"/>
                <a:cs typeface="Calibri"/>
              </a:rPr>
              <a:t> </a:t>
            </a:r>
            <a:r>
              <a:rPr sz="1400" spc="-10" dirty="0" err="1" smtClean="0">
                <a:solidFill>
                  <a:srgbClr val="854904"/>
                </a:solidFill>
                <a:latin typeface="Calibri"/>
                <a:cs typeface="Calibri"/>
              </a:rPr>
              <a:t>помещения</a:t>
            </a:r>
            <a:r>
              <a:rPr lang="ru-RU" sz="1400" spc="-10" dirty="0" smtClean="0">
                <a:solidFill>
                  <a:srgbClr val="854904"/>
                </a:solidFill>
                <a:latin typeface="Calibri"/>
                <a:cs typeface="Calibri"/>
              </a:rPr>
              <a:t>м</a:t>
            </a:r>
            <a:r>
              <a:rPr sz="1400" spc="-10" dirty="0" smtClean="0">
                <a:solidFill>
                  <a:srgbClr val="854904"/>
                </a:solidFill>
                <a:latin typeface="Calibri"/>
                <a:cs typeface="Calibri"/>
              </a:rPr>
              <a:t>, </a:t>
            </a:r>
            <a:r>
              <a:rPr sz="1400" dirty="0" err="1" smtClean="0">
                <a:solidFill>
                  <a:srgbClr val="854904"/>
                </a:solidFill>
                <a:latin typeface="Calibri"/>
                <a:cs typeface="Calibri"/>
              </a:rPr>
              <a:t>территория</a:t>
            </a:r>
            <a:r>
              <a:rPr lang="ru-RU" sz="1400" dirty="0" smtClean="0">
                <a:solidFill>
                  <a:srgbClr val="854904"/>
                </a:solidFill>
                <a:latin typeface="Calibri"/>
                <a:cs typeface="Calibri"/>
              </a:rPr>
              <a:t>м</a:t>
            </a:r>
            <a:r>
              <a:rPr sz="1400" dirty="0" smtClean="0">
                <a:solidFill>
                  <a:srgbClr val="854904"/>
                </a:solidFill>
                <a:latin typeface="Calibri"/>
                <a:cs typeface="Calibri"/>
              </a:rPr>
              <a:t>,</a:t>
            </a:r>
            <a:r>
              <a:rPr sz="1400" spc="-90" dirty="0" smtClean="0">
                <a:solidFill>
                  <a:srgbClr val="854904"/>
                </a:solidFill>
                <a:latin typeface="Calibri"/>
                <a:cs typeface="Calibri"/>
              </a:rPr>
              <a:t> </a:t>
            </a:r>
            <a:r>
              <a:rPr lang="ru-RU" sz="1400" spc="-90" dirty="0" smtClean="0">
                <a:solidFill>
                  <a:srgbClr val="854904"/>
                </a:solidFill>
                <a:latin typeface="Calibri"/>
                <a:cs typeface="Calibri"/>
              </a:rPr>
              <a:t> </a:t>
            </a:r>
            <a:r>
              <a:rPr sz="1400" spc="-10" dirty="0" err="1" smtClean="0">
                <a:solidFill>
                  <a:srgbClr val="854904"/>
                </a:solidFill>
                <a:latin typeface="Calibri"/>
                <a:cs typeface="Calibri"/>
              </a:rPr>
              <a:t>оборудовани</a:t>
            </a:r>
            <a:r>
              <a:rPr lang="ru-RU" sz="1400" spc="-10" dirty="0" err="1" smtClean="0">
                <a:solidFill>
                  <a:srgbClr val="854904"/>
                </a:solidFill>
                <a:latin typeface="Calibri"/>
                <a:cs typeface="Calibri"/>
              </a:rPr>
              <a:t>ю</a:t>
            </a:r>
            <a:r>
              <a:rPr sz="1400" spc="-80" dirty="0" smtClean="0">
                <a:solidFill>
                  <a:srgbClr val="854904"/>
                </a:solidFill>
                <a:latin typeface="Calibri"/>
                <a:cs typeface="Calibri"/>
              </a:rPr>
              <a:t> </a:t>
            </a:r>
            <a:r>
              <a:rPr sz="1400" spc="-50" dirty="0">
                <a:solidFill>
                  <a:srgbClr val="854904"/>
                </a:solidFill>
                <a:latin typeface="Calibri"/>
                <a:cs typeface="Calibri"/>
              </a:rPr>
              <a:t>и</a:t>
            </a:r>
            <a:endParaRPr sz="1400" dirty="0">
              <a:latin typeface="Calibri"/>
              <a:cs typeface="Calibri"/>
            </a:endParaRPr>
          </a:p>
          <a:p>
            <a:pPr marL="469265">
              <a:lnSpc>
                <a:spcPct val="100000"/>
              </a:lnSpc>
            </a:pPr>
            <a:r>
              <a:rPr lang="ru-RU" sz="1400" dirty="0">
                <a:solidFill>
                  <a:srgbClr val="854904"/>
                </a:solidFill>
                <a:latin typeface="Calibri"/>
                <a:cs typeface="Calibri"/>
              </a:rPr>
              <a:t>т</a:t>
            </a:r>
            <a:r>
              <a:rPr sz="1400" dirty="0" err="1" smtClean="0">
                <a:solidFill>
                  <a:srgbClr val="854904"/>
                </a:solidFill>
                <a:latin typeface="Calibri"/>
                <a:cs typeface="Calibri"/>
              </a:rPr>
              <a:t>ранспортны</a:t>
            </a:r>
            <a:r>
              <a:rPr lang="ru-RU" sz="1400" dirty="0" smtClean="0">
                <a:solidFill>
                  <a:srgbClr val="854904"/>
                </a:solidFill>
                <a:latin typeface="Calibri"/>
                <a:cs typeface="Calibri"/>
              </a:rPr>
              <a:t>м </a:t>
            </a:r>
            <a:r>
              <a:rPr sz="1400" spc="-15" dirty="0" smtClean="0">
                <a:solidFill>
                  <a:srgbClr val="854904"/>
                </a:solidFill>
                <a:latin typeface="Calibri"/>
                <a:cs typeface="Calibri"/>
              </a:rPr>
              <a:t> </a:t>
            </a:r>
            <a:r>
              <a:rPr sz="1400" spc="-10" dirty="0" err="1" smtClean="0">
                <a:solidFill>
                  <a:srgbClr val="854904"/>
                </a:solidFill>
                <a:latin typeface="Calibri"/>
                <a:cs typeface="Calibri"/>
              </a:rPr>
              <a:t>средства</a:t>
            </a:r>
            <a:r>
              <a:rPr lang="ru-RU" sz="1400" spc="-10" dirty="0" smtClean="0">
                <a:solidFill>
                  <a:srgbClr val="854904"/>
                </a:solidFill>
                <a:latin typeface="Calibri"/>
                <a:cs typeface="Calibri"/>
              </a:rPr>
              <a:t>м</a:t>
            </a:r>
            <a:r>
              <a:rPr sz="2000" spc="-10" dirty="0" smtClean="0">
                <a:solidFill>
                  <a:srgbClr val="854904"/>
                </a:solidFill>
                <a:latin typeface="Calibri"/>
                <a:cs typeface="Calibri"/>
              </a:rPr>
              <a:t>.</a:t>
            </a:r>
            <a:endParaRPr sz="20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17997" y="724281"/>
            <a:ext cx="155829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chemeClr val="accent2">
                    <a:lumMod val="75000"/>
                  </a:schemeClr>
                </a:solidFill>
              </a:rPr>
              <a:t>I.</a:t>
            </a:r>
            <a:r>
              <a:rPr sz="3200" spc="-10" dirty="0">
                <a:solidFill>
                  <a:schemeClr val="accent2">
                    <a:lumMod val="75000"/>
                  </a:schemeClr>
                </a:solidFill>
              </a:rPr>
              <a:t> Рынки</a:t>
            </a:r>
            <a:endParaRPr sz="3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16179" y="1714957"/>
            <a:ext cx="5245735" cy="10502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735"/>
              </a:lnSpc>
              <a:spcBef>
                <a:spcPts val="100"/>
              </a:spcBef>
            </a:pPr>
            <a:r>
              <a:rPr sz="2400" dirty="0">
                <a:solidFill>
                  <a:srgbClr val="4F3434"/>
                </a:solidFill>
                <a:latin typeface="Times New Roman"/>
                <a:cs typeface="Times New Roman"/>
              </a:rPr>
              <a:t>Обустройство,</a:t>
            </a:r>
            <a:r>
              <a:rPr sz="2400" spc="-105" dirty="0">
                <a:solidFill>
                  <a:srgbClr val="4F3434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F3434"/>
                </a:solidFill>
                <a:latin typeface="Times New Roman"/>
                <a:cs typeface="Times New Roman"/>
              </a:rPr>
              <a:t>оборудование</a:t>
            </a:r>
            <a:r>
              <a:rPr sz="2400" spc="-114" dirty="0">
                <a:solidFill>
                  <a:srgbClr val="4F3434"/>
                </a:solidFill>
                <a:latin typeface="Times New Roman"/>
                <a:cs typeface="Times New Roman"/>
              </a:rPr>
              <a:t> </a:t>
            </a:r>
            <a:r>
              <a:rPr sz="2400" spc="-50" dirty="0">
                <a:solidFill>
                  <a:srgbClr val="4F3434"/>
                </a:solidFill>
                <a:latin typeface="Times New Roman"/>
                <a:cs typeface="Times New Roman"/>
              </a:rPr>
              <a:t>и</a:t>
            </a:r>
            <a:endParaRPr sz="2400">
              <a:latin typeface="Times New Roman"/>
              <a:cs typeface="Times New Roman"/>
            </a:endParaRPr>
          </a:p>
          <a:p>
            <a:pPr marL="12700" marR="5080">
              <a:lnSpc>
                <a:spcPts val="2590"/>
              </a:lnSpc>
              <a:spcBef>
                <a:spcPts val="185"/>
              </a:spcBef>
            </a:pPr>
            <a:r>
              <a:rPr sz="2400" dirty="0">
                <a:solidFill>
                  <a:srgbClr val="4F3434"/>
                </a:solidFill>
                <a:latin typeface="Times New Roman"/>
                <a:cs typeface="Times New Roman"/>
              </a:rPr>
              <a:t>содержание</a:t>
            </a:r>
            <a:r>
              <a:rPr sz="2400" spc="-35" dirty="0">
                <a:solidFill>
                  <a:srgbClr val="4F34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F3434"/>
                </a:solidFill>
                <a:latin typeface="Times New Roman"/>
                <a:cs typeface="Times New Roman"/>
              </a:rPr>
              <a:t>рынка,</a:t>
            </a:r>
            <a:r>
              <a:rPr sz="2400" spc="-35" dirty="0">
                <a:solidFill>
                  <a:srgbClr val="4F34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F3434"/>
                </a:solidFill>
                <a:latin typeface="Times New Roman"/>
                <a:cs typeface="Times New Roman"/>
              </a:rPr>
              <a:t>а</a:t>
            </a:r>
            <a:r>
              <a:rPr sz="2400" spc="-45" dirty="0">
                <a:solidFill>
                  <a:srgbClr val="4F34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F3434"/>
                </a:solidFill>
                <a:latin typeface="Times New Roman"/>
                <a:cs typeface="Times New Roman"/>
              </a:rPr>
              <a:t>также</a:t>
            </a:r>
            <a:r>
              <a:rPr sz="2400" spc="-20" dirty="0">
                <a:solidFill>
                  <a:srgbClr val="4F3434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F3434"/>
                </a:solidFill>
                <a:latin typeface="Times New Roman"/>
                <a:cs typeface="Times New Roman"/>
              </a:rPr>
              <a:t>организация </a:t>
            </a:r>
            <a:r>
              <a:rPr sz="2400" dirty="0">
                <a:solidFill>
                  <a:srgbClr val="4F3434"/>
                </a:solidFill>
                <a:latin typeface="Times New Roman"/>
                <a:cs typeface="Times New Roman"/>
              </a:rPr>
              <a:t>его</a:t>
            </a:r>
            <a:r>
              <a:rPr sz="2400" spc="-60" dirty="0">
                <a:solidFill>
                  <a:srgbClr val="4F3434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F3434"/>
                </a:solidFill>
                <a:latin typeface="Times New Roman"/>
                <a:cs typeface="Times New Roman"/>
              </a:rPr>
              <a:t>деятельности</a:t>
            </a:r>
            <a:endParaRPr sz="2400"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5845809" y="1436877"/>
            <a:ext cx="5892800" cy="1196975"/>
            <a:chOff x="5845809" y="1436877"/>
            <a:chExt cx="5892800" cy="1196975"/>
          </a:xfrm>
        </p:grpSpPr>
        <p:sp>
          <p:nvSpPr>
            <p:cNvPr id="5" name="object 5"/>
            <p:cNvSpPr/>
            <p:nvPr/>
          </p:nvSpPr>
          <p:spPr>
            <a:xfrm>
              <a:off x="5852159" y="1443227"/>
              <a:ext cx="5880100" cy="1184275"/>
            </a:xfrm>
            <a:custGeom>
              <a:avLst/>
              <a:gdLst/>
              <a:ahLst/>
              <a:cxnLst/>
              <a:rect l="l" t="t" r="r" b="b"/>
              <a:pathLst>
                <a:path w="5880100" h="1184275">
                  <a:moveTo>
                    <a:pt x="5879592" y="0"/>
                  </a:moveTo>
                  <a:lnTo>
                    <a:pt x="0" y="0"/>
                  </a:lnTo>
                  <a:lnTo>
                    <a:pt x="0" y="1184148"/>
                  </a:lnTo>
                  <a:lnTo>
                    <a:pt x="5879592" y="1184148"/>
                  </a:lnTo>
                  <a:lnTo>
                    <a:pt x="5879592" y="0"/>
                  </a:lnTo>
                  <a:close/>
                </a:path>
              </a:pathLst>
            </a:custGeom>
            <a:solidFill>
              <a:srgbClr val="FFF4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852159" y="1443227"/>
              <a:ext cx="5880100" cy="1184275"/>
            </a:xfrm>
            <a:custGeom>
              <a:avLst/>
              <a:gdLst/>
              <a:ahLst/>
              <a:cxnLst/>
              <a:rect l="l" t="t" r="r" b="b"/>
              <a:pathLst>
                <a:path w="5880100" h="1184275">
                  <a:moveTo>
                    <a:pt x="0" y="1184148"/>
                  </a:moveTo>
                  <a:lnTo>
                    <a:pt x="5879592" y="1184148"/>
                  </a:lnTo>
                  <a:lnTo>
                    <a:pt x="5879592" y="0"/>
                  </a:lnTo>
                  <a:lnTo>
                    <a:pt x="0" y="0"/>
                  </a:lnTo>
                  <a:lnTo>
                    <a:pt x="0" y="1184148"/>
                  </a:lnTo>
                  <a:close/>
                </a:path>
              </a:pathLst>
            </a:custGeom>
            <a:ln w="12192">
              <a:solidFill>
                <a:srgbClr val="BB930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6078982" y="1604009"/>
            <a:ext cx="542734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635" algn="ctr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854904"/>
                </a:solidFill>
                <a:latin typeface="Times New Roman"/>
                <a:cs typeface="Times New Roman"/>
              </a:rPr>
              <a:t>Федеральный</a:t>
            </a:r>
            <a:r>
              <a:rPr sz="1800" spc="-35" dirty="0">
                <a:solidFill>
                  <a:srgbClr val="854904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854904"/>
                </a:solidFill>
                <a:latin typeface="Times New Roman"/>
                <a:cs typeface="Times New Roman"/>
              </a:rPr>
              <a:t>закон</a:t>
            </a:r>
            <a:r>
              <a:rPr sz="1800" spc="-20" dirty="0">
                <a:solidFill>
                  <a:srgbClr val="854904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854904"/>
                </a:solidFill>
                <a:latin typeface="Times New Roman"/>
                <a:cs typeface="Times New Roman"/>
              </a:rPr>
              <a:t>от</a:t>
            </a:r>
            <a:r>
              <a:rPr sz="1800" spc="-20" dirty="0">
                <a:solidFill>
                  <a:srgbClr val="854904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854904"/>
                </a:solidFill>
                <a:latin typeface="Times New Roman"/>
                <a:cs typeface="Times New Roman"/>
              </a:rPr>
              <a:t>30.12.2006</a:t>
            </a:r>
            <a:r>
              <a:rPr sz="1800" spc="-30" dirty="0">
                <a:solidFill>
                  <a:srgbClr val="854904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854904"/>
                </a:solidFill>
                <a:latin typeface="Times New Roman"/>
                <a:cs typeface="Times New Roman"/>
              </a:rPr>
              <a:t>N</a:t>
            </a:r>
            <a:r>
              <a:rPr sz="1800" spc="-30" dirty="0">
                <a:solidFill>
                  <a:srgbClr val="854904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854904"/>
                </a:solidFill>
                <a:latin typeface="Times New Roman"/>
                <a:cs typeface="Times New Roman"/>
              </a:rPr>
              <a:t>271-ФЗ</a:t>
            </a:r>
            <a:r>
              <a:rPr sz="1800" spc="-20" dirty="0">
                <a:solidFill>
                  <a:srgbClr val="854904"/>
                </a:solidFill>
                <a:latin typeface="Times New Roman"/>
                <a:cs typeface="Times New Roman"/>
              </a:rPr>
              <a:t> </a:t>
            </a:r>
            <a:r>
              <a:rPr sz="1800" spc="-25" dirty="0">
                <a:solidFill>
                  <a:srgbClr val="854904"/>
                </a:solidFill>
                <a:latin typeface="Times New Roman"/>
                <a:cs typeface="Times New Roman"/>
              </a:rPr>
              <a:t>"О </a:t>
            </a:r>
            <a:r>
              <a:rPr sz="1800" dirty="0">
                <a:solidFill>
                  <a:srgbClr val="854904"/>
                </a:solidFill>
                <a:latin typeface="Times New Roman"/>
                <a:cs typeface="Times New Roman"/>
              </a:rPr>
              <a:t>розничных</a:t>
            </a:r>
            <a:r>
              <a:rPr sz="1800" spc="5" dirty="0">
                <a:solidFill>
                  <a:srgbClr val="854904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854904"/>
                </a:solidFill>
                <a:latin typeface="Times New Roman"/>
                <a:cs typeface="Times New Roman"/>
              </a:rPr>
              <a:t>рынках</a:t>
            </a:r>
            <a:r>
              <a:rPr sz="1800" spc="-5" dirty="0">
                <a:solidFill>
                  <a:srgbClr val="854904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854904"/>
                </a:solidFill>
                <a:latin typeface="Times New Roman"/>
                <a:cs typeface="Times New Roman"/>
              </a:rPr>
              <a:t>и</a:t>
            </a:r>
            <a:r>
              <a:rPr sz="1800" spc="-20" dirty="0">
                <a:solidFill>
                  <a:srgbClr val="854904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854904"/>
                </a:solidFill>
                <a:latin typeface="Times New Roman"/>
                <a:cs typeface="Times New Roman"/>
              </a:rPr>
              <a:t>о</a:t>
            </a:r>
            <a:r>
              <a:rPr sz="1800" spc="-10" dirty="0">
                <a:solidFill>
                  <a:srgbClr val="854904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854904"/>
                </a:solidFill>
                <a:latin typeface="Times New Roman"/>
                <a:cs typeface="Times New Roman"/>
              </a:rPr>
              <a:t>внесении</a:t>
            </a:r>
            <a:r>
              <a:rPr sz="1800" spc="-20" dirty="0">
                <a:solidFill>
                  <a:srgbClr val="854904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854904"/>
                </a:solidFill>
                <a:latin typeface="Times New Roman"/>
                <a:cs typeface="Times New Roman"/>
              </a:rPr>
              <a:t>изменений</a:t>
            </a:r>
            <a:r>
              <a:rPr sz="1800" spc="-10" dirty="0">
                <a:solidFill>
                  <a:srgbClr val="854904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854904"/>
                </a:solidFill>
                <a:latin typeface="Times New Roman"/>
                <a:cs typeface="Times New Roman"/>
              </a:rPr>
              <a:t>в</a:t>
            </a:r>
            <a:r>
              <a:rPr sz="1800" spc="-10" dirty="0">
                <a:solidFill>
                  <a:srgbClr val="854904"/>
                </a:solidFill>
                <a:latin typeface="Times New Roman"/>
                <a:cs typeface="Times New Roman"/>
              </a:rPr>
              <a:t> </a:t>
            </a:r>
            <a:r>
              <a:rPr sz="1800" spc="-25" dirty="0">
                <a:solidFill>
                  <a:srgbClr val="854904"/>
                </a:solidFill>
                <a:latin typeface="Times New Roman"/>
                <a:cs typeface="Times New Roman"/>
              </a:rPr>
              <a:t>Трудовой </a:t>
            </a:r>
            <a:r>
              <a:rPr sz="1800" spc="-20" dirty="0">
                <a:solidFill>
                  <a:srgbClr val="854904"/>
                </a:solidFill>
                <a:latin typeface="Times New Roman"/>
                <a:cs typeface="Times New Roman"/>
              </a:rPr>
              <a:t>кодекс</a:t>
            </a:r>
            <a:r>
              <a:rPr sz="1800" spc="-55" dirty="0">
                <a:solidFill>
                  <a:srgbClr val="854904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854904"/>
                </a:solidFill>
                <a:latin typeface="Times New Roman"/>
                <a:cs typeface="Times New Roman"/>
              </a:rPr>
              <a:t>Российской</a:t>
            </a:r>
            <a:r>
              <a:rPr sz="1800" spc="-50" dirty="0">
                <a:solidFill>
                  <a:srgbClr val="854904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854904"/>
                </a:solidFill>
                <a:latin typeface="Times New Roman"/>
                <a:cs typeface="Times New Roman"/>
              </a:rPr>
              <a:t>Федерации"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587995" y="5736335"/>
            <a:ext cx="3990340" cy="982980"/>
          </a:xfrm>
          <a:prstGeom prst="rect">
            <a:avLst/>
          </a:prstGeom>
          <a:solidFill>
            <a:srgbClr val="EBE0E0"/>
          </a:solidFill>
          <a:ln w="12192">
            <a:solidFill>
              <a:srgbClr val="FF0000"/>
            </a:solidFill>
          </a:ln>
        </p:spPr>
        <p:txBody>
          <a:bodyPr vert="horz" wrap="square" lIns="0" tIns="27305" rIns="0" bIns="0" rtlCol="0">
            <a:spAutoFit/>
          </a:bodyPr>
          <a:lstStyle/>
          <a:p>
            <a:pPr marL="248285">
              <a:lnSpc>
                <a:spcPct val="100000"/>
              </a:lnSpc>
              <a:spcBef>
                <a:spcPts val="215"/>
              </a:spcBef>
            </a:pPr>
            <a:r>
              <a:rPr sz="1800" b="1" spc="-10" dirty="0">
                <a:solidFill>
                  <a:srgbClr val="854904"/>
                </a:solidFill>
                <a:latin typeface="Times New Roman"/>
                <a:cs typeface="Times New Roman"/>
              </a:rPr>
              <a:t>КоАП</a:t>
            </a:r>
            <a:r>
              <a:rPr sz="1800" b="1" spc="-45" dirty="0">
                <a:solidFill>
                  <a:srgbClr val="854904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854904"/>
                </a:solidFill>
                <a:latin typeface="Times New Roman"/>
                <a:cs typeface="Times New Roman"/>
              </a:rPr>
              <a:t>РФ</a:t>
            </a:r>
            <a:r>
              <a:rPr sz="1800" b="1" spc="-45" dirty="0">
                <a:solidFill>
                  <a:srgbClr val="854904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854904"/>
                </a:solidFill>
                <a:latin typeface="Times New Roman"/>
                <a:cs typeface="Times New Roman"/>
              </a:rPr>
              <a:t>Статья</a:t>
            </a:r>
            <a:r>
              <a:rPr sz="1800" b="1" spc="-20" dirty="0">
                <a:solidFill>
                  <a:srgbClr val="854904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854904"/>
                </a:solidFill>
                <a:latin typeface="Times New Roman"/>
                <a:cs typeface="Times New Roman"/>
              </a:rPr>
              <a:t>14.34.</a:t>
            </a:r>
            <a:r>
              <a:rPr sz="1800" b="1" spc="-45" dirty="0">
                <a:solidFill>
                  <a:srgbClr val="854904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854904"/>
                </a:solidFill>
                <a:latin typeface="Times New Roman"/>
                <a:cs typeface="Times New Roman"/>
              </a:rPr>
              <a:t>(8</a:t>
            </a:r>
            <a:r>
              <a:rPr sz="1800" b="1" spc="-35" dirty="0">
                <a:solidFill>
                  <a:srgbClr val="854904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854904"/>
                </a:solidFill>
                <a:latin typeface="Times New Roman"/>
                <a:cs typeface="Times New Roman"/>
              </a:rPr>
              <a:t>частей)</a:t>
            </a:r>
            <a:endParaRPr sz="1800">
              <a:latin typeface="Times New Roman"/>
              <a:cs typeface="Times New Roman"/>
            </a:endParaRPr>
          </a:p>
          <a:p>
            <a:pPr marL="365125" marR="97790" indent="-256540">
              <a:lnSpc>
                <a:spcPct val="100000"/>
              </a:lnSpc>
              <a:spcBef>
                <a:spcPts val="15"/>
              </a:spcBef>
            </a:pPr>
            <a:r>
              <a:rPr sz="1400" b="1" dirty="0">
                <a:solidFill>
                  <a:srgbClr val="854904"/>
                </a:solidFill>
                <a:latin typeface="Times New Roman"/>
                <a:cs typeface="Times New Roman"/>
              </a:rPr>
              <a:t>Нарушение</a:t>
            </a:r>
            <a:r>
              <a:rPr sz="1400" b="1" spc="-25" dirty="0">
                <a:solidFill>
                  <a:srgbClr val="854904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854904"/>
                </a:solidFill>
                <a:latin typeface="Times New Roman"/>
                <a:cs typeface="Times New Roman"/>
              </a:rPr>
              <a:t>правил</a:t>
            </a:r>
            <a:r>
              <a:rPr sz="1400" b="1" spc="-25" dirty="0">
                <a:solidFill>
                  <a:srgbClr val="854904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854904"/>
                </a:solidFill>
                <a:latin typeface="Times New Roman"/>
                <a:cs typeface="Times New Roman"/>
              </a:rPr>
              <a:t>организации</a:t>
            </a:r>
            <a:r>
              <a:rPr sz="1400" b="1" spc="-20" dirty="0">
                <a:solidFill>
                  <a:srgbClr val="854904"/>
                </a:solidFill>
                <a:latin typeface="Times New Roman"/>
                <a:cs typeface="Times New Roman"/>
              </a:rPr>
              <a:t> </a:t>
            </a:r>
            <a:r>
              <a:rPr sz="1400" b="1" spc="-10" dirty="0">
                <a:solidFill>
                  <a:srgbClr val="854904"/>
                </a:solidFill>
                <a:latin typeface="Times New Roman"/>
                <a:cs typeface="Times New Roman"/>
              </a:rPr>
              <a:t>деятельности </a:t>
            </a:r>
            <a:r>
              <a:rPr sz="1400" b="1" dirty="0">
                <a:solidFill>
                  <a:srgbClr val="854904"/>
                </a:solidFill>
                <a:latin typeface="Times New Roman"/>
                <a:cs typeface="Times New Roman"/>
              </a:rPr>
              <a:t>по</a:t>
            </a:r>
            <a:r>
              <a:rPr sz="1400" b="1" spc="-40" dirty="0">
                <a:solidFill>
                  <a:srgbClr val="854904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854904"/>
                </a:solidFill>
                <a:latin typeface="Times New Roman"/>
                <a:cs typeface="Times New Roman"/>
              </a:rPr>
              <a:t>продаже</a:t>
            </a:r>
            <a:r>
              <a:rPr sz="1400" b="1" spc="-40" dirty="0">
                <a:solidFill>
                  <a:srgbClr val="854904"/>
                </a:solidFill>
                <a:latin typeface="Times New Roman"/>
                <a:cs typeface="Times New Roman"/>
              </a:rPr>
              <a:t> </a:t>
            </a:r>
            <a:r>
              <a:rPr sz="1400" b="1" spc="-10" dirty="0">
                <a:solidFill>
                  <a:srgbClr val="854904"/>
                </a:solidFill>
                <a:latin typeface="Times New Roman"/>
                <a:cs typeface="Times New Roman"/>
              </a:rPr>
              <a:t>товаров</a:t>
            </a:r>
            <a:r>
              <a:rPr sz="1400" b="1" spc="-80" dirty="0">
                <a:solidFill>
                  <a:srgbClr val="854904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854904"/>
                </a:solidFill>
                <a:latin typeface="Times New Roman"/>
                <a:cs typeface="Times New Roman"/>
              </a:rPr>
              <a:t>(выполнению</a:t>
            </a:r>
            <a:r>
              <a:rPr sz="1400" b="1" spc="-25" dirty="0">
                <a:solidFill>
                  <a:srgbClr val="854904"/>
                </a:solidFill>
                <a:latin typeface="Times New Roman"/>
                <a:cs typeface="Times New Roman"/>
              </a:rPr>
              <a:t> </a:t>
            </a:r>
            <a:r>
              <a:rPr sz="1400" b="1" spc="-10" dirty="0">
                <a:solidFill>
                  <a:srgbClr val="854904"/>
                </a:solidFill>
                <a:latin typeface="Times New Roman"/>
                <a:cs typeface="Times New Roman"/>
              </a:rPr>
              <a:t>работ, </a:t>
            </a:r>
            <a:r>
              <a:rPr sz="1400" b="1" dirty="0">
                <a:solidFill>
                  <a:srgbClr val="854904"/>
                </a:solidFill>
                <a:latin typeface="Times New Roman"/>
                <a:cs typeface="Times New Roman"/>
              </a:rPr>
              <a:t>оказанию</a:t>
            </a:r>
            <a:r>
              <a:rPr sz="1400" b="1" spc="-35" dirty="0">
                <a:solidFill>
                  <a:srgbClr val="854904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854904"/>
                </a:solidFill>
                <a:latin typeface="Times New Roman"/>
                <a:cs typeface="Times New Roman"/>
              </a:rPr>
              <a:t>услуг)</a:t>
            </a:r>
            <a:r>
              <a:rPr sz="1400" b="1" spc="-50" dirty="0">
                <a:solidFill>
                  <a:srgbClr val="854904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854904"/>
                </a:solidFill>
                <a:latin typeface="Times New Roman"/>
                <a:cs typeface="Times New Roman"/>
              </a:rPr>
              <a:t>на</a:t>
            </a:r>
            <a:r>
              <a:rPr sz="1400" b="1" spc="-30" dirty="0">
                <a:solidFill>
                  <a:srgbClr val="854904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854904"/>
                </a:solidFill>
                <a:latin typeface="Times New Roman"/>
                <a:cs typeface="Times New Roman"/>
              </a:rPr>
              <a:t>розничных</a:t>
            </a:r>
            <a:r>
              <a:rPr sz="1400" b="1" spc="-25" dirty="0">
                <a:solidFill>
                  <a:srgbClr val="854904"/>
                </a:solidFill>
                <a:latin typeface="Times New Roman"/>
                <a:cs typeface="Times New Roman"/>
              </a:rPr>
              <a:t> </a:t>
            </a:r>
            <a:r>
              <a:rPr sz="1400" b="1" spc="-10" dirty="0">
                <a:solidFill>
                  <a:srgbClr val="854904"/>
                </a:solidFill>
                <a:latin typeface="Times New Roman"/>
                <a:cs typeface="Times New Roman"/>
              </a:rPr>
              <a:t>рынках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16179" y="3543427"/>
            <a:ext cx="51301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5080" indent="-287020">
              <a:lnSpc>
                <a:spcPct val="100000"/>
              </a:lnSpc>
              <a:spcBef>
                <a:spcPts val="100"/>
              </a:spcBef>
              <a:buFont typeface="Wingdings"/>
              <a:buChar char=""/>
              <a:tabLst>
                <a:tab pos="299720" algn="l"/>
              </a:tabLst>
            </a:pPr>
            <a:r>
              <a:rPr sz="1800" dirty="0">
                <a:solidFill>
                  <a:srgbClr val="77210D"/>
                </a:solidFill>
                <a:latin typeface="Calibri"/>
                <a:cs typeface="Calibri"/>
              </a:rPr>
              <a:t>Размещение</a:t>
            </a:r>
            <a:r>
              <a:rPr sz="1800" spc="-50" dirty="0">
                <a:solidFill>
                  <a:srgbClr val="77210D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77210D"/>
                </a:solidFill>
                <a:latin typeface="Calibri"/>
                <a:cs typeface="Calibri"/>
              </a:rPr>
              <a:t>рынков</a:t>
            </a:r>
            <a:r>
              <a:rPr sz="1800" spc="-45" dirty="0">
                <a:solidFill>
                  <a:srgbClr val="77210D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77210D"/>
                </a:solidFill>
                <a:latin typeface="Calibri"/>
                <a:cs typeface="Calibri"/>
              </a:rPr>
              <a:t>должно</a:t>
            </a:r>
            <a:r>
              <a:rPr sz="1800" spc="-55" dirty="0">
                <a:solidFill>
                  <a:srgbClr val="77210D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77210D"/>
                </a:solidFill>
                <a:latin typeface="Calibri"/>
                <a:cs typeface="Calibri"/>
              </a:rPr>
              <a:t>осуществляться</a:t>
            </a:r>
            <a:r>
              <a:rPr sz="1800" spc="-35" dirty="0">
                <a:solidFill>
                  <a:srgbClr val="77210D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77210D"/>
                </a:solidFill>
                <a:latin typeface="Calibri"/>
                <a:cs typeface="Calibri"/>
              </a:rPr>
              <a:t>при </a:t>
            </a:r>
            <a:r>
              <a:rPr sz="1800" spc="-10" dirty="0">
                <a:solidFill>
                  <a:srgbClr val="77210D"/>
                </a:solidFill>
                <a:latin typeface="Calibri"/>
                <a:cs typeface="Calibri"/>
              </a:rPr>
              <a:t>соблюдении</a:t>
            </a:r>
            <a:r>
              <a:rPr sz="1800" spc="-45" dirty="0">
                <a:solidFill>
                  <a:srgbClr val="77210D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77210D"/>
                </a:solidFill>
                <a:latin typeface="Calibri"/>
                <a:cs typeface="Calibri"/>
              </a:rPr>
              <a:t>расстояний</a:t>
            </a:r>
            <a:r>
              <a:rPr sz="1800" spc="-5" dirty="0">
                <a:solidFill>
                  <a:srgbClr val="77210D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77210D"/>
                </a:solidFill>
                <a:latin typeface="Calibri"/>
                <a:cs typeface="Calibri"/>
              </a:rPr>
              <a:t>до</a:t>
            </a:r>
            <a:r>
              <a:rPr sz="1800" spc="-40" dirty="0">
                <a:solidFill>
                  <a:srgbClr val="77210D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77210D"/>
                </a:solidFill>
                <a:latin typeface="Calibri"/>
                <a:cs typeface="Calibri"/>
              </a:rPr>
              <a:t>жилых</a:t>
            </a:r>
            <a:r>
              <a:rPr sz="1800" spc="-30" dirty="0">
                <a:solidFill>
                  <a:srgbClr val="77210D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77210D"/>
                </a:solidFill>
                <a:latin typeface="Calibri"/>
                <a:cs typeface="Calibri"/>
              </a:rPr>
              <a:t>домов.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16179" y="4366641"/>
            <a:ext cx="591058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5080" indent="-287020">
              <a:lnSpc>
                <a:spcPct val="100000"/>
              </a:lnSpc>
              <a:spcBef>
                <a:spcPts val="100"/>
              </a:spcBef>
              <a:buFont typeface="Wingdings"/>
              <a:buChar char=""/>
              <a:tabLst>
                <a:tab pos="299720" algn="l"/>
              </a:tabLst>
            </a:pPr>
            <a:r>
              <a:rPr sz="1800" dirty="0">
                <a:solidFill>
                  <a:srgbClr val="77210D"/>
                </a:solidFill>
                <a:latin typeface="Calibri"/>
                <a:cs typeface="Calibri"/>
              </a:rPr>
              <a:t>Над</a:t>
            </a:r>
            <a:r>
              <a:rPr sz="1800" spc="-50" dirty="0">
                <a:solidFill>
                  <a:srgbClr val="77210D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77210D"/>
                </a:solidFill>
                <a:latin typeface="Calibri"/>
                <a:cs typeface="Calibri"/>
              </a:rPr>
              <a:t>торговыми</a:t>
            </a:r>
            <a:r>
              <a:rPr sz="1800" spc="-30" dirty="0">
                <a:solidFill>
                  <a:srgbClr val="77210D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77210D"/>
                </a:solidFill>
                <a:latin typeface="Calibri"/>
                <a:cs typeface="Calibri"/>
              </a:rPr>
              <a:t>местами</a:t>
            </a:r>
            <a:r>
              <a:rPr sz="1800" spc="-35" dirty="0">
                <a:solidFill>
                  <a:srgbClr val="77210D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77210D"/>
                </a:solidFill>
                <a:latin typeface="Calibri"/>
                <a:cs typeface="Calibri"/>
              </a:rPr>
              <a:t>рынка,</a:t>
            </a:r>
            <a:r>
              <a:rPr sz="1800" spc="-20" dirty="0">
                <a:solidFill>
                  <a:srgbClr val="77210D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77210D"/>
                </a:solidFill>
                <a:latin typeface="Calibri"/>
                <a:cs typeface="Calibri"/>
              </a:rPr>
              <a:t>должны</a:t>
            </a:r>
            <a:r>
              <a:rPr sz="1800" spc="-50" dirty="0">
                <a:solidFill>
                  <a:srgbClr val="77210D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77210D"/>
                </a:solidFill>
                <a:latin typeface="Calibri"/>
                <a:cs typeface="Calibri"/>
              </a:rPr>
              <a:t>устанавливаться навесы.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16179" y="5189601"/>
            <a:ext cx="549402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0"/>
              </a:spcBef>
              <a:buFont typeface="Wingdings"/>
              <a:buChar char=""/>
              <a:tabLst>
                <a:tab pos="299720" algn="l"/>
              </a:tabLst>
            </a:pPr>
            <a:r>
              <a:rPr sz="1800" dirty="0">
                <a:solidFill>
                  <a:srgbClr val="77210D"/>
                </a:solidFill>
                <a:latin typeface="Calibri"/>
                <a:cs typeface="Calibri"/>
              </a:rPr>
              <a:t>Реализация</a:t>
            </a:r>
            <a:r>
              <a:rPr sz="1800" spc="-45" dirty="0">
                <a:solidFill>
                  <a:srgbClr val="77210D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77210D"/>
                </a:solidFill>
                <a:latin typeface="Calibri"/>
                <a:cs typeface="Calibri"/>
              </a:rPr>
              <a:t>сырого</a:t>
            </a:r>
            <a:r>
              <a:rPr sz="1800" spc="-5" dirty="0">
                <a:solidFill>
                  <a:srgbClr val="77210D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77210D"/>
                </a:solidFill>
                <a:latin typeface="Calibri"/>
                <a:cs typeface="Calibri"/>
              </a:rPr>
              <a:t>молока</a:t>
            </a:r>
            <a:r>
              <a:rPr sz="1800" spc="-20" dirty="0">
                <a:solidFill>
                  <a:srgbClr val="77210D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77210D"/>
                </a:solidFill>
                <a:latin typeface="Calibri"/>
                <a:cs typeface="Calibri"/>
              </a:rPr>
              <a:t>допускается</a:t>
            </a:r>
            <a:r>
              <a:rPr sz="1800" spc="-30" dirty="0">
                <a:solidFill>
                  <a:srgbClr val="77210D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77210D"/>
                </a:solidFill>
                <a:latin typeface="Calibri"/>
                <a:cs typeface="Calibri"/>
              </a:rPr>
              <a:t>при</a:t>
            </a:r>
            <a:r>
              <a:rPr sz="1800" spc="-10" dirty="0">
                <a:solidFill>
                  <a:srgbClr val="77210D"/>
                </a:solidFill>
                <a:latin typeface="Calibri"/>
                <a:cs typeface="Calibri"/>
              </a:rPr>
              <a:t> наличии</a:t>
            </a:r>
            <a:endParaRPr sz="1800">
              <a:latin typeface="Calibri"/>
              <a:cs typeface="Calibri"/>
            </a:endParaRPr>
          </a:p>
          <a:p>
            <a:pPr marL="299085">
              <a:lnSpc>
                <a:spcPct val="100000"/>
              </a:lnSpc>
            </a:pPr>
            <a:r>
              <a:rPr sz="1800" dirty="0">
                <a:solidFill>
                  <a:srgbClr val="77210D"/>
                </a:solidFill>
                <a:latin typeface="Calibri"/>
                <a:cs typeface="Calibri"/>
              </a:rPr>
              <a:t>надписи</a:t>
            </a:r>
            <a:r>
              <a:rPr sz="1800" spc="-10" dirty="0">
                <a:solidFill>
                  <a:srgbClr val="77210D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77210D"/>
                </a:solidFill>
                <a:latin typeface="Calibri"/>
                <a:cs typeface="Calibri"/>
              </a:rPr>
              <a:t>о</a:t>
            </a:r>
            <a:r>
              <a:rPr sz="1800" spc="-20" dirty="0">
                <a:solidFill>
                  <a:srgbClr val="77210D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77210D"/>
                </a:solidFill>
                <a:latin typeface="Calibri"/>
                <a:cs typeface="Calibri"/>
              </a:rPr>
              <a:t>необходимости</a:t>
            </a:r>
            <a:r>
              <a:rPr sz="1800" spc="-5" dirty="0">
                <a:solidFill>
                  <a:srgbClr val="77210D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77210D"/>
                </a:solidFill>
                <a:latin typeface="Calibri"/>
                <a:cs typeface="Calibri"/>
              </a:rPr>
              <a:t>его</a:t>
            </a:r>
            <a:r>
              <a:rPr sz="1800" spc="-10" dirty="0">
                <a:solidFill>
                  <a:srgbClr val="77210D"/>
                </a:solidFill>
                <a:latin typeface="Calibri"/>
                <a:cs typeface="Calibri"/>
              </a:rPr>
              <a:t> кипячения.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6994906" y="3251961"/>
            <a:ext cx="4743450" cy="994410"/>
            <a:chOff x="6994906" y="3251961"/>
            <a:chExt cx="4743450" cy="994410"/>
          </a:xfrm>
        </p:grpSpPr>
        <p:sp>
          <p:nvSpPr>
            <p:cNvPr id="13" name="object 13"/>
            <p:cNvSpPr/>
            <p:nvPr/>
          </p:nvSpPr>
          <p:spPr>
            <a:xfrm>
              <a:off x="7001256" y="3258311"/>
              <a:ext cx="4730750" cy="981710"/>
            </a:xfrm>
            <a:custGeom>
              <a:avLst/>
              <a:gdLst/>
              <a:ahLst/>
              <a:cxnLst/>
              <a:rect l="l" t="t" r="r" b="b"/>
              <a:pathLst>
                <a:path w="4730750" h="981710">
                  <a:moveTo>
                    <a:pt x="4730496" y="0"/>
                  </a:moveTo>
                  <a:lnTo>
                    <a:pt x="0" y="0"/>
                  </a:lnTo>
                  <a:lnTo>
                    <a:pt x="0" y="490728"/>
                  </a:lnTo>
                  <a:lnTo>
                    <a:pt x="0" y="981456"/>
                  </a:lnTo>
                  <a:lnTo>
                    <a:pt x="4730496" y="981456"/>
                  </a:lnTo>
                  <a:lnTo>
                    <a:pt x="4730496" y="490728"/>
                  </a:lnTo>
                  <a:lnTo>
                    <a:pt x="4730496" y="0"/>
                  </a:lnTo>
                  <a:close/>
                </a:path>
              </a:pathLst>
            </a:custGeom>
            <a:solidFill>
              <a:srgbClr val="FFF4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001256" y="3258311"/>
              <a:ext cx="4730750" cy="981710"/>
            </a:xfrm>
            <a:custGeom>
              <a:avLst/>
              <a:gdLst/>
              <a:ahLst/>
              <a:cxnLst/>
              <a:rect l="l" t="t" r="r" b="b"/>
              <a:pathLst>
                <a:path w="4730750" h="981710">
                  <a:moveTo>
                    <a:pt x="0" y="981456"/>
                  </a:moveTo>
                  <a:lnTo>
                    <a:pt x="4730496" y="981456"/>
                  </a:lnTo>
                  <a:lnTo>
                    <a:pt x="4730496" y="0"/>
                  </a:lnTo>
                  <a:lnTo>
                    <a:pt x="0" y="0"/>
                  </a:lnTo>
                  <a:lnTo>
                    <a:pt x="0" y="981456"/>
                  </a:lnTo>
                  <a:close/>
                </a:path>
              </a:pathLst>
            </a:custGeom>
            <a:ln w="12192">
              <a:solidFill>
                <a:srgbClr val="BB930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7233031" y="3366008"/>
            <a:ext cx="4268470" cy="75084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209" marR="5080" indent="-17145">
              <a:lnSpc>
                <a:spcPct val="100000"/>
              </a:lnSpc>
              <a:spcBef>
                <a:spcPts val="95"/>
              </a:spcBef>
            </a:pPr>
            <a:r>
              <a:rPr sz="1600" dirty="0" err="1">
                <a:solidFill>
                  <a:srgbClr val="854904"/>
                </a:solidFill>
                <a:latin typeface="Times New Roman"/>
                <a:cs typeface="Times New Roman"/>
              </a:rPr>
              <a:t>СанПиН</a:t>
            </a:r>
            <a:r>
              <a:rPr sz="1600" spc="30" dirty="0">
                <a:solidFill>
                  <a:srgbClr val="854904"/>
                </a:solidFill>
                <a:latin typeface="Times New Roman"/>
                <a:cs typeface="Times New Roman"/>
              </a:rPr>
              <a:t> </a:t>
            </a:r>
            <a:r>
              <a:rPr sz="1600" spc="-10" dirty="0" smtClean="0">
                <a:solidFill>
                  <a:srgbClr val="854904"/>
                </a:solidFill>
                <a:latin typeface="Times New Roman"/>
                <a:cs typeface="Times New Roman"/>
              </a:rPr>
              <a:t>2.2.1</a:t>
            </a:r>
            <a:r>
              <a:rPr lang="ru-RU" sz="1600" spc="-10" dirty="0" smtClean="0">
                <a:solidFill>
                  <a:srgbClr val="854904"/>
                </a:solidFill>
                <a:latin typeface="Times New Roman"/>
                <a:cs typeface="Times New Roman"/>
              </a:rPr>
              <a:t>/</a:t>
            </a:r>
            <a:r>
              <a:rPr sz="1600" spc="-10" dirty="0" smtClean="0">
                <a:solidFill>
                  <a:srgbClr val="854904"/>
                </a:solidFill>
                <a:latin typeface="Times New Roman"/>
                <a:cs typeface="Times New Roman"/>
              </a:rPr>
              <a:t>2.1.1.1200-</a:t>
            </a:r>
            <a:r>
              <a:rPr sz="1600" dirty="0" smtClean="0">
                <a:solidFill>
                  <a:srgbClr val="854904"/>
                </a:solidFill>
                <a:latin typeface="Times New Roman"/>
                <a:cs typeface="Times New Roman"/>
              </a:rPr>
              <a:t>03</a:t>
            </a:r>
            <a:r>
              <a:rPr sz="1600" spc="-10" dirty="0" smtClean="0">
                <a:solidFill>
                  <a:srgbClr val="854904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854904"/>
                </a:solidFill>
                <a:latin typeface="Times New Roman"/>
                <a:cs typeface="Times New Roman"/>
              </a:rPr>
              <a:t>Санитарно-защитные </a:t>
            </a:r>
            <a:r>
              <a:rPr sz="1600" dirty="0">
                <a:solidFill>
                  <a:srgbClr val="854904"/>
                </a:solidFill>
                <a:latin typeface="Times New Roman"/>
                <a:cs typeface="Times New Roman"/>
              </a:rPr>
              <a:t>зоны</a:t>
            </a:r>
            <a:r>
              <a:rPr sz="1600" spc="-50" dirty="0">
                <a:solidFill>
                  <a:srgbClr val="854904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854904"/>
                </a:solidFill>
                <a:latin typeface="Times New Roman"/>
                <a:cs typeface="Times New Roman"/>
              </a:rPr>
              <a:t>и</a:t>
            </a:r>
            <a:r>
              <a:rPr sz="1600" spc="-60" dirty="0">
                <a:solidFill>
                  <a:srgbClr val="854904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854904"/>
                </a:solidFill>
                <a:latin typeface="Times New Roman"/>
                <a:cs typeface="Times New Roman"/>
              </a:rPr>
              <a:t>санитарная</a:t>
            </a:r>
            <a:r>
              <a:rPr sz="1600" spc="-30" dirty="0">
                <a:solidFill>
                  <a:srgbClr val="854904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854904"/>
                </a:solidFill>
                <a:latin typeface="Times New Roman"/>
                <a:cs typeface="Times New Roman"/>
              </a:rPr>
              <a:t>классификация</a:t>
            </a:r>
            <a:r>
              <a:rPr sz="1600" spc="-15" dirty="0">
                <a:solidFill>
                  <a:srgbClr val="854904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854904"/>
                </a:solidFill>
                <a:latin typeface="Times New Roman"/>
                <a:cs typeface="Times New Roman"/>
              </a:rPr>
              <a:t>предприятий,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083422" y="3853688"/>
            <a:ext cx="256603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854904"/>
                </a:solidFill>
                <a:latin typeface="Times New Roman"/>
                <a:cs typeface="Times New Roman"/>
              </a:rPr>
              <a:t>сооружений </a:t>
            </a:r>
            <a:r>
              <a:rPr sz="1600" dirty="0">
                <a:solidFill>
                  <a:srgbClr val="854904"/>
                </a:solidFill>
                <a:latin typeface="Times New Roman"/>
                <a:cs typeface="Times New Roman"/>
              </a:rPr>
              <a:t>и</a:t>
            </a:r>
            <a:r>
              <a:rPr sz="1600" spc="-40" dirty="0">
                <a:solidFill>
                  <a:srgbClr val="854904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854904"/>
                </a:solidFill>
                <a:latin typeface="Times New Roman"/>
                <a:cs typeface="Times New Roman"/>
              </a:rPr>
              <a:t>иных</a:t>
            </a:r>
            <a:r>
              <a:rPr sz="1600" spc="-25" dirty="0">
                <a:solidFill>
                  <a:srgbClr val="854904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854904"/>
                </a:solidFill>
                <a:latin typeface="Times New Roman"/>
                <a:cs typeface="Times New Roman"/>
              </a:rPr>
              <a:t>объектов</a:t>
            </a:r>
            <a:endParaRPr sz="1600">
              <a:latin typeface="Times New Roman"/>
              <a:cs typeface="Times New Roman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6988809" y="4286758"/>
            <a:ext cx="4749800" cy="1142365"/>
            <a:chOff x="6988809" y="4286758"/>
            <a:chExt cx="4749800" cy="1142365"/>
          </a:xfrm>
        </p:grpSpPr>
        <p:sp>
          <p:nvSpPr>
            <p:cNvPr id="18" name="object 18"/>
            <p:cNvSpPr/>
            <p:nvPr/>
          </p:nvSpPr>
          <p:spPr>
            <a:xfrm>
              <a:off x="6995159" y="4293108"/>
              <a:ext cx="4737100" cy="1129665"/>
            </a:xfrm>
            <a:custGeom>
              <a:avLst/>
              <a:gdLst/>
              <a:ahLst/>
              <a:cxnLst/>
              <a:rect l="l" t="t" r="r" b="b"/>
              <a:pathLst>
                <a:path w="4737100" h="1129664">
                  <a:moveTo>
                    <a:pt x="4736592" y="0"/>
                  </a:moveTo>
                  <a:lnTo>
                    <a:pt x="0" y="0"/>
                  </a:lnTo>
                  <a:lnTo>
                    <a:pt x="0" y="1129284"/>
                  </a:lnTo>
                  <a:lnTo>
                    <a:pt x="4736592" y="1129284"/>
                  </a:lnTo>
                  <a:lnTo>
                    <a:pt x="4736592" y="0"/>
                  </a:lnTo>
                  <a:close/>
                </a:path>
              </a:pathLst>
            </a:custGeom>
            <a:solidFill>
              <a:srgbClr val="FFF4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995159" y="4293108"/>
              <a:ext cx="4737100" cy="1129665"/>
            </a:xfrm>
            <a:custGeom>
              <a:avLst/>
              <a:gdLst/>
              <a:ahLst/>
              <a:cxnLst/>
              <a:rect l="l" t="t" r="r" b="b"/>
              <a:pathLst>
                <a:path w="4737100" h="1129664">
                  <a:moveTo>
                    <a:pt x="0" y="1129284"/>
                  </a:moveTo>
                  <a:lnTo>
                    <a:pt x="4736592" y="1129284"/>
                  </a:lnTo>
                  <a:lnTo>
                    <a:pt x="4736592" y="0"/>
                  </a:lnTo>
                  <a:lnTo>
                    <a:pt x="0" y="0"/>
                  </a:lnTo>
                  <a:lnTo>
                    <a:pt x="0" y="1129284"/>
                  </a:lnTo>
                  <a:close/>
                </a:path>
              </a:pathLst>
            </a:custGeom>
            <a:ln w="12192">
              <a:solidFill>
                <a:srgbClr val="BB930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7082155" y="4412996"/>
            <a:ext cx="4562475" cy="879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2540" algn="ctr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854904"/>
                </a:solidFill>
                <a:latin typeface="Times New Roman"/>
                <a:cs typeface="Times New Roman"/>
              </a:rPr>
              <a:t>Постановление</a:t>
            </a:r>
            <a:r>
              <a:rPr sz="1400" spc="-25" dirty="0">
                <a:solidFill>
                  <a:srgbClr val="854904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854904"/>
                </a:solidFill>
                <a:latin typeface="Times New Roman"/>
                <a:cs typeface="Times New Roman"/>
              </a:rPr>
              <a:t>Правительства</a:t>
            </a:r>
            <a:r>
              <a:rPr sz="1400" spc="10" dirty="0">
                <a:solidFill>
                  <a:srgbClr val="854904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854904"/>
                </a:solidFill>
                <a:latin typeface="Times New Roman"/>
                <a:cs typeface="Times New Roman"/>
              </a:rPr>
              <a:t>РФ</a:t>
            </a:r>
            <a:r>
              <a:rPr sz="1400" spc="-35" dirty="0">
                <a:solidFill>
                  <a:srgbClr val="854904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854904"/>
                </a:solidFill>
                <a:latin typeface="Times New Roman"/>
                <a:cs typeface="Times New Roman"/>
              </a:rPr>
              <a:t>от</a:t>
            </a:r>
            <a:r>
              <a:rPr sz="1400" spc="-20" dirty="0">
                <a:solidFill>
                  <a:srgbClr val="854904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854904"/>
                </a:solidFill>
                <a:latin typeface="Times New Roman"/>
                <a:cs typeface="Times New Roman"/>
              </a:rPr>
              <a:t>03.03.2018</a:t>
            </a:r>
            <a:r>
              <a:rPr sz="1400" spc="-55" dirty="0">
                <a:solidFill>
                  <a:srgbClr val="854904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854904"/>
                </a:solidFill>
                <a:latin typeface="Times New Roman"/>
                <a:cs typeface="Times New Roman"/>
              </a:rPr>
              <a:t>N 222</a:t>
            </a:r>
            <a:r>
              <a:rPr sz="1400" spc="-30" dirty="0">
                <a:solidFill>
                  <a:srgbClr val="854904"/>
                </a:solidFill>
                <a:latin typeface="Times New Roman"/>
                <a:cs typeface="Times New Roman"/>
              </a:rPr>
              <a:t> </a:t>
            </a:r>
            <a:r>
              <a:rPr sz="1400" spc="-25" dirty="0">
                <a:solidFill>
                  <a:srgbClr val="854904"/>
                </a:solidFill>
                <a:latin typeface="Times New Roman"/>
                <a:cs typeface="Times New Roman"/>
              </a:rPr>
              <a:t>"Об </a:t>
            </a:r>
            <a:r>
              <a:rPr sz="1400" dirty="0">
                <a:solidFill>
                  <a:srgbClr val="854904"/>
                </a:solidFill>
                <a:latin typeface="Times New Roman"/>
                <a:cs typeface="Times New Roman"/>
              </a:rPr>
              <a:t>утверждении</a:t>
            </a:r>
            <a:r>
              <a:rPr sz="1400" spc="-40" dirty="0">
                <a:solidFill>
                  <a:srgbClr val="854904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854904"/>
                </a:solidFill>
                <a:latin typeface="Times New Roman"/>
                <a:cs typeface="Times New Roman"/>
              </a:rPr>
              <a:t>Правил</a:t>
            </a:r>
            <a:r>
              <a:rPr sz="1400" spc="-15" dirty="0">
                <a:solidFill>
                  <a:srgbClr val="854904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854904"/>
                </a:solidFill>
                <a:latin typeface="Times New Roman"/>
                <a:cs typeface="Times New Roman"/>
              </a:rPr>
              <a:t>установления санитарно-</a:t>
            </a:r>
            <a:r>
              <a:rPr sz="1400" spc="-10" dirty="0">
                <a:solidFill>
                  <a:srgbClr val="854904"/>
                </a:solidFill>
                <a:latin typeface="Times New Roman"/>
                <a:cs typeface="Times New Roman"/>
              </a:rPr>
              <a:t>защитных </a:t>
            </a:r>
            <a:r>
              <a:rPr sz="1400" dirty="0">
                <a:solidFill>
                  <a:srgbClr val="854904"/>
                </a:solidFill>
                <a:latin typeface="Times New Roman"/>
                <a:cs typeface="Times New Roman"/>
              </a:rPr>
              <a:t>зон</a:t>
            </a:r>
            <a:r>
              <a:rPr sz="1400" spc="-5" dirty="0">
                <a:solidFill>
                  <a:srgbClr val="854904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854904"/>
                </a:solidFill>
                <a:latin typeface="Times New Roman"/>
                <a:cs typeface="Times New Roman"/>
              </a:rPr>
              <a:t>и</a:t>
            </a:r>
            <a:r>
              <a:rPr sz="1400" spc="10" dirty="0">
                <a:solidFill>
                  <a:srgbClr val="854904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854904"/>
                </a:solidFill>
                <a:latin typeface="Times New Roman"/>
                <a:cs typeface="Times New Roman"/>
              </a:rPr>
              <a:t>использования</a:t>
            </a:r>
            <a:r>
              <a:rPr sz="1400" spc="-5" dirty="0">
                <a:solidFill>
                  <a:srgbClr val="854904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854904"/>
                </a:solidFill>
                <a:latin typeface="Times New Roman"/>
                <a:cs typeface="Times New Roman"/>
              </a:rPr>
              <a:t>земельных</a:t>
            </a:r>
            <a:r>
              <a:rPr sz="1400" spc="-15" dirty="0">
                <a:solidFill>
                  <a:srgbClr val="854904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854904"/>
                </a:solidFill>
                <a:latin typeface="Times New Roman"/>
                <a:cs typeface="Times New Roman"/>
              </a:rPr>
              <a:t>участков,</a:t>
            </a:r>
            <a:r>
              <a:rPr sz="1400" spc="10" dirty="0">
                <a:solidFill>
                  <a:srgbClr val="854904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854904"/>
                </a:solidFill>
                <a:latin typeface="Times New Roman"/>
                <a:cs typeface="Times New Roman"/>
              </a:rPr>
              <a:t>расположенных</a:t>
            </a:r>
            <a:r>
              <a:rPr sz="1400" spc="-35" dirty="0">
                <a:solidFill>
                  <a:srgbClr val="854904"/>
                </a:solidFill>
                <a:latin typeface="Times New Roman"/>
                <a:cs typeface="Times New Roman"/>
              </a:rPr>
              <a:t> </a:t>
            </a:r>
            <a:r>
              <a:rPr sz="1400" spc="-50" dirty="0">
                <a:solidFill>
                  <a:srgbClr val="854904"/>
                </a:solidFill>
                <a:latin typeface="Times New Roman"/>
                <a:cs typeface="Times New Roman"/>
              </a:rPr>
              <a:t>в </a:t>
            </a:r>
            <a:r>
              <a:rPr sz="1400" dirty="0">
                <a:solidFill>
                  <a:srgbClr val="854904"/>
                </a:solidFill>
                <a:latin typeface="Times New Roman"/>
                <a:cs typeface="Times New Roman"/>
              </a:rPr>
              <a:t>границах</a:t>
            </a:r>
            <a:r>
              <a:rPr sz="1400" spc="-20" dirty="0">
                <a:solidFill>
                  <a:srgbClr val="854904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77210D"/>
                </a:solidFill>
                <a:latin typeface="Times New Roman"/>
                <a:cs typeface="Times New Roman"/>
              </a:rPr>
              <a:t>санитарно-защитных</a:t>
            </a:r>
            <a:r>
              <a:rPr sz="1400" spc="-30" dirty="0">
                <a:solidFill>
                  <a:srgbClr val="77210D"/>
                </a:solidFill>
                <a:latin typeface="Times New Roman"/>
                <a:cs typeface="Times New Roman"/>
              </a:rPr>
              <a:t> </a:t>
            </a:r>
            <a:r>
              <a:rPr sz="1400" spc="-20" dirty="0">
                <a:solidFill>
                  <a:srgbClr val="77210D"/>
                </a:solidFill>
                <a:latin typeface="Times New Roman"/>
                <a:cs typeface="Times New Roman"/>
              </a:rPr>
              <a:t>зон"</a:t>
            </a:r>
            <a:endParaRPr sz="1400" dirty="0">
              <a:latin typeface="Times New Roman"/>
              <a:cs typeface="Times New Roman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5845809" y="2898394"/>
            <a:ext cx="1323340" cy="857250"/>
            <a:chOff x="5845809" y="2898394"/>
            <a:chExt cx="1323340" cy="857250"/>
          </a:xfrm>
        </p:grpSpPr>
        <p:sp>
          <p:nvSpPr>
            <p:cNvPr id="22" name="object 22"/>
            <p:cNvSpPr/>
            <p:nvPr/>
          </p:nvSpPr>
          <p:spPr>
            <a:xfrm>
              <a:off x="5852159" y="2904744"/>
              <a:ext cx="1310640" cy="844550"/>
            </a:xfrm>
            <a:custGeom>
              <a:avLst/>
              <a:gdLst/>
              <a:ahLst/>
              <a:cxnLst/>
              <a:rect l="l" t="t" r="r" b="b"/>
              <a:pathLst>
                <a:path w="1310640" h="844550">
                  <a:moveTo>
                    <a:pt x="1310639" y="0"/>
                  </a:moveTo>
                  <a:lnTo>
                    <a:pt x="0" y="0"/>
                  </a:lnTo>
                  <a:lnTo>
                    <a:pt x="0" y="844296"/>
                  </a:lnTo>
                  <a:lnTo>
                    <a:pt x="1310639" y="844296"/>
                  </a:lnTo>
                  <a:lnTo>
                    <a:pt x="1310639" y="0"/>
                  </a:lnTo>
                  <a:close/>
                </a:path>
              </a:pathLst>
            </a:custGeom>
            <a:solidFill>
              <a:srgbClr val="FFC90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5852159" y="2904744"/>
              <a:ext cx="1310640" cy="844550"/>
            </a:xfrm>
            <a:custGeom>
              <a:avLst/>
              <a:gdLst/>
              <a:ahLst/>
              <a:cxnLst/>
              <a:rect l="l" t="t" r="r" b="b"/>
              <a:pathLst>
                <a:path w="1310640" h="844550">
                  <a:moveTo>
                    <a:pt x="0" y="844296"/>
                  </a:moveTo>
                  <a:lnTo>
                    <a:pt x="1310639" y="844296"/>
                  </a:lnTo>
                  <a:lnTo>
                    <a:pt x="1310639" y="0"/>
                  </a:lnTo>
                  <a:lnTo>
                    <a:pt x="0" y="0"/>
                  </a:lnTo>
                  <a:lnTo>
                    <a:pt x="0" y="844296"/>
                  </a:lnTo>
                  <a:close/>
                </a:path>
              </a:pathLst>
            </a:custGeom>
            <a:ln w="12192">
              <a:solidFill>
                <a:srgbClr val="BB930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/>
          <p:nvPr/>
        </p:nvSpPr>
        <p:spPr>
          <a:xfrm>
            <a:off x="5730494" y="3063113"/>
            <a:ext cx="12700" cy="22225"/>
          </a:xfrm>
          <a:custGeom>
            <a:avLst/>
            <a:gdLst/>
            <a:ahLst/>
            <a:cxnLst/>
            <a:rect l="l" t="t" r="r" b="b"/>
            <a:pathLst>
              <a:path w="12700" h="22225">
                <a:moveTo>
                  <a:pt x="12445" y="0"/>
                </a:moveTo>
                <a:lnTo>
                  <a:pt x="0" y="22098"/>
                </a:lnTo>
              </a:path>
            </a:pathLst>
          </a:custGeom>
          <a:ln w="12191">
            <a:solidFill>
              <a:srgbClr val="BB930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5996685" y="3127375"/>
            <a:ext cx="102361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КЛАСС</a:t>
            </a:r>
            <a:r>
              <a:rPr sz="1200" b="1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FFFFFF"/>
                </a:solidFill>
                <a:latin typeface="Times New Roman"/>
                <a:cs typeface="Times New Roman"/>
              </a:rPr>
              <a:t>V</a:t>
            </a:r>
            <a:r>
              <a:rPr sz="1200" b="1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b="1" spc="-25" dirty="0">
                <a:solidFill>
                  <a:srgbClr val="FFFFFF"/>
                </a:solidFill>
                <a:latin typeface="Times New Roman"/>
                <a:cs typeface="Times New Roman"/>
              </a:rPr>
              <a:t>СЗЗ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348729" y="3310254"/>
            <a:ext cx="3200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FFFFFF"/>
                </a:solidFill>
                <a:latin typeface="Times New Roman"/>
                <a:cs typeface="Times New Roman"/>
              </a:rPr>
              <a:t>50 </a:t>
            </a:r>
            <a:r>
              <a:rPr sz="1200" b="1" spc="-50" dirty="0">
                <a:solidFill>
                  <a:srgbClr val="FFFFFF"/>
                </a:solidFill>
                <a:latin typeface="Times New Roman"/>
                <a:cs typeface="Times New Roman"/>
              </a:rPr>
              <a:t>м</a:t>
            </a:r>
            <a:endParaRPr sz="1200">
              <a:latin typeface="Times New Roman"/>
              <a:cs typeface="Times New Roman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11612880" y="2052827"/>
            <a:ext cx="506095" cy="4025900"/>
            <a:chOff x="11612880" y="2052827"/>
            <a:chExt cx="506095" cy="4025900"/>
          </a:xfrm>
        </p:grpSpPr>
        <p:sp>
          <p:nvSpPr>
            <p:cNvPr id="28" name="object 28"/>
            <p:cNvSpPr/>
            <p:nvPr/>
          </p:nvSpPr>
          <p:spPr>
            <a:xfrm>
              <a:off x="11618976" y="4065651"/>
              <a:ext cx="494030" cy="2007235"/>
            </a:xfrm>
            <a:custGeom>
              <a:avLst/>
              <a:gdLst/>
              <a:ahLst/>
              <a:cxnLst/>
              <a:rect l="l" t="t" r="r" b="b"/>
              <a:pathLst>
                <a:path w="494029" h="2007235">
                  <a:moveTo>
                    <a:pt x="493522" y="0"/>
                  </a:moveTo>
                  <a:lnTo>
                    <a:pt x="492673" y="67918"/>
                  </a:lnTo>
                  <a:lnTo>
                    <a:pt x="491236" y="135287"/>
                  </a:lnTo>
                  <a:lnTo>
                    <a:pt x="489219" y="202062"/>
                  </a:lnTo>
                  <a:lnTo>
                    <a:pt x="486633" y="268199"/>
                  </a:lnTo>
                  <a:lnTo>
                    <a:pt x="483484" y="333653"/>
                  </a:lnTo>
                  <a:lnTo>
                    <a:pt x="479784" y="398381"/>
                  </a:lnTo>
                  <a:lnTo>
                    <a:pt x="475540" y="462338"/>
                  </a:lnTo>
                  <a:lnTo>
                    <a:pt x="470761" y="525480"/>
                  </a:lnTo>
                  <a:lnTo>
                    <a:pt x="465457" y="587763"/>
                  </a:lnTo>
                  <a:lnTo>
                    <a:pt x="459637" y="649142"/>
                  </a:lnTo>
                  <a:lnTo>
                    <a:pt x="453309" y="709574"/>
                  </a:lnTo>
                  <a:lnTo>
                    <a:pt x="446482" y="769014"/>
                  </a:lnTo>
                  <a:lnTo>
                    <a:pt x="439166" y="827418"/>
                  </a:lnTo>
                  <a:lnTo>
                    <a:pt x="431369" y="884742"/>
                  </a:lnTo>
                  <a:lnTo>
                    <a:pt x="423101" y="940941"/>
                  </a:lnTo>
                  <a:lnTo>
                    <a:pt x="414370" y="995972"/>
                  </a:lnTo>
                  <a:lnTo>
                    <a:pt x="405186" y="1049790"/>
                  </a:lnTo>
                  <a:lnTo>
                    <a:pt x="395557" y="1102351"/>
                  </a:lnTo>
                  <a:lnTo>
                    <a:pt x="385492" y="1153610"/>
                  </a:lnTo>
                  <a:lnTo>
                    <a:pt x="375001" y="1203525"/>
                  </a:lnTo>
                  <a:lnTo>
                    <a:pt x="364092" y="1252049"/>
                  </a:lnTo>
                  <a:lnTo>
                    <a:pt x="352774" y="1299140"/>
                  </a:lnTo>
                  <a:lnTo>
                    <a:pt x="341057" y="1344753"/>
                  </a:lnTo>
                  <a:lnTo>
                    <a:pt x="328949" y="1388843"/>
                  </a:lnTo>
                  <a:lnTo>
                    <a:pt x="316459" y="1431367"/>
                  </a:lnTo>
                  <a:lnTo>
                    <a:pt x="303597" y="1472281"/>
                  </a:lnTo>
                  <a:lnTo>
                    <a:pt x="290370" y="1511539"/>
                  </a:lnTo>
                  <a:lnTo>
                    <a:pt x="276789" y="1549099"/>
                  </a:lnTo>
                  <a:lnTo>
                    <a:pt x="262862" y="1584915"/>
                  </a:lnTo>
                  <a:lnTo>
                    <a:pt x="234007" y="1651141"/>
                  </a:lnTo>
                  <a:lnTo>
                    <a:pt x="203877" y="1709864"/>
                  </a:lnTo>
                  <a:lnTo>
                    <a:pt x="172543" y="1760729"/>
                  </a:lnTo>
                  <a:lnTo>
                    <a:pt x="140078" y="1803384"/>
                  </a:lnTo>
                  <a:lnTo>
                    <a:pt x="123444" y="1821522"/>
                  </a:lnTo>
                  <a:lnTo>
                    <a:pt x="123444" y="1759800"/>
                  </a:lnTo>
                  <a:lnTo>
                    <a:pt x="0" y="1945005"/>
                  </a:lnTo>
                  <a:lnTo>
                    <a:pt x="123444" y="2006688"/>
                  </a:lnTo>
                  <a:lnTo>
                    <a:pt x="123444" y="1944966"/>
                  </a:lnTo>
                  <a:lnTo>
                    <a:pt x="140085" y="1926823"/>
                  </a:lnTo>
                  <a:lnTo>
                    <a:pt x="172547" y="1884186"/>
                  </a:lnTo>
                  <a:lnTo>
                    <a:pt x="203859" y="1833379"/>
                  </a:lnTo>
                  <a:lnTo>
                    <a:pt x="233951" y="1774763"/>
                  </a:lnTo>
                  <a:lnTo>
                    <a:pt x="262757" y="1708697"/>
                  </a:lnTo>
                  <a:lnTo>
                    <a:pt x="276655" y="1672982"/>
                  </a:lnTo>
                  <a:lnTo>
                    <a:pt x="290206" y="1635539"/>
                  </a:lnTo>
                  <a:lnTo>
                    <a:pt x="303401" y="1596414"/>
                  </a:lnTo>
                  <a:lnTo>
                    <a:pt x="316231" y="1555650"/>
                  </a:lnTo>
                  <a:lnTo>
                    <a:pt x="328688" y="1513294"/>
                  </a:lnTo>
                  <a:lnTo>
                    <a:pt x="340763" y="1469389"/>
                  </a:lnTo>
                  <a:lnTo>
                    <a:pt x="352448" y="1423981"/>
                  </a:lnTo>
                  <a:lnTo>
                    <a:pt x="363734" y="1377115"/>
                  </a:lnTo>
                  <a:lnTo>
                    <a:pt x="374612" y="1328835"/>
                  </a:lnTo>
                  <a:lnTo>
                    <a:pt x="385075" y="1279187"/>
                  </a:lnTo>
                  <a:lnTo>
                    <a:pt x="395112" y="1228215"/>
                  </a:lnTo>
                  <a:lnTo>
                    <a:pt x="404717" y="1175964"/>
                  </a:lnTo>
                  <a:lnTo>
                    <a:pt x="413880" y="1122480"/>
                  </a:lnTo>
                  <a:lnTo>
                    <a:pt x="422593" y="1067807"/>
                  </a:lnTo>
                  <a:lnTo>
                    <a:pt x="430846" y="1011990"/>
                  </a:lnTo>
                  <a:lnTo>
                    <a:pt x="438633" y="955074"/>
                  </a:lnTo>
                  <a:lnTo>
                    <a:pt x="445943" y="897104"/>
                  </a:lnTo>
                  <a:lnTo>
                    <a:pt x="452769" y="838125"/>
                  </a:lnTo>
                  <a:lnTo>
                    <a:pt x="459102" y="778182"/>
                  </a:lnTo>
                  <a:lnTo>
                    <a:pt x="464934" y="717319"/>
                  </a:lnTo>
                  <a:lnTo>
                    <a:pt x="470255" y="655582"/>
                  </a:lnTo>
                  <a:lnTo>
                    <a:pt x="475057" y="593015"/>
                  </a:lnTo>
                  <a:lnTo>
                    <a:pt x="479332" y="529664"/>
                  </a:lnTo>
                  <a:lnTo>
                    <a:pt x="483071" y="465573"/>
                  </a:lnTo>
                  <a:lnTo>
                    <a:pt x="486266" y="400788"/>
                  </a:lnTo>
                  <a:lnTo>
                    <a:pt x="488908" y="335352"/>
                  </a:lnTo>
                  <a:lnTo>
                    <a:pt x="490988" y="269312"/>
                  </a:lnTo>
                  <a:lnTo>
                    <a:pt x="492498" y="202711"/>
                  </a:lnTo>
                  <a:lnTo>
                    <a:pt x="493429" y="135596"/>
                  </a:lnTo>
                  <a:lnTo>
                    <a:pt x="493773" y="68010"/>
                  </a:lnTo>
                  <a:lnTo>
                    <a:pt x="493522" y="0"/>
                  </a:lnTo>
                  <a:close/>
                </a:path>
              </a:pathLst>
            </a:custGeom>
            <a:solidFill>
              <a:srgbClr val="FFC90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1618976" y="2058923"/>
              <a:ext cx="494030" cy="2068830"/>
            </a:xfrm>
            <a:custGeom>
              <a:avLst/>
              <a:gdLst/>
              <a:ahLst/>
              <a:cxnLst/>
              <a:rect l="l" t="t" r="r" b="b"/>
              <a:pathLst>
                <a:path w="494029" h="2068829">
                  <a:moveTo>
                    <a:pt x="0" y="0"/>
                  </a:moveTo>
                  <a:lnTo>
                    <a:pt x="0" y="123443"/>
                  </a:lnTo>
                  <a:lnTo>
                    <a:pt x="18509" y="124785"/>
                  </a:lnTo>
                  <a:lnTo>
                    <a:pt x="36846" y="128779"/>
                  </a:lnTo>
                  <a:lnTo>
                    <a:pt x="72958" y="144533"/>
                  </a:lnTo>
                  <a:lnTo>
                    <a:pt x="108240" y="170331"/>
                  </a:lnTo>
                  <a:lnTo>
                    <a:pt x="142595" y="205796"/>
                  </a:lnTo>
                  <a:lnTo>
                    <a:pt x="175930" y="250551"/>
                  </a:lnTo>
                  <a:lnTo>
                    <a:pt x="208147" y="304222"/>
                  </a:lnTo>
                  <a:lnTo>
                    <a:pt x="239153" y="366432"/>
                  </a:lnTo>
                  <a:lnTo>
                    <a:pt x="268850" y="436804"/>
                  </a:lnTo>
                  <a:lnTo>
                    <a:pt x="283178" y="474933"/>
                  </a:lnTo>
                  <a:lnTo>
                    <a:pt x="297144" y="514962"/>
                  </a:lnTo>
                  <a:lnTo>
                    <a:pt x="310734" y="556844"/>
                  </a:lnTo>
                  <a:lnTo>
                    <a:pt x="323938" y="600531"/>
                  </a:lnTo>
                  <a:lnTo>
                    <a:pt x="336744" y="645977"/>
                  </a:lnTo>
                  <a:lnTo>
                    <a:pt x="349138" y="693134"/>
                  </a:lnTo>
                  <a:lnTo>
                    <a:pt x="361111" y="741956"/>
                  </a:lnTo>
                  <a:lnTo>
                    <a:pt x="372648" y="792395"/>
                  </a:lnTo>
                  <a:lnTo>
                    <a:pt x="383740" y="844405"/>
                  </a:lnTo>
                  <a:lnTo>
                    <a:pt x="394373" y="897938"/>
                  </a:lnTo>
                  <a:lnTo>
                    <a:pt x="404536" y="952947"/>
                  </a:lnTo>
                  <a:lnTo>
                    <a:pt x="414216" y="1009386"/>
                  </a:lnTo>
                  <a:lnTo>
                    <a:pt x="423402" y="1067208"/>
                  </a:lnTo>
                  <a:lnTo>
                    <a:pt x="432083" y="1126365"/>
                  </a:lnTo>
                  <a:lnTo>
                    <a:pt x="440245" y="1186810"/>
                  </a:lnTo>
                  <a:lnTo>
                    <a:pt x="447877" y="1248497"/>
                  </a:lnTo>
                  <a:lnTo>
                    <a:pt x="454967" y="1311378"/>
                  </a:lnTo>
                  <a:lnTo>
                    <a:pt x="461503" y="1375406"/>
                  </a:lnTo>
                  <a:lnTo>
                    <a:pt x="467474" y="1440535"/>
                  </a:lnTo>
                  <a:lnTo>
                    <a:pt x="472867" y="1506717"/>
                  </a:lnTo>
                  <a:lnTo>
                    <a:pt x="477670" y="1573905"/>
                  </a:lnTo>
                  <a:lnTo>
                    <a:pt x="481871" y="1642052"/>
                  </a:lnTo>
                  <a:lnTo>
                    <a:pt x="485459" y="1711112"/>
                  </a:lnTo>
                  <a:lnTo>
                    <a:pt x="488421" y="1781037"/>
                  </a:lnTo>
                  <a:lnTo>
                    <a:pt x="490746" y="1851780"/>
                  </a:lnTo>
                  <a:lnTo>
                    <a:pt x="492421" y="1923294"/>
                  </a:lnTo>
                  <a:lnTo>
                    <a:pt x="493435" y="1995533"/>
                  </a:lnTo>
                  <a:lnTo>
                    <a:pt x="493775" y="2068449"/>
                  </a:lnTo>
                  <a:lnTo>
                    <a:pt x="493775" y="1945005"/>
                  </a:lnTo>
                  <a:lnTo>
                    <a:pt x="493435" y="1872089"/>
                  </a:lnTo>
                  <a:lnTo>
                    <a:pt x="492421" y="1799850"/>
                  </a:lnTo>
                  <a:lnTo>
                    <a:pt x="490746" y="1728336"/>
                  </a:lnTo>
                  <a:lnTo>
                    <a:pt x="488421" y="1657593"/>
                  </a:lnTo>
                  <a:lnTo>
                    <a:pt x="485459" y="1587668"/>
                  </a:lnTo>
                  <a:lnTo>
                    <a:pt x="481871" y="1518608"/>
                  </a:lnTo>
                  <a:lnTo>
                    <a:pt x="477670" y="1450461"/>
                  </a:lnTo>
                  <a:lnTo>
                    <a:pt x="472867" y="1383273"/>
                  </a:lnTo>
                  <a:lnTo>
                    <a:pt x="467474" y="1317091"/>
                  </a:lnTo>
                  <a:lnTo>
                    <a:pt x="461503" y="1251962"/>
                  </a:lnTo>
                  <a:lnTo>
                    <a:pt x="454967" y="1187934"/>
                  </a:lnTo>
                  <a:lnTo>
                    <a:pt x="447877" y="1125053"/>
                  </a:lnTo>
                  <a:lnTo>
                    <a:pt x="440245" y="1063366"/>
                  </a:lnTo>
                  <a:lnTo>
                    <a:pt x="432083" y="1002921"/>
                  </a:lnTo>
                  <a:lnTo>
                    <a:pt x="423402" y="943764"/>
                  </a:lnTo>
                  <a:lnTo>
                    <a:pt x="414216" y="885942"/>
                  </a:lnTo>
                  <a:lnTo>
                    <a:pt x="404536" y="829503"/>
                  </a:lnTo>
                  <a:lnTo>
                    <a:pt x="394373" y="774494"/>
                  </a:lnTo>
                  <a:lnTo>
                    <a:pt x="383740" y="720961"/>
                  </a:lnTo>
                  <a:lnTo>
                    <a:pt x="372648" y="668951"/>
                  </a:lnTo>
                  <a:lnTo>
                    <a:pt x="361111" y="618512"/>
                  </a:lnTo>
                  <a:lnTo>
                    <a:pt x="349138" y="569690"/>
                  </a:lnTo>
                  <a:lnTo>
                    <a:pt x="336744" y="522533"/>
                  </a:lnTo>
                  <a:lnTo>
                    <a:pt x="323938" y="477087"/>
                  </a:lnTo>
                  <a:lnTo>
                    <a:pt x="310734" y="433400"/>
                  </a:lnTo>
                  <a:lnTo>
                    <a:pt x="297144" y="391518"/>
                  </a:lnTo>
                  <a:lnTo>
                    <a:pt x="283178" y="351489"/>
                  </a:lnTo>
                  <a:lnTo>
                    <a:pt x="268850" y="313360"/>
                  </a:lnTo>
                  <a:lnTo>
                    <a:pt x="254171" y="277177"/>
                  </a:lnTo>
                  <a:lnTo>
                    <a:pt x="223808" y="210839"/>
                  </a:lnTo>
                  <a:lnTo>
                    <a:pt x="192184" y="152852"/>
                  </a:lnTo>
                  <a:lnTo>
                    <a:pt x="159396" y="103592"/>
                  </a:lnTo>
                  <a:lnTo>
                    <a:pt x="125539" y="63434"/>
                  </a:lnTo>
                  <a:lnTo>
                    <a:pt x="90709" y="32756"/>
                  </a:lnTo>
                  <a:lnTo>
                    <a:pt x="55000" y="11933"/>
                  </a:lnTo>
                  <a:lnTo>
                    <a:pt x="18509" y="1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DA10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1618976" y="2058923"/>
              <a:ext cx="494030" cy="4013835"/>
            </a:xfrm>
            <a:custGeom>
              <a:avLst/>
              <a:gdLst/>
              <a:ahLst/>
              <a:cxnLst/>
              <a:rect l="l" t="t" r="r" b="b"/>
              <a:pathLst>
                <a:path w="494029" h="4013835">
                  <a:moveTo>
                    <a:pt x="493775" y="2068449"/>
                  </a:moveTo>
                  <a:lnTo>
                    <a:pt x="493435" y="1995533"/>
                  </a:lnTo>
                  <a:lnTo>
                    <a:pt x="492421" y="1923294"/>
                  </a:lnTo>
                  <a:lnTo>
                    <a:pt x="490746" y="1851780"/>
                  </a:lnTo>
                  <a:lnTo>
                    <a:pt x="488421" y="1781037"/>
                  </a:lnTo>
                  <a:lnTo>
                    <a:pt x="485459" y="1711112"/>
                  </a:lnTo>
                  <a:lnTo>
                    <a:pt x="481871" y="1642052"/>
                  </a:lnTo>
                  <a:lnTo>
                    <a:pt x="477670" y="1573905"/>
                  </a:lnTo>
                  <a:lnTo>
                    <a:pt x="472867" y="1506717"/>
                  </a:lnTo>
                  <a:lnTo>
                    <a:pt x="467474" y="1440535"/>
                  </a:lnTo>
                  <a:lnTo>
                    <a:pt x="461503" y="1375406"/>
                  </a:lnTo>
                  <a:lnTo>
                    <a:pt x="454967" y="1311378"/>
                  </a:lnTo>
                  <a:lnTo>
                    <a:pt x="447877" y="1248497"/>
                  </a:lnTo>
                  <a:lnTo>
                    <a:pt x="440245" y="1186810"/>
                  </a:lnTo>
                  <a:lnTo>
                    <a:pt x="432083" y="1126365"/>
                  </a:lnTo>
                  <a:lnTo>
                    <a:pt x="423402" y="1067208"/>
                  </a:lnTo>
                  <a:lnTo>
                    <a:pt x="414216" y="1009386"/>
                  </a:lnTo>
                  <a:lnTo>
                    <a:pt x="404536" y="952947"/>
                  </a:lnTo>
                  <a:lnTo>
                    <a:pt x="394373" y="897938"/>
                  </a:lnTo>
                  <a:lnTo>
                    <a:pt x="383740" y="844405"/>
                  </a:lnTo>
                  <a:lnTo>
                    <a:pt x="372648" y="792395"/>
                  </a:lnTo>
                  <a:lnTo>
                    <a:pt x="361111" y="741956"/>
                  </a:lnTo>
                  <a:lnTo>
                    <a:pt x="349138" y="693134"/>
                  </a:lnTo>
                  <a:lnTo>
                    <a:pt x="336744" y="645977"/>
                  </a:lnTo>
                  <a:lnTo>
                    <a:pt x="323938" y="600531"/>
                  </a:lnTo>
                  <a:lnTo>
                    <a:pt x="310734" y="556844"/>
                  </a:lnTo>
                  <a:lnTo>
                    <a:pt x="297144" y="514962"/>
                  </a:lnTo>
                  <a:lnTo>
                    <a:pt x="283178" y="474933"/>
                  </a:lnTo>
                  <a:lnTo>
                    <a:pt x="268850" y="436804"/>
                  </a:lnTo>
                  <a:lnTo>
                    <a:pt x="254171" y="400621"/>
                  </a:lnTo>
                  <a:lnTo>
                    <a:pt x="223808" y="334283"/>
                  </a:lnTo>
                  <a:lnTo>
                    <a:pt x="192184" y="276296"/>
                  </a:lnTo>
                  <a:lnTo>
                    <a:pt x="159396" y="227036"/>
                  </a:lnTo>
                  <a:lnTo>
                    <a:pt x="125539" y="186878"/>
                  </a:lnTo>
                  <a:lnTo>
                    <a:pt x="90709" y="156200"/>
                  </a:lnTo>
                  <a:lnTo>
                    <a:pt x="55000" y="135377"/>
                  </a:lnTo>
                  <a:lnTo>
                    <a:pt x="0" y="123443"/>
                  </a:lnTo>
                  <a:lnTo>
                    <a:pt x="0" y="0"/>
                  </a:lnTo>
                  <a:lnTo>
                    <a:pt x="55000" y="11933"/>
                  </a:lnTo>
                  <a:lnTo>
                    <a:pt x="90709" y="32756"/>
                  </a:lnTo>
                  <a:lnTo>
                    <a:pt x="125539" y="63434"/>
                  </a:lnTo>
                  <a:lnTo>
                    <a:pt x="159396" y="103592"/>
                  </a:lnTo>
                  <a:lnTo>
                    <a:pt x="192184" y="152852"/>
                  </a:lnTo>
                  <a:lnTo>
                    <a:pt x="223808" y="210839"/>
                  </a:lnTo>
                  <a:lnTo>
                    <a:pt x="254171" y="277177"/>
                  </a:lnTo>
                  <a:lnTo>
                    <a:pt x="268850" y="313360"/>
                  </a:lnTo>
                  <a:lnTo>
                    <a:pt x="283178" y="351489"/>
                  </a:lnTo>
                  <a:lnTo>
                    <a:pt x="297144" y="391518"/>
                  </a:lnTo>
                  <a:lnTo>
                    <a:pt x="310734" y="433400"/>
                  </a:lnTo>
                  <a:lnTo>
                    <a:pt x="323938" y="477087"/>
                  </a:lnTo>
                  <a:lnTo>
                    <a:pt x="336744" y="522533"/>
                  </a:lnTo>
                  <a:lnTo>
                    <a:pt x="349138" y="569690"/>
                  </a:lnTo>
                  <a:lnTo>
                    <a:pt x="361111" y="618512"/>
                  </a:lnTo>
                  <a:lnTo>
                    <a:pt x="372648" y="668951"/>
                  </a:lnTo>
                  <a:lnTo>
                    <a:pt x="383740" y="720961"/>
                  </a:lnTo>
                  <a:lnTo>
                    <a:pt x="394373" y="774494"/>
                  </a:lnTo>
                  <a:lnTo>
                    <a:pt x="404536" y="829503"/>
                  </a:lnTo>
                  <a:lnTo>
                    <a:pt x="414216" y="885942"/>
                  </a:lnTo>
                  <a:lnTo>
                    <a:pt x="423402" y="943764"/>
                  </a:lnTo>
                  <a:lnTo>
                    <a:pt x="432083" y="1002921"/>
                  </a:lnTo>
                  <a:lnTo>
                    <a:pt x="440245" y="1063366"/>
                  </a:lnTo>
                  <a:lnTo>
                    <a:pt x="447877" y="1125053"/>
                  </a:lnTo>
                  <a:lnTo>
                    <a:pt x="454967" y="1187934"/>
                  </a:lnTo>
                  <a:lnTo>
                    <a:pt x="461503" y="1251962"/>
                  </a:lnTo>
                  <a:lnTo>
                    <a:pt x="467474" y="1317091"/>
                  </a:lnTo>
                  <a:lnTo>
                    <a:pt x="472867" y="1383273"/>
                  </a:lnTo>
                  <a:lnTo>
                    <a:pt x="477670" y="1450461"/>
                  </a:lnTo>
                  <a:lnTo>
                    <a:pt x="481871" y="1518608"/>
                  </a:lnTo>
                  <a:lnTo>
                    <a:pt x="485459" y="1587668"/>
                  </a:lnTo>
                  <a:lnTo>
                    <a:pt x="488421" y="1657593"/>
                  </a:lnTo>
                  <a:lnTo>
                    <a:pt x="490746" y="1728336"/>
                  </a:lnTo>
                  <a:lnTo>
                    <a:pt x="492421" y="1799850"/>
                  </a:lnTo>
                  <a:lnTo>
                    <a:pt x="493435" y="1872089"/>
                  </a:lnTo>
                  <a:lnTo>
                    <a:pt x="493775" y="1945005"/>
                  </a:lnTo>
                  <a:lnTo>
                    <a:pt x="493775" y="2068449"/>
                  </a:lnTo>
                  <a:lnTo>
                    <a:pt x="493477" y="2136448"/>
                  </a:lnTo>
                  <a:lnTo>
                    <a:pt x="492586" y="2203959"/>
                  </a:lnTo>
                  <a:lnTo>
                    <a:pt x="491112" y="2270937"/>
                  </a:lnTo>
                  <a:lnTo>
                    <a:pt x="489063" y="2337339"/>
                  </a:lnTo>
                  <a:lnTo>
                    <a:pt x="486449" y="2403119"/>
                  </a:lnTo>
                  <a:lnTo>
                    <a:pt x="483278" y="2468232"/>
                  </a:lnTo>
                  <a:lnTo>
                    <a:pt x="479559" y="2532635"/>
                  </a:lnTo>
                  <a:lnTo>
                    <a:pt x="475300" y="2596283"/>
                  </a:lnTo>
                  <a:lnTo>
                    <a:pt x="470511" y="2659130"/>
                  </a:lnTo>
                  <a:lnTo>
                    <a:pt x="465199" y="2721134"/>
                  </a:lnTo>
                  <a:lnTo>
                    <a:pt x="459375" y="2782248"/>
                  </a:lnTo>
                  <a:lnTo>
                    <a:pt x="453046" y="2842429"/>
                  </a:lnTo>
                  <a:lnTo>
                    <a:pt x="446221" y="2901632"/>
                  </a:lnTo>
                  <a:lnTo>
                    <a:pt x="438909" y="2959812"/>
                  </a:lnTo>
                  <a:lnTo>
                    <a:pt x="431119" y="3016926"/>
                  </a:lnTo>
                  <a:lnTo>
                    <a:pt x="422860" y="3072927"/>
                  </a:lnTo>
                  <a:lnTo>
                    <a:pt x="414140" y="3127773"/>
                  </a:lnTo>
                  <a:lnTo>
                    <a:pt x="404968" y="3181417"/>
                  </a:lnTo>
                  <a:lnTo>
                    <a:pt x="395353" y="3233817"/>
                  </a:lnTo>
                  <a:lnTo>
                    <a:pt x="385303" y="3284926"/>
                  </a:lnTo>
                  <a:lnTo>
                    <a:pt x="374828" y="3334701"/>
                  </a:lnTo>
                  <a:lnTo>
                    <a:pt x="363935" y="3383098"/>
                  </a:lnTo>
                  <a:lnTo>
                    <a:pt x="352634" y="3430070"/>
                  </a:lnTo>
                  <a:lnTo>
                    <a:pt x="340934" y="3475575"/>
                  </a:lnTo>
                  <a:lnTo>
                    <a:pt x="328843" y="3519567"/>
                  </a:lnTo>
                  <a:lnTo>
                    <a:pt x="316371" y="3562002"/>
                  </a:lnTo>
                  <a:lnTo>
                    <a:pt x="303525" y="3602836"/>
                  </a:lnTo>
                  <a:lnTo>
                    <a:pt x="290314" y="3642023"/>
                  </a:lnTo>
                  <a:lnTo>
                    <a:pt x="276748" y="3679519"/>
                  </a:lnTo>
                  <a:lnTo>
                    <a:pt x="262834" y="3715281"/>
                  </a:lnTo>
                  <a:lnTo>
                    <a:pt x="234002" y="3781419"/>
                  </a:lnTo>
                  <a:lnTo>
                    <a:pt x="203886" y="3840082"/>
                  </a:lnTo>
                  <a:lnTo>
                    <a:pt x="172558" y="3890912"/>
                  </a:lnTo>
                  <a:lnTo>
                    <a:pt x="140086" y="3933554"/>
                  </a:lnTo>
                  <a:lnTo>
                    <a:pt x="123444" y="3951693"/>
                  </a:lnTo>
                  <a:lnTo>
                    <a:pt x="123444" y="4013415"/>
                  </a:lnTo>
                  <a:lnTo>
                    <a:pt x="0" y="3951731"/>
                  </a:lnTo>
                  <a:lnTo>
                    <a:pt x="123444" y="3766527"/>
                  </a:lnTo>
                  <a:lnTo>
                    <a:pt x="123444" y="3828249"/>
                  </a:lnTo>
                  <a:lnTo>
                    <a:pt x="140078" y="3810111"/>
                  </a:lnTo>
                  <a:lnTo>
                    <a:pt x="172543" y="3767456"/>
                  </a:lnTo>
                  <a:lnTo>
                    <a:pt x="203877" y="3716591"/>
                  </a:lnTo>
                  <a:lnTo>
                    <a:pt x="234007" y="3657868"/>
                  </a:lnTo>
                  <a:lnTo>
                    <a:pt x="262862" y="3591642"/>
                  </a:lnTo>
                  <a:lnTo>
                    <a:pt x="276789" y="3555826"/>
                  </a:lnTo>
                  <a:lnTo>
                    <a:pt x="290370" y="3518266"/>
                  </a:lnTo>
                  <a:lnTo>
                    <a:pt x="303597" y="3479008"/>
                  </a:lnTo>
                  <a:lnTo>
                    <a:pt x="316459" y="3438094"/>
                  </a:lnTo>
                  <a:lnTo>
                    <a:pt x="328949" y="3395570"/>
                  </a:lnTo>
                  <a:lnTo>
                    <a:pt x="341057" y="3351480"/>
                  </a:lnTo>
                  <a:lnTo>
                    <a:pt x="352774" y="3305867"/>
                  </a:lnTo>
                  <a:lnTo>
                    <a:pt x="364092" y="3258776"/>
                  </a:lnTo>
                  <a:lnTo>
                    <a:pt x="375001" y="3210252"/>
                  </a:lnTo>
                  <a:lnTo>
                    <a:pt x="385492" y="3160337"/>
                  </a:lnTo>
                  <a:lnTo>
                    <a:pt x="395557" y="3109078"/>
                  </a:lnTo>
                  <a:lnTo>
                    <a:pt x="405186" y="3056517"/>
                  </a:lnTo>
                  <a:lnTo>
                    <a:pt x="414370" y="3002699"/>
                  </a:lnTo>
                  <a:lnTo>
                    <a:pt x="423101" y="2947668"/>
                  </a:lnTo>
                  <a:lnTo>
                    <a:pt x="431369" y="2891469"/>
                  </a:lnTo>
                  <a:lnTo>
                    <a:pt x="439166" y="2834145"/>
                  </a:lnTo>
                  <a:lnTo>
                    <a:pt x="446482" y="2775741"/>
                  </a:lnTo>
                  <a:lnTo>
                    <a:pt x="453309" y="2716301"/>
                  </a:lnTo>
                  <a:lnTo>
                    <a:pt x="459637" y="2655869"/>
                  </a:lnTo>
                  <a:lnTo>
                    <a:pt x="465457" y="2594490"/>
                  </a:lnTo>
                  <a:lnTo>
                    <a:pt x="470761" y="2532207"/>
                  </a:lnTo>
                  <a:lnTo>
                    <a:pt x="475540" y="2469065"/>
                  </a:lnTo>
                  <a:lnTo>
                    <a:pt x="479784" y="2405108"/>
                  </a:lnTo>
                  <a:lnTo>
                    <a:pt x="483484" y="2340380"/>
                  </a:lnTo>
                  <a:lnTo>
                    <a:pt x="486633" y="2274926"/>
                  </a:lnTo>
                  <a:lnTo>
                    <a:pt x="489219" y="2208789"/>
                  </a:lnTo>
                  <a:lnTo>
                    <a:pt x="491236" y="2142014"/>
                  </a:lnTo>
                  <a:lnTo>
                    <a:pt x="492673" y="2074645"/>
                  </a:lnTo>
                  <a:lnTo>
                    <a:pt x="493522" y="2006727"/>
                  </a:lnTo>
                </a:path>
              </a:pathLst>
            </a:custGeom>
            <a:ln w="12192">
              <a:solidFill>
                <a:srgbClr val="BB930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1" name="object 31"/>
          <p:cNvGrpSpPr/>
          <p:nvPr/>
        </p:nvGrpSpPr>
        <p:grpSpPr>
          <a:xfrm>
            <a:off x="42671" y="0"/>
            <a:ext cx="2423795" cy="1923414"/>
            <a:chOff x="42671" y="0"/>
            <a:chExt cx="2423795" cy="1923414"/>
          </a:xfrm>
        </p:grpSpPr>
        <p:pic>
          <p:nvPicPr>
            <p:cNvPr id="32" name="object 3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2671" y="0"/>
              <a:ext cx="2423287" cy="1923288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37743" y="123444"/>
              <a:ext cx="1853183" cy="1424939"/>
            </a:xfrm>
            <a:prstGeom prst="rect">
              <a:avLst/>
            </a:prstGeom>
          </p:spPr>
        </p:pic>
      </p:grpSp>
      <p:grpSp>
        <p:nvGrpSpPr>
          <p:cNvPr id="34" name="object 34"/>
          <p:cNvGrpSpPr/>
          <p:nvPr/>
        </p:nvGrpSpPr>
        <p:grpSpPr>
          <a:xfrm>
            <a:off x="4843271" y="1844039"/>
            <a:ext cx="862965" cy="220979"/>
            <a:chOff x="4843271" y="1844039"/>
            <a:chExt cx="862965" cy="220979"/>
          </a:xfrm>
        </p:grpSpPr>
        <p:sp>
          <p:nvSpPr>
            <p:cNvPr id="35" name="object 35"/>
            <p:cNvSpPr/>
            <p:nvPr/>
          </p:nvSpPr>
          <p:spPr>
            <a:xfrm>
              <a:off x="4849367" y="1850135"/>
              <a:ext cx="850900" cy="208915"/>
            </a:xfrm>
            <a:custGeom>
              <a:avLst/>
              <a:gdLst/>
              <a:ahLst/>
              <a:cxnLst/>
              <a:rect l="l" t="t" r="r" b="b"/>
              <a:pathLst>
                <a:path w="850900" h="208914">
                  <a:moveTo>
                    <a:pt x="745998" y="0"/>
                  </a:moveTo>
                  <a:lnTo>
                    <a:pt x="745998" y="52197"/>
                  </a:lnTo>
                  <a:lnTo>
                    <a:pt x="0" y="52197"/>
                  </a:lnTo>
                  <a:lnTo>
                    <a:pt x="0" y="156590"/>
                  </a:lnTo>
                  <a:lnTo>
                    <a:pt x="745998" y="156590"/>
                  </a:lnTo>
                  <a:lnTo>
                    <a:pt x="745998" y="208787"/>
                  </a:lnTo>
                  <a:lnTo>
                    <a:pt x="850392" y="104393"/>
                  </a:lnTo>
                  <a:lnTo>
                    <a:pt x="745998" y="0"/>
                  </a:lnTo>
                  <a:close/>
                </a:path>
              </a:pathLst>
            </a:custGeom>
            <a:solidFill>
              <a:srgbClr val="FFC90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4849367" y="1850135"/>
              <a:ext cx="850900" cy="208915"/>
            </a:xfrm>
            <a:custGeom>
              <a:avLst/>
              <a:gdLst/>
              <a:ahLst/>
              <a:cxnLst/>
              <a:rect l="l" t="t" r="r" b="b"/>
              <a:pathLst>
                <a:path w="850900" h="208914">
                  <a:moveTo>
                    <a:pt x="0" y="52197"/>
                  </a:moveTo>
                  <a:lnTo>
                    <a:pt x="745998" y="52197"/>
                  </a:lnTo>
                  <a:lnTo>
                    <a:pt x="745998" y="0"/>
                  </a:lnTo>
                  <a:lnTo>
                    <a:pt x="850392" y="104393"/>
                  </a:lnTo>
                  <a:lnTo>
                    <a:pt x="745998" y="208787"/>
                  </a:lnTo>
                  <a:lnTo>
                    <a:pt x="745998" y="156590"/>
                  </a:lnTo>
                  <a:lnTo>
                    <a:pt x="0" y="156590"/>
                  </a:lnTo>
                  <a:lnTo>
                    <a:pt x="0" y="52197"/>
                  </a:lnTo>
                  <a:close/>
                </a:path>
              </a:pathLst>
            </a:custGeom>
            <a:ln w="12192">
              <a:solidFill>
                <a:srgbClr val="BB930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" name="object 37"/>
          <p:cNvSpPr txBox="1"/>
          <p:nvPr/>
        </p:nvSpPr>
        <p:spPr>
          <a:xfrm>
            <a:off x="228600" y="6362700"/>
            <a:ext cx="4051300" cy="254635"/>
          </a:xfrm>
          <a:prstGeom prst="rect">
            <a:avLst/>
          </a:prstGeom>
          <a:solidFill>
            <a:srgbClr val="EBE0E0"/>
          </a:solidFill>
          <a:ln w="12192">
            <a:solidFill>
              <a:srgbClr val="FF0000"/>
            </a:solidFill>
          </a:ln>
        </p:spPr>
        <p:txBody>
          <a:bodyPr vert="horz" wrap="square" lIns="0" tIns="15875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125"/>
              </a:spcBef>
            </a:pPr>
            <a:r>
              <a:rPr sz="1400" b="1" spc="-20" dirty="0">
                <a:solidFill>
                  <a:srgbClr val="854904"/>
                </a:solidFill>
                <a:latin typeface="Times New Roman"/>
                <a:cs typeface="Times New Roman"/>
              </a:rPr>
              <a:t>КоАП</a:t>
            </a:r>
            <a:r>
              <a:rPr sz="1400" b="1" spc="-55" dirty="0">
                <a:solidFill>
                  <a:srgbClr val="854904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854904"/>
                </a:solidFill>
                <a:latin typeface="Times New Roman"/>
                <a:cs typeface="Times New Roman"/>
              </a:rPr>
              <a:t>РФ</a:t>
            </a:r>
            <a:r>
              <a:rPr sz="1400" b="1" spc="-50" dirty="0">
                <a:solidFill>
                  <a:srgbClr val="854904"/>
                </a:solidFill>
                <a:latin typeface="Times New Roman"/>
                <a:cs typeface="Times New Roman"/>
              </a:rPr>
              <a:t> </a:t>
            </a:r>
            <a:r>
              <a:rPr sz="1400" b="1" spc="-20" dirty="0">
                <a:solidFill>
                  <a:srgbClr val="854904"/>
                </a:solidFill>
                <a:latin typeface="Times New Roman"/>
                <a:cs typeface="Times New Roman"/>
              </a:rPr>
              <a:t>ст.</a:t>
            </a:r>
            <a:r>
              <a:rPr sz="1400" b="1" spc="-40" dirty="0">
                <a:solidFill>
                  <a:srgbClr val="854904"/>
                </a:solidFill>
                <a:latin typeface="Times New Roman"/>
                <a:cs typeface="Times New Roman"/>
              </a:rPr>
              <a:t> </a:t>
            </a:r>
            <a:r>
              <a:rPr sz="1400" b="1" spc="-25" dirty="0">
                <a:solidFill>
                  <a:srgbClr val="854904"/>
                </a:solidFill>
                <a:latin typeface="Times New Roman"/>
                <a:cs typeface="Times New Roman"/>
              </a:rPr>
              <a:t>6.3</a:t>
            </a:r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14370" y="724281"/>
            <a:ext cx="591121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chemeClr val="accent2">
                    <a:lumMod val="75000"/>
                  </a:schemeClr>
                </a:solidFill>
              </a:rPr>
              <a:t>II.</a:t>
            </a:r>
            <a:r>
              <a:rPr sz="3200" spc="-55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sz="3200" spc="-10" dirty="0">
                <a:solidFill>
                  <a:schemeClr val="accent2">
                    <a:lumMod val="75000"/>
                  </a:schemeClr>
                </a:solidFill>
              </a:rPr>
              <a:t>Производственный</a:t>
            </a:r>
            <a:r>
              <a:rPr sz="3200" spc="-7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sz="3200" spc="-10" dirty="0">
                <a:solidFill>
                  <a:schemeClr val="accent2">
                    <a:lumMod val="75000"/>
                  </a:schemeClr>
                </a:solidFill>
              </a:rPr>
              <a:t>контроль</a:t>
            </a:r>
            <a:endParaRPr sz="32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4527" y="227075"/>
            <a:ext cx="2194560" cy="1463039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6614159" y="2238755"/>
            <a:ext cx="5463540" cy="718185"/>
          </a:xfrm>
          <a:prstGeom prst="rect">
            <a:avLst/>
          </a:prstGeom>
          <a:solidFill>
            <a:srgbClr val="C59B00"/>
          </a:solidFill>
          <a:ln w="12192">
            <a:solidFill>
              <a:srgbClr val="BB9304"/>
            </a:solidFill>
          </a:ln>
        </p:spPr>
        <p:txBody>
          <a:bodyPr vert="horz" wrap="square" lIns="0" tIns="109220" rIns="0" bIns="0" rtlCol="0">
            <a:spAutoFit/>
          </a:bodyPr>
          <a:lstStyle/>
          <a:p>
            <a:pPr marL="2075814" marR="565785" indent="-1498600">
              <a:lnSpc>
                <a:spcPct val="100000"/>
              </a:lnSpc>
              <a:spcBef>
                <a:spcPts val="860"/>
              </a:spcBef>
            </a:pPr>
            <a:r>
              <a:rPr sz="1600" dirty="0">
                <a:solidFill>
                  <a:srgbClr val="FFFFFF"/>
                </a:solidFill>
                <a:latin typeface="Times New Roman"/>
                <a:cs typeface="Times New Roman"/>
              </a:rPr>
              <a:t>«О</a:t>
            </a:r>
            <a:r>
              <a:rPr sz="16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Times New Roman"/>
                <a:cs typeface="Times New Roman"/>
              </a:rPr>
              <a:t>качестве</a:t>
            </a:r>
            <a:r>
              <a:rPr sz="16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FFFFFF"/>
                </a:solidFill>
                <a:latin typeface="Times New Roman"/>
                <a:cs typeface="Times New Roman"/>
              </a:rPr>
              <a:t>и</a:t>
            </a:r>
            <a:r>
              <a:rPr sz="16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FFFFFF"/>
                </a:solidFill>
                <a:latin typeface="Times New Roman"/>
                <a:cs typeface="Times New Roman"/>
              </a:rPr>
              <a:t>безопасности</a:t>
            </a:r>
            <a:r>
              <a:rPr sz="16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FFFFFF"/>
                </a:solidFill>
                <a:latin typeface="Times New Roman"/>
                <a:cs typeface="Times New Roman"/>
              </a:rPr>
              <a:t>пищевых</a:t>
            </a:r>
            <a:r>
              <a:rPr sz="1600" spc="-10" dirty="0">
                <a:solidFill>
                  <a:srgbClr val="FFFFFF"/>
                </a:solidFill>
                <a:latin typeface="Times New Roman"/>
                <a:cs typeface="Times New Roman"/>
              </a:rPr>
              <a:t> продуктов» </a:t>
            </a:r>
            <a:r>
              <a:rPr sz="1600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6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Times New Roman"/>
                <a:cs typeface="Times New Roman"/>
              </a:rPr>
              <a:t>29-</a:t>
            </a:r>
            <a:r>
              <a:rPr sz="1600" dirty="0">
                <a:solidFill>
                  <a:srgbClr val="FFFFFF"/>
                </a:solidFill>
                <a:latin typeface="Times New Roman"/>
                <a:cs typeface="Times New Roman"/>
              </a:rPr>
              <a:t>ФЗ</a:t>
            </a:r>
            <a:r>
              <a:rPr sz="1600" spc="3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-25" dirty="0">
                <a:solidFill>
                  <a:srgbClr val="FFFFFF"/>
                </a:solidFill>
                <a:latin typeface="Times New Roman"/>
                <a:cs typeface="Times New Roman"/>
              </a:rPr>
              <a:t>ст.</a:t>
            </a:r>
            <a:r>
              <a:rPr sz="1600" b="1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-25" dirty="0">
                <a:solidFill>
                  <a:srgbClr val="FFFFFF"/>
                </a:solidFill>
                <a:latin typeface="Times New Roman"/>
                <a:cs typeface="Times New Roman"/>
              </a:rPr>
              <a:t>22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614159" y="3115055"/>
            <a:ext cx="5463540" cy="661670"/>
          </a:xfrm>
          <a:prstGeom prst="rect">
            <a:avLst/>
          </a:prstGeom>
          <a:solidFill>
            <a:srgbClr val="C59B00"/>
          </a:solidFill>
          <a:ln w="12192">
            <a:solidFill>
              <a:srgbClr val="BB9304"/>
            </a:solidFill>
          </a:ln>
        </p:spPr>
        <p:txBody>
          <a:bodyPr vert="horz" wrap="square" lIns="0" tIns="80010" rIns="0" bIns="0" rtlCol="0">
            <a:spAutoFit/>
          </a:bodyPr>
          <a:lstStyle/>
          <a:p>
            <a:pPr marL="49530" algn="ctr">
              <a:lnSpc>
                <a:spcPct val="100000"/>
              </a:lnSpc>
              <a:spcBef>
                <a:spcPts val="630"/>
              </a:spcBef>
            </a:pPr>
            <a:r>
              <a:rPr sz="1600" dirty="0">
                <a:solidFill>
                  <a:srgbClr val="FFFFFF"/>
                </a:solidFill>
                <a:latin typeface="Times New Roman"/>
                <a:cs typeface="Times New Roman"/>
              </a:rPr>
              <a:t>«О</a:t>
            </a:r>
            <a:r>
              <a:rPr sz="16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Times New Roman"/>
                <a:cs typeface="Times New Roman"/>
              </a:rPr>
              <a:t>санитарно-эпидемиологическом</a:t>
            </a:r>
            <a:r>
              <a:rPr sz="1600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Times New Roman"/>
                <a:cs typeface="Times New Roman"/>
              </a:rPr>
              <a:t>благополучии</a:t>
            </a:r>
            <a:endParaRPr sz="16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600" dirty="0">
                <a:solidFill>
                  <a:srgbClr val="FFFFFF"/>
                </a:solidFill>
                <a:latin typeface="Times New Roman"/>
                <a:cs typeface="Times New Roman"/>
              </a:rPr>
              <a:t>населения»</a:t>
            </a:r>
            <a:r>
              <a:rPr sz="16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6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Times New Roman"/>
                <a:cs typeface="Times New Roman"/>
              </a:rPr>
              <a:t>52-</a:t>
            </a:r>
            <a:r>
              <a:rPr sz="1600" dirty="0">
                <a:solidFill>
                  <a:srgbClr val="FFFFFF"/>
                </a:solidFill>
                <a:latin typeface="Times New Roman"/>
                <a:cs typeface="Times New Roman"/>
              </a:rPr>
              <a:t>ФЗ</a:t>
            </a:r>
            <a:r>
              <a:rPr sz="1600" spc="3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-25" dirty="0">
                <a:solidFill>
                  <a:srgbClr val="FFFFFF"/>
                </a:solidFill>
                <a:latin typeface="Times New Roman"/>
                <a:cs typeface="Times New Roman"/>
              </a:rPr>
              <a:t>ст.</a:t>
            </a:r>
            <a:r>
              <a:rPr sz="1600" b="1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11,</a:t>
            </a:r>
            <a:r>
              <a:rPr sz="1600" b="1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-25" dirty="0">
                <a:solidFill>
                  <a:srgbClr val="FFFFFF"/>
                </a:solidFill>
                <a:latin typeface="Times New Roman"/>
                <a:cs typeface="Times New Roman"/>
              </a:rPr>
              <a:t>32</a:t>
            </a:r>
            <a:endParaRPr sz="1600">
              <a:latin typeface="Times New Roman"/>
              <a:cs typeface="Times New Roman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7260335" y="4236720"/>
            <a:ext cx="4823460" cy="769620"/>
            <a:chOff x="7260335" y="4236720"/>
            <a:chExt cx="4823460" cy="769620"/>
          </a:xfrm>
        </p:grpSpPr>
        <p:sp>
          <p:nvSpPr>
            <p:cNvPr id="7" name="object 7"/>
            <p:cNvSpPr/>
            <p:nvPr/>
          </p:nvSpPr>
          <p:spPr>
            <a:xfrm>
              <a:off x="7266431" y="4242816"/>
              <a:ext cx="4811395" cy="757555"/>
            </a:xfrm>
            <a:custGeom>
              <a:avLst/>
              <a:gdLst/>
              <a:ahLst/>
              <a:cxnLst/>
              <a:rect l="l" t="t" r="r" b="b"/>
              <a:pathLst>
                <a:path w="4811395" h="757554">
                  <a:moveTo>
                    <a:pt x="378714" y="0"/>
                  </a:moveTo>
                  <a:lnTo>
                    <a:pt x="0" y="378713"/>
                  </a:lnTo>
                  <a:lnTo>
                    <a:pt x="378714" y="757427"/>
                  </a:lnTo>
                  <a:lnTo>
                    <a:pt x="378714" y="568070"/>
                  </a:lnTo>
                  <a:lnTo>
                    <a:pt x="4811268" y="568070"/>
                  </a:lnTo>
                  <a:lnTo>
                    <a:pt x="4811268" y="189356"/>
                  </a:lnTo>
                  <a:lnTo>
                    <a:pt x="378714" y="189356"/>
                  </a:lnTo>
                  <a:lnTo>
                    <a:pt x="378714" y="0"/>
                  </a:lnTo>
                  <a:close/>
                </a:path>
              </a:pathLst>
            </a:custGeom>
            <a:solidFill>
              <a:srgbClr val="EBE0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266431" y="4242816"/>
              <a:ext cx="4811395" cy="757555"/>
            </a:xfrm>
            <a:custGeom>
              <a:avLst/>
              <a:gdLst/>
              <a:ahLst/>
              <a:cxnLst/>
              <a:rect l="l" t="t" r="r" b="b"/>
              <a:pathLst>
                <a:path w="4811395" h="757554">
                  <a:moveTo>
                    <a:pt x="0" y="378713"/>
                  </a:moveTo>
                  <a:lnTo>
                    <a:pt x="378714" y="0"/>
                  </a:lnTo>
                  <a:lnTo>
                    <a:pt x="378714" y="189356"/>
                  </a:lnTo>
                  <a:lnTo>
                    <a:pt x="4811268" y="189356"/>
                  </a:lnTo>
                  <a:lnTo>
                    <a:pt x="4811268" y="568070"/>
                  </a:lnTo>
                  <a:lnTo>
                    <a:pt x="378714" y="568070"/>
                  </a:lnTo>
                  <a:lnTo>
                    <a:pt x="378714" y="757427"/>
                  </a:lnTo>
                  <a:lnTo>
                    <a:pt x="0" y="378713"/>
                  </a:lnTo>
                  <a:close/>
                </a:path>
              </a:pathLst>
            </a:custGeom>
            <a:ln w="12192">
              <a:solidFill>
                <a:srgbClr val="BB930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7705725" y="4513579"/>
            <a:ext cx="4123054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2C2C2C"/>
                </a:solidFill>
                <a:latin typeface="Arial"/>
                <a:cs typeface="Arial"/>
              </a:rPr>
              <a:t>ГОСТ</a:t>
            </a:r>
            <a:r>
              <a:rPr sz="1200" b="1" spc="-45" dirty="0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2C2C2C"/>
                </a:solidFill>
                <a:latin typeface="Arial"/>
                <a:cs typeface="Arial"/>
              </a:rPr>
              <a:t>Р</a:t>
            </a:r>
            <a:r>
              <a:rPr sz="1200" b="1" spc="-20" dirty="0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2C2C2C"/>
                </a:solidFill>
                <a:latin typeface="Arial"/>
                <a:cs typeface="Arial"/>
              </a:rPr>
              <a:t>51303-2013</a:t>
            </a:r>
            <a:r>
              <a:rPr sz="1200" b="1" spc="-65" dirty="0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2C2C2C"/>
                </a:solidFill>
                <a:latin typeface="Arial"/>
                <a:cs typeface="Arial"/>
              </a:rPr>
              <a:t>Торговля.</a:t>
            </a:r>
            <a:r>
              <a:rPr sz="1200" b="1" spc="-5" dirty="0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2C2C2C"/>
                </a:solidFill>
                <a:latin typeface="Arial"/>
                <a:cs typeface="Arial"/>
              </a:rPr>
              <a:t>Термины</a:t>
            </a:r>
            <a:r>
              <a:rPr sz="1200" b="1" dirty="0">
                <a:solidFill>
                  <a:srgbClr val="2C2C2C"/>
                </a:solidFill>
                <a:latin typeface="Arial"/>
                <a:cs typeface="Arial"/>
              </a:rPr>
              <a:t> и</a:t>
            </a:r>
            <a:r>
              <a:rPr sz="1200" b="1" spc="-15" dirty="0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2C2C2C"/>
                </a:solidFill>
                <a:latin typeface="Arial"/>
                <a:cs typeface="Arial"/>
              </a:rPr>
              <a:t>определения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14527" y="5705855"/>
            <a:ext cx="6200140" cy="982980"/>
          </a:xfrm>
          <a:prstGeom prst="rect">
            <a:avLst/>
          </a:prstGeom>
          <a:solidFill>
            <a:srgbClr val="EBE0E0"/>
          </a:solidFill>
          <a:ln w="12192">
            <a:solidFill>
              <a:srgbClr val="FF0000"/>
            </a:solidFill>
          </a:ln>
        </p:spPr>
        <p:txBody>
          <a:bodyPr vert="horz" wrap="square" lIns="0" tIns="133350" rIns="0" bIns="0" rtlCol="0">
            <a:spAutoFit/>
          </a:bodyPr>
          <a:lstStyle/>
          <a:p>
            <a:pPr marL="249554" marR="241300" algn="ctr">
              <a:lnSpc>
                <a:spcPct val="100400"/>
              </a:lnSpc>
              <a:spcBef>
                <a:spcPts val="1050"/>
              </a:spcBef>
            </a:pPr>
            <a:r>
              <a:rPr sz="1800" b="1" spc="-10" dirty="0">
                <a:solidFill>
                  <a:srgbClr val="854904"/>
                </a:solidFill>
                <a:latin typeface="Times New Roman"/>
                <a:cs typeface="Times New Roman"/>
              </a:rPr>
              <a:t>КоАП</a:t>
            </a:r>
            <a:r>
              <a:rPr sz="1800" b="1" spc="-40" dirty="0">
                <a:solidFill>
                  <a:srgbClr val="854904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854904"/>
                </a:solidFill>
                <a:latin typeface="Times New Roman"/>
                <a:cs typeface="Times New Roman"/>
              </a:rPr>
              <a:t>РФ</a:t>
            </a:r>
            <a:r>
              <a:rPr sz="1800" b="1" spc="-35" dirty="0">
                <a:solidFill>
                  <a:srgbClr val="854904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854904"/>
                </a:solidFill>
                <a:latin typeface="Times New Roman"/>
                <a:cs typeface="Times New Roman"/>
              </a:rPr>
              <a:t>Статья 6.3</a:t>
            </a:r>
            <a:r>
              <a:rPr sz="1800" b="1" spc="-40" dirty="0">
                <a:solidFill>
                  <a:srgbClr val="854904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854904"/>
                </a:solidFill>
                <a:latin typeface="Times New Roman"/>
                <a:cs typeface="Times New Roman"/>
              </a:rPr>
              <a:t>(3</a:t>
            </a:r>
            <a:r>
              <a:rPr sz="1800" b="1" spc="-25" dirty="0">
                <a:solidFill>
                  <a:srgbClr val="854904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854904"/>
                </a:solidFill>
                <a:latin typeface="Times New Roman"/>
                <a:cs typeface="Times New Roman"/>
              </a:rPr>
              <a:t>части)</a:t>
            </a:r>
            <a:r>
              <a:rPr sz="1800" b="1" spc="-25" dirty="0">
                <a:solidFill>
                  <a:srgbClr val="854904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854904"/>
                </a:solidFill>
                <a:latin typeface="Times New Roman"/>
                <a:cs typeface="Times New Roman"/>
              </a:rPr>
              <a:t>Нарушение</a:t>
            </a:r>
            <a:r>
              <a:rPr sz="1400" b="1" spc="-15" dirty="0">
                <a:solidFill>
                  <a:srgbClr val="854904"/>
                </a:solidFill>
                <a:latin typeface="Times New Roman"/>
                <a:cs typeface="Times New Roman"/>
              </a:rPr>
              <a:t> </a:t>
            </a:r>
            <a:r>
              <a:rPr sz="1400" b="1" spc="-10" dirty="0">
                <a:solidFill>
                  <a:srgbClr val="854904"/>
                </a:solidFill>
                <a:latin typeface="Times New Roman"/>
                <a:cs typeface="Times New Roman"/>
              </a:rPr>
              <a:t>законодательства</a:t>
            </a:r>
            <a:r>
              <a:rPr sz="1400" b="1" spc="-55" dirty="0">
                <a:solidFill>
                  <a:srgbClr val="854904"/>
                </a:solidFill>
                <a:latin typeface="Times New Roman"/>
                <a:cs typeface="Times New Roman"/>
              </a:rPr>
              <a:t> </a:t>
            </a:r>
            <a:r>
              <a:rPr sz="1400" b="1" spc="-50" dirty="0">
                <a:solidFill>
                  <a:srgbClr val="854904"/>
                </a:solidFill>
                <a:latin typeface="Times New Roman"/>
                <a:cs typeface="Times New Roman"/>
              </a:rPr>
              <a:t>в </a:t>
            </a:r>
            <a:r>
              <a:rPr sz="1400" b="1" dirty="0">
                <a:solidFill>
                  <a:srgbClr val="854904"/>
                </a:solidFill>
                <a:latin typeface="Times New Roman"/>
                <a:cs typeface="Times New Roman"/>
              </a:rPr>
              <a:t>области</a:t>
            </a:r>
            <a:r>
              <a:rPr sz="1400" b="1" spc="-60" dirty="0">
                <a:solidFill>
                  <a:srgbClr val="854904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854904"/>
                </a:solidFill>
                <a:latin typeface="Times New Roman"/>
                <a:cs typeface="Times New Roman"/>
              </a:rPr>
              <a:t>обеспечения санитарно-</a:t>
            </a:r>
            <a:r>
              <a:rPr sz="1400" b="1" spc="-10" dirty="0">
                <a:solidFill>
                  <a:srgbClr val="854904"/>
                </a:solidFill>
                <a:latin typeface="Times New Roman"/>
                <a:cs typeface="Times New Roman"/>
              </a:rPr>
              <a:t>эпидемиологического</a:t>
            </a:r>
            <a:r>
              <a:rPr sz="1400" b="1" spc="-5" dirty="0">
                <a:solidFill>
                  <a:srgbClr val="854904"/>
                </a:solidFill>
                <a:latin typeface="Times New Roman"/>
                <a:cs typeface="Times New Roman"/>
              </a:rPr>
              <a:t> </a:t>
            </a:r>
            <a:r>
              <a:rPr sz="1400" b="1" spc="-10" dirty="0">
                <a:solidFill>
                  <a:srgbClr val="854904"/>
                </a:solidFill>
                <a:latin typeface="Times New Roman"/>
                <a:cs typeface="Times New Roman"/>
              </a:rPr>
              <a:t>благополучия населения</a:t>
            </a:r>
            <a:endParaRPr sz="1400">
              <a:latin typeface="Times New Roman"/>
              <a:cs typeface="Times New Roman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408431" y="4488179"/>
            <a:ext cx="4893945" cy="791210"/>
            <a:chOff x="408431" y="4488179"/>
            <a:chExt cx="4893945" cy="791210"/>
          </a:xfrm>
        </p:grpSpPr>
        <p:sp>
          <p:nvSpPr>
            <p:cNvPr id="12" name="object 12"/>
            <p:cNvSpPr/>
            <p:nvPr/>
          </p:nvSpPr>
          <p:spPr>
            <a:xfrm>
              <a:off x="414527" y="4494275"/>
              <a:ext cx="4881880" cy="779145"/>
            </a:xfrm>
            <a:custGeom>
              <a:avLst/>
              <a:gdLst/>
              <a:ahLst/>
              <a:cxnLst/>
              <a:rect l="l" t="t" r="r" b="b"/>
              <a:pathLst>
                <a:path w="4881880" h="779145">
                  <a:moveTo>
                    <a:pt x="4751578" y="0"/>
                  </a:moveTo>
                  <a:lnTo>
                    <a:pt x="129793" y="0"/>
                  </a:lnTo>
                  <a:lnTo>
                    <a:pt x="79274" y="10207"/>
                  </a:lnTo>
                  <a:lnTo>
                    <a:pt x="38017" y="38036"/>
                  </a:lnTo>
                  <a:lnTo>
                    <a:pt x="10200" y="79295"/>
                  </a:lnTo>
                  <a:lnTo>
                    <a:pt x="0" y="129793"/>
                  </a:lnTo>
                  <a:lnTo>
                    <a:pt x="0" y="648969"/>
                  </a:lnTo>
                  <a:lnTo>
                    <a:pt x="10200" y="699468"/>
                  </a:lnTo>
                  <a:lnTo>
                    <a:pt x="38017" y="740727"/>
                  </a:lnTo>
                  <a:lnTo>
                    <a:pt x="79274" y="768556"/>
                  </a:lnTo>
                  <a:lnTo>
                    <a:pt x="129793" y="778764"/>
                  </a:lnTo>
                  <a:lnTo>
                    <a:pt x="4751578" y="778764"/>
                  </a:lnTo>
                  <a:lnTo>
                    <a:pt x="4802076" y="768556"/>
                  </a:lnTo>
                  <a:lnTo>
                    <a:pt x="4843335" y="740727"/>
                  </a:lnTo>
                  <a:lnTo>
                    <a:pt x="4871164" y="699468"/>
                  </a:lnTo>
                  <a:lnTo>
                    <a:pt x="4881372" y="648969"/>
                  </a:lnTo>
                  <a:lnTo>
                    <a:pt x="4881372" y="129793"/>
                  </a:lnTo>
                  <a:lnTo>
                    <a:pt x="4871164" y="79295"/>
                  </a:lnTo>
                  <a:lnTo>
                    <a:pt x="4843335" y="38036"/>
                  </a:lnTo>
                  <a:lnTo>
                    <a:pt x="4802076" y="10207"/>
                  </a:lnTo>
                  <a:lnTo>
                    <a:pt x="4751578" y="0"/>
                  </a:lnTo>
                  <a:close/>
                </a:path>
              </a:pathLst>
            </a:custGeom>
            <a:solidFill>
              <a:srgbClr val="E1BA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14527" y="4494275"/>
              <a:ext cx="4881880" cy="779145"/>
            </a:xfrm>
            <a:custGeom>
              <a:avLst/>
              <a:gdLst/>
              <a:ahLst/>
              <a:cxnLst/>
              <a:rect l="l" t="t" r="r" b="b"/>
              <a:pathLst>
                <a:path w="4881880" h="779145">
                  <a:moveTo>
                    <a:pt x="0" y="129793"/>
                  </a:moveTo>
                  <a:lnTo>
                    <a:pt x="10200" y="79295"/>
                  </a:lnTo>
                  <a:lnTo>
                    <a:pt x="38017" y="38036"/>
                  </a:lnTo>
                  <a:lnTo>
                    <a:pt x="79274" y="10207"/>
                  </a:lnTo>
                  <a:lnTo>
                    <a:pt x="129793" y="0"/>
                  </a:lnTo>
                  <a:lnTo>
                    <a:pt x="4751578" y="0"/>
                  </a:lnTo>
                  <a:lnTo>
                    <a:pt x="4802076" y="10207"/>
                  </a:lnTo>
                  <a:lnTo>
                    <a:pt x="4843335" y="38036"/>
                  </a:lnTo>
                  <a:lnTo>
                    <a:pt x="4871164" y="79295"/>
                  </a:lnTo>
                  <a:lnTo>
                    <a:pt x="4881372" y="129793"/>
                  </a:lnTo>
                  <a:lnTo>
                    <a:pt x="4881372" y="648969"/>
                  </a:lnTo>
                  <a:lnTo>
                    <a:pt x="4871164" y="699468"/>
                  </a:lnTo>
                  <a:lnTo>
                    <a:pt x="4843335" y="740727"/>
                  </a:lnTo>
                  <a:lnTo>
                    <a:pt x="4802076" y="768556"/>
                  </a:lnTo>
                  <a:lnTo>
                    <a:pt x="4751578" y="778764"/>
                  </a:lnTo>
                  <a:lnTo>
                    <a:pt x="129793" y="778764"/>
                  </a:lnTo>
                  <a:lnTo>
                    <a:pt x="79274" y="768556"/>
                  </a:lnTo>
                  <a:lnTo>
                    <a:pt x="38017" y="740727"/>
                  </a:lnTo>
                  <a:lnTo>
                    <a:pt x="10200" y="699468"/>
                  </a:lnTo>
                  <a:lnTo>
                    <a:pt x="0" y="648969"/>
                  </a:lnTo>
                  <a:lnTo>
                    <a:pt x="0" y="129793"/>
                  </a:lnTo>
                  <a:close/>
                </a:path>
              </a:pathLst>
            </a:custGeom>
            <a:ln w="12192">
              <a:solidFill>
                <a:srgbClr val="BB930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494182" y="2091944"/>
            <a:ext cx="5869940" cy="22288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4F3434"/>
                </a:solidFill>
                <a:latin typeface="Times New Roman"/>
                <a:cs typeface="Times New Roman"/>
              </a:rPr>
              <a:t>В</a:t>
            </a:r>
            <a:r>
              <a:rPr sz="2400" spc="-70" dirty="0">
                <a:solidFill>
                  <a:srgbClr val="4F3434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4F3434"/>
                </a:solidFill>
                <a:latin typeface="Times New Roman"/>
                <a:cs typeface="Times New Roman"/>
              </a:rPr>
              <a:t>стационарных</a:t>
            </a:r>
            <a:r>
              <a:rPr sz="2400" b="1" spc="-25" dirty="0">
                <a:solidFill>
                  <a:srgbClr val="4F34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F3434"/>
                </a:solidFill>
                <a:latin typeface="Times New Roman"/>
                <a:cs typeface="Times New Roman"/>
              </a:rPr>
              <a:t>торговых</a:t>
            </a:r>
            <a:r>
              <a:rPr sz="2400" spc="-25" dirty="0">
                <a:solidFill>
                  <a:srgbClr val="4F34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F3434"/>
                </a:solidFill>
                <a:latin typeface="Times New Roman"/>
                <a:cs typeface="Times New Roman"/>
              </a:rPr>
              <a:t>объектах</a:t>
            </a:r>
            <a:r>
              <a:rPr sz="2400" spc="-50" dirty="0">
                <a:solidFill>
                  <a:srgbClr val="4F3434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F3434"/>
                </a:solidFill>
                <a:latin typeface="Times New Roman"/>
                <a:cs typeface="Times New Roman"/>
              </a:rPr>
              <a:t>должен </a:t>
            </a:r>
            <a:r>
              <a:rPr sz="2400" dirty="0">
                <a:solidFill>
                  <a:srgbClr val="4F3434"/>
                </a:solidFill>
                <a:latin typeface="Times New Roman"/>
                <a:cs typeface="Times New Roman"/>
              </a:rPr>
              <a:t>быть</a:t>
            </a:r>
            <a:r>
              <a:rPr sz="2400" spc="-30" dirty="0">
                <a:solidFill>
                  <a:srgbClr val="4F34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F3434"/>
                </a:solidFill>
                <a:latin typeface="Times New Roman"/>
                <a:cs typeface="Times New Roman"/>
              </a:rPr>
              <a:t>организован</a:t>
            </a:r>
            <a:r>
              <a:rPr sz="2400" spc="-20" dirty="0">
                <a:solidFill>
                  <a:srgbClr val="4F3434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F3434"/>
                </a:solidFill>
                <a:latin typeface="Times New Roman"/>
                <a:cs typeface="Times New Roman"/>
              </a:rPr>
              <a:t>производственный контроль</a:t>
            </a:r>
            <a:endParaRPr sz="2400" dirty="0">
              <a:latin typeface="Times New Roman"/>
              <a:cs typeface="Times New Roman"/>
            </a:endParaRPr>
          </a:p>
          <a:p>
            <a:pPr marL="12700" marR="666750">
              <a:lnSpc>
                <a:spcPct val="100000"/>
              </a:lnSpc>
            </a:pPr>
            <a:r>
              <a:rPr sz="2400" dirty="0">
                <a:solidFill>
                  <a:srgbClr val="4F3434"/>
                </a:solidFill>
                <a:latin typeface="Times New Roman"/>
                <a:cs typeface="Times New Roman"/>
              </a:rPr>
              <a:t>в</a:t>
            </a:r>
            <a:r>
              <a:rPr sz="2400" spc="-40" dirty="0">
                <a:solidFill>
                  <a:srgbClr val="4F34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F3434"/>
                </a:solidFill>
                <a:latin typeface="Times New Roman"/>
                <a:cs typeface="Times New Roman"/>
              </a:rPr>
              <a:t>порядке</a:t>
            </a:r>
            <a:r>
              <a:rPr sz="2400" spc="-40" dirty="0">
                <a:solidFill>
                  <a:srgbClr val="4F34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F3434"/>
                </a:solidFill>
                <a:latin typeface="Times New Roman"/>
                <a:cs typeface="Times New Roman"/>
              </a:rPr>
              <a:t>и</a:t>
            </a:r>
            <a:r>
              <a:rPr sz="2400" spc="-25" dirty="0">
                <a:solidFill>
                  <a:srgbClr val="4F34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F3434"/>
                </a:solidFill>
                <a:latin typeface="Times New Roman"/>
                <a:cs typeface="Times New Roman"/>
              </a:rPr>
              <a:t>с</a:t>
            </a:r>
            <a:r>
              <a:rPr sz="2400" spc="-45" dirty="0">
                <a:solidFill>
                  <a:srgbClr val="4F34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F3434"/>
                </a:solidFill>
                <a:latin typeface="Times New Roman"/>
                <a:cs typeface="Times New Roman"/>
              </a:rPr>
              <a:t>периодичностью,</a:t>
            </a:r>
            <a:r>
              <a:rPr sz="2400" spc="-5" dirty="0">
                <a:solidFill>
                  <a:srgbClr val="4F3434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4F3434"/>
                </a:solidFill>
                <a:latin typeface="Times New Roman"/>
                <a:cs typeface="Times New Roman"/>
              </a:rPr>
              <a:t>которые </a:t>
            </a:r>
            <a:r>
              <a:rPr sz="2400" dirty="0">
                <a:solidFill>
                  <a:srgbClr val="4F3434"/>
                </a:solidFill>
                <a:latin typeface="Times New Roman"/>
                <a:cs typeface="Times New Roman"/>
              </a:rPr>
              <a:t>определяют</a:t>
            </a:r>
            <a:r>
              <a:rPr sz="2400" spc="-10" dirty="0">
                <a:solidFill>
                  <a:srgbClr val="4F34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F3434"/>
                </a:solidFill>
                <a:latin typeface="Times New Roman"/>
                <a:cs typeface="Times New Roman"/>
              </a:rPr>
              <a:t>юридические</a:t>
            </a:r>
            <a:r>
              <a:rPr sz="2400" spc="-10" dirty="0">
                <a:solidFill>
                  <a:srgbClr val="4F34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F3434"/>
                </a:solidFill>
                <a:latin typeface="Times New Roman"/>
                <a:cs typeface="Times New Roman"/>
              </a:rPr>
              <a:t>лица </a:t>
            </a:r>
            <a:r>
              <a:rPr sz="2400" spc="-50" dirty="0">
                <a:solidFill>
                  <a:srgbClr val="4F3434"/>
                </a:solidFill>
                <a:latin typeface="Times New Roman"/>
                <a:cs typeface="Times New Roman"/>
              </a:rPr>
              <a:t>и </a:t>
            </a:r>
            <a:r>
              <a:rPr sz="2400" dirty="0">
                <a:solidFill>
                  <a:srgbClr val="4F3434"/>
                </a:solidFill>
                <a:latin typeface="Times New Roman"/>
                <a:cs typeface="Times New Roman"/>
              </a:rPr>
              <a:t>индивидуальные</a:t>
            </a:r>
            <a:r>
              <a:rPr sz="2400" spc="-55" dirty="0">
                <a:solidFill>
                  <a:srgbClr val="4F3434"/>
                </a:solidFill>
                <a:latin typeface="Times New Roman"/>
                <a:cs typeface="Times New Roman"/>
              </a:rPr>
              <a:t> </a:t>
            </a:r>
            <a:r>
              <a:rPr sz="2400" spc="-10" dirty="0" err="1">
                <a:solidFill>
                  <a:srgbClr val="4F3434"/>
                </a:solidFill>
                <a:latin typeface="Times New Roman"/>
                <a:cs typeface="Times New Roman"/>
              </a:rPr>
              <a:t>предприниматели</a:t>
            </a:r>
            <a:r>
              <a:rPr sz="2400" spc="-10" dirty="0" smtClean="0">
                <a:solidFill>
                  <a:srgbClr val="4F3434"/>
                </a:solidFill>
                <a:latin typeface="Times New Roman"/>
                <a:cs typeface="Times New Roman"/>
              </a:rPr>
              <a:t>.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063228" y="705612"/>
            <a:ext cx="3014980" cy="1363980"/>
          </a:xfrm>
          <a:prstGeom prst="rect">
            <a:avLst/>
          </a:prstGeom>
          <a:solidFill>
            <a:srgbClr val="FFC908"/>
          </a:solidFill>
          <a:ln w="12192">
            <a:solidFill>
              <a:srgbClr val="BB9304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73990" indent="-81280">
              <a:lnSpc>
                <a:spcPts val="1335"/>
              </a:lnSpc>
              <a:buChar char="-"/>
              <a:tabLst>
                <a:tab pos="173990" algn="l"/>
              </a:tabLst>
            </a:pPr>
            <a:r>
              <a:rPr sz="1200" dirty="0">
                <a:solidFill>
                  <a:srgbClr val="51443A"/>
                </a:solidFill>
                <a:latin typeface="Calibri"/>
                <a:cs typeface="Calibri"/>
              </a:rPr>
              <a:t>оценка </a:t>
            </a:r>
            <a:r>
              <a:rPr sz="1200" spc="-10" dirty="0">
                <a:solidFill>
                  <a:srgbClr val="51443A"/>
                </a:solidFill>
                <a:latin typeface="Calibri"/>
                <a:cs typeface="Calibri"/>
              </a:rPr>
              <a:t>сопроводительной</a:t>
            </a:r>
            <a:r>
              <a:rPr sz="1200" dirty="0">
                <a:solidFill>
                  <a:srgbClr val="51443A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51443A"/>
                </a:solidFill>
                <a:latin typeface="Calibri"/>
                <a:cs typeface="Calibri"/>
              </a:rPr>
              <a:t>документации</a:t>
            </a:r>
            <a:endParaRPr sz="1200">
              <a:latin typeface="Calibri"/>
              <a:cs typeface="Calibri"/>
            </a:endParaRPr>
          </a:p>
          <a:p>
            <a:pPr marL="92710" marR="375920">
              <a:lnSpc>
                <a:spcPct val="100000"/>
              </a:lnSpc>
              <a:buChar char="-"/>
              <a:tabLst>
                <a:tab pos="173990" algn="l"/>
              </a:tabLst>
            </a:pPr>
            <a:r>
              <a:rPr sz="1200" dirty="0">
                <a:solidFill>
                  <a:srgbClr val="51443A"/>
                </a:solidFill>
                <a:latin typeface="Calibri"/>
                <a:cs typeface="Calibri"/>
              </a:rPr>
              <a:t>контроль</a:t>
            </a:r>
            <a:r>
              <a:rPr sz="1200" spc="-25" dirty="0">
                <a:solidFill>
                  <a:srgbClr val="51443A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1443A"/>
                </a:solidFill>
                <a:latin typeface="Calibri"/>
                <a:cs typeface="Calibri"/>
              </a:rPr>
              <a:t>за</a:t>
            </a:r>
            <a:r>
              <a:rPr sz="1200" spc="-20" dirty="0">
                <a:solidFill>
                  <a:srgbClr val="51443A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1443A"/>
                </a:solidFill>
                <a:latin typeface="Calibri"/>
                <a:cs typeface="Calibri"/>
              </a:rPr>
              <a:t>персоналом</a:t>
            </a:r>
            <a:r>
              <a:rPr sz="1200" spc="-20" dirty="0">
                <a:solidFill>
                  <a:srgbClr val="51443A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1443A"/>
                </a:solidFill>
                <a:latin typeface="Calibri"/>
                <a:cs typeface="Calibri"/>
              </a:rPr>
              <a:t>и</a:t>
            </a:r>
            <a:r>
              <a:rPr sz="1200" spc="-20" dirty="0">
                <a:solidFill>
                  <a:srgbClr val="51443A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51443A"/>
                </a:solidFill>
                <a:latin typeface="Calibri"/>
                <a:cs typeface="Calibri"/>
              </a:rPr>
              <a:t>условиями </a:t>
            </a:r>
            <a:r>
              <a:rPr sz="1200" spc="-20" dirty="0">
                <a:solidFill>
                  <a:srgbClr val="51443A"/>
                </a:solidFill>
                <a:latin typeface="Calibri"/>
                <a:cs typeface="Calibri"/>
              </a:rPr>
              <a:t>труда</a:t>
            </a:r>
            <a:endParaRPr sz="1200">
              <a:latin typeface="Calibri"/>
              <a:cs typeface="Calibri"/>
            </a:endParaRPr>
          </a:p>
          <a:p>
            <a:pPr marL="204470" indent="-111760">
              <a:lnSpc>
                <a:spcPct val="100000"/>
              </a:lnSpc>
              <a:buChar char="–"/>
              <a:tabLst>
                <a:tab pos="204470" algn="l"/>
              </a:tabLst>
            </a:pPr>
            <a:r>
              <a:rPr sz="1200" dirty="0">
                <a:solidFill>
                  <a:srgbClr val="51443A"/>
                </a:solidFill>
                <a:latin typeface="Calibri"/>
                <a:cs typeface="Calibri"/>
              </a:rPr>
              <a:t>мероприятия</a:t>
            </a:r>
            <a:r>
              <a:rPr sz="1200" spc="-15" dirty="0">
                <a:solidFill>
                  <a:srgbClr val="51443A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1443A"/>
                </a:solidFill>
                <a:latin typeface="Calibri"/>
                <a:cs typeface="Calibri"/>
              </a:rPr>
              <a:t>при</a:t>
            </a:r>
            <a:r>
              <a:rPr sz="1200" spc="-15" dirty="0">
                <a:solidFill>
                  <a:srgbClr val="51443A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1443A"/>
                </a:solidFill>
                <a:latin typeface="Calibri"/>
                <a:cs typeface="Calibri"/>
              </a:rPr>
              <a:t>аварийных</a:t>
            </a:r>
            <a:r>
              <a:rPr sz="1200" spc="-10" dirty="0">
                <a:solidFill>
                  <a:srgbClr val="51443A"/>
                </a:solidFill>
                <a:latin typeface="Calibri"/>
                <a:cs typeface="Calibri"/>
              </a:rPr>
              <a:t> ситуациях</a:t>
            </a:r>
            <a:endParaRPr sz="1200">
              <a:latin typeface="Calibri"/>
              <a:cs typeface="Calibri"/>
            </a:endParaRPr>
          </a:p>
          <a:p>
            <a:pPr marL="204470" indent="-111760">
              <a:lnSpc>
                <a:spcPts val="1415"/>
              </a:lnSpc>
              <a:buChar char="–"/>
              <a:tabLst>
                <a:tab pos="204470" algn="l"/>
              </a:tabLst>
            </a:pPr>
            <a:r>
              <a:rPr sz="1200" spc="-10" dirty="0">
                <a:solidFill>
                  <a:srgbClr val="51443A"/>
                </a:solidFill>
                <a:latin typeface="Calibri"/>
                <a:cs typeface="Calibri"/>
              </a:rPr>
              <a:t>лабораторный</a:t>
            </a:r>
            <a:r>
              <a:rPr sz="1200" spc="50" dirty="0">
                <a:solidFill>
                  <a:srgbClr val="51443A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51443A"/>
                </a:solidFill>
                <a:latin typeface="Calibri"/>
                <a:cs typeface="Calibri"/>
              </a:rPr>
              <a:t>контроль</a:t>
            </a:r>
            <a:endParaRPr sz="1200">
              <a:latin typeface="Calibri"/>
              <a:cs typeface="Calibri"/>
            </a:endParaRPr>
          </a:p>
          <a:p>
            <a:pPr marL="92710">
              <a:lnSpc>
                <a:spcPts val="2135"/>
              </a:lnSpc>
            </a:pPr>
            <a:r>
              <a:rPr sz="1800" dirty="0">
                <a:solidFill>
                  <a:srgbClr val="51443A"/>
                </a:solidFill>
                <a:latin typeface="Calibri"/>
                <a:cs typeface="Calibri"/>
              </a:rPr>
              <a:t>-</a:t>
            </a:r>
            <a:r>
              <a:rPr sz="1800" spc="400" dirty="0">
                <a:solidFill>
                  <a:srgbClr val="51443A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1443A"/>
                </a:solidFill>
                <a:latin typeface="Calibri"/>
                <a:cs typeface="Calibri"/>
              </a:rPr>
              <a:t>учет</a:t>
            </a:r>
            <a:r>
              <a:rPr sz="1200" spc="-25" dirty="0">
                <a:solidFill>
                  <a:srgbClr val="51443A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1443A"/>
                </a:solidFill>
                <a:latin typeface="Calibri"/>
                <a:cs typeface="Calibri"/>
              </a:rPr>
              <a:t>,</a:t>
            </a:r>
            <a:r>
              <a:rPr sz="1200" spc="-5" dirty="0">
                <a:solidFill>
                  <a:srgbClr val="51443A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1443A"/>
                </a:solidFill>
                <a:latin typeface="Calibri"/>
                <a:cs typeface="Calibri"/>
              </a:rPr>
              <a:t>внедрение</a:t>
            </a:r>
            <a:r>
              <a:rPr sz="1200" spc="-10" dirty="0">
                <a:solidFill>
                  <a:srgbClr val="51443A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1443A"/>
                </a:solidFill>
                <a:latin typeface="Calibri"/>
                <a:cs typeface="Calibri"/>
              </a:rPr>
              <a:t>новых</a:t>
            </a:r>
            <a:r>
              <a:rPr sz="1200" spc="5" dirty="0">
                <a:solidFill>
                  <a:srgbClr val="51443A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51443A"/>
                </a:solidFill>
                <a:latin typeface="Calibri"/>
                <a:cs typeface="Calibri"/>
              </a:rPr>
              <a:t>нормативных</a:t>
            </a:r>
            <a:endParaRPr sz="1200">
              <a:latin typeface="Calibri"/>
              <a:cs typeface="Calibri"/>
            </a:endParaRPr>
          </a:p>
          <a:p>
            <a:pPr marL="92710">
              <a:lnSpc>
                <a:spcPct val="100000"/>
              </a:lnSpc>
              <a:spcBef>
                <a:spcPts val="50"/>
              </a:spcBef>
            </a:pPr>
            <a:r>
              <a:rPr sz="1200" dirty="0">
                <a:solidFill>
                  <a:srgbClr val="51443A"/>
                </a:solidFill>
                <a:latin typeface="Calibri"/>
                <a:cs typeface="Calibri"/>
              </a:rPr>
              <a:t>документов</a:t>
            </a:r>
            <a:r>
              <a:rPr sz="1200" spc="-20" dirty="0">
                <a:solidFill>
                  <a:srgbClr val="51443A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1443A"/>
                </a:solidFill>
                <a:latin typeface="Calibri"/>
                <a:cs typeface="Calibri"/>
              </a:rPr>
              <a:t>и</a:t>
            </a:r>
            <a:r>
              <a:rPr sz="1200" spc="-25" dirty="0">
                <a:solidFill>
                  <a:srgbClr val="51443A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51443A"/>
                </a:solidFill>
                <a:latin typeface="Calibri"/>
                <a:cs typeface="Calibri"/>
              </a:rPr>
              <a:t>т.д..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42514" y="188163"/>
            <a:ext cx="8183245" cy="12702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871855">
              <a:lnSpc>
                <a:spcPts val="3304"/>
              </a:lnSpc>
              <a:spcBef>
                <a:spcPts val="105"/>
              </a:spcBef>
            </a:pPr>
            <a:r>
              <a:rPr sz="2900" dirty="0">
                <a:solidFill>
                  <a:schemeClr val="accent2">
                    <a:lumMod val="75000"/>
                  </a:schemeClr>
                </a:solidFill>
              </a:rPr>
              <a:t>III.</a:t>
            </a:r>
            <a:r>
              <a:rPr sz="2900" spc="-1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sz="2900" dirty="0">
                <a:solidFill>
                  <a:schemeClr val="accent2">
                    <a:lumMod val="75000"/>
                  </a:schemeClr>
                </a:solidFill>
              </a:rPr>
              <a:t>Медицинский</a:t>
            </a:r>
            <a:r>
              <a:rPr sz="2900" spc="-95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sz="2900" dirty="0">
                <a:solidFill>
                  <a:schemeClr val="accent2">
                    <a:lumMod val="75000"/>
                  </a:schemeClr>
                </a:solidFill>
              </a:rPr>
              <a:t>осмотр,</a:t>
            </a:r>
            <a:r>
              <a:rPr sz="2900" spc="-95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sz="2900" spc="-10" dirty="0">
                <a:solidFill>
                  <a:schemeClr val="accent2">
                    <a:lumMod val="75000"/>
                  </a:schemeClr>
                </a:solidFill>
              </a:rPr>
              <a:t>вакцинация,</a:t>
            </a:r>
            <a:endParaRPr sz="2900" dirty="0">
              <a:solidFill>
                <a:schemeClr val="accent2">
                  <a:lumMod val="75000"/>
                </a:schemeClr>
              </a:solidFill>
            </a:endParaRPr>
          </a:p>
          <a:p>
            <a:pPr marL="3086735" marR="5080" indent="-3074670">
              <a:lnSpc>
                <a:spcPts val="3050"/>
              </a:lnSpc>
              <a:spcBef>
                <a:spcPts val="285"/>
              </a:spcBef>
            </a:pPr>
            <a:r>
              <a:rPr sz="2900" dirty="0">
                <a:solidFill>
                  <a:schemeClr val="accent2">
                    <a:lumMod val="75000"/>
                  </a:schemeClr>
                </a:solidFill>
              </a:rPr>
              <a:t>профессиональная</a:t>
            </a:r>
            <a:r>
              <a:rPr sz="2900" spc="-75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sz="2900" dirty="0">
                <a:solidFill>
                  <a:schemeClr val="accent2">
                    <a:lumMod val="75000"/>
                  </a:schemeClr>
                </a:solidFill>
              </a:rPr>
              <a:t>гигиеническая</a:t>
            </a:r>
            <a:r>
              <a:rPr sz="2900" spc="-2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sz="2900" spc="-10" dirty="0">
                <a:solidFill>
                  <a:schemeClr val="accent2">
                    <a:lumMod val="75000"/>
                  </a:schemeClr>
                </a:solidFill>
              </a:rPr>
              <a:t>подготовка</a:t>
            </a:r>
            <a:r>
              <a:rPr sz="2900" spc="-50" dirty="0">
                <a:solidFill>
                  <a:schemeClr val="accent2">
                    <a:lumMod val="75000"/>
                  </a:schemeClr>
                </a:solidFill>
              </a:rPr>
              <a:t> и </a:t>
            </a:r>
            <a:r>
              <a:rPr sz="2900" spc="-10" dirty="0" err="1" smtClean="0">
                <a:solidFill>
                  <a:schemeClr val="accent2">
                    <a:lumMod val="75000"/>
                  </a:schemeClr>
                </a:solidFill>
              </a:rPr>
              <a:t>аттестация</a:t>
            </a:r>
            <a:endParaRPr sz="2900" dirty="0"/>
          </a:p>
        </p:txBody>
      </p:sp>
      <p:sp>
        <p:nvSpPr>
          <p:cNvPr id="3" name="object 3"/>
          <p:cNvSpPr txBox="1"/>
          <p:nvPr/>
        </p:nvSpPr>
        <p:spPr>
          <a:xfrm>
            <a:off x="233273" y="2437638"/>
            <a:ext cx="6144895" cy="344487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241300" marR="440055" indent="-228600" algn="just">
              <a:lnSpc>
                <a:spcPct val="80000"/>
              </a:lnSpc>
              <a:spcBef>
                <a:spcPts val="675"/>
              </a:spcBef>
              <a:buFont typeface="Arial"/>
              <a:buChar char="•"/>
              <a:tabLst>
                <a:tab pos="241300" algn="l"/>
              </a:tabLst>
            </a:pPr>
            <a:r>
              <a:rPr sz="2400" dirty="0">
                <a:solidFill>
                  <a:srgbClr val="4F3434"/>
                </a:solidFill>
                <a:latin typeface="Calibri"/>
                <a:cs typeface="Calibri"/>
              </a:rPr>
              <a:t>Работники,</a:t>
            </a:r>
            <a:r>
              <a:rPr sz="2400" spc="-45" dirty="0">
                <a:solidFill>
                  <a:srgbClr val="4F3434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F3434"/>
                </a:solidFill>
                <a:latin typeface="Calibri"/>
                <a:cs typeface="Calibri"/>
              </a:rPr>
              <a:t>имеющие</a:t>
            </a:r>
            <a:r>
              <a:rPr sz="2400" b="1" spc="-10" dirty="0">
                <a:solidFill>
                  <a:srgbClr val="4F3434"/>
                </a:solidFill>
                <a:latin typeface="Calibri"/>
                <a:cs typeface="Calibri"/>
              </a:rPr>
              <a:t> непосредственный </a:t>
            </a:r>
            <a:r>
              <a:rPr sz="2400" b="1" dirty="0">
                <a:solidFill>
                  <a:srgbClr val="4F3434"/>
                </a:solidFill>
                <a:latin typeface="Calibri"/>
                <a:cs typeface="Calibri"/>
              </a:rPr>
              <a:t>контакт</a:t>
            </a:r>
            <a:r>
              <a:rPr sz="2400" b="1" spc="-65" dirty="0">
                <a:solidFill>
                  <a:srgbClr val="4F3434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F3434"/>
                </a:solidFill>
                <a:latin typeface="Calibri"/>
                <a:cs typeface="Calibri"/>
              </a:rPr>
              <a:t>с</a:t>
            </a:r>
            <a:r>
              <a:rPr sz="2400" spc="-50" dirty="0">
                <a:solidFill>
                  <a:srgbClr val="4F3434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F3434"/>
                </a:solidFill>
                <a:latin typeface="Calibri"/>
                <a:cs typeface="Calibri"/>
              </a:rPr>
              <a:t>пищевой</a:t>
            </a:r>
            <a:r>
              <a:rPr sz="2400" spc="-45" dirty="0">
                <a:solidFill>
                  <a:srgbClr val="4F3434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F3434"/>
                </a:solidFill>
                <a:latin typeface="Calibri"/>
                <a:cs typeface="Calibri"/>
              </a:rPr>
              <a:t>продукцией,</a:t>
            </a:r>
            <a:r>
              <a:rPr sz="2400" spc="-40" dirty="0">
                <a:solidFill>
                  <a:srgbClr val="4F3434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4F3434"/>
                </a:solidFill>
                <a:latin typeface="Calibri"/>
                <a:cs typeface="Calibri"/>
              </a:rPr>
              <a:t>проходят </a:t>
            </a:r>
            <a:r>
              <a:rPr sz="2400" dirty="0">
                <a:solidFill>
                  <a:srgbClr val="4F3434"/>
                </a:solidFill>
                <a:latin typeface="Calibri"/>
                <a:cs typeface="Calibri"/>
              </a:rPr>
              <a:t>обязательные</a:t>
            </a:r>
            <a:r>
              <a:rPr sz="2400" spc="-135" dirty="0">
                <a:solidFill>
                  <a:srgbClr val="4F3434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F3434"/>
                </a:solidFill>
                <a:latin typeface="Calibri"/>
                <a:cs typeface="Calibri"/>
              </a:rPr>
              <a:t>предварительные</a:t>
            </a:r>
            <a:r>
              <a:rPr sz="2400" spc="-90" dirty="0">
                <a:solidFill>
                  <a:srgbClr val="4F3434"/>
                </a:solidFill>
                <a:latin typeface="Calibri"/>
                <a:cs typeface="Calibri"/>
              </a:rPr>
              <a:t> </a:t>
            </a:r>
            <a:r>
              <a:rPr sz="2400" spc="-50" dirty="0">
                <a:solidFill>
                  <a:srgbClr val="4F3434"/>
                </a:solidFill>
                <a:latin typeface="Calibri"/>
                <a:cs typeface="Calibri"/>
              </a:rPr>
              <a:t>и</a:t>
            </a:r>
            <a:endParaRPr sz="2400">
              <a:latin typeface="Calibri"/>
              <a:cs typeface="Calibri"/>
            </a:endParaRPr>
          </a:p>
          <a:p>
            <a:pPr marL="241300" algn="just">
              <a:lnSpc>
                <a:spcPts val="2305"/>
              </a:lnSpc>
            </a:pPr>
            <a:r>
              <a:rPr sz="2400" dirty="0">
                <a:solidFill>
                  <a:srgbClr val="4F3434"/>
                </a:solidFill>
                <a:latin typeface="Calibri"/>
                <a:cs typeface="Calibri"/>
              </a:rPr>
              <a:t>периодические</a:t>
            </a:r>
            <a:r>
              <a:rPr sz="2400" spc="-95" dirty="0">
                <a:solidFill>
                  <a:srgbClr val="4F3434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F3434"/>
                </a:solidFill>
                <a:latin typeface="Calibri"/>
                <a:cs typeface="Calibri"/>
              </a:rPr>
              <a:t>медицинские</a:t>
            </a:r>
            <a:r>
              <a:rPr sz="2400" spc="-65" dirty="0">
                <a:solidFill>
                  <a:srgbClr val="4F3434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4F3434"/>
                </a:solidFill>
                <a:latin typeface="Calibri"/>
                <a:cs typeface="Calibri"/>
              </a:rPr>
              <a:t>осмотры.</a:t>
            </a:r>
            <a:endParaRPr sz="2400">
              <a:latin typeface="Calibri"/>
              <a:cs typeface="Calibri"/>
            </a:endParaRPr>
          </a:p>
          <a:p>
            <a:pPr marL="241300" marR="5080" indent="-228600">
              <a:lnSpc>
                <a:spcPct val="80000"/>
              </a:lnSpc>
              <a:spcBef>
                <a:spcPts val="1000"/>
              </a:spcBef>
              <a:buFont typeface="Arial"/>
              <a:buChar char="•"/>
              <a:tabLst>
                <a:tab pos="241300" algn="l"/>
              </a:tabLst>
            </a:pPr>
            <a:r>
              <a:rPr sz="2400" dirty="0">
                <a:solidFill>
                  <a:srgbClr val="4F3434"/>
                </a:solidFill>
                <a:latin typeface="Calibri"/>
                <a:cs typeface="Calibri"/>
              </a:rPr>
              <a:t>Должны</a:t>
            </a:r>
            <a:r>
              <a:rPr sz="2400" spc="-55" dirty="0">
                <a:solidFill>
                  <a:srgbClr val="4F3434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F3434"/>
                </a:solidFill>
                <a:latin typeface="Calibri"/>
                <a:cs typeface="Calibri"/>
              </a:rPr>
              <a:t>иметь</a:t>
            </a:r>
            <a:r>
              <a:rPr sz="2400" spc="-60" dirty="0">
                <a:solidFill>
                  <a:srgbClr val="4F3434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F3434"/>
                </a:solidFill>
                <a:latin typeface="Calibri"/>
                <a:cs typeface="Calibri"/>
              </a:rPr>
              <a:t>личную</a:t>
            </a:r>
            <a:r>
              <a:rPr sz="2400" spc="-60" dirty="0">
                <a:solidFill>
                  <a:srgbClr val="4F3434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F3434"/>
                </a:solidFill>
                <a:latin typeface="Calibri"/>
                <a:cs typeface="Calibri"/>
              </a:rPr>
              <a:t>медицинскую</a:t>
            </a:r>
            <a:r>
              <a:rPr sz="2400" spc="-45" dirty="0">
                <a:solidFill>
                  <a:srgbClr val="4F3434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4F3434"/>
                </a:solidFill>
                <a:latin typeface="Calibri"/>
                <a:cs typeface="Calibri"/>
              </a:rPr>
              <a:t>книжку </a:t>
            </a:r>
            <a:r>
              <a:rPr sz="2400" dirty="0">
                <a:solidFill>
                  <a:srgbClr val="4F3434"/>
                </a:solidFill>
                <a:latin typeface="Calibri"/>
                <a:cs typeface="Calibri"/>
              </a:rPr>
              <a:t>с</a:t>
            </a:r>
            <a:r>
              <a:rPr sz="2400" spc="-55" dirty="0">
                <a:solidFill>
                  <a:srgbClr val="4F3434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F3434"/>
                </a:solidFill>
                <a:latin typeface="Calibri"/>
                <a:cs typeface="Calibri"/>
              </a:rPr>
              <a:t>отметками</a:t>
            </a:r>
            <a:r>
              <a:rPr sz="2400" spc="-35" dirty="0">
                <a:solidFill>
                  <a:srgbClr val="4F3434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F3434"/>
                </a:solidFill>
                <a:latin typeface="Calibri"/>
                <a:cs typeface="Calibri"/>
              </a:rPr>
              <a:t>о</a:t>
            </a:r>
            <a:r>
              <a:rPr sz="2400" spc="-45" dirty="0">
                <a:solidFill>
                  <a:srgbClr val="4F3434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F3434"/>
                </a:solidFill>
                <a:latin typeface="Calibri"/>
                <a:cs typeface="Calibri"/>
              </a:rPr>
              <a:t>пройденном</a:t>
            </a:r>
            <a:r>
              <a:rPr sz="2400" spc="-35" dirty="0">
                <a:solidFill>
                  <a:srgbClr val="4F3434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4F3434"/>
                </a:solidFill>
                <a:latin typeface="Calibri"/>
                <a:cs typeface="Calibri"/>
              </a:rPr>
              <a:t>медицинском </a:t>
            </a:r>
            <a:r>
              <a:rPr sz="2400" dirty="0">
                <a:solidFill>
                  <a:srgbClr val="4F3434"/>
                </a:solidFill>
                <a:latin typeface="Calibri"/>
                <a:cs typeface="Calibri"/>
              </a:rPr>
              <a:t>осмотре</a:t>
            </a:r>
            <a:r>
              <a:rPr sz="2400" spc="-40" dirty="0">
                <a:solidFill>
                  <a:srgbClr val="4F3434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F3434"/>
                </a:solidFill>
                <a:latin typeface="Calibri"/>
                <a:cs typeface="Calibri"/>
              </a:rPr>
              <a:t>и</a:t>
            </a:r>
            <a:r>
              <a:rPr sz="2400" spc="-35" dirty="0">
                <a:solidFill>
                  <a:srgbClr val="4F3434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F3434"/>
                </a:solidFill>
                <a:latin typeface="Calibri"/>
                <a:cs typeface="Calibri"/>
              </a:rPr>
              <a:t>заключением</a:t>
            </a:r>
            <a:r>
              <a:rPr sz="2400" spc="-30" dirty="0">
                <a:solidFill>
                  <a:srgbClr val="4F3434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F3434"/>
                </a:solidFill>
                <a:latin typeface="Calibri"/>
                <a:cs typeface="Calibri"/>
              </a:rPr>
              <a:t>врача</a:t>
            </a:r>
            <a:r>
              <a:rPr sz="2400" spc="-30" dirty="0">
                <a:solidFill>
                  <a:srgbClr val="4F3434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F3434"/>
                </a:solidFill>
                <a:latin typeface="Calibri"/>
                <a:cs typeface="Calibri"/>
              </a:rPr>
              <a:t>о</a:t>
            </a:r>
            <a:r>
              <a:rPr sz="2400" spc="-35" dirty="0">
                <a:solidFill>
                  <a:srgbClr val="4F3434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F3434"/>
                </a:solidFill>
                <a:latin typeface="Calibri"/>
                <a:cs typeface="Calibri"/>
              </a:rPr>
              <a:t>допуске</a:t>
            </a:r>
            <a:r>
              <a:rPr sz="2400" spc="-30" dirty="0">
                <a:solidFill>
                  <a:srgbClr val="4F3434"/>
                </a:solidFill>
                <a:latin typeface="Calibri"/>
                <a:cs typeface="Calibri"/>
              </a:rPr>
              <a:t> </a:t>
            </a:r>
            <a:r>
              <a:rPr sz="2400" spc="-50" dirty="0">
                <a:solidFill>
                  <a:srgbClr val="4F3434"/>
                </a:solidFill>
                <a:latin typeface="Calibri"/>
                <a:cs typeface="Calibri"/>
              </a:rPr>
              <a:t>к </a:t>
            </a:r>
            <a:r>
              <a:rPr sz="2400" dirty="0">
                <a:solidFill>
                  <a:srgbClr val="4F3434"/>
                </a:solidFill>
                <a:latin typeface="Calibri"/>
                <a:cs typeface="Calibri"/>
              </a:rPr>
              <a:t>работе,</a:t>
            </a:r>
            <a:r>
              <a:rPr sz="2400" spc="-55" dirty="0">
                <a:solidFill>
                  <a:srgbClr val="4F3434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C96E05"/>
                </a:solidFill>
                <a:latin typeface="Calibri"/>
                <a:cs typeface="Calibri"/>
              </a:rPr>
              <a:t>сведениями</a:t>
            </a:r>
            <a:r>
              <a:rPr sz="2400" spc="-35" dirty="0">
                <a:solidFill>
                  <a:srgbClr val="C96E05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C96E05"/>
                </a:solidFill>
                <a:latin typeface="Calibri"/>
                <a:cs typeface="Calibri"/>
              </a:rPr>
              <a:t>о</a:t>
            </a:r>
            <a:r>
              <a:rPr sz="2400" spc="-50" dirty="0">
                <a:solidFill>
                  <a:srgbClr val="C96E05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C96E05"/>
                </a:solidFill>
                <a:latin typeface="Calibri"/>
                <a:cs typeface="Calibri"/>
              </a:rPr>
              <a:t>прививках</a:t>
            </a:r>
            <a:r>
              <a:rPr sz="2400" spc="-10" dirty="0">
                <a:solidFill>
                  <a:srgbClr val="4F3434"/>
                </a:solidFill>
                <a:latin typeface="Calibri"/>
                <a:cs typeface="Calibri"/>
              </a:rPr>
              <a:t>,</a:t>
            </a:r>
            <a:endParaRPr sz="2400">
              <a:latin typeface="Calibri"/>
              <a:cs typeface="Calibri"/>
            </a:endParaRPr>
          </a:p>
          <a:p>
            <a:pPr marL="241300">
              <a:lnSpc>
                <a:spcPts val="2020"/>
              </a:lnSpc>
            </a:pPr>
            <a:r>
              <a:rPr sz="2400" dirty="0">
                <a:solidFill>
                  <a:srgbClr val="4F3434"/>
                </a:solidFill>
                <a:latin typeface="Calibri"/>
                <a:cs typeface="Calibri"/>
              </a:rPr>
              <a:t>сведениями</a:t>
            </a:r>
            <a:r>
              <a:rPr sz="2400" spc="-45" dirty="0">
                <a:solidFill>
                  <a:srgbClr val="4F3434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F3434"/>
                </a:solidFill>
                <a:latin typeface="Calibri"/>
                <a:cs typeface="Calibri"/>
              </a:rPr>
              <a:t>о</a:t>
            </a:r>
            <a:r>
              <a:rPr sz="2400" spc="-25" dirty="0">
                <a:solidFill>
                  <a:srgbClr val="4F3434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4F3434"/>
                </a:solidFill>
                <a:latin typeface="Calibri"/>
                <a:cs typeface="Calibri"/>
              </a:rPr>
              <a:t>прохождении</a:t>
            </a:r>
            <a:endParaRPr sz="2400">
              <a:latin typeface="Calibri"/>
              <a:cs typeface="Calibri"/>
            </a:endParaRPr>
          </a:p>
          <a:p>
            <a:pPr marL="241300" marR="1419860">
              <a:lnSpc>
                <a:spcPts val="2300"/>
              </a:lnSpc>
              <a:spcBef>
                <a:spcPts val="270"/>
              </a:spcBef>
            </a:pPr>
            <a:r>
              <a:rPr sz="2400" dirty="0">
                <a:solidFill>
                  <a:srgbClr val="4F3434"/>
                </a:solidFill>
                <a:latin typeface="Calibri"/>
                <a:cs typeface="Calibri"/>
              </a:rPr>
              <a:t>профессиональной</a:t>
            </a:r>
            <a:r>
              <a:rPr sz="2400" spc="-45" dirty="0">
                <a:solidFill>
                  <a:srgbClr val="4F3434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4F3434"/>
                </a:solidFill>
                <a:latin typeface="Calibri"/>
                <a:cs typeface="Calibri"/>
              </a:rPr>
              <a:t>гигиенической подготовки</a:t>
            </a:r>
            <a:r>
              <a:rPr sz="2400" spc="-60" dirty="0">
                <a:solidFill>
                  <a:srgbClr val="4F3434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F3434"/>
                </a:solidFill>
                <a:latin typeface="Calibri"/>
                <a:cs typeface="Calibri"/>
              </a:rPr>
              <a:t>и</a:t>
            </a:r>
            <a:r>
              <a:rPr sz="2400" spc="-35" dirty="0">
                <a:solidFill>
                  <a:srgbClr val="4F3434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4F3434"/>
                </a:solidFill>
                <a:latin typeface="Calibri"/>
                <a:cs typeface="Calibri"/>
              </a:rPr>
              <a:t>аттестации.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2231" y="184404"/>
            <a:ext cx="1438656" cy="1438656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6466332" y="2663951"/>
            <a:ext cx="4859020" cy="792480"/>
          </a:xfrm>
          <a:prstGeom prst="rect">
            <a:avLst/>
          </a:prstGeom>
          <a:solidFill>
            <a:srgbClr val="B13113"/>
          </a:solidFill>
          <a:ln w="12192">
            <a:solidFill>
              <a:srgbClr val="BB9304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905" algn="ctr">
              <a:lnSpc>
                <a:spcPts val="1930"/>
              </a:lnSpc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до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01.04.2021</a:t>
            </a:r>
            <a:endParaRPr sz="1800">
              <a:latin typeface="Calibri"/>
              <a:cs typeface="Calibri"/>
            </a:endParaRPr>
          </a:p>
          <a:p>
            <a:pPr marL="448945" marR="440055" algn="ctr">
              <a:lnSpc>
                <a:spcPct val="100000"/>
              </a:lnSpc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Приказ</a:t>
            </a:r>
            <a:r>
              <a:rPr sz="18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Минздравсоцразвития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России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от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12.04.2011 N 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302н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466332" y="3617976"/>
            <a:ext cx="4834255" cy="611505"/>
          </a:xfrm>
          <a:prstGeom prst="rect">
            <a:avLst/>
          </a:prstGeom>
          <a:solidFill>
            <a:srgbClr val="764E4E"/>
          </a:solidFill>
          <a:ln w="12192">
            <a:solidFill>
              <a:srgbClr val="BB9304"/>
            </a:solidFill>
          </a:ln>
        </p:spPr>
        <p:txBody>
          <a:bodyPr vert="horz" wrap="square" lIns="0" tIns="16510" rIns="0" bIns="0" rtlCol="0">
            <a:spAutoFit/>
          </a:bodyPr>
          <a:lstStyle/>
          <a:p>
            <a:pPr marL="1821180" marR="132715" indent="-1678305">
              <a:lnSpc>
                <a:spcPct val="100000"/>
              </a:lnSpc>
              <a:spcBef>
                <a:spcPts val="13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Приказ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Минздрава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России от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28.01.2021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29н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01.04.2021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1365992" y="2985516"/>
            <a:ext cx="445134" cy="931544"/>
            <a:chOff x="11365992" y="2985516"/>
            <a:chExt cx="445134" cy="931544"/>
          </a:xfrm>
        </p:grpSpPr>
        <p:sp>
          <p:nvSpPr>
            <p:cNvPr id="8" name="object 8"/>
            <p:cNvSpPr/>
            <p:nvPr/>
          </p:nvSpPr>
          <p:spPr>
            <a:xfrm>
              <a:off x="11372088" y="3430143"/>
              <a:ext cx="433070" cy="480695"/>
            </a:xfrm>
            <a:custGeom>
              <a:avLst/>
              <a:gdLst/>
              <a:ahLst/>
              <a:cxnLst/>
              <a:rect l="l" t="t" r="r" b="b"/>
              <a:pathLst>
                <a:path w="433070" h="480695">
                  <a:moveTo>
                    <a:pt x="428497" y="0"/>
                  </a:moveTo>
                  <a:lnTo>
                    <a:pt x="418113" y="45231"/>
                  </a:lnTo>
                  <a:lnTo>
                    <a:pt x="401978" y="88413"/>
                  </a:lnTo>
                  <a:lnTo>
                    <a:pt x="380445" y="129196"/>
                  </a:lnTo>
                  <a:lnTo>
                    <a:pt x="353866" y="167231"/>
                  </a:lnTo>
                  <a:lnTo>
                    <a:pt x="322595" y="202168"/>
                  </a:lnTo>
                  <a:lnTo>
                    <a:pt x="286985" y="233656"/>
                  </a:lnTo>
                  <a:lnTo>
                    <a:pt x="247388" y="261347"/>
                  </a:lnTo>
                  <a:lnTo>
                    <a:pt x="204157" y="284890"/>
                  </a:lnTo>
                  <a:lnTo>
                    <a:pt x="157644" y="303936"/>
                  </a:lnTo>
                  <a:lnTo>
                    <a:pt x="108203" y="318135"/>
                  </a:lnTo>
                  <a:lnTo>
                    <a:pt x="108203" y="264033"/>
                  </a:lnTo>
                  <a:lnTo>
                    <a:pt x="0" y="384429"/>
                  </a:lnTo>
                  <a:lnTo>
                    <a:pt x="108203" y="480441"/>
                  </a:lnTo>
                  <a:lnTo>
                    <a:pt x="108203" y="426339"/>
                  </a:lnTo>
                  <a:lnTo>
                    <a:pt x="156059" y="412720"/>
                  </a:lnTo>
                  <a:lnTo>
                    <a:pt x="200980" y="394657"/>
                  </a:lnTo>
                  <a:lnTo>
                    <a:pt x="242713" y="372492"/>
                  </a:lnTo>
                  <a:lnTo>
                    <a:pt x="281002" y="346563"/>
                  </a:lnTo>
                  <a:lnTo>
                    <a:pt x="315592" y="317211"/>
                  </a:lnTo>
                  <a:lnTo>
                    <a:pt x="346226" y="284776"/>
                  </a:lnTo>
                  <a:lnTo>
                    <a:pt x="372651" y="249599"/>
                  </a:lnTo>
                  <a:lnTo>
                    <a:pt x="394611" y="212020"/>
                  </a:lnTo>
                  <a:lnTo>
                    <a:pt x="411850" y="172379"/>
                  </a:lnTo>
                  <a:lnTo>
                    <a:pt x="424114" y="131016"/>
                  </a:lnTo>
                  <a:lnTo>
                    <a:pt x="431146" y="88271"/>
                  </a:lnTo>
                  <a:lnTo>
                    <a:pt x="432693" y="44486"/>
                  </a:lnTo>
                  <a:lnTo>
                    <a:pt x="428497" y="0"/>
                  </a:lnTo>
                  <a:close/>
                </a:path>
              </a:pathLst>
            </a:custGeom>
            <a:solidFill>
              <a:srgbClr val="FFC90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1372088" y="2991612"/>
              <a:ext cx="433070" cy="492759"/>
            </a:xfrm>
            <a:custGeom>
              <a:avLst/>
              <a:gdLst/>
              <a:ahLst/>
              <a:cxnLst/>
              <a:rect l="l" t="t" r="r" b="b"/>
              <a:pathLst>
                <a:path w="433070" h="492760">
                  <a:moveTo>
                    <a:pt x="0" y="0"/>
                  </a:moveTo>
                  <a:lnTo>
                    <a:pt x="0" y="108203"/>
                  </a:lnTo>
                  <a:lnTo>
                    <a:pt x="50471" y="110789"/>
                  </a:lnTo>
                  <a:lnTo>
                    <a:pt x="99233" y="118355"/>
                  </a:lnTo>
                  <a:lnTo>
                    <a:pt x="145961" y="130612"/>
                  </a:lnTo>
                  <a:lnTo>
                    <a:pt x="190331" y="147272"/>
                  </a:lnTo>
                  <a:lnTo>
                    <a:pt x="232017" y="168047"/>
                  </a:lnTo>
                  <a:lnTo>
                    <a:pt x="270694" y="192649"/>
                  </a:lnTo>
                  <a:lnTo>
                    <a:pt x="306038" y="220789"/>
                  </a:lnTo>
                  <a:lnTo>
                    <a:pt x="337723" y="252179"/>
                  </a:lnTo>
                  <a:lnTo>
                    <a:pt x="365425" y="286531"/>
                  </a:lnTo>
                  <a:lnTo>
                    <a:pt x="388819" y="323557"/>
                  </a:lnTo>
                  <a:lnTo>
                    <a:pt x="407580" y="362969"/>
                  </a:lnTo>
                  <a:lnTo>
                    <a:pt x="421383" y="404477"/>
                  </a:lnTo>
                  <a:lnTo>
                    <a:pt x="429903" y="447794"/>
                  </a:lnTo>
                  <a:lnTo>
                    <a:pt x="432815" y="492633"/>
                  </a:lnTo>
                  <a:lnTo>
                    <a:pt x="432815" y="384428"/>
                  </a:lnTo>
                  <a:lnTo>
                    <a:pt x="429903" y="339590"/>
                  </a:lnTo>
                  <a:lnTo>
                    <a:pt x="421383" y="296273"/>
                  </a:lnTo>
                  <a:lnTo>
                    <a:pt x="407580" y="254765"/>
                  </a:lnTo>
                  <a:lnTo>
                    <a:pt x="388819" y="215353"/>
                  </a:lnTo>
                  <a:lnTo>
                    <a:pt x="365425" y="178327"/>
                  </a:lnTo>
                  <a:lnTo>
                    <a:pt x="337723" y="143975"/>
                  </a:lnTo>
                  <a:lnTo>
                    <a:pt x="306038" y="112585"/>
                  </a:lnTo>
                  <a:lnTo>
                    <a:pt x="270694" y="84445"/>
                  </a:lnTo>
                  <a:lnTo>
                    <a:pt x="232017" y="59843"/>
                  </a:lnTo>
                  <a:lnTo>
                    <a:pt x="190331" y="39068"/>
                  </a:lnTo>
                  <a:lnTo>
                    <a:pt x="145961" y="22408"/>
                  </a:lnTo>
                  <a:lnTo>
                    <a:pt x="99233" y="10151"/>
                  </a:lnTo>
                  <a:lnTo>
                    <a:pt x="50471" y="25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DA10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1372088" y="2991612"/>
              <a:ext cx="433070" cy="919480"/>
            </a:xfrm>
            <a:custGeom>
              <a:avLst/>
              <a:gdLst/>
              <a:ahLst/>
              <a:cxnLst/>
              <a:rect l="l" t="t" r="r" b="b"/>
              <a:pathLst>
                <a:path w="433070" h="919479">
                  <a:moveTo>
                    <a:pt x="432815" y="492633"/>
                  </a:moveTo>
                  <a:lnTo>
                    <a:pt x="429903" y="447794"/>
                  </a:lnTo>
                  <a:lnTo>
                    <a:pt x="421383" y="404477"/>
                  </a:lnTo>
                  <a:lnTo>
                    <a:pt x="407580" y="362969"/>
                  </a:lnTo>
                  <a:lnTo>
                    <a:pt x="388819" y="323557"/>
                  </a:lnTo>
                  <a:lnTo>
                    <a:pt x="365425" y="286531"/>
                  </a:lnTo>
                  <a:lnTo>
                    <a:pt x="337723" y="252179"/>
                  </a:lnTo>
                  <a:lnTo>
                    <a:pt x="306038" y="220789"/>
                  </a:lnTo>
                  <a:lnTo>
                    <a:pt x="270694" y="192649"/>
                  </a:lnTo>
                  <a:lnTo>
                    <a:pt x="232017" y="168047"/>
                  </a:lnTo>
                  <a:lnTo>
                    <a:pt x="190331" y="147272"/>
                  </a:lnTo>
                  <a:lnTo>
                    <a:pt x="145961" y="130612"/>
                  </a:lnTo>
                  <a:lnTo>
                    <a:pt x="99233" y="118355"/>
                  </a:lnTo>
                  <a:lnTo>
                    <a:pt x="50471" y="110789"/>
                  </a:lnTo>
                  <a:lnTo>
                    <a:pt x="0" y="108203"/>
                  </a:lnTo>
                  <a:lnTo>
                    <a:pt x="0" y="0"/>
                  </a:lnTo>
                  <a:lnTo>
                    <a:pt x="50471" y="2585"/>
                  </a:lnTo>
                  <a:lnTo>
                    <a:pt x="99233" y="10151"/>
                  </a:lnTo>
                  <a:lnTo>
                    <a:pt x="145961" y="22408"/>
                  </a:lnTo>
                  <a:lnTo>
                    <a:pt x="190331" y="39068"/>
                  </a:lnTo>
                  <a:lnTo>
                    <a:pt x="232017" y="59843"/>
                  </a:lnTo>
                  <a:lnTo>
                    <a:pt x="270694" y="84445"/>
                  </a:lnTo>
                  <a:lnTo>
                    <a:pt x="306038" y="112585"/>
                  </a:lnTo>
                  <a:lnTo>
                    <a:pt x="337723" y="143975"/>
                  </a:lnTo>
                  <a:lnTo>
                    <a:pt x="365425" y="178327"/>
                  </a:lnTo>
                  <a:lnTo>
                    <a:pt x="388819" y="215353"/>
                  </a:lnTo>
                  <a:lnTo>
                    <a:pt x="407580" y="254765"/>
                  </a:lnTo>
                  <a:lnTo>
                    <a:pt x="421383" y="296273"/>
                  </a:lnTo>
                  <a:lnTo>
                    <a:pt x="429903" y="339590"/>
                  </a:lnTo>
                  <a:lnTo>
                    <a:pt x="432815" y="384428"/>
                  </a:lnTo>
                  <a:lnTo>
                    <a:pt x="432815" y="492633"/>
                  </a:lnTo>
                  <a:lnTo>
                    <a:pt x="429563" y="539817"/>
                  </a:lnTo>
                  <a:lnTo>
                    <a:pt x="420034" y="585513"/>
                  </a:lnTo>
                  <a:lnTo>
                    <a:pt x="404569" y="629326"/>
                  </a:lnTo>
                  <a:lnTo>
                    <a:pt x="383512" y="670864"/>
                  </a:lnTo>
                  <a:lnTo>
                    <a:pt x="357202" y="709732"/>
                  </a:lnTo>
                  <a:lnTo>
                    <a:pt x="325983" y="745539"/>
                  </a:lnTo>
                  <a:lnTo>
                    <a:pt x="290196" y="777889"/>
                  </a:lnTo>
                  <a:lnTo>
                    <a:pt x="250183" y="806391"/>
                  </a:lnTo>
                  <a:lnTo>
                    <a:pt x="206285" y="830650"/>
                  </a:lnTo>
                  <a:lnTo>
                    <a:pt x="158845" y="850274"/>
                  </a:lnTo>
                  <a:lnTo>
                    <a:pt x="108203" y="864869"/>
                  </a:lnTo>
                  <a:lnTo>
                    <a:pt x="108203" y="918971"/>
                  </a:lnTo>
                  <a:lnTo>
                    <a:pt x="0" y="822960"/>
                  </a:lnTo>
                  <a:lnTo>
                    <a:pt x="108203" y="702563"/>
                  </a:lnTo>
                  <a:lnTo>
                    <a:pt x="108203" y="756665"/>
                  </a:lnTo>
                  <a:lnTo>
                    <a:pt x="157644" y="742467"/>
                  </a:lnTo>
                  <a:lnTo>
                    <a:pt x="204157" y="723421"/>
                  </a:lnTo>
                  <a:lnTo>
                    <a:pt x="247388" y="699878"/>
                  </a:lnTo>
                  <a:lnTo>
                    <a:pt x="286985" y="672187"/>
                  </a:lnTo>
                  <a:lnTo>
                    <a:pt x="322595" y="640699"/>
                  </a:lnTo>
                  <a:lnTo>
                    <a:pt x="353866" y="605762"/>
                  </a:lnTo>
                  <a:lnTo>
                    <a:pt x="380445" y="567727"/>
                  </a:lnTo>
                  <a:lnTo>
                    <a:pt x="401978" y="526944"/>
                  </a:lnTo>
                  <a:lnTo>
                    <a:pt x="418113" y="483762"/>
                  </a:lnTo>
                  <a:lnTo>
                    <a:pt x="428497" y="438530"/>
                  </a:lnTo>
                </a:path>
              </a:pathLst>
            </a:custGeom>
            <a:ln w="12192">
              <a:solidFill>
                <a:srgbClr val="BB930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6466332" y="5417820"/>
            <a:ext cx="4785360" cy="1057910"/>
          </a:xfrm>
          <a:prstGeom prst="rect">
            <a:avLst/>
          </a:prstGeom>
          <a:solidFill>
            <a:srgbClr val="E1BA8A"/>
          </a:solidFill>
          <a:ln w="12192">
            <a:solidFill>
              <a:srgbClr val="BB9304"/>
            </a:solidFill>
          </a:ln>
        </p:spPr>
        <p:txBody>
          <a:bodyPr vert="horz" wrap="square" lIns="0" tIns="29845" rIns="0" bIns="0" rtlCol="0">
            <a:spAutoFit/>
          </a:bodyPr>
          <a:lstStyle/>
          <a:p>
            <a:pPr marL="316230" marR="308610" indent="108585">
              <a:lnSpc>
                <a:spcPct val="100000"/>
              </a:lnSpc>
              <a:spcBef>
                <a:spcPts val="235"/>
              </a:spcBef>
            </a:pP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Приказ</a:t>
            </a:r>
            <a:r>
              <a:rPr sz="16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Минздрава</a:t>
            </a:r>
            <a:r>
              <a:rPr sz="16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РФ</a:t>
            </a:r>
            <a:r>
              <a:rPr sz="16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от</a:t>
            </a:r>
            <a:r>
              <a:rPr sz="16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29.06.2000</a:t>
            </a:r>
            <a:r>
              <a:rPr sz="16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6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229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 "О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профессиональной гигиенической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подготовке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0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endParaRPr sz="1600">
              <a:latin typeface="Calibri"/>
              <a:cs typeface="Calibri"/>
            </a:endParaRPr>
          </a:p>
          <a:p>
            <a:pPr marL="1797685" marR="515620" indent="-1275715">
              <a:lnSpc>
                <a:spcPct val="100000"/>
              </a:lnSpc>
            </a:pP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аттестации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должностных</a:t>
            </a:r>
            <a:r>
              <a:rPr sz="16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лиц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работников организаций"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853183" y="1434083"/>
            <a:ext cx="9519285" cy="379730"/>
          </a:xfrm>
          <a:prstGeom prst="rect">
            <a:avLst/>
          </a:prstGeom>
          <a:solidFill>
            <a:srgbClr val="A89488"/>
          </a:solidFill>
          <a:ln w="12192">
            <a:solidFill>
              <a:srgbClr val="BB9304"/>
            </a:solidFill>
          </a:ln>
        </p:spPr>
        <p:txBody>
          <a:bodyPr vert="horz" wrap="square" lIns="0" tIns="37465" rIns="0" bIns="0" rtlCol="0">
            <a:spAutoFit/>
          </a:bodyPr>
          <a:lstStyle/>
          <a:p>
            <a:pPr marL="718820">
              <a:lnSpc>
                <a:spcPct val="100000"/>
              </a:lnSpc>
              <a:spcBef>
                <a:spcPts val="295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52-ФЗ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«О</a:t>
            </a: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санитарно-эпидемиологическом</a:t>
            </a:r>
            <a:r>
              <a:rPr sz="18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благополучии</a:t>
            </a: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населения»</a:t>
            </a:r>
            <a:r>
              <a:rPr sz="180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ст.</a:t>
            </a: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34,35,36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466332" y="2036064"/>
            <a:ext cx="4859020" cy="426720"/>
          </a:xfrm>
          <a:prstGeom prst="rect">
            <a:avLst/>
          </a:prstGeom>
          <a:solidFill>
            <a:srgbClr val="A89488"/>
          </a:solidFill>
          <a:ln w="12192">
            <a:solidFill>
              <a:srgbClr val="BB9304"/>
            </a:solidFill>
          </a:ln>
        </p:spPr>
        <p:txBody>
          <a:bodyPr vert="horz" wrap="square" lIns="0" tIns="95885" rIns="0" bIns="0" rtlCol="0">
            <a:spAutoFit/>
          </a:bodyPr>
          <a:lstStyle/>
          <a:p>
            <a:pPr marL="138430">
              <a:lnSpc>
                <a:spcPct val="100000"/>
              </a:lnSpc>
              <a:spcBef>
                <a:spcPts val="755"/>
              </a:spcBef>
            </a:pP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ТР</a:t>
            </a:r>
            <a:r>
              <a:rPr sz="1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ТС</a:t>
            </a:r>
            <a:r>
              <a:rPr sz="1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021/2011</a:t>
            </a: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«О</a:t>
            </a:r>
            <a:r>
              <a:rPr sz="14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безопасности</a:t>
            </a:r>
            <a:r>
              <a:rPr sz="14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пищевой</a:t>
            </a:r>
            <a:r>
              <a:rPr sz="1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продукции»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ст.</a:t>
            </a:r>
            <a:r>
              <a:rPr sz="1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Calibri"/>
                <a:cs typeface="Calibri"/>
              </a:rPr>
              <a:t>17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466332" y="4863084"/>
            <a:ext cx="4785360" cy="462280"/>
          </a:xfrm>
          <a:prstGeom prst="rect">
            <a:avLst/>
          </a:prstGeom>
          <a:solidFill>
            <a:srgbClr val="C59B00"/>
          </a:solidFill>
          <a:ln w="12192">
            <a:solidFill>
              <a:srgbClr val="BB9304"/>
            </a:solidFill>
          </a:ln>
        </p:spPr>
        <p:txBody>
          <a:bodyPr vert="horz" wrap="square" lIns="0" tIns="6985" rIns="0" bIns="0" rtlCol="0">
            <a:spAutoFit/>
          </a:bodyPr>
          <a:lstStyle/>
          <a:p>
            <a:pPr marL="1623695" marR="268605" indent="-1348105">
              <a:lnSpc>
                <a:spcPct val="100000"/>
              </a:lnSpc>
              <a:spcBef>
                <a:spcPts val="55"/>
              </a:spcBef>
            </a:pP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"Об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иммунопрофилактике</a:t>
            </a:r>
            <a:r>
              <a:rPr sz="14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инфекционных болезней" </a:t>
            </a:r>
            <a:r>
              <a:rPr sz="1400" spc="-25" dirty="0">
                <a:solidFill>
                  <a:srgbClr val="FFFFFF"/>
                </a:solidFill>
                <a:latin typeface="Calibri"/>
                <a:cs typeface="Calibri"/>
              </a:rPr>
              <a:t>от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17.09.1998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157-</a:t>
            </a:r>
            <a:r>
              <a:rPr sz="1400" spc="-25" dirty="0">
                <a:solidFill>
                  <a:srgbClr val="FFFFFF"/>
                </a:solidFill>
                <a:latin typeface="Calibri"/>
                <a:cs typeface="Calibri"/>
              </a:rPr>
              <a:t>ФЗ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466332" y="4322064"/>
            <a:ext cx="4785360" cy="447040"/>
          </a:xfrm>
          <a:prstGeom prst="rect">
            <a:avLst/>
          </a:prstGeom>
          <a:solidFill>
            <a:srgbClr val="C4A6A6"/>
          </a:solidFill>
          <a:ln w="12192">
            <a:solidFill>
              <a:srgbClr val="BB9304"/>
            </a:solidFill>
          </a:ln>
        </p:spPr>
        <p:txBody>
          <a:bodyPr vert="horz" wrap="square" lIns="0" tIns="15240" rIns="0" bIns="0" rtlCol="0">
            <a:spAutoFit/>
          </a:bodyPr>
          <a:lstStyle/>
          <a:p>
            <a:pPr marL="756920" marR="344170" indent="-402590">
              <a:lnSpc>
                <a:spcPct val="100000"/>
              </a:lnSpc>
              <a:spcBef>
                <a:spcPts val="120"/>
              </a:spcBef>
            </a:pPr>
            <a:r>
              <a:rPr sz="1300" dirty="0">
                <a:solidFill>
                  <a:srgbClr val="4F3434"/>
                </a:solidFill>
                <a:latin typeface="Calibri"/>
                <a:cs typeface="Calibri"/>
              </a:rPr>
              <a:t>Приказ</a:t>
            </a:r>
            <a:r>
              <a:rPr sz="1300" spc="5" dirty="0">
                <a:solidFill>
                  <a:srgbClr val="4F3434"/>
                </a:solidFill>
                <a:latin typeface="Calibri"/>
                <a:cs typeface="Calibri"/>
              </a:rPr>
              <a:t> </a:t>
            </a:r>
            <a:r>
              <a:rPr sz="1300" spc="-10" dirty="0">
                <a:solidFill>
                  <a:srgbClr val="4F3434"/>
                </a:solidFill>
                <a:latin typeface="Calibri"/>
                <a:cs typeface="Calibri"/>
              </a:rPr>
              <a:t>Роспотребнадзора</a:t>
            </a:r>
            <a:r>
              <a:rPr sz="1300" spc="5" dirty="0">
                <a:solidFill>
                  <a:srgbClr val="4F3434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4F3434"/>
                </a:solidFill>
                <a:latin typeface="Calibri"/>
                <a:cs typeface="Calibri"/>
              </a:rPr>
              <a:t>от</a:t>
            </a:r>
            <a:r>
              <a:rPr sz="1300" spc="-20" dirty="0">
                <a:solidFill>
                  <a:srgbClr val="4F3434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4F3434"/>
                </a:solidFill>
                <a:latin typeface="Calibri"/>
                <a:cs typeface="Calibri"/>
              </a:rPr>
              <a:t>20.05.2005</a:t>
            </a:r>
            <a:r>
              <a:rPr sz="1300" spc="5" dirty="0">
                <a:solidFill>
                  <a:srgbClr val="4F3434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4F3434"/>
                </a:solidFill>
                <a:latin typeface="Calibri"/>
                <a:cs typeface="Calibri"/>
              </a:rPr>
              <a:t>N</a:t>
            </a:r>
            <a:r>
              <a:rPr sz="1300" spc="-20" dirty="0">
                <a:solidFill>
                  <a:srgbClr val="4F3434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4F3434"/>
                </a:solidFill>
                <a:latin typeface="Calibri"/>
                <a:cs typeface="Calibri"/>
              </a:rPr>
              <a:t>402</a:t>
            </a:r>
            <a:r>
              <a:rPr sz="1300" spc="260" dirty="0">
                <a:solidFill>
                  <a:srgbClr val="4F3434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4F3434"/>
                </a:solidFill>
                <a:latin typeface="Calibri"/>
                <a:cs typeface="Calibri"/>
              </a:rPr>
              <a:t>"О</a:t>
            </a:r>
            <a:r>
              <a:rPr sz="1300" spc="-5" dirty="0">
                <a:solidFill>
                  <a:srgbClr val="4F3434"/>
                </a:solidFill>
                <a:latin typeface="Calibri"/>
                <a:cs typeface="Calibri"/>
              </a:rPr>
              <a:t> </a:t>
            </a:r>
            <a:r>
              <a:rPr sz="1300" spc="-10" dirty="0">
                <a:solidFill>
                  <a:srgbClr val="4F3434"/>
                </a:solidFill>
                <a:latin typeface="Calibri"/>
                <a:cs typeface="Calibri"/>
              </a:rPr>
              <a:t>личной медицинской</a:t>
            </a:r>
            <a:r>
              <a:rPr sz="1300" spc="-25" dirty="0">
                <a:solidFill>
                  <a:srgbClr val="4F3434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4F3434"/>
                </a:solidFill>
                <a:latin typeface="Calibri"/>
                <a:cs typeface="Calibri"/>
              </a:rPr>
              <a:t>книжке</a:t>
            </a:r>
            <a:r>
              <a:rPr sz="1300" spc="-15" dirty="0">
                <a:solidFill>
                  <a:srgbClr val="4F3434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4F3434"/>
                </a:solidFill>
                <a:latin typeface="Calibri"/>
                <a:cs typeface="Calibri"/>
              </a:rPr>
              <a:t>и</a:t>
            </a:r>
            <a:r>
              <a:rPr sz="1300" spc="-45" dirty="0">
                <a:solidFill>
                  <a:srgbClr val="4F3434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4F3434"/>
                </a:solidFill>
                <a:latin typeface="Calibri"/>
                <a:cs typeface="Calibri"/>
              </a:rPr>
              <a:t>санитарном</a:t>
            </a:r>
            <a:r>
              <a:rPr sz="1300" spc="-25" dirty="0">
                <a:solidFill>
                  <a:srgbClr val="4F3434"/>
                </a:solidFill>
                <a:latin typeface="Calibri"/>
                <a:cs typeface="Calibri"/>
              </a:rPr>
              <a:t> </a:t>
            </a:r>
            <a:r>
              <a:rPr sz="1300" spc="-10" dirty="0">
                <a:solidFill>
                  <a:srgbClr val="4F3434"/>
                </a:solidFill>
                <a:latin typeface="Calibri"/>
                <a:cs typeface="Calibri"/>
              </a:rPr>
              <a:t>паспорте"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94488" y="6068567"/>
            <a:ext cx="6040120" cy="601980"/>
          </a:xfrm>
          <a:prstGeom prst="rect">
            <a:avLst/>
          </a:prstGeom>
          <a:solidFill>
            <a:srgbClr val="EBE0E0"/>
          </a:solidFill>
          <a:ln w="12192">
            <a:solidFill>
              <a:srgbClr val="FF0000"/>
            </a:solidFill>
          </a:ln>
        </p:spPr>
        <p:txBody>
          <a:bodyPr vert="horz" wrap="square" lIns="0" tIns="83185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655"/>
              </a:spcBef>
            </a:pPr>
            <a:r>
              <a:rPr sz="1400" b="1" spc="-20" dirty="0">
                <a:solidFill>
                  <a:srgbClr val="854904"/>
                </a:solidFill>
                <a:latin typeface="Times New Roman"/>
                <a:cs typeface="Times New Roman"/>
              </a:rPr>
              <a:t>КоАП</a:t>
            </a:r>
            <a:r>
              <a:rPr sz="1400" b="1" spc="-55" dirty="0">
                <a:solidFill>
                  <a:srgbClr val="854904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854904"/>
                </a:solidFill>
                <a:latin typeface="Times New Roman"/>
                <a:cs typeface="Times New Roman"/>
              </a:rPr>
              <a:t>РФ</a:t>
            </a:r>
            <a:r>
              <a:rPr sz="1400" b="1" spc="-30" dirty="0">
                <a:solidFill>
                  <a:srgbClr val="854904"/>
                </a:solidFill>
                <a:latin typeface="Times New Roman"/>
                <a:cs typeface="Times New Roman"/>
              </a:rPr>
              <a:t> </a:t>
            </a:r>
            <a:r>
              <a:rPr sz="1400" b="1" spc="-20" dirty="0">
                <a:solidFill>
                  <a:srgbClr val="854904"/>
                </a:solidFill>
                <a:latin typeface="Times New Roman"/>
                <a:cs typeface="Times New Roman"/>
              </a:rPr>
              <a:t>ст.</a:t>
            </a:r>
            <a:r>
              <a:rPr sz="1400" b="1" spc="-30" dirty="0">
                <a:solidFill>
                  <a:srgbClr val="854904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854904"/>
                </a:solidFill>
                <a:latin typeface="Times New Roman"/>
                <a:cs typeface="Times New Roman"/>
              </a:rPr>
              <a:t>6.3</a:t>
            </a:r>
            <a:r>
              <a:rPr sz="1400" b="1" spc="-35" dirty="0">
                <a:solidFill>
                  <a:srgbClr val="854904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854904"/>
                </a:solidFill>
                <a:latin typeface="Times New Roman"/>
                <a:cs typeface="Times New Roman"/>
              </a:rPr>
              <a:t>,</a:t>
            </a:r>
            <a:r>
              <a:rPr sz="1400" b="1" spc="-35" dirty="0">
                <a:solidFill>
                  <a:srgbClr val="854904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854904"/>
                </a:solidFill>
                <a:latin typeface="Times New Roman"/>
                <a:cs typeface="Times New Roman"/>
              </a:rPr>
              <a:t>14.43</a:t>
            </a:r>
            <a:r>
              <a:rPr sz="1400" b="1" spc="-45" dirty="0">
                <a:solidFill>
                  <a:srgbClr val="854904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854904"/>
                </a:solidFill>
                <a:latin typeface="Times New Roman"/>
                <a:cs typeface="Times New Roman"/>
              </a:rPr>
              <a:t>«Нарушение</a:t>
            </a:r>
            <a:r>
              <a:rPr sz="1400" b="1" spc="-20" dirty="0">
                <a:solidFill>
                  <a:srgbClr val="854904"/>
                </a:solidFill>
                <a:latin typeface="Times New Roman"/>
                <a:cs typeface="Times New Roman"/>
              </a:rPr>
              <a:t> </a:t>
            </a:r>
            <a:r>
              <a:rPr sz="1400" b="1" spc="-10" dirty="0">
                <a:solidFill>
                  <a:srgbClr val="854904"/>
                </a:solidFill>
                <a:latin typeface="Times New Roman"/>
                <a:cs typeface="Times New Roman"/>
              </a:rPr>
              <a:t>изготовителем,</a:t>
            </a:r>
            <a:r>
              <a:rPr sz="1400" b="1" spc="-40" dirty="0">
                <a:solidFill>
                  <a:srgbClr val="854904"/>
                </a:solidFill>
                <a:latin typeface="Times New Roman"/>
                <a:cs typeface="Times New Roman"/>
              </a:rPr>
              <a:t> </a:t>
            </a:r>
            <a:r>
              <a:rPr sz="1400" b="1" spc="-10" dirty="0">
                <a:solidFill>
                  <a:srgbClr val="854904"/>
                </a:solidFill>
                <a:latin typeface="Times New Roman"/>
                <a:cs typeface="Times New Roman"/>
              </a:rPr>
              <a:t>исполнителем,</a:t>
            </a:r>
            <a:endParaRPr sz="14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400" b="1" spc="-10" dirty="0">
                <a:solidFill>
                  <a:srgbClr val="854904"/>
                </a:solidFill>
                <a:latin typeface="Times New Roman"/>
                <a:cs typeface="Times New Roman"/>
              </a:rPr>
              <a:t>продавцом</a:t>
            </a:r>
            <a:r>
              <a:rPr sz="1400" b="1" spc="-30" dirty="0">
                <a:solidFill>
                  <a:srgbClr val="854904"/>
                </a:solidFill>
                <a:latin typeface="Times New Roman"/>
                <a:cs typeface="Times New Roman"/>
              </a:rPr>
              <a:t> </a:t>
            </a:r>
            <a:r>
              <a:rPr sz="1400" b="1" spc="-10" dirty="0">
                <a:solidFill>
                  <a:srgbClr val="854904"/>
                </a:solidFill>
                <a:latin typeface="Times New Roman"/>
                <a:cs typeface="Times New Roman"/>
              </a:rPr>
              <a:t>требований</a:t>
            </a:r>
            <a:r>
              <a:rPr sz="1400" b="1" spc="-15" dirty="0">
                <a:solidFill>
                  <a:srgbClr val="854904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854904"/>
                </a:solidFill>
                <a:latin typeface="Times New Roman"/>
                <a:cs typeface="Times New Roman"/>
              </a:rPr>
              <a:t>технических</a:t>
            </a:r>
            <a:r>
              <a:rPr sz="1400" b="1" spc="20" dirty="0">
                <a:solidFill>
                  <a:srgbClr val="854904"/>
                </a:solidFill>
                <a:latin typeface="Times New Roman"/>
                <a:cs typeface="Times New Roman"/>
              </a:rPr>
              <a:t> </a:t>
            </a:r>
            <a:r>
              <a:rPr sz="1400" b="1" spc="-10" dirty="0">
                <a:solidFill>
                  <a:srgbClr val="854904"/>
                </a:solidFill>
                <a:latin typeface="Times New Roman"/>
                <a:cs typeface="Times New Roman"/>
              </a:rPr>
              <a:t>регламентов»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1372088" y="3922776"/>
            <a:ext cx="702945" cy="2748280"/>
          </a:xfrm>
          <a:prstGeom prst="rect">
            <a:avLst/>
          </a:prstGeom>
          <a:solidFill>
            <a:srgbClr val="FFDF6B"/>
          </a:solidFill>
          <a:ln w="12192">
            <a:solidFill>
              <a:srgbClr val="BB9304"/>
            </a:solidFill>
          </a:ln>
        </p:spPr>
        <p:txBody>
          <a:bodyPr vert="vert" wrap="square" lIns="0" tIns="45720" rIns="0" bIns="0" rtlCol="0">
            <a:spAutoFit/>
          </a:bodyPr>
          <a:lstStyle/>
          <a:p>
            <a:pPr marL="46355" marR="314325">
              <a:lnSpc>
                <a:spcPct val="101200"/>
              </a:lnSpc>
              <a:spcBef>
                <a:spcPts val="360"/>
              </a:spcBef>
            </a:pPr>
            <a:r>
              <a:rPr sz="1400" b="1" dirty="0">
                <a:latin typeface="Calibri"/>
                <a:cs typeface="Calibri"/>
              </a:rPr>
              <a:t>СанПиН</a:t>
            </a:r>
            <a:r>
              <a:rPr sz="1400" b="1" spc="-15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3.3686-</a:t>
            </a:r>
            <a:r>
              <a:rPr sz="1400" b="1" dirty="0">
                <a:latin typeface="Calibri"/>
                <a:cs typeface="Calibri"/>
              </a:rPr>
              <a:t>21</a:t>
            </a:r>
            <a:r>
              <a:rPr sz="1400" b="1" spc="3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"Санитарно- </a:t>
            </a:r>
            <a:r>
              <a:rPr sz="1200" dirty="0">
                <a:latin typeface="Calibri"/>
                <a:cs typeface="Calibri"/>
              </a:rPr>
              <a:t>эпидемиологические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требования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spc="-25" dirty="0">
                <a:latin typeface="Calibri"/>
                <a:cs typeface="Calibri"/>
              </a:rPr>
              <a:t>по</a:t>
            </a:r>
            <a:endParaRPr sz="1200">
              <a:latin typeface="Calibri"/>
              <a:cs typeface="Calibri"/>
            </a:endParaRPr>
          </a:p>
          <a:p>
            <a:pPr marL="46355">
              <a:lnSpc>
                <a:spcPct val="100000"/>
              </a:lnSpc>
            </a:pPr>
            <a:r>
              <a:rPr sz="1200" dirty="0">
                <a:latin typeface="Calibri"/>
                <a:cs typeface="Calibri"/>
              </a:rPr>
              <a:t>профилактике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инфекционных</a:t>
            </a:r>
            <a:r>
              <a:rPr sz="1200" spc="-10" dirty="0">
                <a:latin typeface="Calibri"/>
                <a:cs typeface="Calibri"/>
              </a:rPr>
              <a:t> болезней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48334" y="284480"/>
            <a:ext cx="10292080" cy="422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spc="-35" dirty="0">
                <a:solidFill>
                  <a:schemeClr val="accent2">
                    <a:lumMod val="75000"/>
                  </a:schemeClr>
                </a:solidFill>
              </a:rPr>
              <a:t>IV.</a:t>
            </a:r>
            <a:r>
              <a:rPr sz="2600" spc="-7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sz="2600" spc="-10" dirty="0">
                <a:solidFill>
                  <a:schemeClr val="accent2">
                    <a:lumMod val="75000"/>
                  </a:schemeClr>
                </a:solidFill>
              </a:rPr>
              <a:t>Требования</a:t>
            </a:r>
            <a:r>
              <a:rPr sz="2600" spc="-9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sz="2600" dirty="0">
                <a:solidFill>
                  <a:schemeClr val="accent2">
                    <a:lumMod val="75000"/>
                  </a:schemeClr>
                </a:solidFill>
              </a:rPr>
              <a:t>к</a:t>
            </a:r>
            <a:r>
              <a:rPr sz="2600" spc="-75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sz="2600" dirty="0">
                <a:solidFill>
                  <a:schemeClr val="accent2">
                    <a:lumMod val="75000"/>
                  </a:schemeClr>
                </a:solidFill>
              </a:rPr>
              <a:t>размещению</a:t>
            </a:r>
            <a:r>
              <a:rPr sz="2600" spc="-1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sz="2600" dirty="0">
                <a:solidFill>
                  <a:schemeClr val="accent2">
                    <a:lumMod val="75000"/>
                  </a:schemeClr>
                </a:solidFill>
              </a:rPr>
              <a:t>торговых</a:t>
            </a:r>
            <a:r>
              <a:rPr sz="2600" spc="-6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sz="2600" dirty="0">
                <a:solidFill>
                  <a:schemeClr val="accent2">
                    <a:lumMod val="75000"/>
                  </a:schemeClr>
                </a:solidFill>
              </a:rPr>
              <a:t>объектов</a:t>
            </a:r>
            <a:r>
              <a:rPr sz="2600" spc="-85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sz="2600" dirty="0">
                <a:solidFill>
                  <a:schemeClr val="accent2">
                    <a:lumMod val="75000"/>
                  </a:schemeClr>
                </a:solidFill>
              </a:rPr>
              <a:t>и</a:t>
            </a:r>
            <a:r>
              <a:rPr sz="2600" spc="-7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sz="2600" dirty="0" err="1">
                <a:solidFill>
                  <a:schemeClr val="accent2">
                    <a:lumMod val="75000"/>
                  </a:schemeClr>
                </a:solidFill>
              </a:rPr>
              <a:t>их</a:t>
            </a:r>
            <a:r>
              <a:rPr sz="2600" spc="-7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sz="2600" spc="-10" dirty="0" err="1" smtClean="0">
                <a:solidFill>
                  <a:schemeClr val="accent2">
                    <a:lumMod val="75000"/>
                  </a:schemeClr>
                </a:solidFill>
              </a:rPr>
              <a:t>территории</a:t>
            </a:r>
            <a:endParaRPr sz="2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91515" y="995552"/>
            <a:ext cx="6080125" cy="4861560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241300" marR="561340" indent="-228600">
              <a:lnSpc>
                <a:spcPct val="80000"/>
              </a:lnSpc>
              <a:spcBef>
                <a:spcPts val="725"/>
              </a:spcBef>
              <a:buFont typeface="Arial"/>
              <a:buChar char="•"/>
              <a:tabLst>
                <a:tab pos="241300" algn="l"/>
              </a:tabLst>
            </a:pPr>
            <a:r>
              <a:rPr sz="2600" b="1" dirty="0">
                <a:solidFill>
                  <a:srgbClr val="4F3434"/>
                </a:solidFill>
                <a:latin typeface="Calibri"/>
                <a:cs typeface="Calibri"/>
              </a:rPr>
              <a:t>Размещение</a:t>
            </a:r>
            <a:r>
              <a:rPr sz="2600" b="1" spc="-90" dirty="0">
                <a:solidFill>
                  <a:srgbClr val="4F3434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4F3434"/>
                </a:solidFill>
                <a:latin typeface="Calibri"/>
                <a:cs typeface="Calibri"/>
              </a:rPr>
              <a:t>торговых</a:t>
            </a:r>
            <a:r>
              <a:rPr sz="2600" spc="-70" dirty="0">
                <a:solidFill>
                  <a:srgbClr val="4F3434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4F3434"/>
                </a:solidFill>
                <a:latin typeface="Calibri"/>
                <a:cs typeface="Calibri"/>
              </a:rPr>
              <a:t>объектов</a:t>
            </a:r>
            <a:r>
              <a:rPr sz="2600" spc="-70" dirty="0">
                <a:solidFill>
                  <a:srgbClr val="4F3434"/>
                </a:solidFill>
                <a:latin typeface="Calibri"/>
                <a:cs typeface="Calibri"/>
              </a:rPr>
              <a:t> </a:t>
            </a:r>
            <a:r>
              <a:rPr sz="2600" spc="-50" dirty="0">
                <a:solidFill>
                  <a:srgbClr val="4F3434"/>
                </a:solidFill>
                <a:latin typeface="Calibri"/>
                <a:cs typeface="Calibri"/>
              </a:rPr>
              <a:t>в </a:t>
            </a:r>
            <a:r>
              <a:rPr sz="2600" dirty="0">
                <a:solidFill>
                  <a:srgbClr val="4F3434"/>
                </a:solidFill>
                <a:latin typeface="Calibri"/>
                <a:cs typeface="Calibri"/>
              </a:rPr>
              <a:t>многоквартирных</a:t>
            </a:r>
            <a:r>
              <a:rPr sz="2600" spc="-85" dirty="0">
                <a:solidFill>
                  <a:srgbClr val="4F3434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4F3434"/>
                </a:solidFill>
                <a:latin typeface="Calibri"/>
                <a:cs typeface="Calibri"/>
              </a:rPr>
              <a:t>домах,</a:t>
            </a:r>
            <a:r>
              <a:rPr sz="2600" spc="-45" dirty="0">
                <a:solidFill>
                  <a:srgbClr val="4F3434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4F3434"/>
                </a:solidFill>
                <a:latin typeface="Calibri"/>
                <a:cs typeface="Calibri"/>
              </a:rPr>
              <a:t>в</a:t>
            </a:r>
            <a:r>
              <a:rPr sz="2600" spc="-50" dirty="0">
                <a:solidFill>
                  <a:srgbClr val="4F3434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4F3434"/>
                </a:solidFill>
                <a:latin typeface="Calibri"/>
                <a:cs typeface="Calibri"/>
              </a:rPr>
              <a:t>том</a:t>
            </a:r>
            <a:r>
              <a:rPr sz="2600" spc="-40" dirty="0">
                <a:solidFill>
                  <a:srgbClr val="4F3434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4F3434"/>
                </a:solidFill>
                <a:latin typeface="Calibri"/>
                <a:cs typeface="Calibri"/>
              </a:rPr>
              <a:t>числе </a:t>
            </a:r>
            <a:r>
              <a:rPr sz="2600" b="1" dirty="0">
                <a:solidFill>
                  <a:srgbClr val="4F3434"/>
                </a:solidFill>
                <a:latin typeface="Calibri"/>
                <a:cs typeface="Calibri"/>
              </a:rPr>
              <a:t>установка</a:t>
            </a:r>
            <a:r>
              <a:rPr sz="2600" b="1" spc="-50" dirty="0">
                <a:solidFill>
                  <a:srgbClr val="4F3434"/>
                </a:solidFill>
                <a:latin typeface="Calibri"/>
                <a:cs typeface="Calibri"/>
              </a:rPr>
              <a:t> </a:t>
            </a:r>
            <a:r>
              <a:rPr sz="2600" b="1" dirty="0">
                <a:solidFill>
                  <a:srgbClr val="4F3434"/>
                </a:solidFill>
                <a:latin typeface="Calibri"/>
                <a:cs typeface="Calibri"/>
              </a:rPr>
              <a:t>и</a:t>
            </a:r>
            <a:r>
              <a:rPr sz="2600" b="1" spc="-35" dirty="0">
                <a:solidFill>
                  <a:srgbClr val="4F3434"/>
                </a:solidFill>
                <a:latin typeface="Calibri"/>
                <a:cs typeface="Calibri"/>
              </a:rPr>
              <a:t> </a:t>
            </a:r>
            <a:r>
              <a:rPr sz="2600" b="1" dirty="0">
                <a:solidFill>
                  <a:srgbClr val="4F3434"/>
                </a:solidFill>
                <a:latin typeface="Calibri"/>
                <a:cs typeface="Calibri"/>
              </a:rPr>
              <a:t>эксплуатация</a:t>
            </a:r>
            <a:r>
              <a:rPr sz="2600" b="1" spc="-35" dirty="0">
                <a:solidFill>
                  <a:srgbClr val="4F3434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4F3434"/>
                </a:solidFill>
                <a:latin typeface="Calibri"/>
                <a:cs typeface="Calibri"/>
              </a:rPr>
              <a:t>в</a:t>
            </a:r>
            <a:r>
              <a:rPr sz="2600" spc="-35" dirty="0">
                <a:solidFill>
                  <a:srgbClr val="4F3434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4F3434"/>
                </a:solidFill>
                <a:latin typeface="Calibri"/>
                <a:cs typeface="Calibri"/>
              </a:rPr>
              <a:t>таких </a:t>
            </a:r>
            <a:r>
              <a:rPr sz="2600" dirty="0">
                <a:solidFill>
                  <a:srgbClr val="4F3434"/>
                </a:solidFill>
                <a:latin typeface="Calibri"/>
                <a:cs typeface="Calibri"/>
              </a:rPr>
              <a:t>торговых</a:t>
            </a:r>
            <a:r>
              <a:rPr sz="2600" spc="-80" dirty="0">
                <a:solidFill>
                  <a:srgbClr val="4F3434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4F3434"/>
                </a:solidFill>
                <a:latin typeface="Calibri"/>
                <a:cs typeface="Calibri"/>
              </a:rPr>
              <a:t>объектах</a:t>
            </a:r>
            <a:r>
              <a:rPr sz="2600" spc="-45" dirty="0">
                <a:solidFill>
                  <a:srgbClr val="4F3434"/>
                </a:solidFill>
                <a:latin typeface="Calibri"/>
                <a:cs typeface="Calibri"/>
              </a:rPr>
              <a:t> </a:t>
            </a:r>
            <a:r>
              <a:rPr sz="2600" b="1" u="sng" spc="-10" dirty="0">
                <a:solidFill>
                  <a:srgbClr val="4F3434"/>
                </a:solidFill>
                <a:uFill>
                  <a:solidFill>
                    <a:srgbClr val="4F3434"/>
                  </a:solidFill>
                </a:uFill>
                <a:latin typeface="Calibri"/>
                <a:cs typeface="Calibri"/>
              </a:rPr>
              <a:t>стационарных</a:t>
            </a:r>
            <a:r>
              <a:rPr sz="2600" b="1" spc="-10" dirty="0">
                <a:solidFill>
                  <a:srgbClr val="4F3434"/>
                </a:solidFill>
                <a:latin typeface="Calibri"/>
                <a:cs typeface="Calibri"/>
              </a:rPr>
              <a:t> </a:t>
            </a:r>
            <a:r>
              <a:rPr sz="2600" b="1" u="sng" spc="-10" dirty="0">
                <a:solidFill>
                  <a:srgbClr val="4F3434"/>
                </a:solidFill>
                <a:uFill>
                  <a:solidFill>
                    <a:srgbClr val="4F3434"/>
                  </a:solidFill>
                </a:uFill>
                <a:latin typeface="Calibri"/>
                <a:cs typeface="Calibri"/>
              </a:rPr>
              <a:t>холодильных</a:t>
            </a:r>
            <a:r>
              <a:rPr sz="2600" b="1" u="sng" spc="-100" dirty="0">
                <a:solidFill>
                  <a:srgbClr val="4F3434"/>
                </a:solidFill>
                <a:uFill>
                  <a:solidFill>
                    <a:srgbClr val="4F3434"/>
                  </a:solidFill>
                </a:uFill>
                <a:latin typeface="Calibri"/>
                <a:cs typeface="Calibri"/>
              </a:rPr>
              <a:t> </a:t>
            </a:r>
            <a:r>
              <a:rPr sz="2600" b="1" u="sng" dirty="0">
                <a:solidFill>
                  <a:srgbClr val="4F3434"/>
                </a:solidFill>
                <a:uFill>
                  <a:solidFill>
                    <a:srgbClr val="4F3434"/>
                  </a:solidFill>
                </a:uFill>
                <a:latin typeface="Calibri"/>
                <a:cs typeface="Calibri"/>
              </a:rPr>
              <a:t>камер</a:t>
            </a:r>
            <a:r>
              <a:rPr sz="2600" u="sng" dirty="0">
                <a:solidFill>
                  <a:srgbClr val="4F3434"/>
                </a:solidFill>
                <a:uFill>
                  <a:solidFill>
                    <a:srgbClr val="4F3434"/>
                  </a:solidFill>
                </a:uFill>
                <a:latin typeface="Calibri"/>
                <a:cs typeface="Calibri"/>
              </a:rPr>
              <a:t>,</a:t>
            </a:r>
            <a:r>
              <a:rPr sz="2600" u="sng" spc="-70" dirty="0">
                <a:solidFill>
                  <a:srgbClr val="4F3434"/>
                </a:solidFill>
                <a:uFill>
                  <a:solidFill>
                    <a:srgbClr val="4F3434"/>
                  </a:solidFill>
                </a:uFill>
                <a:latin typeface="Calibri"/>
                <a:cs typeface="Calibri"/>
              </a:rPr>
              <a:t> </a:t>
            </a:r>
            <a:r>
              <a:rPr sz="2600" b="1" u="sng" spc="-10" dirty="0">
                <a:solidFill>
                  <a:srgbClr val="4F3434"/>
                </a:solidFill>
                <a:uFill>
                  <a:solidFill>
                    <a:srgbClr val="4F3434"/>
                  </a:solidFill>
                </a:uFill>
                <a:latin typeface="Calibri"/>
                <a:cs typeface="Calibri"/>
              </a:rPr>
              <a:t>холодильных</a:t>
            </a:r>
            <a:endParaRPr sz="2600">
              <a:latin typeface="Calibri"/>
              <a:cs typeface="Calibri"/>
            </a:endParaRPr>
          </a:p>
          <a:p>
            <a:pPr marL="241300" marR="159385">
              <a:lnSpc>
                <a:spcPct val="80000"/>
              </a:lnSpc>
              <a:spcBef>
                <a:spcPts val="5"/>
              </a:spcBef>
            </a:pPr>
            <a:r>
              <a:rPr sz="2600" b="1" u="sng" dirty="0">
                <a:solidFill>
                  <a:srgbClr val="4F3434"/>
                </a:solidFill>
                <a:uFill>
                  <a:solidFill>
                    <a:srgbClr val="4F3434"/>
                  </a:solidFill>
                </a:uFill>
                <a:latin typeface="Calibri"/>
                <a:cs typeface="Calibri"/>
              </a:rPr>
              <a:t>агрегатов</a:t>
            </a:r>
            <a:r>
              <a:rPr sz="2600" b="1" u="sng" spc="-25" dirty="0">
                <a:solidFill>
                  <a:srgbClr val="4F3434"/>
                </a:solidFill>
                <a:uFill>
                  <a:solidFill>
                    <a:srgbClr val="4F3434"/>
                  </a:solidFill>
                </a:uFill>
                <a:latin typeface="Calibri"/>
                <a:cs typeface="Calibri"/>
              </a:rPr>
              <a:t> </a:t>
            </a:r>
            <a:r>
              <a:rPr sz="2600" b="1" u="sng" dirty="0">
                <a:solidFill>
                  <a:srgbClr val="4F3434"/>
                </a:solidFill>
                <a:uFill>
                  <a:solidFill>
                    <a:srgbClr val="4F3434"/>
                  </a:solidFill>
                </a:uFill>
                <a:latin typeface="Calibri"/>
                <a:cs typeface="Calibri"/>
              </a:rPr>
              <a:t>и</a:t>
            </a:r>
            <a:r>
              <a:rPr sz="2600" b="1" u="sng" spc="-45" dirty="0">
                <a:solidFill>
                  <a:srgbClr val="4F3434"/>
                </a:solidFill>
                <a:uFill>
                  <a:solidFill>
                    <a:srgbClr val="4F3434"/>
                  </a:solidFill>
                </a:uFill>
                <a:latin typeface="Calibri"/>
                <a:cs typeface="Calibri"/>
              </a:rPr>
              <a:t> </a:t>
            </a:r>
            <a:r>
              <a:rPr sz="2600" b="1" u="sng" spc="-10" dirty="0">
                <a:solidFill>
                  <a:srgbClr val="4F3434"/>
                </a:solidFill>
                <a:uFill>
                  <a:solidFill>
                    <a:srgbClr val="4F3434"/>
                  </a:solidFill>
                </a:uFill>
                <a:latin typeface="Calibri"/>
                <a:cs typeface="Calibri"/>
              </a:rPr>
              <a:t>грузоподъемников</a:t>
            </a:r>
            <a:r>
              <a:rPr sz="2600" spc="-10" dirty="0">
                <a:solidFill>
                  <a:srgbClr val="4F3434"/>
                </a:solidFill>
                <a:latin typeface="Calibri"/>
                <a:cs typeface="Calibri"/>
              </a:rPr>
              <a:t>,</a:t>
            </a:r>
            <a:r>
              <a:rPr sz="2600" spc="-45" dirty="0">
                <a:solidFill>
                  <a:srgbClr val="4F3434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4F3434"/>
                </a:solidFill>
                <a:latin typeface="Calibri"/>
                <a:cs typeface="Calibri"/>
              </a:rPr>
              <a:t>а</a:t>
            </a:r>
            <a:r>
              <a:rPr sz="2600" spc="-20" dirty="0">
                <a:solidFill>
                  <a:srgbClr val="4F3434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4F3434"/>
                </a:solidFill>
                <a:latin typeface="Calibri"/>
                <a:cs typeface="Calibri"/>
              </a:rPr>
              <a:t>также погрузочно-</a:t>
            </a:r>
            <a:r>
              <a:rPr sz="2600" dirty="0">
                <a:solidFill>
                  <a:srgbClr val="4F3434"/>
                </a:solidFill>
                <a:latin typeface="Calibri"/>
                <a:cs typeface="Calibri"/>
              </a:rPr>
              <a:t>разгрузочные</a:t>
            </a:r>
            <a:r>
              <a:rPr sz="2600" spc="-40" dirty="0">
                <a:solidFill>
                  <a:srgbClr val="4F3434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4F3434"/>
                </a:solidFill>
                <a:latin typeface="Calibri"/>
                <a:cs typeface="Calibri"/>
              </a:rPr>
              <a:t>работы</a:t>
            </a:r>
            <a:r>
              <a:rPr sz="2600" spc="-5" dirty="0">
                <a:solidFill>
                  <a:srgbClr val="4F3434"/>
                </a:solidFill>
                <a:latin typeface="Calibri"/>
                <a:cs typeface="Calibri"/>
              </a:rPr>
              <a:t> </a:t>
            </a:r>
            <a:r>
              <a:rPr sz="2600" spc="-50" dirty="0">
                <a:solidFill>
                  <a:srgbClr val="4F3434"/>
                </a:solidFill>
                <a:latin typeface="Calibri"/>
                <a:cs typeface="Calibri"/>
              </a:rPr>
              <a:t>в </a:t>
            </a:r>
            <a:r>
              <a:rPr sz="2600" dirty="0">
                <a:solidFill>
                  <a:srgbClr val="4F3434"/>
                </a:solidFill>
                <a:latin typeface="Calibri"/>
                <a:cs typeface="Calibri"/>
              </a:rPr>
              <a:t>торговых</a:t>
            </a:r>
            <a:r>
              <a:rPr sz="2600" spc="-80" dirty="0">
                <a:solidFill>
                  <a:srgbClr val="4F3434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4F3434"/>
                </a:solidFill>
                <a:latin typeface="Calibri"/>
                <a:cs typeface="Calibri"/>
              </a:rPr>
              <a:t>объектах,</a:t>
            </a:r>
            <a:r>
              <a:rPr sz="2600" spc="-65" dirty="0">
                <a:solidFill>
                  <a:srgbClr val="4F3434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4F3434"/>
                </a:solidFill>
                <a:latin typeface="Calibri"/>
                <a:cs typeface="Calibri"/>
              </a:rPr>
              <a:t>встроенных, встроено-</a:t>
            </a:r>
            <a:r>
              <a:rPr sz="2600" dirty="0">
                <a:solidFill>
                  <a:srgbClr val="4F3434"/>
                </a:solidFill>
                <a:latin typeface="Calibri"/>
                <a:cs typeface="Calibri"/>
              </a:rPr>
              <a:t>пристроенных</a:t>
            </a:r>
            <a:r>
              <a:rPr sz="2600" spc="20" dirty="0">
                <a:solidFill>
                  <a:srgbClr val="4F3434"/>
                </a:solidFill>
                <a:latin typeface="Calibri"/>
                <a:cs typeface="Calibri"/>
              </a:rPr>
              <a:t> </a:t>
            </a:r>
            <a:r>
              <a:rPr sz="2600" spc="-50" dirty="0">
                <a:solidFill>
                  <a:srgbClr val="4F3434"/>
                </a:solidFill>
                <a:latin typeface="Calibri"/>
                <a:cs typeface="Calibri"/>
              </a:rPr>
              <a:t>в </a:t>
            </a:r>
            <a:r>
              <a:rPr sz="2600" dirty="0">
                <a:solidFill>
                  <a:srgbClr val="4F3434"/>
                </a:solidFill>
                <a:latin typeface="Calibri"/>
                <a:cs typeface="Calibri"/>
              </a:rPr>
              <a:t>многоквартирный</a:t>
            </a:r>
            <a:r>
              <a:rPr sz="2600" spc="-80" dirty="0">
                <a:solidFill>
                  <a:srgbClr val="4F3434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4F3434"/>
                </a:solidFill>
                <a:latin typeface="Calibri"/>
                <a:cs typeface="Calibri"/>
              </a:rPr>
              <a:t>дом,</a:t>
            </a:r>
            <a:r>
              <a:rPr sz="2600" spc="-55" dirty="0">
                <a:solidFill>
                  <a:srgbClr val="4F3434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4F3434"/>
                </a:solidFill>
                <a:latin typeface="Calibri"/>
                <a:cs typeface="Calibri"/>
              </a:rPr>
              <a:t>пристроенных</a:t>
            </a:r>
            <a:r>
              <a:rPr sz="2600" spc="-80" dirty="0">
                <a:solidFill>
                  <a:srgbClr val="4F3434"/>
                </a:solidFill>
                <a:latin typeface="Calibri"/>
                <a:cs typeface="Calibri"/>
              </a:rPr>
              <a:t> </a:t>
            </a:r>
            <a:r>
              <a:rPr sz="2600" spc="-50" dirty="0">
                <a:solidFill>
                  <a:srgbClr val="4F3434"/>
                </a:solidFill>
                <a:latin typeface="Calibri"/>
                <a:cs typeface="Calibri"/>
              </a:rPr>
              <a:t>к </a:t>
            </a:r>
            <a:r>
              <a:rPr sz="2600" dirty="0">
                <a:solidFill>
                  <a:srgbClr val="4F3434"/>
                </a:solidFill>
                <a:latin typeface="Calibri"/>
                <a:cs typeface="Calibri"/>
              </a:rPr>
              <a:t>многоквартирному</a:t>
            </a:r>
            <a:r>
              <a:rPr sz="2600" spc="-125" dirty="0">
                <a:solidFill>
                  <a:srgbClr val="4F3434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4F3434"/>
                </a:solidFill>
                <a:latin typeface="Calibri"/>
                <a:cs typeface="Calibri"/>
              </a:rPr>
              <a:t>дому</a:t>
            </a:r>
            <a:r>
              <a:rPr sz="2600" spc="-80" dirty="0">
                <a:solidFill>
                  <a:srgbClr val="4F3434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4F3434"/>
                </a:solidFill>
                <a:latin typeface="Calibri"/>
                <a:cs typeface="Calibri"/>
              </a:rPr>
              <a:t>должны</a:t>
            </a:r>
            <a:endParaRPr sz="2600">
              <a:latin typeface="Calibri"/>
              <a:cs typeface="Calibri"/>
            </a:endParaRPr>
          </a:p>
          <a:p>
            <a:pPr marL="241300" marR="1765300">
              <a:lnSpc>
                <a:spcPct val="80000"/>
              </a:lnSpc>
            </a:pPr>
            <a:r>
              <a:rPr sz="2600" dirty="0">
                <a:solidFill>
                  <a:srgbClr val="4F3434"/>
                </a:solidFill>
                <a:latin typeface="Calibri"/>
                <a:cs typeface="Calibri"/>
              </a:rPr>
              <a:t>осуществляться</a:t>
            </a:r>
            <a:r>
              <a:rPr sz="2600" spc="-60" dirty="0">
                <a:solidFill>
                  <a:srgbClr val="4F3434"/>
                </a:solidFill>
                <a:latin typeface="Calibri"/>
                <a:cs typeface="Calibri"/>
              </a:rPr>
              <a:t> </a:t>
            </a:r>
            <a:r>
              <a:rPr sz="2600" b="1" dirty="0">
                <a:solidFill>
                  <a:srgbClr val="4F3434"/>
                </a:solidFill>
                <a:latin typeface="Calibri"/>
                <a:cs typeface="Calibri"/>
              </a:rPr>
              <a:t>при</a:t>
            </a:r>
            <a:r>
              <a:rPr sz="2600" b="1" spc="-50" dirty="0">
                <a:solidFill>
                  <a:srgbClr val="4F3434"/>
                </a:solidFill>
                <a:latin typeface="Calibri"/>
                <a:cs typeface="Calibri"/>
              </a:rPr>
              <a:t> </a:t>
            </a:r>
            <a:r>
              <a:rPr sz="2600" b="1" spc="-10" dirty="0">
                <a:solidFill>
                  <a:srgbClr val="4F3434"/>
                </a:solidFill>
                <a:latin typeface="Calibri"/>
                <a:cs typeface="Calibri"/>
              </a:rPr>
              <a:t>условии соблюдения</a:t>
            </a:r>
            <a:r>
              <a:rPr sz="2600" b="1" spc="-75" dirty="0">
                <a:solidFill>
                  <a:srgbClr val="4F3434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4F3434"/>
                </a:solidFill>
                <a:latin typeface="Calibri"/>
                <a:cs typeface="Calibri"/>
              </a:rPr>
              <a:t>санитарно-</a:t>
            </a:r>
            <a:endParaRPr sz="2600">
              <a:latin typeface="Calibri"/>
              <a:cs typeface="Calibri"/>
            </a:endParaRPr>
          </a:p>
          <a:p>
            <a:pPr marL="241300">
              <a:lnSpc>
                <a:spcPts val="2185"/>
              </a:lnSpc>
            </a:pPr>
            <a:r>
              <a:rPr sz="2600" spc="-10" dirty="0">
                <a:solidFill>
                  <a:srgbClr val="4F3434"/>
                </a:solidFill>
                <a:latin typeface="Calibri"/>
                <a:cs typeface="Calibri"/>
              </a:rPr>
              <a:t>эпидемиологических</a:t>
            </a:r>
            <a:r>
              <a:rPr sz="2600" spc="-55" dirty="0">
                <a:solidFill>
                  <a:srgbClr val="4F3434"/>
                </a:solidFill>
                <a:latin typeface="Calibri"/>
                <a:cs typeface="Calibri"/>
              </a:rPr>
              <a:t> </a:t>
            </a:r>
            <a:r>
              <a:rPr sz="2600" b="1" dirty="0">
                <a:solidFill>
                  <a:srgbClr val="4F3434"/>
                </a:solidFill>
                <a:latin typeface="Calibri"/>
                <a:cs typeface="Calibri"/>
              </a:rPr>
              <a:t>требований</a:t>
            </a:r>
            <a:r>
              <a:rPr sz="2600" b="1" spc="-20" dirty="0">
                <a:solidFill>
                  <a:srgbClr val="4F3434"/>
                </a:solidFill>
                <a:latin typeface="Calibri"/>
                <a:cs typeface="Calibri"/>
              </a:rPr>
              <a:t> </a:t>
            </a:r>
            <a:r>
              <a:rPr sz="2600" b="1" spc="-50" dirty="0">
                <a:solidFill>
                  <a:srgbClr val="4F3434"/>
                </a:solidFill>
                <a:latin typeface="Calibri"/>
                <a:cs typeface="Calibri"/>
              </a:rPr>
              <a:t>к</a:t>
            </a:r>
            <a:endParaRPr sz="2600">
              <a:latin typeface="Calibri"/>
              <a:cs typeface="Calibri"/>
            </a:endParaRPr>
          </a:p>
          <a:p>
            <a:pPr marL="241300">
              <a:lnSpc>
                <a:spcPts val="2810"/>
              </a:lnSpc>
            </a:pPr>
            <a:r>
              <a:rPr sz="2600" b="1" dirty="0">
                <a:solidFill>
                  <a:srgbClr val="4F3434"/>
                </a:solidFill>
                <a:latin typeface="Calibri"/>
                <a:cs typeface="Calibri"/>
              </a:rPr>
              <a:t>условиям</a:t>
            </a:r>
            <a:r>
              <a:rPr sz="2600" b="1" spc="-65" dirty="0">
                <a:solidFill>
                  <a:srgbClr val="4F3434"/>
                </a:solidFill>
                <a:latin typeface="Calibri"/>
                <a:cs typeface="Calibri"/>
              </a:rPr>
              <a:t> </a:t>
            </a:r>
            <a:r>
              <a:rPr sz="2600" b="1" dirty="0">
                <a:solidFill>
                  <a:srgbClr val="4F3434"/>
                </a:solidFill>
                <a:latin typeface="Calibri"/>
                <a:cs typeface="Calibri"/>
              </a:rPr>
              <a:t>проживания</a:t>
            </a:r>
            <a:r>
              <a:rPr sz="2600" b="1" spc="-25" dirty="0">
                <a:solidFill>
                  <a:srgbClr val="4F3434"/>
                </a:solidFill>
                <a:latin typeface="Calibri"/>
                <a:cs typeface="Calibri"/>
              </a:rPr>
              <a:t> </a:t>
            </a:r>
            <a:r>
              <a:rPr sz="2600" b="1" dirty="0">
                <a:solidFill>
                  <a:srgbClr val="4F3434"/>
                </a:solidFill>
                <a:latin typeface="Calibri"/>
                <a:cs typeface="Calibri"/>
              </a:rPr>
              <a:t>в</a:t>
            </a:r>
            <a:r>
              <a:rPr sz="2600" b="1" spc="-30" dirty="0">
                <a:solidFill>
                  <a:srgbClr val="4F3434"/>
                </a:solidFill>
                <a:latin typeface="Calibri"/>
                <a:cs typeface="Calibri"/>
              </a:rPr>
              <a:t> </a:t>
            </a:r>
            <a:r>
              <a:rPr sz="2600" b="1" dirty="0">
                <a:solidFill>
                  <a:srgbClr val="4F3434"/>
                </a:solidFill>
                <a:latin typeface="Calibri"/>
                <a:cs typeface="Calibri"/>
              </a:rPr>
              <a:t>жилых</a:t>
            </a:r>
            <a:r>
              <a:rPr sz="2600" b="1" spc="-30" dirty="0">
                <a:solidFill>
                  <a:srgbClr val="4F3434"/>
                </a:solidFill>
                <a:latin typeface="Calibri"/>
                <a:cs typeface="Calibri"/>
              </a:rPr>
              <a:t> </a:t>
            </a:r>
            <a:r>
              <a:rPr sz="2600" b="1" spc="-10" dirty="0">
                <a:solidFill>
                  <a:srgbClr val="4F3434"/>
                </a:solidFill>
                <a:latin typeface="Calibri"/>
                <a:cs typeface="Calibri"/>
              </a:rPr>
              <a:t>зданиях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20116" y="5751372"/>
            <a:ext cx="2237105" cy="422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b="1" dirty="0">
                <a:solidFill>
                  <a:srgbClr val="4F3434"/>
                </a:solidFill>
                <a:latin typeface="Calibri"/>
                <a:cs typeface="Calibri"/>
              </a:rPr>
              <a:t>и </a:t>
            </a:r>
            <a:r>
              <a:rPr sz="2600" b="1" spc="-10" dirty="0">
                <a:solidFill>
                  <a:srgbClr val="4F3434"/>
                </a:solidFill>
                <a:latin typeface="Calibri"/>
                <a:cs typeface="Calibri"/>
              </a:rPr>
              <a:t>помещениях.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277355" y="1226819"/>
            <a:ext cx="5293360" cy="984885"/>
          </a:xfrm>
          <a:prstGeom prst="rect">
            <a:avLst/>
          </a:prstGeom>
          <a:solidFill>
            <a:srgbClr val="A89488"/>
          </a:solidFill>
          <a:ln w="12192">
            <a:solidFill>
              <a:srgbClr val="BB9304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270" algn="ctr">
              <a:lnSpc>
                <a:spcPts val="2135"/>
              </a:lnSpc>
            </a:pPr>
            <a:r>
              <a:rPr sz="2000" b="1" dirty="0">
                <a:solidFill>
                  <a:srgbClr val="FFFF00"/>
                </a:solidFill>
                <a:latin typeface="Times New Roman"/>
                <a:cs typeface="Times New Roman"/>
              </a:rPr>
              <a:t>до</a:t>
            </a:r>
            <a:r>
              <a:rPr sz="2000" b="1" spc="-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00"/>
                </a:solidFill>
                <a:latin typeface="Times New Roman"/>
                <a:cs typeface="Times New Roman"/>
              </a:rPr>
              <a:t>01.03.2021</a:t>
            </a:r>
            <a:r>
              <a:rPr sz="2000" b="1" spc="-3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FFFFFF"/>
                </a:solidFill>
                <a:latin typeface="Times New Roman"/>
                <a:cs typeface="Times New Roman"/>
              </a:rPr>
              <a:t>СанПиН</a:t>
            </a:r>
            <a:r>
              <a:rPr sz="16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Times New Roman"/>
                <a:cs typeface="Times New Roman"/>
              </a:rPr>
              <a:t>2.1.2.2645-10"Санитарно-</a:t>
            </a:r>
            <a:endParaRPr sz="1600">
              <a:latin typeface="Times New Roman"/>
              <a:cs typeface="Times New Roman"/>
            </a:endParaRPr>
          </a:p>
          <a:p>
            <a:pPr marL="158115" marR="149225" algn="ctr">
              <a:lnSpc>
                <a:spcPct val="100000"/>
              </a:lnSpc>
            </a:pPr>
            <a:r>
              <a:rPr sz="1600" spc="-10" dirty="0">
                <a:solidFill>
                  <a:srgbClr val="FFFFFF"/>
                </a:solidFill>
                <a:latin typeface="Times New Roman"/>
                <a:cs typeface="Times New Roman"/>
              </a:rPr>
              <a:t>эпидемиологические</a:t>
            </a:r>
            <a:r>
              <a:rPr sz="1600" spc="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FFFFFF"/>
                </a:solidFill>
                <a:latin typeface="Times New Roman"/>
                <a:cs typeface="Times New Roman"/>
              </a:rPr>
              <a:t>требования</a:t>
            </a:r>
            <a:r>
              <a:rPr sz="16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FFFFFF"/>
                </a:solidFill>
                <a:latin typeface="Times New Roman"/>
                <a:cs typeface="Times New Roman"/>
              </a:rPr>
              <a:t>к</a:t>
            </a:r>
            <a:r>
              <a:rPr sz="16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FFFFFF"/>
                </a:solidFill>
                <a:latin typeface="Times New Roman"/>
                <a:cs typeface="Times New Roman"/>
              </a:rPr>
              <a:t>условиям</a:t>
            </a:r>
            <a:r>
              <a:rPr sz="16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Times New Roman"/>
                <a:cs typeface="Times New Roman"/>
              </a:rPr>
              <a:t>проживания </a:t>
            </a:r>
            <a:r>
              <a:rPr sz="1600" dirty="0">
                <a:solidFill>
                  <a:srgbClr val="FFFFFF"/>
                </a:solidFill>
                <a:latin typeface="Times New Roman"/>
                <a:cs typeface="Times New Roman"/>
              </a:rPr>
              <a:t>в</a:t>
            </a:r>
            <a:r>
              <a:rPr sz="16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FFFFFF"/>
                </a:solidFill>
                <a:latin typeface="Times New Roman"/>
                <a:cs typeface="Times New Roman"/>
              </a:rPr>
              <a:t>жилых</a:t>
            </a:r>
            <a:r>
              <a:rPr sz="16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FFFFFF"/>
                </a:solidFill>
                <a:latin typeface="Times New Roman"/>
                <a:cs typeface="Times New Roman"/>
              </a:rPr>
              <a:t>зданиях</a:t>
            </a:r>
            <a:r>
              <a:rPr sz="16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FFFFFF"/>
                </a:solidFill>
                <a:latin typeface="Times New Roman"/>
                <a:cs typeface="Times New Roman"/>
              </a:rPr>
              <a:t>и</a:t>
            </a:r>
            <a:r>
              <a:rPr sz="16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FFFFFF"/>
                </a:solidFill>
                <a:latin typeface="Times New Roman"/>
                <a:cs typeface="Times New Roman"/>
              </a:rPr>
              <a:t>помещениях.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Times New Roman"/>
                <a:cs typeface="Times New Roman"/>
              </a:rPr>
              <a:t>Санитарно- эпидемиологические</a:t>
            </a:r>
            <a:r>
              <a:rPr sz="1600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FFFFFF"/>
                </a:solidFill>
                <a:latin typeface="Times New Roman"/>
                <a:cs typeface="Times New Roman"/>
              </a:rPr>
              <a:t>правила</a:t>
            </a:r>
            <a:r>
              <a:rPr sz="16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FFFFFF"/>
                </a:solidFill>
                <a:latin typeface="Times New Roman"/>
                <a:cs typeface="Times New Roman"/>
              </a:rPr>
              <a:t>и</a:t>
            </a:r>
            <a:r>
              <a:rPr sz="16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Times New Roman"/>
                <a:cs typeface="Times New Roman"/>
              </a:rPr>
              <a:t>нормативы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527418" y="3974084"/>
            <a:ext cx="4692650" cy="18554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B13113"/>
                </a:solidFill>
                <a:latin typeface="Times New Roman"/>
                <a:cs typeface="Times New Roman"/>
              </a:rPr>
              <a:t>Погрузку</a:t>
            </a:r>
            <a:r>
              <a:rPr sz="2000" spc="-65" dirty="0">
                <a:solidFill>
                  <a:srgbClr val="B13113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B13113"/>
                </a:solidFill>
                <a:latin typeface="Times New Roman"/>
                <a:cs typeface="Times New Roman"/>
              </a:rPr>
              <a:t>и</a:t>
            </a:r>
            <a:r>
              <a:rPr sz="2000" spc="-45" dirty="0">
                <a:solidFill>
                  <a:srgbClr val="B13113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B13113"/>
                </a:solidFill>
                <a:latin typeface="Times New Roman"/>
                <a:cs typeface="Times New Roman"/>
              </a:rPr>
              <a:t>разгрузку</a:t>
            </a:r>
            <a:r>
              <a:rPr sz="2000" spc="-55" dirty="0">
                <a:solidFill>
                  <a:srgbClr val="B13113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B13113"/>
                </a:solidFill>
                <a:latin typeface="Times New Roman"/>
                <a:cs typeface="Times New Roman"/>
              </a:rPr>
              <a:t>следует</a:t>
            </a:r>
            <a:r>
              <a:rPr sz="2000" spc="-60" dirty="0">
                <a:solidFill>
                  <a:srgbClr val="B13113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B13113"/>
                </a:solidFill>
                <a:latin typeface="Times New Roman"/>
                <a:cs typeface="Times New Roman"/>
              </a:rPr>
              <a:t>выполнять: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solidFill>
                  <a:srgbClr val="B13113"/>
                </a:solidFill>
                <a:latin typeface="Times New Roman"/>
                <a:cs typeface="Times New Roman"/>
              </a:rPr>
              <a:t>с</a:t>
            </a:r>
            <a:r>
              <a:rPr sz="2000" spc="-25" dirty="0">
                <a:solidFill>
                  <a:srgbClr val="B13113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B13113"/>
                </a:solidFill>
                <a:latin typeface="Times New Roman"/>
                <a:cs typeface="Times New Roman"/>
              </a:rPr>
              <a:t>торцов</a:t>
            </a:r>
            <a:r>
              <a:rPr sz="2000" spc="-45" dirty="0">
                <a:solidFill>
                  <a:srgbClr val="B13113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B13113"/>
                </a:solidFill>
                <a:latin typeface="Times New Roman"/>
                <a:cs typeface="Times New Roman"/>
              </a:rPr>
              <a:t>жилых</a:t>
            </a:r>
            <a:r>
              <a:rPr sz="2000" spc="-10" dirty="0">
                <a:solidFill>
                  <a:srgbClr val="B13113"/>
                </a:solidFill>
                <a:latin typeface="Times New Roman"/>
                <a:cs typeface="Times New Roman"/>
              </a:rPr>
              <a:t> зданий;</a:t>
            </a:r>
            <a:endParaRPr sz="2000">
              <a:latin typeface="Times New Roman"/>
              <a:cs typeface="Times New Roman"/>
            </a:endParaRPr>
          </a:p>
          <a:p>
            <a:pPr marL="12700" marR="544830">
              <a:lnSpc>
                <a:spcPct val="100000"/>
              </a:lnSpc>
              <a:spcBef>
                <a:spcPts val="5"/>
              </a:spcBef>
            </a:pPr>
            <a:r>
              <a:rPr sz="2000" dirty="0">
                <a:solidFill>
                  <a:srgbClr val="B13113"/>
                </a:solidFill>
                <a:latin typeface="Times New Roman"/>
                <a:cs typeface="Times New Roman"/>
              </a:rPr>
              <a:t>из</a:t>
            </a:r>
            <a:r>
              <a:rPr sz="2000" spc="-35" dirty="0">
                <a:solidFill>
                  <a:srgbClr val="B13113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B13113"/>
                </a:solidFill>
                <a:latin typeface="Times New Roman"/>
                <a:cs typeface="Times New Roman"/>
              </a:rPr>
              <a:t>подземных</a:t>
            </a:r>
            <a:r>
              <a:rPr sz="2000" spc="-50" dirty="0">
                <a:solidFill>
                  <a:srgbClr val="B13113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B13113"/>
                </a:solidFill>
                <a:latin typeface="Times New Roman"/>
                <a:cs typeface="Times New Roman"/>
              </a:rPr>
              <a:t>тоннелей</a:t>
            </a:r>
            <a:r>
              <a:rPr sz="2000" spc="-25" dirty="0">
                <a:solidFill>
                  <a:srgbClr val="B13113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B13113"/>
                </a:solidFill>
                <a:latin typeface="Times New Roman"/>
                <a:cs typeface="Times New Roman"/>
              </a:rPr>
              <a:t>или</a:t>
            </a:r>
            <a:r>
              <a:rPr sz="2000" spc="-25" dirty="0">
                <a:solidFill>
                  <a:srgbClr val="B13113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B13113"/>
                </a:solidFill>
                <a:latin typeface="Times New Roman"/>
                <a:cs typeface="Times New Roman"/>
              </a:rPr>
              <a:t>закрытых дебаркадеров;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solidFill>
                  <a:srgbClr val="B13113"/>
                </a:solidFill>
                <a:latin typeface="Times New Roman"/>
                <a:cs typeface="Times New Roman"/>
              </a:rPr>
              <a:t>со</a:t>
            </a:r>
            <a:r>
              <a:rPr sz="2000" spc="-15" dirty="0">
                <a:solidFill>
                  <a:srgbClr val="B13113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B13113"/>
                </a:solidFill>
                <a:latin typeface="Times New Roman"/>
                <a:cs typeface="Times New Roman"/>
              </a:rPr>
              <a:t>стороны</a:t>
            </a:r>
            <a:r>
              <a:rPr sz="2000" spc="-30" dirty="0">
                <a:solidFill>
                  <a:srgbClr val="B13113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B13113"/>
                </a:solidFill>
                <a:latin typeface="Times New Roman"/>
                <a:cs typeface="Times New Roman"/>
              </a:rPr>
              <a:t>автомобильных</a:t>
            </a:r>
            <a:r>
              <a:rPr sz="2000" spc="-25" dirty="0">
                <a:solidFill>
                  <a:srgbClr val="B13113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B13113"/>
                </a:solidFill>
                <a:latin typeface="Times New Roman"/>
                <a:cs typeface="Times New Roman"/>
              </a:rPr>
              <a:t>дорог.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solidFill>
                  <a:srgbClr val="B13113"/>
                </a:solidFill>
                <a:latin typeface="Times New Roman"/>
                <a:cs typeface="Times New Roman"/>
              </a:rPr>
              <a:t>Не</a:t>
            </a:r>
            <a:r>
              <a:rPr sz="2000" spc="-30" dirty="0">
                <a:solidFill>
                  <a:srgbClr val="B13113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B13113"/>
                </a:solidFill>
                <a:latin typeface="Times New Roman"/>
                <a:cs typeface="Times New Roman"/>
              </a:rPr>
              <a:t>допускается</a:t>
            </a:r>
            <a:r>
              <a:rPr sz="2000" spc="-30" dirty="0">
                <a:solidFill>
                  <a:srgbClr val="B13113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B13113"/>
                </a:solidFill>
                <a:latin typeface="Times New Roman"/>
                <a:cs typeface="Times New Roman"/>
              </a:rPr>
              <a:t>загрузка</a:t>
            </a:r>
            <a:r>
              <a:rPr sz="2000" spc="-20" dirty="0">
                <a:solidFill>
                  <a:srgbClr val="B13113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B13113"/>
                </a:solidFill>
                <a:latin typeface="Times New Roman"/>
                <a:cs typeface="Times New Roman"/>
              </a:rPr>
              <a:t>со</a:t>
            </a:r>
            <a:r>
              <a:rPr sz="2000" spc="-30" dirty="0">
                <a:solidFill>
                  <a:srgbClr val="B13113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B13113"/>
                </a:solidFill>
                <a:latin typeface="Times New Roman"/>
                <a:cs typeface="Times New Roman"/>
              </a:rPr>
              <a:t>стороны</a:t>
            </a:r>
            <a:r>
              <a:rPr sz="2000" spc="-40" dirty="0">
                <a:solidFill>
                  <a:srgbClr val="B13113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B13113"/>
                </a:solidFill>
                <a:latin typeface="Times New Roman"/>
                <a:cs typeface="Times New Roman"/>
              </a:rPr>
              <a:t>двора.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728715" y="6134100"/>
            <a:ext cx="6344920" cy="576580"/>
          </a:xfrm>
          <a:prstGeom prst="rect">
            <a:avLst/>
          </a:prstGeom>
          <a:solidFill>
            <a:srgbClr val="EBE0E0"/>
          </a:solidFill>
          <a:ln w="12192">
            <a:solidFill>
              <a:srgbClr val="FF0000"/>
            </a:solidFill>
          </a:ln>
        </p:spPr>
        <p:txBody>
          <a:bodyPr vert="horz" wrap="square" lIns="0" tIns="10160" rIns="0" bIns="0" rtlCol="0">
            <a:spAutoFit/>
          </a:bodyPr>
          <a:lstStyle/>
          <a:p>
            <a:pPr marL="236220" marR="229870" indent="1270" algn="ctr">
              <a:lnSpc>
                <a:spcPct val="100000"/>
              </a:lnSpc>
              <a:spcBef>
                <a:spcPts val="80"/>
              </a:spcBef>
            </a:pPr>
            <a:r>
              <a:rPr sz="1200" b="1" spc="-10" dirty="0">
                <a:solidFill>
                  <a:srgbClr val="854904"/>
                </a:solidFill>
                <a:latin typeface="Times New Roman"/>
                <a:cs typeface="Times New Roman"/>
              </a:rPr>
              <a:t>КоАП</a:t>
            </a:r>
            <a:r>
              <a:rPr sz="1200" b="1" spc="-30" dirty="0">
                <a:solidFill>
                  <a:srgbClr val="854904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854904"/>
                </a:solidFill>
                <a:latin typeface="Times New Roman"/>
                <a:cs typeface="Times New Roman"/>
              </a:rPr>
              <a:t>РФ</a:t>
            </a:r>
            <a:r>
              <a:rPr sz="1200" b="1" spc="15" dirty="0">
                <a:solidFill>
                  <a:srgbClr val="854904"/>
                </a:solidFill>
                <a:latin typeface="Times New Roman"/>
                <a:cs typeface="Times New Roman"/>
              </a:rPr>
              <a:t> </a:t>
            </a:r>
            <a:r>
              <a:rPr sz="1200" b="1" spc="-10" dirty="0">
                <a:solidFill>
                  <a:srgbClr val="854904"/>
                </a:solidFill>
                <a:latin typeface="Times New Roman"/>
                <a:cs typeface="Times New Roman"/>
              </a:rPr>
              <a:t>ст.</a:t>
            </a:r>
            <a:r>
              <a:rPr sz="1200" b="1" spc="-20" dirty="0">
                <a:solidFill>
                  <a:srgbClr val="854904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854904"/>
                </a:solidFill>
                <a:latin typeface="Times New Roman"/>
                <a:cs typeface="Times New Roman"/>
              </a:rPr>
              <a:t>6.3,</a:t>
            </a:r>
            <a:r>
              <a:rPr sz="1200" b="1" spc="-10" dirty="0">
                <a:solidFill>
                  <a:srgbClr val="854904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854904"/>
                </a:solidFill>
                <a:latin typeface="Times New Roman"/>
                <a:cs typeface="Times New Roman"/>
              </a:rPr>
              <a:t>6.4</a:t>
            </a:r>
            <a:r>
              <a:rPr sz="1200" b="1" spc="-5" dirty="0">
                <a:solidFill>
                  <a:srgbClr val="854904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854904"/>
                </a:solidFill>
                <a:latin typeface="Times New Roman"/>
                <a:cs typeface="Times New Roman"/>
              </a:rPr>
              <a:t>Нарушение санитарно-</a:t>
            </a:r>
            <a:r>
              <a:rPr sz="1200" b="1" spc="-10" dirty="0">
                <a:solidFill>
                  <a:srgbClr val="854904"/>
                </a:solidFill>
                <a:latin typeface="Times New Roman"/>
                <a:cs typeface="Times New Roman"/>
              </a:rPr>
              <a:t>эпидемиологических</a:t>
            </a:r>
            <a:r>
              <a:rPr sz="1200" b="1" spc="-30" dirty="0">
                <a:solidFill>
                  <a:srgbClr val="854904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854904"/>
                </a:solidFill>
                <a:latin typeface="Times New Roman"/>
                <a:cs typeface="Times New Roman"/>
              </a:rPr>
              <a:t>требований</a:t>
            </a:r>
            <a:r>
              <a:rPr sz="1200" b="1" spc="-50" dirty="0">
                <a:solidFill>
                  <a:srgbClr val="854904"/>
                </a:solidFill>
                <a:latin typeface="Times New Roman"/>
                <a:cs typeface="Times New Roman"/>
              </a:rPr>
              <a:t> к </a:t>
            </a:r>
            <a:r>
              <a:rPr sz="1200" b="1" spc="-10" dirty="0">
                <a:solidFill>
                  <a:srgbClr val="854904"/>
                </a:solidFill>
                <a:latin typeface="Times New Roman"/>
                <a:cs typeface="Times New Roman"/>
              </a:rPr>
              <a:t>эксплуатации</a:t>
            </a:r>
            <a:r>
              <a:rPr sz="1200" b="1" spc="-75" dirty="0">
                <a:solidFill>
                  <a:srgbClr val="854904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854904"/>
                </a:solidFill>
                <a:latin typeface="Times New Roman"/>
                <a:cs typeface="Times New Roman"/>
              </a:rPr>
              <a:t>жилых</a:t>
            </a:r>
            <a:r>
              <a:rPr sz="1200" b="1" spc="-25" dirty="0">
                <a:solidFill>
                  <a:srgbClr val="854904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854904"/>
                </a:solidFill>
                <a:latin typeface="Times New Roman"/>
                <a:cs typeface="Times New Roman"/>
              </a:rPr>
              <a:t>помещений</a:t>
            </a:r>
            <a:r>
              <a:rPr sz="1200" b="1" spc="-35" dirty="0">
                <a:solidFill>
                  <a:srgbClr val="854904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854904"/>
                </a:solidFill>
                <a:latin typeface="Times New Roman"/>
                <a:cs typeface="Times New Roman"/>
              </a:rPr>
              <a:t>и</a:t>
            </a:r>
            <a:r>
              <a:rPr sz="1200" b="1" spc="-30" dirty="0">
                <a:solidFill>
                  <a:srgbClr val="854904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854904"/>
                </a:solidFill>
                <a:latin typeface="Times New Roman"/>
                <a:cs typeface="Times New Roman"/>
              </a:rPr>
              <a:t>общественных</a:t>
            </a:r>
            <a:r>
              <a:rPr sz="1200" b="1" spc="-5" dirty="0">
                <a:solidFill>
                  <a:srgbClr val="854904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854904"/>
                </a:solidFill>
                <a:latin typeface="Times New Roman"/>
                <a:cs typeface="Times New Roman"/>
              </a:rPr>
              <a:t>помещений,</a:t>
            </a:r>
            <a:r>
              <a:rPr sz="1200" b="1" spc="-35" dirty="0">
                <a:solidFill>
                  <a:srgbClr val="854904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854904"/>
                </a:solidFill>
                <a:latin typeface="Times New Roman"/>
                <a:cs typeface="Times New Roman"/>
              </a:rPr>
              <a:t>зданий,</a:t>
            </a:r>
            <a:r>
              <a:rPr sz="1200" b="1" spc="-45" dirty="0">
                <a:solidFill>
                  <a:srgbClr val="854904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854904"/>
                </a:solidFill>
                <a:latin typeface="Times New Roman"/>
                <a:cs typeface="Times New Roman"/>
              </a:rPr>
              <a:t>сооружений</a:t>
            </a:r>
            <a:r>
              <a:rPr sz="1200" b="1" spc="-30" dirty="0">
                <a:solidFill>
                  <a:srgbClr val="854904"/>
                </a:solidFill>
                <a:latin typeface="Times New Roman"/>
                <a:cs typeface="Times New Roman"/>
              </a:rPr>
              <a:t> </a:t>
            </a:r>
            <a:r>
              <a:rPr sz="1200" b="1" spc="-50" dirty="0">
                <a:solidFill>
                  <a:srgbClr val="854904"/>
                </a:solidFill>
                <a:latin typeface="Times New Roman"/>
                <a:cs typeface="Times New Roman"/>
              </a:rPr>
              <a:t>и </a:t>
            </a:r>
            <a:r>
              <a:rPr sz="1200" b="1" spc="-10" dirty="0">
                <a:solidFill>
                  <a:srgbClr val="854904"/>
                </a:solidFill>
                <a:latin typeface="Times New Roman"/>
                <a:cs typeface="Times New Roman"/>
              </a:rPr>
              <a:t>транспорта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277355" y="2383535"/>
            <a:ext cx="5293360" cy="1394460"/>
          </a:xfrm>
          <a:prstGeom prst="rect">
            <a:avLst/>
          </a:prstGeom>
          <a:solidFill>
            <a:srgbClr val="FFC908"/>
          </a:solidFill>
          <a:ln w="12192">
            <a:solidFill>
              <a:srgbClr val="BB9304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3175" algn="ctr">
              <a:lnSpc>
                <a:spcPts val="2305"/>
              </a:lnSpc>
            </a:pPr>
            <a:r>
              <a:rPr sz="2000" b="1" dirty="0">
                <a:solidFill>
                  <a:srgbClr val="4F3434"/>
                </a:solidFill>
                <a:latin typeface="Times New Roman"/>
                <a:cs typeface="Times New Roman"/>
              </a:rPr>
              <a:t>с 01.03.2021</a:t>
            </a:r>
            <a:r>
              <a:rPr sz="2000" b="1" spc="-30" dirty="0">
                <a:solidFill>
                  <a:srgbClr val="4F3434"/>
                </a:solidFill>
                <a:latin typeface="Times New Roman"/>
                <a:cs typeface="Times New Roman"/>
              </a:rPr>
              <a:t> </a:t>
            </a:r>
            <a:r>
              <a:rPr sz="1700" b="1" dirty="0">
                <a:solidFill>
                  <a:srgbClr val="4F3434"/>
                </a:solidFill>
                <a:latin typeface="Times New Roman"/>
                <a:cs typeface="Times New Roman"/>
              </a:rPr>
              <a:t>СанПиН</a:t>
            </a:r>
            <a:r>
              <a:rPr sz="1700" b="1" spc="-10" dirty="0">
                <a:solidFill>
                  <a:srgbClr val="4F3434"/>
                </a:solidFill>
                <a:latin typeface="Times New Roman"/>
                <a:cs typeface="Times New Roman"/>
              </a:rPr>
              <a:t> 2.1.3684-</a:t>
            </a:r>
            <a:r>
              <a:rPr sz="1700" b="1" dirty="0">
                <a:solidFill>
                  <a:srgbClr val="4F3434"/>
                </a:solidFill>
                <a:latin typeface="Times New Roman"/>
                <a:cs typeface="Times New Roman"/>
              </a:rPr>
              <a:t>21</a:t>
            </a:r>
            <a:r>
              <a:rPr sz="1700" b="1" spc="-25" dirty="0">
                <a:solidFill>
                  <a:srgbClr val="4F3434"/>
                </a:solidFill>
                <a:latin typeface="Times New Roman"/>
                <a:cs typeface="Times New Roman"/>
              </a:rPr>
              <a:t> </a:t>
            </a:r>
            <a:r>
              <a:rPr sz="1200" b="1" spc="-10" dirty="0">
                <a:solidFill>
                  <a:srgbClr val="4F3434"/>
                </a:solidFill>
                <a:latin typeface="Times New Roman"/>
                <a:cs typeface="Times New Roman"/>
              </a:rPr>
              <a:t>"Санитарно-</a:t>
            </a:r>
            <a:endParaRPr sz="1200">
              <a:latin typeface="Times New Roman"/>
              <a:cs typeface="Times New Roman"/>
            </a:endParaRPr>
          </a:p>
          <a:p>
            <a:pPr marL="156210" marR="151130" algn="ctr">
              <a:lnSpc>
                <a:spcPct val="100000"/>
              </a:lnSpc>
              <a:spcBef>
                <a:spcPts val="35"/>
              </a:spcBef>
            </a:pPr>
            <a:r>
              <a:rPr sz="1200" b="1" dirty="0">
                <a:solidFill>
                  <a:srgbClr val="4F3434"/>
                </a:solidFill>
                <a:latin typeface="Times New Roman"/>
                <a:cs typeface="Times New Roman"/>
              </a:rPr>
              <a:t>эпидемиологические</a:t>
            </a:r>
            <a:r>
              <a:rPr sz="1200" b="1" spc="-45" dirty="0">
                <a:solidFill>
                  <a:srgbClr val="4F3434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4F3434"/>
                </a:solidFill>
                <a:latin typeface="Times New Roman"/>
                <a:cs typeface="Times New Roman"/>
              </a:rPr>
              <a:t>требования</a:t>
            </a:r>
            <a:r>
              <a:rPr sz="1200" b="1" spc="-65" dirty="0">
                <a:solidFill>
                  <a:srgbClr val="4F3434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4F3434"/>
                </a:solidFill>
                <a:latin typeface="Times New Roman"/>
                <a:cs typeface="Times New Roman"/>
              </a:rPr>
              <a:t>к</a:t>
            </a:r>
            <a:r>
              <a:rPr sz="1200" b="1" spc="-35" dirty="0">
                <a:solidFill>
                  <a:srgbClr val="4F3434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4F3434"/>
                </a:solidFill>
                <a:latin typeface="Times New Roman"/>
                <a:cs typeface="Times New Roman"/>
              </a:rPr>
              <a:t>содержанию</a:t>
            </a:r>
            <a:r>
              <a:rPr sz="1200" b="1" spc="-15" dirty="0">
                <a:solidFill>
                  <a:srgbClr val="4F3434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4F3434"/>
                </a:solidFill>
                <a:latin typeface="Times New Roman"/>
                <a:cs typeface="Times New Roman"/>
              </a:rPr>
              <a:t>территорий</a:t>
            </a:r>
            <a:r>
              <a:rPr sz="1200" b="1" spc="-60" dirty="0">
                <a:solidFill>
                  <a:srgbClr val="4F3434"/>
                </a:solidFill>
                <a:latin typeface="Times New Roman"/>
                <a:cs typeface="Times New Roman"/>
              </a:rPr>
              <a:t> </a:t>
            </a:r>
            <a:r>
              <a:rPr sz="1200" b="1" spc="-10" dirty="0">
                <a:solidFill>
                  <a:srgbClr val="4F3434"/>
                </a:solidFill>
                <a:latin typeface="Times New Roman"/>
                <a:cs typeface="Times New Roman"/>
              </a:rPr>
              <a:t>городских</a:t>
            </a:r>
            <a:r>
              <a:rPr sz="1200" b="1" spc="-40" dirty="0">
                <a:solidFill>
                  <a:srgbClr val="4F3434"/>
                </a:solidFill>
                <a:latin typeface="Times New Roman"/>
                <a:cs typeface="Times New Roman"/>
              </a:rPr>
              <a:t> </a:t>
            </a:r>
            <a:r>
              <a:rPr sz="1200" b="1" spc="-50" dirty="0">
                <a:solidFill>
                  <a:srgbClr val="4F3434"/>
                </a:solidFill>
                <a:latin typeface="Times New Roman"/>
                <a:cs typeface="Times New Roman"/>
              </a:rPr>
              <a:t>и </a:t>
            </a:r>
            <a:r>
              <a:rPr sz="1200" b="1" dirty="0">
                <a:solidFill>
                  <a:srgbClr val="4F3434"/>
                </a:solidFill>
                <a:latin typeface="Times New Roman"/>
                <a:cs typeface="Times New Roman"/>
              </a:rPr>
              <a:t>сельских</a:t>
            </a:r>
            <a:r>
              <a:rPr sz="1200" b="1" spc="-15" dirty="0">
                <a:solidFill>
                  <a:srgbClr val="4F3434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4F3434"/>
                </a:solidFill>
                <a:latin typeface="Times New Roman"/>
                <a:cs typeface="Times New Roman"/>
              </a:rPr>
              <a:t>поселений,</a:t>
            </a:r>
            <a:r>
              <a:rPr sz="1200" b="1" spc="-20" dirty="0">
                <a:solidFill>
                  <a:srgbClr val="4F3434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4F3434"/>
                </a:solidFill>
                <a:latin typeface="Times New Roman"/>
                <a:cs typeface="Times New Roman"/>
              </a:rPr>
              <a:t>к</a:t>
            </a:r>
            <a:r>
              <a:rPr sz="1200" b="1" spc="-30" dirty="0">
                <a:solidFill>
                  <a:srgbClr val="4F3434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4F3434"/>
                </a:solidFill>
                <a:latin typeface="Times New Roman"/>
                <a:cs typeface="Times New Roman"/>
              </a:rPr>
              <a:t>водным</a:t>
            </a:r>
            <a:r>
              <a:rPr sz="1200" b="1" spc="-20" dirty="0">
                <a:solidFill>
                  <a:srgbClr val="4F3434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4F3434"/>
                </a:solidFill>
                <a:latin typeface="Times New Roman"/>
                <a:cs typeface="Times New Roman"/>
              </a:rPr>
              <a:t>объектам,</a:t>
            </a:r>
            <a:r>
              <a:rPr sz="1200" b="1" spc="-50" dirty="0">
                <a:solidFill>
                  <a:srgbClr val="4F3434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4F3434"/>
                </a:solidFill>
                <a:latin typeface="Times New Roman"/>
                <a:cs typeface="Times New Roman"/>
              </a:rPr>
              <a:t>питьевой</a:t>
            </a:r>
            <a:r>
              <a:rPr sz="1200" b="1" spc="-25" dirty="0">
                <a:solidFill>
                  <a:srgbClr val="4F3434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4F3434"/>
                </a:solidFill>
                <a:latin typeface="Times New Roman"/>
                <a:cs typeface="Times New Roman"/>
              </a:rPr>
              <a:t>воде</a:t>
            </a:r>
            <a:r>
              <a:rPr sz="1200" b="1" spc="-20" dirty="0">
                <a:solidFill>
                  <a:srgbClr val="4F3434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4F3434"/>
                </a:solidFill>
                <a:latin typeface="Times New Roman"/>
                <a:cs typeface="Times New Roman"/>
              </a:rPr>
              <a:t>и</a:t>
            </a:r>
            <a:r>
              <a:rPr sz="1200" b="1" spc="-25" dirty="0">
                <a:solidFill>
                  <a:srgbClr val="4F3434"/>
                </a:solidFill>
                <a:latin typeface="Times New Roman"/>
                <a:cs typeface="Times New Roman"/>
              </a:rPr>
              <a:t> </a:t>
            </a:r>
            <a:r>
              <a:rPr sz="1200" b="1" spc="-10" dirty="0">
                <a:solidFill>
                  <a:srgbClr val="4F3434"/>
                </a:solidFill>
                <a:latin typeface="Times New Roman"/>
                <a:cs typeface="Times New Roman"/>
              </a:rPr>
              <a:t>питьевому водоснабжению,</a:t>
            </a:r>
            <a:r>
              <a:rPr sz="1200" b="1" spc="-20" dirty="0">
                <a:solidFill>
                  <a:srgbClr val="4F3434"/>
                </a:solidFill>
                <a:latin typeface="Times New Roman"/>
                <a:cs typeface="Times New Roman"/>
              </a:rPr>
              <a:t> </a:t>
            </a:r>
            <a:r>
              <a:rPr sz="1200" b="1" spc="-10" dirty="0">
                <a:solidFill>
                  <a:srgbClr val="4F3434"/>
                </a:solidFill>
                <a:latin typeface="Times New Roman"/>
                <a:cs typeface="Times New Roman"/>
              </a:rPr>
              <a:t>атмосферному</a:t>
            </a:r>
            <a:r>
              <a:rPr sz="1200" b="1" spc="-30" dirty="0">
                <a:solidFill>
                  <a:srgbClr val="4F3434"/>
                </a:solidFill>
                <a:latin typeface="Times New Roman"/>
                <a:cs typeface="Times New Roman"/>
              </a:rPr>
              <a:t> </a:t>
            </a:r>
            <a:r>
              <a:rPr sz="1200" b="1" spc="-25" dirty="0">
                <a:solidFill>
                  <a:srgbClr val="4F3434"/>
                </a:solidFill>
                <a:latin typeface="Times New Roman"/>
                <a:cs typeface="Times New Roman"/>
              </a:rPr>
              <a:t>воздуху,</a:t>
            </a:r>
            <a:r>
              <a:rPr sz="1200" b="1" dirty="0">
                <a:solidFill>
                  <a:srgbClr val="4F3434"/>
                </a:solidFill>
                <a:latin typeface="Times New Roman"/>
                <a:cs typeface="Times New Roman"/>
              </a:rPr>
              <a:t> почвам,</a:t>
            </a:r>
            <a:r>
              <a:rPr sz="1200" b="1" spc="-20" dirty="0">
                <a:solidFill>
                  <a:srgbClr val="4F3434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4F3434"/>
                </a:solidFill>
                <a:latin typeface="Times New Roman"/>
                <a:cs typeface="Times New Roman"/>
              </a:rPr>
              <a:t>жилым</a:t>
            </a:r>
            <a:r>
              <a:rPr sz="1200" b="1" spc="-10" dirty="0">
                <a:solidFill>
                  <a:srgbClr val="4F3434"/>
                </a:solidFill>
                <a:latin typeface="Times New Roman"/>
                <a:cs typeface="Times New Roman"/>
              </a:rPr>
              <a:t> помещениям, эксплуатации</a:t>
            </a:r>
            <a:r>
              <a:rPr sz="1200" b="1" spc="-20" dirty="0">
                <a:solidFill>
                  <a:srgbClr val="4F3434"/>
                </a:solidFill>
                <a:latin typeface="Times New Roman"/>
                <a:cs typeface="Times New Roman"/>
              </a:rPr>
              <a:t> </a:t>
            </a:r>
            <a:r>
              <a:rPr sz="1200" b="1" spc="-10" dirty="0">
                <a:solidFill>
                  <a:srgbClr val="4F3434"/>
                </a:solidFill>
                <a:latin typeface="Times New Roman"/>
                <a:cs typeface="Times New Roman"/>
              </a:rPr>
              <a:t>производственных,</a:t>
            </a:r>
            <a:r>
              <a:rPr sz="1200" b="1" spc="20" dirty="0">
                <a:solidFill>
                  <a:srgbClr val="4F3434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4F3434"/>
                </a:solidFill>
                <a:latin typeface="Times New Roman"/>
                <a:cs typeface="Times New Roman"/>
              </a:rPr>
              <a:t>общественных</a:t>
            </a:r>
            <a:r>
              <a:rPr sz="1200" b="1" spc="80" dirty="0">
                <a:solidFill>
                  <a:srgbClr val="4F3434"/>
                </a:solidFill>
                <a:latin typeface="Times New Roman"/>
                <a:cs typeface="Times New Roman"/>
              </a:rPr>
              <a:t> </a:t>
            </a:r>
            <a:r>
              <a:rPr sz="1200" b="1" spc="-10" dirty="0">
                <a:solidFill>
                  <a:srgbClr val="4F3434"/>
                </a:solidFill>
                <a:latin typeface="Times New Roman"/>
                <a:cs typeface="Times New Roman"/>
              </a:rPr>
              <a:t>помещений,</a:t>
            </a:r>
            <a:endParaRPr sz="1200">
              <a:latin typeface="Times New Roman"/>
              <a:cs typeface="Times New Roman"/>
            </a:endParaRPr>
          </a:p>
          <a:p>
            <a:pPr marL="494665" marR="485775" algn="ctr">
              <a:lnSpc>
                <a:spcPct val="100000"/>
              </a:lnSpc>
            </a:pPr>
            <a:r>
              <a:rPr sz="1200" b="1" dirty="0">
                <a:solidFill>
                  <a:srgbClr val="4F3434"/>
                </a:solidFill>
                <a:latin typeface="Times New Roman"/>
                <a:cs typeface="Times New Roman"/>
              </a:rPr>
              <a:t>организации</a:t>
            </a:r>
            <a:r>
              <a:rPr sz="1200" b="1" spc="-50" dirty="0">
                <a:solidFill>
                  <a:srgbClr val="4F3434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4F3434"/>
                </a:solidFill>
                <a:latin typeface="Times New Roman"/>
                <a:cs typeface="Times New Roman"/>
              </a:rPr>
              <a:t>и</a:t>
            </a:r>
            <a:r>
              <a:rPr sz="1200" b="1" spc="-15" dirty="0">
                <a:solidFill>
                  <a:srgbClr val="4F3434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4F3434"/>
                </a:solidFill>
                <a:latin typeface="Times New Roman"/>
                <a:cs typeface="Times New Roman"/>
              </a:rPr>
              <a:t>проведению</a:t>
            </a:r>
            <a:r>
              <a:rPr sz="1200" b="1" spc="-20" dirty="0">
                <a:solidFill>
                  <a:srgbClr val="4F3434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4F3434"/>
                </a:solidFill>
                <a:latin typeface="Times New Roman"/>
                <a:cs typeface="Times New Roman"/>
              </a:rPr>
              <a:t>санитарно-</a:t>
            </a:r>
            <a:r>
              <a:rPr sz="1200" b="1" spc="-10" dirty="0">
                <a:solidFill>
                  <a:srgbClr val="4F3434"/>
                </a:solidFill>
                <a:latin typeface="Times New Roman"/>
                <a:cs typeface="Times New Roman"/>
              </a:rPr>
              <a:t>противоэпидемических </a:t>
            </a:r>
            <a:r>
              <a:rPr sz="1200" b="1" dirty="0">
                <a:solidFill>
                  <a:srgbClr val="4F3434"/>
                </a:solidFill>
                <a:latin typeface="Times New Roman"/>
                <a:cs typeface="Times New Roman"/>
              </a:rPr>
              <a:t>(профилактических)</a:t>
            </a:r>
            <a:r>
              <a:rPr sz="1200" b="1" spc="-40" dirty="0">
                <a:solidFill>
                  <a:srgbClr val="4F3434"/>
                </a:solidFill>
                <a:latin typeface="Times New Roman"/>
                <a:cs typeface="Times New Roman"/>
              </a:rPr>
              <a:t> </a:t>
            </a:r>
            <a:r>
              <a:rPr sz="1200" b="1" spc="-10" dirty="0">
                <a:solidFill>
                  <a:srgbClr val="4F3434"/>
                </a:solidFill>
                <a:latin typeface="Times New Roman"/>
                <a:cs typeface="Times New Roman"/>
              </a:rPr>
              <a:t>мероприятий"</a:t>
            </a:r>
            <a:endParaRPr sz="1200">
              <a:latin typeface="Times New Roman"/>
              <a:cs typeface="Times New Roman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11564111" y="1987295"/>
            <a:ext cx="515620" cy="1341120"/>
            <a:chOff x="11564111" y="1987295"/>
            <a:chExt cx="515620" cy="1341120"/>
          </a:xfrm>
        </p:grpSpPr>
        <p:sp>
          <p:nvSpPr>
            <p:cNvPr id="10" name="object 10"/>
            <p:cNvSpPr/>
            <p:nvPr/>
          </p:nvSpPr>
          <p:spPr>
            <a:xfrm>
              <a:off x="11570207" y="2635630"/>
              <a:ext cx="502920" cy="687070"/>
            </a:xfrm>
            <a:custGeom>
              <a:avLst/>
              <a:gdLst/>
              <a:ahLst/>
              <a:cxnLst/>
              <a:rect l="l" t="t" r="r" b="b"/>
              <a:pathLst>
                <a:path w="502920" h="687070">
                  <a:moveTo>
                    <a:pt x="499999" y="0"/>
                  </a:moveTo>
                  <a:lnTo>
                    <a:pt x="493221" y="50635"/>
                  </a:lnTo>
                  <a:lnTo>
                    <a:pt x="482739" y="99803"/>
                  </a:lnTo>
                  <a:lnTo>
                    <a:pt x="468709" y="147289"/>
                  </a:lnTo>
                  <a:lnTo>
                    <a:pt x="451292" y="192883"/>
                  </a:lnTo>
                  <a:lnTo>
                    <a:pt x="430646" y="236372"/>
                  </a:lnTo>
                  <a:lnTo>
                    <a:pt x="406929" y="277542"/>
                  </a:lnTo>
                  <a:lnTo>
                    <a:pt x="380301" y="316182"/>
                  </a:lnTo>
                  <a:lnTo>
                    <a:pt x="350920" y="352079"/>
                  </a:lnTo>
                  <a:lnTo>
                    <a:pt x="318946" y="385021"/>
                  </a:lnTo>
                  <a:lnTo>
                    <a:pt x="284537" y="414795"/>
                  </a:lnTo>
                  <a:lnTo>
                    <a:pt x="247852" y="441189"/>
                  </a:lnTo>
                  <a:lnTo>
                    <a:pt x="209050" y="463991"/>
                  </a:lnTo>
                  <a:lnTo>
                    <a:pt x="168289" y="482987"/>
                  </a:lnTo>
                  <a:lnTo>
                    <a:pt x="125730" y="497967"/>
                  </a:lnTo>
                  <a:lnTo>
                    <a:pt x="125730" y="435102"/>
                  </a:lnTo>
                  <a:lnTo>
                    <a:pt x="0" y="579247"/>
                  </a:lnTo>
                  <a:lnTo>
                    <a:pt x="125730" y="686562"/>
                  </a:lnTo>
                  <a:lnTo>
                    <a:pt x="125730" y="623697"/>
                  </a:lnTo>
                  <a:lnTo>
                    <a:pt x="167546" y="609035"/>
                  </a:lnTo>
                  <a:lnTo>
                    <a:pt x="207521" y="590562"/>
                  </a:lnTo>
                  <a:lnTo>
                    <a:pt x="245530" y="568488"/>
                  </a:lnTo>
                  <a:lnTo>
                    <a:pt x="281443" y="543026"/>
                  </a:lnTo>
                  <a:lnTo>
                    <a:pt x="315135" y="514387"/>
                  </a:lnTo>
                  <a:lnTo>
                    <a:pt x="346479" y="482783"/>
                  </a:lnTo>
                  <a:lnTo>
                    <a:pt x="375349" y="448426"/>
                  </a:lnTo>
                  <a:lnTo>
                    <a:pt x="401616" y="411528"/>
                  </a:lnTo>
                  <a:lnTo>
                    <a:pt x="425154" y="372299"/>
                  </a:lnTo>
                  <a:lnTo>
                    <a:pt x="445836" y="330952"/>
                  </a:lnTo>
                  <a:lnTo>
                    <a:pt x="463536" y="287699"/>
                  </a:lnTo>
                  <a:lnTo>
                    <a:pt x="478127" y="242751"/>
                  </a:lnTo>
                  <a:lnTo>
                    <a:pt x="489481" y="196320"/>
                  </a:lnTo>
                  <a:lnTo>
                    <a:pt x="497473" y="148618"/>
                  </a:lnTo>
                  <a:lnTo>
                    <a:pt x="501974" y="99856"/>
                  </a:lnTo>
                  <a:lnTo>
                    <a:pt x="502858" y="50246"/>
                  </a:lnTo>
                  <a:lnTo>
                    <a:pt x="499999" y="0"/>
                  </a:lnTo>
                  <a:close/>
                </a:path>
              </a:pathLst>
            </a:custGeom>
            <a:solidFill>
              <a:srgbClr val="FFC90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1570207" y="1993391"/>
              <a:ext cx="502920" cy="705485"/>
            </a:xfrm>
            <a:custGeom>
              <a:avLst/>
              <a:gdLst/>
              <a:ahLst/>
              <a:cxnLst/>
              <a:rect l="l" t="t" r="r" b="b"/>
              <a:pathLst>
                <a:path w="502920" h="705485">
                  <a:moveTo>
                    <a:pt x="0" y="0"/>
                  </a:moveTo>
                  <a:lnTo>
                    <a:pt x="0" y="125730"/>
                  </a:lnTo>
                  <a:lnTo>
                    <a:pt x="43393" y="127856"/>
                  </a:lnTo>
                  <a:lnTo>
                    <a:pt x="85761" y="134118"/>
                  </a:lnTo>
                  <a:lnTo>
                    <a:pt x="126953" y="144343"/>
                  </a:lnTo>
                  <a:lnTo>
                    <a:pt x="166819" y="158357"/>
                  </a:lnTo>
                  <a:lnTo>
                    <a:pt x="205206" y="175986"/>
                  </a:lnTo>
                  <a:lnTo>
                    <a:pt x="241965" y="197055"/>
                  </a:lnTo>
                  <a:lnTo>
                    <a:pt x="276944" y="221392"/>
                  </a:lnTo>
                  <a:lnTo>
                    <a:pt x="309993" y="248821"/>
                  </a:lnTo>
                  <a:lnTo>
                    <a:pt x="340960" y="279171"/>
                  </a:lnTo>
                  <a:lnTo>
                    <a:pt x="369694" y="312265"/>
                  </a:lnTo>
                  <a:lnTo>
                    <a:pt x="396044" y="347932"/>
                  </a:lnTo>
                  <a:lnTo>
                    <a:pt x="419860" y="385996"/>
                  </a:lnTo>
                  <a:lnTo>
                    <a:pt x="440991" y="426283"/>
                  </a:lnTo>
                  <a:lnTo>
                    <a:pt x="459284" y="468621"/>
                  </a:lnTo>
                  <a:lnTo>
                    <a:pt x="474590" y="512836"/>
                  </a:lnTo>
                  <a:lnTo>
                    <a:pt x="486758" y="558752"/>
                  </a:lnTo>
                  <a:lnTo>
                    <a:pt x="495636" y="606197"/>
                  </a:lnTo>
                  <a:lnTo>
                    <a:pt x="501073" y="654996"/>
                  </a:lnTo>
                  <a:lnTo>
                    <a:pt x="502920" y="704977"/>
                  </a:lnTo>
                  <a:lnTo>
                    <a:pt x="502920" y="579247"/>
                  </a:lnTo>
                  <a:lnTo>
                    <a:pt x="501073" y="529266"/>
                  </a:lnTo>
                  <a:lnTo>
                    <a:pt x="495636" y="480467"/>
                  </a:lnTo>
                  <a:lnTo>
                    <a:pt x="486758" y="433022"/>
                  </a:lnTo>
                  <a:lnTo>
                    <a:pt x="474590" y="387106"/>
                  </a:lnTo>
                  <a:lnTo>
                    <a:pt x="459284" y="342891"/>
                  </a:lnTo>
                  <a:lnTo>
                    <a:pt x="440991" y="300553"/>
                  </a:lnTo>
                  <a:lnTo>
                    <a:pt x="419860" y="260266"/>
                  </a:lnTo>
                  <a:lnTo>
                    <a:pt x="396044" y="222202"/>
                  </a:lnTo>
                  <a:lnTo>
                    <a:pt x="369694" y="186535"/>
                  </a:lnTo>
                  <a:lnTo>
                    <a:pt x="340960" y="153441"/>
                  </a:lnTo>
                  <a:lnTo>
                    <a:pt x="309993" y="123091"/>
                  </a:lnTo>
                  <a:lnTo>
                    <a:pt x="276944" y="95662"/>
                  </a:lnTo>
                  <a:lnTo>
                    <a:pt x="241965" y="71325"/>
                  </a:lnTo>
                  <a:lnTo>
                    <a:pt x="205206" y="50256"/>
                  </a:lnTo>
                  <a:lnTo>
                    <a:pt x="166819" y="32627"/>
                  </a:lnTo>
                  <a:lnTo>
                    <a:pt x="126953" y="18613"/>
                  </a:lnTo>
                  <a:lnTo>
                    <a:pt x="85761" y="8388"/>
                  </a:lnTo>
                  <a:lnTo>
                    <a:pt x="43393" y="21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DA10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570207" y="1993391"/>
              <a:ext cx="502920" cy="1329055"/>
            </a:xfrm>
            <a:custGeom>
              <a:avLst/>
              <a:gdLst/>
              <a:ahLst/>
              <a:cxnLst/>
              <a:rect l="l" t="t" r="r" b="b"/>
              <a:pathLst>
                <a:path w="502920" h="1329054">
                  <a:moveTo>
                    <a:pt x="502920" y="704977"/>
                  </a:moveTo>
                  <a:lnTo>
                    <a:pt x="501073" y="654996"/>
                  </a:lnTo>
                  <a:lnTo>
                    <a:pt x="495636" y="606197"/>
                  </a:lnTo>
                  <a:lnTo>
                    <a:pt x="486758" y="558752"/>
                  </a:lnTo>
                  <a:lnTo>
                    <a:pt x="474590" y="512836"/>
                  </a:lnTo>
                  <a:lnTo>
                    <a:pt x="459284" y="468621"/>
                  </a:lnTo>
                  <a:lnTo>
                    <a:pt x="440991" y="426283"/>
                  </a:lnTo>
                  <a:lnTo>
                    <a:pt x="419860" y="385996"/>
                  </a:lnTo>
                  <a:lnTo>
                    <a:pt x="396044" y="347932"/>
                  </a:lnTo>
                  <a:lnTo>
                    <a:pt x="369694" y="312265"/>
                  </a:lnTo>
                  <a:lnTo>
                    <a:pt x="340960" y="279171"/>
                  </a:lnTo>
                  <a:lnTo>
                    <a:pt x="309993" y="248821"/>
                  </a:lnTo>
                  <a:lnTo>
                    <a:pt x="276944" y="221392"/>
                  </a:lnTo>
                  <a:lnTo>
                    <a:pt x="241965" y="197055"/>
                  </a:lnTo>
                  <a:lnTo>
                    <a:pt x="205206" y="175986"/>
                  </a:lnTo>
                  <a:lnTo>
                    <a:pt x="166819" y="158357"/>
                  </a:lnTo>
                  <a:lnTo>
                    <a:pt x="126953" y="144343"/>
                  </a:lnTo>
                  <a:lnTo>
                    <a:pt x="85761" y="134118"/>
                  </a:lnTo>
                  <a:lnTo>
                    <a:pt x="43393" y="127856"/>
                  </a:lnTo>
                  <a:lnTo>
                    <a:pt x="0" y="125730"/>
                  </a:lnTo>
                  <a:lnTo>
                    <a:pt x="0" y="0"/>
                  </a:lnTo>
                  <a:lnTo>
                    <a:pt x="43393" y="2126"/>
                  </a:lnTo>
                  <a:lnTo>
                    <a:pt x="85761" y="8388"/>
                  </a:lnTo>
                  <a:lnTo>
                    <a:pt x="126953" y="18613"/>
                  </a:lnTo>
                  <a:lnTo>
                    <a:pt x="166819" y="32627"/>
                  </a:lnTo>
                  <a:lnTo>
                    <a:pt x="205206" y="50256"/>
                  </a:lnTo>
                  <a:lnTo>
                    <a:pt x="241965" y="71325"/>
                  </a:lnTo>
                  <a:lnTo>
                    <a:pt x="276944" y="95662"/>
                  </a:lnTo>
                  <a:lnTo>
                    <a:pt x="309993" y="123091"/>
                  </a:lnTo>
                  <a:lnTo>
                    <a:pt x="340960" y="153441"/>
                  </a:lnTo>
                  <a:lnTo>
                    <a:pt x="369694" y="186535"/>
                  </a:lnTo>
                  <a:lnTo>
                    <a:pt x="396044" y="222202"/>
                  </a:lnTo>
                  <a:lnTo>
                    <a:pt x="419860" y="260266"/>
                  </a:lnTo>
                  <a:lnTo>
                    <a:pt x="440991" y="300553"/>
                  </a:lnTo>
                  <a:lnTo>
                    <a:pt x="459284" y="342891"/>
                  </a:lnTo>
                  <a:lnTo>
                    <a:pt x="474590" y="387106"/>
                  </a:lnTo>
                  <a:lnTo>
                    <a:pt x="486758" y="433022"/>
                  </a:lnTo>
                  <a:lnTo>
                    <a:pt x="495636" y="480467"/>
                  </a:lnTo>
                  <a:lnTo>
                    <a:pt x="501073" y="529266"/>
                  </a:lnTo>
                  <a:lnTo>
                    <a:pt x="502920" y="579247"/>
                  </a:lnTo>
                  <a:lnTo>
                    <a:pt x="502920" y="704977"/>
                  </a:lnTo>
                  <a:lnTo>
                    <a:pt x="500876" y="757346"/>
                  </a:lnTo>
                  <a:lnTo>
                    <a:pt x="494852" y="808586"/>
                  </a:lnTo>
                  <a:lnTo>
                    <a:pt x="485003" y="858463"/>
                  </a:lnTo>
                  <a:lnTo>
                    <a:pt x="471488" y="906743"/>
                  </a:lnTo>
                  <a:lnTo>
                    <a:pt x="454462" y="953196"/>
                  </a:lnTo>
                  <a:lnTo>
                    <a:pt x="434083" y="997587"/>
                  </a:lnTo>
                  <a:lnTo>
                    <a:pt x="410509" y="1039683"/>
                  </a:lnTo>
                  <a:lnTo>
                    <a:pt x="383897" y="1079253"/>
                  </a:lnTo>
                  <a:lnTo>
                    <a:pt x="354403" y="1116063"/>
                  </a:lnTo>
                  <a:lnTo>
                    <a:pt x="322184" y="1149881"/>
                  </a:lnTo>
                  <a:lnTo>
                    <a:pt x="287399" y="1180473"/>
                  </a:lnTo>
                  <a:lnTo>
                    <a:pt x="250204" y="1207608"/>
                  </a:lnTo>
                  <a:lnTo>
                    <a:pt x="210756" y="1231052"/>
                  </a:lnTo>
                  <a:lnTo>
                    <a:pt x="169212" y="1250572"/>
                  </a:lnTo>
                  <a:lnTo>
                    <a:pt x="125730" y="1265936"/>
                  </a:lnTo>
                  <a:lnTo>
                    <a:pt x="125730" y="1328801"/>
                  </a:lnTo>
                  <a:lnTo>
                    <a:pt x="0" y="1221486"/>
                  </a:lnTo>
                  <a:lnTo>
                    <a:pt x="125730" y="1077341"/>
                  </a:lnTo>
                  <a:lnTo>
                    <a:pt x="125730" y="1140206"/>
                  </a:lnTo>
                  <a:lnTo>
                    <a:pt x="168289" y="1125226"/>
                  </a:lnTo>
                  <a:lnTo>
                    <a:pt x="209050" y="1106230"/>
                  </a:lnTo>
                  <a:lnTo>
                    <a:pt x="247852" y="1083428"/>
                  </a:lnTo>
                  <a:lnTo>
                    <a:pt x="284537" y="1057034"/>
                  </a:lnTo>
                  <a:lnTo>
                    <a:pt x="318946" y="1027260"/>
                  </a:lnTo>
                  <a:lnTo>
                    <a:pt x="350920" y="994318"/>
                  </a:lnTo>
                  <a:lnTo>
                    <a:pt x="380301" y="958421"/>
                  </a:lnTo>
                  <a:lnTo>
                    <a:pt x="406929" y="919781"/>
                  </a:lnTo>
                  <a:lnTo>
                    <a:pt x="430646" y="878611"/>
                  </a:lnTo>
                  <a:lnTo>
                    <a:pt x="451292" y="835122"/>
                  </a:lnTo>
                  <a:lnTo>
                    <a:pt x="468709" y="789528"/>
                  </a:lnTo>
                  <a:lnTo>
                    <a:pt x="482739" y="742042"/>
                  </a:lnTo>
                  <a:lnTo>
                    <a:pt x="493221" y="692874"/>
                  </a:lnTo>
                  <a:lnTo>
                    <a:pt x="499999" y="642238"/>
                  </a:lnTo>
                </a:path>
              </a:pathLst>
            </a:custGeom>
            <a:ln w="12192">
              <a:solidFill>
                <a:srgbClr val="BB930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65401" y="562737"/>
            <a:ext cx="8062595" cy="4679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900" spc="-80" dirty="0">
                <a:solidFill>
                  <a:srgbClr val="4B4B4B"/>
                </a:solidFill>
              </a:rPr>
              <a:t>V.</a:t>
            </a:r>
            <a:r>
              <a:rPr sz="2900" spc="-85" dirty="0">
                <a:solidFill>
                  <a:srgbClr val="4B4B4B"/>
                </a:solidFill>
              </a:rPr>
              <a:t> </a:t>
            </a:r>
            <a:r>
              <a:rPr sz="2900" spc="-20" dirty="0">
                <a:solidFill>
                  <a:srgbClr val="4B4B4B"/>
                </a:solidFill>
              </a:rPr>
              <a:t>Требования</a:t>
            </a:r>
            <a:r>
              <a:rPr sz="2900" spc="-130" dirty="0">
                <a:solidFill>
                  <a:srgbClr val="4B4B4B"/>
                </a:solidFill>
              </a:rPr>
              <a:t> </a:t>
            </a:r>
            <a:r>
              <a:rPr sz="2900" dirty="0">
                <a:solidFill>
                  <a:srgbClr val="4B4B4B"/>
                </a:solidFill>
              </a:rPr>
              <a:t>к</a:t>
            </a:r>
            <a:r>
              <a:rPr sz="2900" spc="-80" dirty="0">
                <a:solidFill>
                  <a:srgbClr val="4B4B4B"/>
                </a:solidFill>
              </a:rPr>
              <a:t> </a:t>
            </a:r>
            <a:r>
              <a:rPr sz="2900" dirty="0">
                <a:solidFill>
                  <a:srgbClr val="4B4B4B"/>
                </a:solidFill>
              </a:rPr>
              <a:t>организации</a:t>
            </a:r>
            <a:r>
              <a:rPr sz="2900" spc="-110" dirty="0">
                <a:solidFill>
                  <a:srgbClr val="4B4B4B"/>
                </a:solidFill>
              </a:rPr>
              <a:t> </a:t>
            </a:r>
            <a:r>
              <a:rPr sz="2900" dirty="0">
                <a:solidFill>
                  <a:srgbClr val="4B4B4B"/>
                </a:solidFill>
              </a:rPr>
              <a:t>водоснабжения</a:t>
            </a:r>
            <a:r>
              <a:rPr sz="2900" spc="-105" dirty="0">
                <a:solidFill>
                  <a:srgbClr val="4B4B4B"/>
                </a:solidFill>
              </a:rPr>
              <a:t> </a:t>
            </a:r>
            <a:r>
              <a:rPr sz="2900" spc="-50" dirty="0">
                <a:solidFill>
                  <a:srgbClr val="4B4B4B"/>
                </a:solidFill>
              </a:rPr>
              <a:t>и</a:t>
            </a:r>
            <a:endParaRPr sz="2900"/>
          </a:p>
        </p:txBody>
      </p:sp>
      <p:sp>
        <p:nvSpPr>
          <p:cNvPr id="3" name="object 3"/>
          <p:cNvSpPr txBox="1"/>
          <p:nvPr/>
        </p:nvSpPr>
        <p:spPr>
          <a:xfrm>
            <a:off x="4735829" y="949527"/>
            <a:ext cx="2720340" cy="4686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900" spc="-20" dirty="0">
                <a:solidFill>
                  <a:srgbClr val="4B4B4B"/>
                </a:solidFill>
                <a:latin typeface="Arial"/>
                <a:cs typeface="Arial"/>
              </a:rPr>
              <a:t>водоотведения.</a:t>
            </a:r>
            <a:endParaRPr sz="29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29310" y="1367104"/>
            <a:ext cx="6095289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41300" algn="l"/>
              </a:tabLst>
            </a:pPr>
            <a:r>
              <a:rPr lang="ru-RU" sz="2400" dirty="0" smtClean="0">
                <a:solidFill>
                  <a:srgbClr val="4F3434"/>
                </a:solidFill>
                <a:latin typeface="Calibri"/>
                <a:cs typeface="Calibri"/>
              </a:rPr>
              <a:t>Стационарные объекты торговли должны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29311" y="1696973"/>
            <a:ext cx="6927215" cy="4312078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240665" marR="608965">
              <a:lnSpc>
                <a:spcPts val="2590"/>
              </a:lnSpc>
              <a:spcBef>
                <a:spcPts val="425"/>
              </a:spcBef>
            </a:pPr>
            <a:r>
              <a:rPr lang="ru-RU" sz="2400" dirty="0">
                <a:solidFill>
                  <a:srgbClr val="4F3434"/>
                </a:solidFill>
                <a:latin typeface="Calibri"/>
                <a:cs typeface="Calibri"/>
              </a:rPr>
              <a:t>б</a:t>
            </a:r>
            <a:r>
              <a:rPr lang="ru-RU" sz="2400" dirty="0" smtClean="0">
                <a:solidFill>
                  <a:srgbClr val="4F3434"/>
                </a:solidFill>
                <a:latin typeface="Calibri"/>
                <a:cs typeface="Calibri"/>
              </a:rPr>
              <a:t>ыть оборудованы системами холодного и горячего водоснабжения, водоотведения</a:t>
            </a:r>
            <a:r>
              <a:rPr sz="2400" spc="-10" dirty="0" smtClean="0">
                <a:solidFill>
                  <a:srgbClr val="4F3434"/>
                </a:solidFill>
                <a:latin typeface="Calibri"/>
                <a:cs typeface="Calibri"/>
              </a:rPr>
              <a:t>.</a:t>
            </a:r>
            <a:r>
              <a:rPr lang="ru-RU" sz="2400" spc="-10" dirty="0" smtClean="0">
                <a:solidFill>
                  <a:srgbClr val="4F3434"/>
                </a:solidFill>
                <a:latin typeface="Calibri"/>
                <a:cs typeface="Calibri"/>
              </a:rPr>
              <a:t>При отсутствии централизованных систем допускается работа при условии организации нецентрализованного и (или) автономного водоснабжения и водоотведения.</a:t>
            </a:r>
            <a:endParaRPr sz="2400" dirty="0" smtClean="0">
              <a:latin typeface="Calibri"/>
              <a:cs typeface="Calibri"/>
            </a:endParaRPr>
          </a:p>
          <a:p>
            <a:pPr marL="240665" marR="1271905" indent="-228600">
              <a:lnSpc>
                <a:spcPts val="2590"/>
              </a:lnSpc>
              <a:spcBef>
                <a:spcPts val="1045"/>
              </a:spcBef>
              <a:buFont typeface="Arial"/>
              <a:buChar char="•"/>
              <a:tabLst>
                <a:tab pos="241300" algn="l"/>
              </a:tabLst>
            </a:pPr>
            <a:r>
              <a:rPr sz="2400" dirty="0" err="1" smtClean="0">
                <a:solidFill>
                  <a:srgbClr val="4F3434"/>
                </a:solidFill>
                <a:latin typeface="Calibri"/>
                <a:cs typeface="Calibri"/>
              </a:rPr>
              <a:t>Допускается</a:t>
            </a:r>
            <a:r>
              <a:rPr sz="2400" spc="-90" dirty="0" smtClean="0">
                <a:solidFill>
                  <a:srgbClr val="4F3434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F3434"/>
                </a:solidFill>
                <a:latin typeface="Calibri"/>
                <a:cs typeface="Calibri"/>
              </a:rPr>
              <a:t>установка</a:t>
            </a:r>
            <a:r>
              <a:rPr sz="2400" spc="-90" dirty="0">
                <a:solidFill>
                  <a:srgbClr val="4F3434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4F3434"/>
                </a:solidFill>
                <a:latin typeface="Calibri"/>
                <a:cs typeface="Calibri"/>
              </a:rPr>
              <a:t>водонагревающих устройств.</a:t>
            </a:r>
            <a:endParaRPr sz="2400" dirty="0">
              <a:latin typeface="Calibri"/>
              <a:cs typeface="Calibri"/>
            </a:endParaRPr>
          </a:p>
          <a:p>
            <a:pPr marL="240665" marR="5080" indent="-228600">
              <a:lnSpc>
                <a:spcPts val="2590"/>
              </a:lnSpc>
              <a:spcBef>
                <a:spcPts val="1005"/>
              </a:spcBef>
              <a:buFont typeface="Arial"/>
              <a:buChar char="•"/>
              <a:tabLst>
                <a:tab pos="241300" algn="l"/>
              </a:tabLst>
            </a:pPr>
            <a:r>
              <a:rPr sz="2400" b="1" spc="-10" dirty="0">
                <a:solidFill>
                  <a:srgbClr val="B13113"/>
                </a:solidFill>
                <a:latin typeface="Calibri"/>
                <a:cs typeface="Calibri"/>
              </a:rPr>
              <a:t>Температура</a:t>
            </a:r>
            <a:r>
              <a:rPr sz="2400" b="1" spc="-50" dirty="0">
                <a:solidFill>
                  <a:srgbClr val="B13113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B13113"/>
                </a:solidFill>
                <a:latin typeface="Calibri"/>
                <a:cs typeface="Calibri"/>
              </a:rPr>
              <a:t>горячей</a:t>
            </a:r>
            <a:r>
              <a:rPr sz="2400" b="1" spc="-55" dirty="0">
                <a:solidFill>
                  <a:srgbClr val="B13113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B13113"/>
                </a:solidFill>
                <a:latin typeface="Calibri"/>
                <a:cs typeface="Calibri"/>
              </a:rPr>
              <a:t>воды</a:t>
            </a:r>
            <a:r>
              <a:rPr sz="2400" b="1" spc="-60" dirty="0">
                <a:solidFill>
                  <a:srgbClr val="B13113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F3434"/>
                </a:solidFill>
                <a:latin typeface="Calibri"/>
                <a:cs typeface="Calibri"/>
              </a:rPr>
              <a:t>в</a:t>
            </a:r>
            <a:r>
              <a:rPr sz="2400" spc="-55" dirty="0">
                <a:solidFill>
                  <a:srgbClr val="4F3434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F3434"/>
                </a:solidFill>
                <a:latin typeface="Calibri"/>
                <a:cs typeface="Calibri"/>
              </a:rPr>
              <a:t>местах</a:t>
            </a:r>
            <a:r>
              <a:rPr sz="2400" spc="-55" dirty="0">
                <a:solidFill>
                  <a:srgbClr val="4F3434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4F3434"/>
                </a:solidFill>
                <a:latin typeface="Calibri"/>
                <a:cs typeface="Calibri"/>
              </a:rPr>
              <a:t>водоразбора </a:t>
            </a:r>
            <a:r>
              <a:rPr sz="2400" dirty="0">
                <a:solidFill>
                  <a:srgbClr val="4F3434"/>
                </a:solidFill>
                <a:latin typeface="Calibri"/>
                <a:cs typeface="Calibri"/>
              </a:rPr>
              <a:t>(</a:t>
            </a:r>
            <a:r>
              <a:rPr sz="2400" i="1" dirty="0">
                <a:solidFill>
                  <a:srgbClr val="4F3434"/>
                </a:solidFill>
                <a:latin typeface="Calibri"/>
                <a:cs typeface="Calibri"/>
              </a:rPr>
              <a:t>смеситель</a:t>
            </a:r>
            <a:r>
              <a:rPr sz="2400" dirty="0">
                <a:solidFill>
                  <a:srgbClr val="4F3434"/>
                </a:solidFill>
                <a:latin typeface="Calibri"/>
                <a:cs typeface="Calibri"/>
              </a:rPr>
              <a:t>)</a:t>
            </a:r>
            <a:r>
              <a:rPr sz="2400" spc="-55" dirty="0">
                <a:solidFill>
                  <a:srgbClr val="4F3434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F3434"/>
                </a:solidFill>
                <a:latin typeface="Calibri"/>
                <a:cs typeface="Calibri"/>
              </a:rPr>
              <a:t>централизованной</a:t>
            </a:r>
            <a:r>
              <a:rPr sz="2400" spc="-40" dirty="0">
                <a:solidFill>
                  <a:srgbClr val="4F3434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F3434"/>
                </a:solidFill>
                <a:latin typeface="Calibri"/>
                <a:cs typeface="Calibri"/>
              </a:rPr>
              <a:t>системы</a:t>
            </a:r>
            <a:r>
              <a:rPr sz="2400" spc="-40" dirty="0">
                <a:solidFill>
                  <a:srgbClr val="4F3434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4F3434"/>
                </a:solidFill>
                <a:latin typeface="Calibri"/>
                <a:cs typeface="Calibri"/>
              </a:rPr>
              <a:t>горячего водоснабжения</a:t>
            </a:r>
            <a:r>
              <a:rPr sz="2400" spc="-45" dirty="0">
                <a:solidFill>
                  <a:srgbClr val="4F3434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F3434"/>
                </a:solidFill>
                <a:latin typeface="Calibri"/>
                <a:cs typeface="Calibri"/>
              </a:rPr>
              <a:t>должна</a:t>
            </a:r>
            <a:r>
              <a:rPr sz="2400" spc="-35" dirty="0">
                <a:solidFill>
                  <a:srgbClr val="4F3434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F3434"/>
                </a:solidFill>
                <a:latin typeface="Calibri"/>
                <a:cs typeface="Calibri"/>
              </a:rPr>
              <a:t>быть</a:t>
            </a:r>
            <a:r>
              <a:rPr sz="2400" spc="-35" dirty="0">
                <a:solidFill>
                  <a:srgbClr val="4F3434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B13113"/>
                </a:solidFill>
                <a:latin typeface="Calibri"/>
                <a:cs typeface="Calibri"/>
              </a:rPr>
              <a:t>не</a:t>
            </a:r>
            <a:r>
              <a:rPr sz="2400" b="1" spc="-30" dirty="0">
                <a:solidFill>
                  <a:srgbClr val="B13113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B13113"/>
                </a:solidFill>
                <a:latin typeface="Calibri"/>
                <a:cs typeface="Calibri"/>
              </a:rPr>
              <a:t>ниже</a:t>
            </a:r>
            <a:r>
              <a:rPr sz="2400" b="1" spc="-20" dirty="0">
                <a:solidFill>
                  <a:srgbClr val="B13113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B13113"/>
                </a:solidFill>
                <a:latin typeface="Calibri"/>
                <a:cs typeface="Calibri"/>
              </a:rPr>
              <a:t>плюс</a:t>
            </a:r>
            <a:r>
              <a:rPr sz="2400" b="1" spc="-35" dirty="0">
                <a:solidFill>
                  <a:srgbClr val="B13113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B13113"/>
                </a:solidFill>
                <a:latin typeface="Calibri"/>
                <a:cs typeface="Calibri"/>
              </a:rPr>
              <a:t>60</a:t>
            </a:r>
            <a:r>
              <a:rPr sz="2400" b="1" spc="-25" dirty="0">
                <a:solidFill>
                  <a:srgbClr val="B13113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B13113"/>
                </a:solidFill>
                <a:latin typeface="Calibri"/>
                <a:cs typeface="Calibri"/>
              </a:rPr>
              <a:t>°C</a:t>
            </a:r>
            <a:r>
              <a:rPr sz="2400" b="1" spc="-15" dirty="0">
                <a:solidFill>
                  <a:srgbClr val="B13113"/>
                </a:solidFill>
                <a:latin typeface="Calibri"/>
                <a:cs typeface="Calibri"/>
              </a:rPr>
              <a:t> </a:t>
            </a:r>
            <a:r>
              <a:rPr sz="2400" spc="-50" dirty="0">
                <a:solidFill>
                  <a:srgbClr val="4F3434"/>
                </a:solidFill>
                <a:latin typeface="Calibri"/>
                <a:cs typeface="Calibri"/>
              </a:rPr>
              <a:t>и </a:t>
            </a:r>
            <a:r>
              <a:rPr sz="2400" dirty="0">
                <a:solidFill>
                  <a:srgbClr val="4F3434"/>
                </a:solidFill>
                <a:latin typeface="Calibri"/>
                <a:cs typeface="Calibri"/>
              </a:rPr>
              <a:t>не</a:t>
            </a:r>
            <a:r>
              <a:rPr sz="2400" spc="-10" dirty="0">
                <a:solidFill>
                  <a:srgbClr val="4F3434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F3434"/>
                </a:solidFill>
                <a:latin typeface="Calibri"/>
                <a:cs typeface="Calibri"/>
              </a:rPr>
              <a:t>выше</a:t>
            </a:r>
            <a:r>
              <a:rPr sz="2400" spc="5" dirty="0">
                <a:solidFill>
                  <a:srgbClr val="4F3434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F3434"/>
                </a:solidFill>
                <a:latin typeface="Calibri"/>
                <a:cs typeface="Calibri"/>
              </a:rPr>
              <a:t>плюс 75</a:t>
            </a:r>
            <a:r>
              <a:rPr sz="2400" spc="-10" dirty="0">
                <a:solidFill>
                  <a:srgbClr val="4F3434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F3434"/>
                </a:solidFill>
                <a:latin typeface="Calibri"/>
                <a:cs typeface="Calibri"/>
              </a:rPr>
              <a:t>°C.</a:t>
            </a:r>
            <a:r>
              <a:rPr sz="2400" spc="-25" dirty="0">
                <a:solidFill>
                  <a:srgbClr val="4F3434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F3434"/>
                </a:solidFill>
                <a:latin typeface="Calibri"/>
                <a:cs typeface="Calibri"/>
              </a:rPr>
              <a:t>(п.</a:t>
            </a:r>
            <a:r>
              <a:rPr sz="2400" spc="-25" dirty="0">
                <a:solidFill>
                  <a:srgbClr val="4F3434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F3434"/>
                </a:solidFill>
                <a:latin typeface="Calibri"/>
                <a:cs typeface="Calibri"/>
              </a:rPr>
              <a:t>84СанПиН</a:t>
            </a:r>
            <a:r>
              <a:rPr sz="2400" spc="-5" dirty="0">
                <a:solidFill>
                  <a:srgbClr val="4F3434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4F3434"/>
                </a:solidFill>
                <a:latin typeface="Calibri"/>
                <a:cs typeface="Calibri"/>
              </a:rPr>
              <a:t>2.1.3684-</a:t>
            </a:r>
            <a:r>
              <a:rPr sz="2400" dirty="0">
                <a:solidFill>
                  <a:srgbClr val="4F3434"/>
                </a:solidFill>
                <a:latin typeface="Calibri"/>
                <a:cs typeface="Calibri"/>
              </a:rPr>
              <a:t>21</a:t>
            </a:r>
            <a:r>
              <a:rPr sz="2400" spc="-5" dirty="0">
                <a:solidFill>
                  <a:srgbClr val="4F3434"/>
                </a:solidFill>
                <a:latin typeface="Calibri"/>
                <a:cs typeface="Calibri"/>
              </a:rPr>
              <a:t> </a:t>
            </a:r>
            <a:r>
              <a:rPr sz="2400" spc="-50" dirty="0">
                <a:solidFill>
                  <a:srgbClr val="4F3434"/>
                </a:solidFill>
                <a:latin typeface="Calibri"/>
                <a:cs typeface="Calibri"/>
              </a:rPr>
              <a:t>)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443216" y="2281427"/>
            <a:ext cx="4547870" cy="1248410"/>
          </a:xfrm>
          <a:prstGeom prst="rect">
            <a:avLst/>
          </a:prstGeom>
          <a:solidFill>
            <a:srgbClr val="FABD77"/>
          </a:solidFill>
          <a:ln w="12192">
            <a:solidFill>
              <a:srgbClr val="BB9304"/>
            </a:solidFill>
          </a:ln>
        </p:spPr>
        <p:txBody>
          <a:bodyPr vert="horz" wrap="square" lIns="0" tIns="68580" rIns="0" bIns="0" rtlCol="0">
            <a:spAutoFit/>
          </a:bodyPr>
          <a:lstStyle/>
          <a:p>
            <a:pPr marL="180340" marR="173355" indent="3810" algn="ctr">
              <a:lnSpc>
                <a:spcPct val="100000"/>
              </a:lnSpc>
              <a:spcBef>
                <a:spcPts val="540"/>
              </a:spcBef>
            </a:pPr>
            <a:r>
              <a:rPr sz="1800" b="1" dirty="0">
                <a:solidFill>
                  <a:srgbClr val="4F3434"/>
                </a:solidFill>
                <a:latin typeface="Times New Roman"/>
                <a:cs typeface="Times New Roman"/>
              </a:rPr>
              <a:t>СанПиН</a:t>
            </a:r>
            <a:r>
              <a:rPr sz="1800" b="1" spc="-5" dirty="0">
                <a:solidFill>
                  <a:srgbClr val="4F3434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4F3434"/>
                </a:solidFill>
                <a:latin typeface="Times New Roman"/>
                <a:cs typeface="Times New Roman"/>
              </a:rPr>
              <a:t>1.2.3685-21</a:t>
            </a:r>
            <a:r>
              <a:rPr sz="1800" b="1" spc="-15" dirty="0">
                <a:solidFill>
                  <a:srgbClr val="4F3434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4F3434"/>
                </a:solidFill>
                <a:latin typeface="Times New Roman"/>
                <a:cs typeface="Times New Roman"/>
              </a:rPr>
              <a:t>"Гигиенические </a:t>
            </a:r>
            <a:r>
              <a:rPr sz="1800" b="1" dirty="0">
                <a:solidFill>
                  <a:srgbClr val="4F3434"/>
                </a:solidFill>
                <a:latin typeface="Times New Roman"/>
                <a:cs typeface="Times New Roman"/>
              </a:rPr>
              <a:t>нормативы</a:t>
            </a:r>
            <a:r>
              <a:rPr sz="1800" b="1" spc="-50" dirty="0">
                <a:solidFill>
                  <a:srgbClr val="4F3434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4F3434"/>
                </a:solidFill>
                <a:latin typeface="Times New Roman"/>
                <a:cs typeface="Times New Roman"/>
              </a:rPr>
              <a:t>и</a:t>
            </a:r>
            <a:r>
              <a:rPr sz="1800" b="1" spc="-70" dirty="0">
                <a:solidFill>
                  <a:srgbClr val="4F3434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4F3434"/>
                </a:solidFill>
                <a:latin typeface="Times New Roman"/>
                <a:cs typeface="Times New Roman"/>
              </a:rPr>
              <a:t>требования</a:t>
            </a:r>
            <a:r>
              <a:rPr sz="1800" b="1" spc="-30" dirty="0">
                <a:solidFill>
                  <a:srgbClr val="4F3434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4F3434"/>
                </a:solidFill>
                <a:latin typeface="Times New Roman"/>
                <a:cs typeface="Times New Roman"/>
              </a:rPr>
              <a:t>к</a:t>
            </a:r>
            <a:r>
              <a:rPr sz="1800" b="1" spc="-65" dirty="0">
                <a:solidFill>
                  <a:srgbClr val="4F3434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4F3434"/>
                </a:solidFill>
                <a:latin typeface="Times New Roman"/>
                <a:cs typeface="Times New Roman"/>
              </a:rPr>
              <a:t>обеспечению </a:t>
            </a:r>
            <a:r>
              <a:rPr sz="1800" b="1" dirty="0">
                <a:solidFill>
                  <a:srgbClr val="4F3434"/>
                </a:solidFill>
                <a:latin typeface="Times New Roman"/>
                <a:cs typeface="Times New Roman"/>
              </a:rPr>
              <a:t>безопасности</a:t>
            </a:r>
            <a:r>
              <a:rPr sz="1800" b="1" spc="-20" dirty="0">
                <a:solidFill>
                  <a:srgbClr val="4F3434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4F3434"/>
                </a:solidFill>
                <a:latin typeface="Times New Roman"/>
                <a:cs typeface="Times New Roman"/>
              </a:rPr>
              <a:t>и</a:t>
            </a:r>
            <a:r>
              <a:rPr sz="1800" b="1" spc="-35" dirty="0">
                <a:solidFill>
                  <a:srgbClr val="4F3434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4F3434"/>
                </a:solidFill>
                <a:latin typeface="Times New Roman"/>
                <a:cs typeface="Times New Roman"/>
              </a:rPr>
              <a:t>(или)</a:t>
            </a:r>
            <a:r>
              <a:rPr sz="1800" b="1" spc="-15" dirty="0">
                <a:solidFill>
                  <a:srgbClr val="4F3434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4F3434"/>
                </a:solidFill>
                <a:latin typeface="Times New Roman"/>
                <a:cs typeface="Times New Roman"/>
              </a:rPr>
              <a:t>безвредности</a:t>
            </a:r>
            <a:r>
              <a:rPr sz="1800" b="1" spc="-10" dirty="0">
                <a:solidFill>
                  <a:srgbClr val="4F3434"/>
                </a:solidFill>
                <a:latin typeface="Times New Roman"/>
                <a:cs typeface="Times New Roman"/>
              </a:rPr>
              <a:t> </a:t>
            </a:r>
            <a:r>
              <a:rPr sz="1800" b="1" spc="-25" dirty="0">
                <a:solidFill>
                  <a:srgbClr val="4F3434"/>
                </a:solidFill>
                <a:latin typeface="Times New Roman"/>
                <a:cs typeface="Times New Roman"/>
              </a:rPr>
              <a:t>для</a:t>
            </a:r>
            <a:endParaRPr sz="1800">
              <a:latin typeface="Times New Roman"/>
              <a:cs typeface="Times New Roman"/>
            </a:endParaRPr>
          </a:p>
          <a:p>
            <a:pPr marL="1270" algn="ctr">
              <a:lnSpc>
                <a:spcPct val="100000"/>
              </a:lnSpc>
            </a:pPr>
            <a:r>
              <a:rPr sz="1800" b="1" dirty="0">
                <a:solidFill>
                  <a:srgbClr val="4F3434"/>
                </a:solidFill>
                <a:latin typeface="Times New Roman"/>
                <a:cs typeface="Times New Roman"/>
              </a:rPr>
              <a:t>человека</a:t>
            </a:r>
            <a:r>
              <a:rPr sz="1800" b="1" spc="-80" dirty="0">
                <a:solidFill>
                  <a:srgbClr val="4F3434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4F3434"/>
                </a:solidFill>
                <a:latin typeface="Times New Roman"/>
                <a:cs typeface="Times New Roman"/>
              </a:rPr>
              <a:t>факторов</a:t>
            </a:r>
            <a:r>
              <a:rPr sz="1800" b="1" spc="-45" dirty="0">
                <a:solidFill>
                  <a:srgbClr val="4F3434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4F3434"/>
                </a:solidFill>
                <a:latin typeface="Times New Roman"/>
                <a:cs typeface="Times New Roman"/>
              </a:rPr>
              <a:t>среды</a:t>
            </a:r>
            <a:r>
              <a:rPr sz="1800" b="1" spc="-75" dirty="0">
                <a:solidFill>
                  <a:srgbClr val="4F3434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4F3434"/>
                </a:solidFill>
                <a:latin typeface="Times New Roman"/>
                <a:cs typeface="Times New Roman"/>
              </a:rPr>
              <a:t>обитания"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443216" y="3680459"/>
            <a:ext cx="4547870" cy="3005455"/>
          </a:xfrm>
          <a:prstGeom prst="rect">
            <a:avLst/>
          </a:prstGeom>
          <a:solidFill>
            <a:srgbClr val="FFC908"/>
          </a:solidFill>
          <a:ln w="12192">
            <a:solidFill>
              <a:srgbClr val="BB9304"/>
            </a:solidFill>
          </a:ln>
        </p:spPr>
        <p:txBody>
          <a:bodyPr vert="horz" wrap="square" lIns="0" tIns="71755" rIns="0" bIns="0" rtlCol="0">
            <a:spAutoFit/>
          </a:bodyPr>
          <a:lstStyle/>
          <a:p>
            <a:pPr marL="581025" marR="573405" indent="1905" algn="ctr">
              <a:lnSpc>
                <a:spcPct val="100000"/>
              </a:lnSpc>
              <a:spcBef>
                <a:spcPts val="565"/>
              </a:spcBef>
            </a:pPr>
            <a:r>
              <a:rPr sz="1700" b="1" dirty="0">
                <a:solidFill>
                  <a:srgbClr val="4F3434"/>
                </a:solidFill>
                <a:latin typeface="Times New Roman"/>
                <a:cs typeface="Times New Roman"/>
              </a:rPr>
              <a:t>СанПиН</a:t>
            </a:r>
            <a:r>
              <a:rPr sz="1700" b="1" spc="-25" dirty="0">
                <a:solidFill>
                  <a:srgbClr val="4F3434"/>
                </a:solidFill>
                <a:latin typeface="Times New Roman"/>
                <a:cs typeface="Times New Roman"/>
              </a:rPr>
              <a:t> </a:t>
            </a:r>
            <a:r>
              <a:rPr sz="1700" b="1" dirty="0">
                <a:solidFill>
                  <a:srgbClr val="4F3434"/>
                </a:solidFill>
                <a:latin typeface="Times New Roman"/>
                <a:cs typeface="Times New Roman"/>
              </a:rPr>
              <a:t>2.1.3684-21</a:t>
            </a:r>
            <a:r>
              <a:rPr sz="1700" b="1" spc="-40" dirty="0">
                <a:solidFill>
                  <a:srgbClr val="4F3434"/>
                </a:solidFill>
                <a:latin typeface="Times New Roman"/>
                <a:cs typeface="Times New Roman"/>
              </a:rPr>
              <a:t> </a:t>
            </a:r>
            <a:r>
              <a:rPr sz="1700" b="1" spc="-10" dirty="0">
                <a:solidFill>
                  <a:srgbClr val="4F3434"/>
                </a:solidFill>
                <a:latin typeface="Times New Roman"/>
                <a:cs typeface="Times New Roman"/>
              </a:rPr>
              <a:t>"Санитарно- эпидемиологические требования</a:t>
            </a:r>
            <a:r>
              <a:rPr sz="1700" b="1" spc="20" dirty="0">
                <a:solidFill>
                  <a:srgbClr val="4F3434"/>
                </a:solidFill>
                <a:latin typeface="Times New Roman"/>
                <a:cs typeface="Times New Roman"/>
              </a:rPr>
              <a:t> </a:t>
            </a:r>
            <a:r>
              <a:rPr sz="1700" b="1" spc="-50" dirty="0">
                <a:solidFill>
                  <a:srgbClr val="4F3434"/>
                </a:solidFill>
                <a:latin typeface="Times New Roman"/>
                <a:cs typeface="Times New Roman"/>
              </a:rPr>
              <a:t>к</a:t>
            </a:r>
            <a:endParaRPr sz="1700">
              <a:latin typeface="Times New Roman"/>
              <a:cs typeface="Times New Roman"/>
            </a:endParaRPr>
          </a:p>
          <a:p>
            <a:pPr marL="635" algn="ctr">
              <a:lnSpc>
                <a:spcPct val="100000"/>
              </a:lnSpc>
            </a:pPr>
            <a:r>
              <a:rPr sz="1700" b="1" dirty="0">
                <a:solidFill>
                  <a:srgbClr val="4F3434"/>
                </a:solidFill>
                <a:latin typeface="Times New Roman"/>
                <a:cs typeface="Times New Roman"/>
              </a:rPr>
              <a:t>содержанию</a:t>
            </a:r>
            <a:r>
              <a:rPr sz="1700" b="1" spc="-75" dirty="0">
                <a:solidFill>
                  <a:srgbClr val="4F3434"/>
                </a:solidFill>
                <a:latin typeface="Times New Roman"/>
                <a:cs typeface="Times New Roman"/>
              </a:rPr>
              <a:t> </a:t>
            </a:r>
            <a:r>
              <a:rPr sz="1700" b="1" dirty="0">
                <a:solidFill>
                  <a:srgbClr val="4F3434"/>
                </a:solidFill>
                <a:latin typeface="Times New Roman"/>
                <a:cs typeface="Times New Roman"/>
              </a:rPr>
              <a:t>территорий</a:t>
            </a:r>
            <a:r>
              <a:rPr sz="1700" b="1" spc="-85" dirty="0">
                <a:solidFill>
                  <a:srgbClr val="4F3434"/>
                </a:solidFill>
                <a:latin typeface="Times New Roman"/>
                <a:cs typeface="Times New Roman"/>
              </a:rPr>
              <a:t> </a:t>
            </a:r>
            <a:r>
              <a:rPr sz="1700" b="1" spc="-10" dirty="0">
                <a:solidFill>
                  <a:srgbClr val="4F3434"/>
                </a:solidFill>
                <a:latin typeface="Times New Roman"/>
                <a:cs typeface="Times New Roman"/>
              </a:rPr>
              <a:t>городских</a:t>
            </a:r>
            <a:r>
              <a:rPr sz="1700" b="1" spc="-70" dirty="0">
                <a:solidFill>
                  <a:srgbClr val="4F3434"/>
                </a:solidFill>
                <a:latin typeface="Times New Roman"/>
                <a:cs typeface="Times New Roman"/>
              </a:rPr>
              <a:t> </a:t>
            </a:r>
            <a:r>
              <a:rPr sz="1700" b="1" spc="-50" dirty="0">
                <a:solidFill>
                  <a:srgbClr val="4F3434"/>
                </a:solidFill>
                <a:latin typeface="Times New Roman"/>
                <a:cs typeface="Times New Roman"/>
              </a:rPr>
              <a:t>и</a:t>
            </a:r>
            <a:endParaRPr sz="1700">
              <a:latin typeface="Times New Roman"/>
              <a:cs typeface="Times New Roman"/>
            </a:endParaRPr>
          </a:p>
          <a:p>
            <a:pPr marL="128270" marR="121285" indent="1905" algn="ctr">
              <a:lnSpc>
                <a:spcPct val="100000"/>
              </a:lnSpc>
            </a:pPr>
            <a:r>
              <a:rPr sz="1700" b="1" dirty="0">
                <a:solidFill>
                  <a:srgbClr val="4F3434"/>
                </a:solidFill>
                <a:latin typeface="Times New Roman"/>
                <a:cs typeface="Times New Roman"/>
              </a:rPr>
              <a:t>сельских</a:t>
            </a:r>
            <a:r>
              <a:rPr sz="1700" b="1" spc="-70" dirty="0">
                <a:solidFill>
                  <a:srgbClr val="4F3434"/>
                </a:solidFill>
                <a:latin typeface="Times New Roman"/>
                <a:cs typeface="Times New Roman"/>
              </a:rPr>
              <a:t> </a:t>
            </a:r>
            <a:r>
              <a:rPr sz="1700" b="1" dirty="0">
                <a:solidFill>
                  <a:srgbClr val="4F3434"/>
                </a:solidFill>
                <a:latin typeface="Times New Roman"/>
                <a:cs typeface="Times New Roman"/>
              </a:rPr>
              <a:t>поселений,</a:t>
            </a:r>
            <a:r>
              <a:rPr sz="1700" b="1" spc="-65" dirty="0">
                <a:solidFill>
                  <a:srgbClr val="4F3434"/>
                </a:solidFill>
                <a:latin typeface="Times New Roman"/>
                <a:cs typeface="Times New Roman"/>
              </a:rPr>
              <a:t> </a:t>
            </a:r>
            <a:r>
              <a:rPr sz="1700" b="1" dirty="0">
                <a:solidFill>
                  <a:srgbClr val="4F3434"/>
                </a:solidFill>
                <a:latin typeface="Times New Roman"/>
                <a:cs typeface="Times New Roman"/>
              </a:rPr>
              <a:t>к</a:t>
            </a:r>
            <a:r>
              <a:rPr sz="1700" b="1" spc="-25" dirty="0">
                <a:solidFill>
                  <a:srgbClr val="4F3434"/>
                </a:solidFill>
                <a:latin typeface="Times New Roman"/>
                <a:cs typeface="Times New Roman"/>
              </a:rPr>
              <a:t> </a:t>
            </a:r>
            <a:r>
              <a:rPr sz="1700" b="1" dirty="0">
                <a:solidFill>
                  <a:srgbClr val="4F3434"/>
                </a:solidFill>
                <a:latin typeface="Times New Roman"/>
                <a:cs typeface="Times New Roman"/>
              </a:rPr>
              <a:t>водным</a:t>
            </a:r>
            <a:r>
              <a:rPr sz="1700" b="1" spc="-50" dirty="0">
                <a:solidFill>
                  <a:srgbClr val="4F3434"/>
                </a:solidFill>
                <a:latin typeface="Times New Roman"/>
                <a:cs typeface="Times New Roman"/>
              </a:rPr>
              <a:t> </a:t>
            </a:r>
            <a:r>
              <a:rPr sz="1700" b="1" spc="-10" dirty="0">
                <a:solidFill>
                  <a:srgbClr val="4F3434"/>
                </a:solidFill>
                <a:latin typeface="Times New Roman"/>
                <a:cs typeface="Times New Roman"/>
              </a:rPr>
              <a:t>объектам, </a:t>
            </a:r>
            <a:r>
              <a:rPr sz="1700" b="1" dirty="0">
                <a:solidFill>
                  <a:srgbClr val="4F3434"/>
                </a:solidFill>
                <a:latin typeface="Times New Roman"/>
                <a:cs typeface="Times New Roman"/>
              </a:rPr>
              <a:t>питьевой</a:t>
            </a:r>
            <a:r>
              <a:rPr sz="1700" b="1" spc="-90" dirty="0">
                <a:solidFill>
                  <a:srgbClr val="4F3434"/>
                </a:solidFill>
                <a:latin typeface="Times New Roman"/>
                <a:cs typeface="Times New Roman"/>
              </a:rPr>
              <a:t> </a:t>
            </a:r>
            <a:r>
              <a:rPr sz="1700" b="1" dirty="0">
                <a:solidFill>
                  <a:srgbClr val="4F3434"/>
                </a:solidFill>
                <a:latin typeface="Times New Roman"/>
                <a:cs typeface="Times New Roman"/>
              </a:rPr>
              <a:t>воде</a:t>
            </a:r>
            <a:r>
              <a:rPr sz="1700" b="1" spc="-40" dirty="0">
                <a:solidFill>
                  <a:srgbClr val="4F3434"/>
                </a:solidFill>
                <a:latin typeface="Times New Roman"/>
                <a:cs typeface="Times New Roman"/>
              </a:rPr>
              <a:t> </a:t>
            </a:r>
            <a:r>
              <a:rPr sz="1700" b="1" dirty="0">
                <a:solidFill>
                  <a:srgbClr val="4F3434"/>
                </a:solidFill>
                <a:latin typeface="Times New Roman"/>
                <a:cs typeface="Times New Roman"/>
              </a:rPr>
              <a:t>и</a:t>
            </a:r>
            <a:r>
              <a:rPr sz="1700" b="1" spc="-25" dirty="0">
                <a:solidFill>
                  <a:srgbClr val="4F3434"/>
                </a:solidFill>
                <a:latin typeface="Times New Roman"/>
                <a:cs typeface="Times New Roman"/>
              </a:rPr>
              <a:t> </a:t>
            </a:r>
            <a:r>
              <a:rPr sz="1700" b="1" spc="-10" dirty="0">
                <a:solidFill>
                  <a:srgbClr val="4F3434"/>
                </a:solidFill>
                <a:latin typeface="Times New Roman"/>
                <a:cs typeface="Times New Roman"/>
              </a:rPr>
              <a:t>питьевому</a:t>
            </a:r>
            <a:r>
              <a:rPr sz="1700" b="1" spc="-40" dirty="0">
                <a:solidFill>
                  <a:srgbClr val="4F3434"/>
                </a:solidFill>
                <a:latin typeface="Times New Roman"/>
                <a:cs typeface="Times New Roman"/>
              </a:rPr>
              <a:t> </a:t>
            </a:r>
            <a:r>
              <a:rPr sz="1700" b="1" spc="-10" dirty="0">
                <a:solidFill>
                  <a:srgbClr val="4F3434"/>
                </a:solidFill>
                <a:latin typeface="Times New Roman"/>
                <a:cs typeface="Times New Roman"/>
              </a:rPr>
              <a:t>водоснабжению, атмосферному</a:t>
            </a:r>
            <a:r>
              <a:rPr sz="1700" b="1" spc="-50" dirty="0">
                <a:solidFill>
                  <a:srgbClr val="4F3434"/>
                </a:solidFill>
                <a:latin typeface="Times New Roman"/>
                <a:cs typeface="Times New Roman"/>
              </a:rPr>
              <a:t> </a:t>
            </a:r>
            <a:r>
              <a:rPr sz="1700" b="1" spc="-30" dirty="0">
                <a:solidFill>
                  <a:srgbClr val="4F3434"/>
                </a:solidFill>
                <a:latin typeface="Times New Roman"/>
                <a:cs typeface="Times New Roman"/>
              </a:rPr>
              <a:t>воздуху,</a:t>
            </a:r>
            <a:r>
              <a:rPr sz="1700" b="1" spc="-80" dirty="0">
                <a:solidFill>
                  <a:srgbClr val="4F3434"/>
                </a:solidFill>
                <a:latin typeface="Times New Roman"/>
                <a:cs typeface="Times New Roman"/>
              </a:rPr>
              <a:t> </a:t>
            </a:r>
            <a:r>
              <a:rPr sz="1700" b="1" dirty="0">
                <a:solidFill>
                  <a:srgbClr val="4F3434"/>
                </a:solidFill>
                <a:latin typeface="Times New Roman"/>
                <a:cs typeface="Times New Roman"/>
              </a:rPr>
              <a:t>почвам,</a:t>
            </a:r>
            <a:r>
              <a:rPr sz="1700" b="1" spc="-60" dirty="0">
                <a:solidFill>
                  <a:srgbClr val="4F3434"/>
                </a:solidFill>
                <a:latin typeface="Times New Roman"/>
                <a:cs typeface="Times New Roman"/>
              </a:rPr>
              <a:t> </a:t>
            </a:r>
            <a:r>
              <a:rPr sz="1700" b="1" spc="-10" dirty="0">
                <a:solidFill>
                  <a:srgbClr val="4F3434"/>
                </a:solidFill>
                <a:latin typeface="Times New Roman"/>
                <a:cs typeface="Times New Roman"/>
              </a:rPr>
              <a:t>жилым </a:t>
            </a:r>
            <a:r>
              <a:rPr sz="1700" b="1" dirty="0">
                <a:solidFill>
                  <a:srgbClr val="4F3434"/>
                </a:solidFill>
                <a:latin typeface="Times New Roman"/>
                <a:cs typeface="Times New Roman"/>
              </a:rPr>
              <a:t>помещениям,</a:t>
            </a:r>
            <a:r>
              <a:rPr sz="1700" b="1" spc="-95" dirty="0">
                <a:solidFill>
                  <a:srgbClr val="4F3434"/>
                </a:solidFill>
                <a:latin typeface="Times New Roman"/>
                <a:cs typeface="Times New Roman"/>
              </a:rPr>
              <a:t> </a:t>
            </a:r>
            <a:r>
              <a:rPr sz="1700" b="1" spc="-10" dirty="0">
                <a:solidFill>
                  <a:srgbClr val="4F3434"/>
                </a:solidFill>
                <a:latin typeface="Times New Roman"/>
                <a:cs typeface="Times New Roman"/>
              </a:rPr>
              <a:t>эксплуатации</a:t>
            </a:r>
            <a:endParaRPr sz="1700">
              <a:latin typeface="Times New Roman"/>
              <a:cs typeface="Times New Roman"/>
            </a:endParaRPr>
          </a:p>
          <a:p>
            <a:pPr marL="330835" marR="321310" indent="1270" algn="ctr">
              <a:lnSpc>
                <a:spcPct val="100000"/>
              </a:lnSpc>
            </a:pPr>
            <a:r>
              <a:rPr sz="1700" b="1" spc="-10" dirty="0">
                <a:solidFill>
                  <a:srgbClr val="4F3434"/>
                </a:solidFill>
                <a:latin typeface="Times New Roman"/>
                <a:cs typeface="Times New Roman"/>
              </a:rPr>
              <a:t>производственных,</a:t>
            </a:r>
            <a:r>
              <a:rPr sz="1700" b="1" spc="10" dirty="0">
                <a:solidFill>
                  <a:srgbClr val="4F3434"/>
                </a:solidFill>
                <a:latin typeface="Times New Roman"/>
                <a:cs typeface="Times New Roman"/>
              </a:rPr>
              <a:t> </a:t>
            </a:r>
            <a:r>
              <a:rPr sz="1700" b="1" spc="-10" dirty="0">
                <a:solidFill>
                  <a:srgbClr val="4F3434"/>
                </a:solidFill>
                <a:latin typeface="Times New Roman"/>
                <a:cs typeface="Times New Roman"/>
              </a:rPr>
              <a:t>общественных </a:t>
            </a:r>
            <a:r>
              <a:rPr sz="1700" b="1" dirty="0">
                <a:solidFill>
                  <a:srgbClr val="4F3434"/>
                </a:solidFill>
                <a:latin typeface="Times New Roman"/>
                <a:cs typeface="Times New Roman"/>
              </a:rPr>
              <a:t>помещений,</a:t>
            </a:r>
            <a:r>
              <a:rPr sz="1700" b="1" spc="-50" dirty="0">
                <a:solidFill>
                  <a:srgbClr val="4F3434"/>
                </a:solidFill>
                <a:latin typeface="Times New Roman"/>
                <a:cs typeface="Times New Roman"/>
              </a:rPr>
              <a:t> </a:t>
            </a:r>
            <a:r>
              <a:rPr sz="1700" b="1" dirty="0">
                <a:solidFill>
                  <a:srgbClr val="4F3434"/>
                </a:solidFill>
                <a:latin typeface="Times New Roman"/>
                <a:cs typeface="Times New Roman"/>
              </a:rPr>
              <a:t>организации</a:t>
            </a:r>
            <a:r>
              <a:rPr sz="1700" b="1" spc="-55" dirty="0">
                <a:solidFill>
                  <a:srgbClr val="4F3434"/>
                </a:solidFill>
                <a:latin typeface="Times New Roman"/>
                <a:cs typeface="Times New Roman"/>
              </a:rPr>
              <a:t> </a:t>
            </a:r>
            <a:r>
              <a:rPr sz="1700" b="1" dirty="0">
                <a:solidFill>
                  <a:srgbClr val="4F3434"/>
                </a:solidFill>
                <a:latin typeface="Times New Roman"/>
                <a:cs typeface="Times New Roman"/>
              </a:rPr>
              <a:t>и</a:t>
            </a:r>
            <a:r>
              <a:rPr sz="1700" b="1" spc="-20" dirty="0">
                <a:solidFill>
                  <a:srgbClr val="4F3434"/>
                </a:solidFill>
                <a:latin typeface="Times New Roman"/>
                <a:cs typeface="Times New Roman"/>
              </a:rPr>
              <a:t> </a:t>
            </a:r>
            <a:r>
              <a:rPr sz="1700" b="1" spc="-10" dirty="0">
                <a:solidFill>
                  <a:srgbClr val="4F3434"/>
                </a:solidFill>
                <a:latin typeface="Times New Roman"/>
                <a:cs typeface="Times New Roman"/>
              </a:rPr>
              <a:t>проведению </a:t>
            </a:r>
            <a:r>
              <a:rPr sz="1700" b="1" dirty="0">
                <a:solidFill>
                  <a:srgbClr val="4F3434"/>
                </a:solidFill>
                <a:latin typeface="Times New Roman"/>
                <a:cs typeface="Times New Roman"/>
              </a:rPr>
              <a:t>санитарно-</a:t>
            </a:r>
            <a:r>
              <a:rPr sz="1700" b="1" spc="-10" dirty="0">
                <a:solidFill>
                  <a:srgbClr val="4F3434"/>
                </a:solidFill>
                <a:latin typeface="Times New Roman"/>
                <a:cs typeface="Times New Roman"/>
              </a:rPr>
              <a:t>противоэпидемических </a:t>
            </a:r>
            <a:r>
              <a:rPr sz="1700" b="1" dirty="0">
                <a:solidFill>
                  <a:srgbClr val="4F3434"/>
                </a:solidFill>
                <a:latin typeface="Times New Roman"/>
                <a:cs typeface="Times New Roman"/>
              </a:rPr>
              <a:t>(профилактических)</a:t>
            </a:r>
            <a:r>
              <a:rPr sz="1700" b="1" spc="-100" dirty="0">
                <a:solidFill>
                  <a:srgbClr val="4F3434"/>
                </a:solidFill>
                <a:latin typeface="Times New Roman"/>
                <a:cs typeface="Times New Roman"/>
              </a:rPr>
              <a:t> </a:t>
            </a:r>
            <a:r>
              <a:rPr sz="1700" b="1" spc="-10" dirty="0">
                <a:solidFill>
                  <a:srgbClr val="4F3434"/>
                </a:solidFill>
                <a:latin typeface="Times New Roman"/>
                <a:cs typeface="Times New Roman"/>
              </a:rPr>
              <a:t>мероприятий"</a:t>
            </a:r>
            <a:endParaRPr sz="1700">
              <a:latin typeface="Times New Roman"/>
              <a:cs typeface="Times New Roman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7437119" y="1383791"/>
            <a:ext cx="4559935" cy="312420"/>
            <a:chOff x="7437119" y="1383791"/>
            <a:chExt cx="4559935" cy="312420"/>
          </a:xfrm>
        </p:grpSpPr>
        <p:sp>
          <p:nvSpPr>
            <p:cNvPr id="9" name="object 9"/>
            <p:cNvSpPr/>
            <p:nvPr/>
          </p:nvSpPr>
          <p:spPr>
            <a:xfrm>
              <a:off x="7443215" y="1389887"/>
              <a:ext cx="4547870" cy="300355"/>
            </a:xfrm>
            <a:custGeom>
              <a:avLst/>
              <a:gdLst/>
              <a:ahLst/>
              <a:cxnLst/>
              <a:rect l="l" t="t" r="r" b="b"/>
              <a:pathLst>
                <a:path w="4547870" h="300355">
                  <a:moveTo>
                    <a:pt x="4497578" y="0"/>
                  </a:moveTo>
                  <a:lnTo>
                    <a:pt x="50037" y="0"/>
                  </a:lnTo>
                  <a:lnTo>
                    <a:pt x="30539" y="3925"/>
                  </a:lnTo>
                  <a:lnTo>
                    <a:pt x="14636" y="14636"/>
                  </a:lnTo>
                  <a:lnTo>
                    <a:pt x="3925" y="30539"/>
                  </a:lnTo>
                  <a:lnTo>
                    <a:pt x="0" y="50037"/>
                  </a:lnTo>
                  <a:lnTo>
                    <a:pt x="0" y="250189"/>
                  </a:lnTo>
                  <a:lnTo>
                    <a:pt x="3925" y="269688"/>
                  </a:lnTo>
                  <a:lnTo>
                    <a:pt x="14636" y="285591"/>
                  </a:lnTo>
                  <a:lnTo>
                    <a:pt x="30539" y="296302"/>
                  </a:lnTo>
                  <a:lnTo>
                    <a:pt x="50037" y="300227"/>
                  </a:lnTo>
                  <a:lnTo>
                    <a:pt x="4497578" y="300227"/>
                  </a:lnTo>
                  <a:lnTo>
                    <a:pt x="4517076" y="296302"/>
                  </a:lnTo>
                  <a:lnTo>
                    <a:pt x="4532979" y="285591"/>
                  </a:lnTo>
                  <a:lnTo>
                    <a:pt x="4543690" y="269688"/>
                  </a:lnTo>
                  <a:lnTo>
                    <a:pt x="4547615" y="250189"/>
                  </a:lnTo>
                  <a:lnTo>
                    <a:pt x="4547615" y="50037"/>
                  </a:lnTo>
                  <a:lnTo>
                    <a:pt x="4543690" y="30539"/>
                  </a:lnTo>
                  <a:lnTo>
                    <a:pt x="4532979" y="14636"/>
                  </a:lnTo>
                  <a:lnTo>
                    <a:pt x="4517076" y="3925"/>
                  </a:lnTo>
                  <a:lnTo>
                    <a:pt x="4497578" y="0"/>
                  </a:lnTo>
                  <a:close/>
                </a:path>
              </a:pathLst>
            </a:custGeom>
            <a:solidFill>
              <a:srgbClr val="D6C3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443215" y="1389887"/>
              <a:ext cx="4547870" cy="300355"/>
            </a:xfrm>
            <a:custGeom>
              <a:avLst/>
              <a:gdLst/>
              <a:ahLst/>
              <a:cxnLst/>
              <a:rect l="l" t="t" r="r" b="b"/>
              <a:pathLst>
                <a:path w="4547870" h="300355">
                  <a:moveTo>
                    <a:pt x="0" y="50037"/>
                  </a:moveTo>
                  <a:lnTo>
                    <a:pt x="3925" y="30539"/>
                  </a:lnTo>
                  <a:lnTo>
                    <a:pt x="14636" y="14636"/>
                  </a:lnTo>
                  <a:lnTo>
                    <a:pt x="30539" y="3925"/>
                  </a:lnTo>
                  <a:lnTo>
                    <a:pt x="50037" y="0"/>
                  </a:lnTo>
                  <a:lnTo>
                    <a:pt x="4497578" y="0"/>
                  </a:lnTo>
                  <a:lnTo>
                    <a:pt x="4517076" y="3925"/>
                  </a:lnTo>
                  <a:lnTo>
                    <a:pt x="4532979" y="14636"/>
                  </a:lnTo>
                  <a:lnTo>
                    <a:pt x="4543690" y="30539"/>
                  </a:lnTo>
                  <a:lnTo>
                    <a:pt x="4547615" y="50037"/>
                  </a:lnTo>
                  <a:lnTo>
                    <a:pt x="4547615" y="250189"/>
                  </a:lnTo>
                  <a:lnTo>
                    <a:pt x="4543690" y="269688"/>
                  </a:lnTo>
                  <a:lnTo>
                    <a:pt x="4532979" y="285591"/>
                  </a:lnTo>
                  <a:lnTo>
                    <a:pt x="4517076" y="296302"/>
                  </a:lnTo>
                  <a:lnTo>
                    <a:pt x="4497578" y="300227"/>
                  </a:lnTo>
                  <a:lnTo>
                    <a:pt x="50037" y="300227"/>
                  </a:lnTo>
                  <a:lnTo>
                    <a:pt x="30539" y="296302"/>
                  </a:lnTo>
                  <a:lnTo>
                    <a:pt x="14636" y="285591"/>
                  </a:lnTo>
                  <a:lnTo>
                    <a:pt x="3925" y="269688"/>
                  </a:lnTo>
                  <a:lnTo>
                    <a:pt x="0" y="250189"/>
                  </a:lnTo>
                  <a:lnTo>
                    <a:pt x="0" y="50037"/>
                  </a:lnTo>
                  <a:close/>
                </a:path>
              </a:pathLst>
            </a:custGeom>
            <a:ln w="12192">
              <a:solidFill>
                <a:srgbClr val="BB930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7456630" y="1366774"/>
            <a:ext cx="452120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5654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B13113"/>
                </a:solidFill>
                <a:latin typeface="Times New Roman"/>
                <a:cs typeface="Times New Roman"/>
              </a:rPr>
              <a:t>до</a:t>
            </a:r>
            <a:r>
              <a:rPr sz="2000" b="1" spc="-15" dirty="0">
                <a:solidFill>
                  <a:srgbClr val="B13113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B13113"/>
                </a:solidFill>
                <a:latin typeface="Times New Roman"/>
                <a:cs typeface="Times New Roman"/>
              </a:rPr>
              <a:t>01.03.2021</a:t>
            </a:r>
            <a:r>
              <a:rPr sz="2000" b="1" spc="-40" dirty="0">
                <a:solidFill>
                  <a:srgbClr val="B13113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СанПиН</a:t>
            </a:r>
            <a:r>
              <a:rPr sz="2000" b="1" spc="-3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2.1.4.1074-</a:t>
            </a:r>
            <a:r>
              <a:rPr sz="2000" b="1" spc="-25" dirty="0">
                <a:latin typeface="Times New Roman"/>
                <a:cs typeface="Times New Roman"/>
              </a:rPr>
              <a:t>01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8165592" y="1819655"/>
            <a:ext cx="256540" cy="317500"/>
            <a:chOff x="8165592" y="1819655"/>
            <a:chExt cx="256540" cy="317500"/>
          </a:xfrm>
        </p:grpSpPr>
        <p:sp>
          <p:nvSpPr>
            <p:cNvPr id="13" name="object 13"/>
            <p:cNvSpPr/>
            <p:nvPr/>
          </p:nvSpPr>
          <p:spPr>
            <a:xfrm>
              <a:off x="8171688" y="1825751"/>
              <a:ext cx="243840" cy="304800"/>
            </a:xfrm>
            <a:custGeom>
              <a:avLst/>
              <a:gdLst/>
              <a:ahLst/>
              <a:cxnLst/>
              <a:rect l="l" t="t" r="r" b="b"/>
              <a:pathLst>
                <a:path w="243840" h="304800">
                  <a:moveTo>
                    <a:pt x="182879" y="0"/>
                  </a:moveTo>
                  <a:lnTo>
                    <a:pt x="60959" y="0"/>
                  </a:lnTo>
                  <a:lnTo>
                    <a:pt x="60959" y="182880"/>
                  </a:lnTo>
                  <a:lnTo>
                    <a:pt x="0" y="182880"/>
                  </a:lnTo>
                  <a:lnTo>
                    <a:pt x="121919" y="304800"/>
                  </a:lnTo>
                  <a:lnTo>
                    <a:pt x="243839" y="182880"/>
                  </a:lnTo>
                  <a:lnTo>
                    <a:pt x="182879" y="182880"/>
                  </a:lnTo>
                  <a:lnTo>
                    <a:pt x="182879" y="0"/>
                  </a:lnTo>
                  <a:close/>
                </a:path>
              </a:pathLst>
            </a:custGeom>
            <a:solidFill>
              <a:srgbClr val="FFC90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171688" y="1825751"/>
              <a:ext cx="243840" cy="304800"/>
            </a:xfrm>
            <a:custGeom>
              <a:avLst/>
              <a:gdLst/>
              <a:ahLst/>
              <a:cxnLst/>
              <a:rect l="l" t="t" r="r" b="b"/>
              <a:pathLst>
                <a:path w="243840" h="304800">
                  <a:moveTo>
                    <a:pt x="0" y="182880"/>
                  </a:moveTo>
                  <a:lnTo>
                    <a:pt x="60959" y="182880"/>
                  </a:lnTo>
                  <a:lnTo>
                    <a:pt x="60959" y="0"/>
                  </a:lnTo>
                  <a:lnTo>
                    <a:pt x="182879" y="0"/>
                  </a:lnTo>
                  <a:lnTo>
                    <a:pt x="182879" y="182880"/>
                  </a:lnTo>
                  <a:lnTo>
                    <a:pt x="243839" y="182880"/>
                  </a:lnTo>
                  <a:lnTo>
                    <a:pt x="121919" y="304800"/>
                  </a:lnTo>
                  <a:lnTo>
                    <a:pt x="0" y="182880"/>
                  </a:lnTo>
                  <a:close/>
                </a:path>
              </a:pathLst>
            </a:custGeom>
            <a:ln w="12192">
              <a:solidFill>
                <a:srgbClr val="BB930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" name="object 15"/>
          <p:cNvGrpSpPr/>
          <p:nvPr/>
        </p:nvGrpSpPr>
        <p:grpSpPr>
          <a:xfrm>
            <a:off x="11012423" y="1819655"/>
            <a:ext cx="233679" cy="317500"/>
            <a:chOff x="11012423" y="1819655"/>
            <a:chExt cx="233679" cy="317500"/>
          </a:xfrm>
        </p:grpSpPr>
        <p:sp>
          <p:nvSpPr>
            <p:cNvPr id="16" name="object 16"/>
            <p:cNvSpPr/>
            <p:nvPr/>
          </p:nvSpPr>
          <p:spPr>
            <a:xfrm>
              <a:off x="11018519" y="1825751"/>
              <a:ext cx="220979" cy="304800"/>
            </a:xfrm>
            <a:custGeom>
              <a:avLst/>
              <a:gdLst/>
              <a:ahLst/>
              <a:cxnLst/>
              <a:rect l="l" t="t" r="r" b="b"/>
              <a:pathLst>
                <a:path w="220979" h="304800">
                  <a:moveTo>
                    <a:pt x="165734" y="0"/>
                  </a:moveTo>
                  <a:lnTo>
                    <a:pt x="55245" y="0"/>
                  </a:lnTo>
                  <a:lnTo>
                    <a:pt x="55245" y="194310"/>
                  </a:lnTo>
                  <a:lnTo>
                    <a:pt x="0" y="194310"/>
                  </a:lnTo>
                  <a:lnTo>
                    <a:pt x="110489" y="304800"/>
                  </a:lnTo>
                  <a:lnTo>
                    <a:pt x="220979" y="194310"/>
                  </a:lnTo>
                  <a:lnTo>
                    <a:pt x="165734" y="194310"/>
                  </a:lnTo>
                  <a:lnTo>
                    <a:pt x="165734" y="0"/>
                  </a:lnTo>
                  <a:close/>
                </a:path>
              </a:pathLst>
            </a:custGeom>
            <a:solidFill>
              <a:srgbClr val="FFC90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1018519" y="1825751"/>
              <a:ext cx="220979" cy="304800"/>
            </a:xfrm>
            <a:custGeom>
              <a:avLst/>
              <a:gdLst/>
              <a:ahLst/>
              <a:cxnLst/>
              <a:rect l="l" t="t" r="r" b="b"/>
              <a:pathLst>
                <a:path w="220979" h="304800">
                  <a:moveTo>
                    <a:pt x="0" y="194310"/>
                  </a:moveTo>
                  <a:lnTo>
                    <a:pt x="55245" y="194310"/>
                  </a:lnTo>
                  <a:lnTo>
                    <a:pt x="55245" y="0"/>
                  </a:lnTo>
                  <a:lnTo>
                    <a:pt x="165734" y="0"/>
                  </a:lnTo>
                  <a:lnTo>
                    <a:pt x="165734" y="194310"/>
                  </a:lnTo>
                  <a:lnTo>
                    <a:pt x="220979" y="194310"/>
                  </a:lnTo>
                  <a:lnTo>
                    <a:pt x="110489" y="304800"/>
                  </a:lnTo>
                  <a:lnTo>
                    <a:pt x="0" y="194310"/>
                  </a:lnTo>
                  <a:close/>
                </a:path>
              </a:pathLst>
            </a:custGeom>
            <a:ln w="12192">
              <a:solidFill>
                <a:srgbClr val="BB930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345947" y="6170676"/>
            <a:ext cx="4840605" cy="515620"/>
          </a:xfrm>
          <a:prstGeom prst="rect">
            <a:avLst/>
          </a:prstGeom>
          <a:solidFill>
            <a:srgbClr val="EBE0E0"/>
          </a:solidFill>
          <a:ln w="12192">
            <a:solidFill>
              <a:srgbClr val="FF0000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461645">
              <a:lnSpc>
                <a:spcPct val="100000"/>
              </a:lnSpc>
              <a:spcBef>
                <a:spcPts val="315"/>
              </a:spcBef>
              <a:tabLst>
                <a:tab pos="2499360" algn="l"/>
              </a:tabLst>
            </a:pPr>
            <a:r>
              <a:rPr sz="1400" b="1" spc="-20" dirty="0">
                <a:solidFill>
                  <a:srgbClr val="854904"/>
                </a:solidFill>
                <a:latin typeface="Times New Roman"/>
                <a:cs typeface="Times New Roman"/>
              </a:rPr>
              <a:t>КоАП</a:t>
            </a:r>
            <a:r>
              <a:rPr sz="1400" b="1" spc="-40" dirty="0">
                <a:solidFill>
                  <a:srgbClr val="854904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854904"/>
                </a:solidFill>
                <a:latin typeface="Times New Roman"/>
                <a:cs typeface="Times New Roman"/>
              </a:rPr>
              <a:t>РФ</a:t>
            </a:r>
            <a:r>
              <a:rPr sz="1400" b="1" spc="-30" dirty="0">
                <a:solidFill>
                  <a:srgbClr val="854904"/>
                </a:solidFill>
                <a:latin typeface="Times New Roman"/>
                <a:cs typeface="Times New Roman"/>
              </a:rPr>
              <a:t> </a:t>
            </a:r>
            <a:r>
              <a:rPr sz="1400" b="1" spc="-20" dirty="0">
                <a:solidFill>
                  <a:srgbClr val="854904"/>
                </a:solidFill>
                <a:latin typeface="Times New Roman"/>
                <a:cs typeface="Times New Roman"/>
              </a:rPr>
              <a:t>ст.</a:t>
            </a:r>
            <a:r>
              <a:rPr sz="1400" b="1" spc="-25" dirty="0">
                <a:solidFill>
                  <a:srgbClr val="854904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854904"/>
                </a:solidFill>
                <a:latin typeface="Times New Roman"/>
                <a:cs typeface="Times New Roman"/>
              </a:rPr>
              <a:t>6.3,</a:t>
            </a:r>
            <a:r>
              <a:rPr sz="1400" b="1" spc="-40" dirty="0">
                <a:solidFill>
                  <a:srgbClr val="854904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854904"/>
                </a:solidFill>
                <a:latin typeface="Times New Roman"/>
                <a:cs typeface="Times New Roman"/>
              </a:rPr>
              <a:t>6.4,</a:t>
            </a:r>
            <a:r>
              <a:rPr sz="1400" b="1" spc="-35" dirty="0">
                <a:solidFill>
                  <a:srgbClr val="854904"/>
                </a:solidFill>
                <a:latin typeface="Times New Roman"/>
                <a:cs typeface="Times New Roman"/>
              </a:rPr>
              <a:t> </a:t>
            </a:r>
            <a:r>
              <a:rPr sz="1400" b="1" spc="-25" dirty="0">
                <a:solidFill>
                  <a:srgbClr val="854904"/>
                </a:solidFill>
                <a:latin typeface="Times New Roman"/>
                <a:cs typeface="Times New Roman"/>
              </a:rPr>
              <a:t>6.5</a:t>
            </a:r>
            <a:r>
              <a:rPr sz="1400" b="1" dirty="0">
                <a:solidFill>
                  <a:srgbClr val="854904"/>
                </a:solidFill>
                <a:latin typeface="Times New Roman"/>
                <a:cs typeface="Times New Roman"/>
              </a:rPr>
              <a:t>	Нарушение</a:t>
            </a:r>
            <a:r>
              <a:rPr sz="1400" b="1" spc="-50" dirty="0">
                <a:solidFill>
                  <a:srgbClr val="854904"/>
                </a:solidFill>
                <a:latin typeface="Times New Roman"/>
                <a:cs typeface="Times New Roman"/>
              </a:rPr>
              <a:t> </a:t>
            </a:r>
            <a:r>
              <a:rPr sz="1400" b="1" spc="-10" dirty="0">
                <a:solidFill>
                  <a:srgbClr val="854904"/>
                </a:solidFill>
                <a:latin typeface="Times New Roman"/>
                <a:cs typeface="Times New Roman"/>
              </a:rPr>
              <a:t>санитарно-</a:t>
            </a:r>
            <a:endParaRPr sz="1400">
              <a:latin typeface="Times New Roman"/>
              <a:cs typeface="Times New Roman"/>
            </a:endParaRPr>
          </a:p>
          <a:p>
            <a:pPr marL="415925">
              <a:lnSpc>
                <a:spcPct val="100000"/>
              </a:lnSpc>
            </a:pPr>
            <a:r>
              <a:rPr sz="1400" b="1" dirty="0">
                <a:solidFill>
                  <a:srgbClr val="854904"/>
                </a:solidFill>
                <a:latin typeface="Times New Roman"/>
                <a:cs typeface="Times New Roman"/>
              </a:rPr>
              <a:t>эпидемиологических</a:t>
            </a:r>
            <a:r>
              <a:rPr sz="1400" b="1" spc="-45" dirty="0">
                <a:solidFill>
                  <a:srgbClr val="854904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854904"/>
                </a:solidFill>
                <a:latin typeface="Times New Roman"/>
                <a:cs typeface="Times New Roman"/>
              </a:rPr>
              <a:t>требований</a:t>
            </a:r>
            <a:r>
              <a:rPr sz="1400" b="1" spc="-50" dirty="0">
                <a:solidFill>
                  <a:srgbClr val="854904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854904"/>
                </a:solidFill>
                <a:latin typeface="Times New Roman"/>
                <a:cs typeface="Times New Roman"/>
              </a:rPr>
              <a:t>к</a:t>
            </a:r>
            <a:r>
              <a:rPr sz="1400" b="1" spc="-55" dirty="0">
                <a:solidFill>
                  <a:srgbClr val="854904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854904"/>
                </a:solidFill>
                <a:latin typeface="Times New Roman"/>
                <a:cs typeface="Times New Roman"/>
              </a:rPr>
              <a:t>питьевой</a:t>
            </a:r>
            <a:r>
              <a:rPr sz="1400" b="1" spc="-50" dirty="0">
                <a:solidFill>
                  <a:srgbClr val="854904"/>
                </a:solidFill>
                <a:latin typeface="Times New Roman"/>
                <a:cs typeface="Times New Roman"/>
              </a:rPr>
              <a:t> </a:t>
            </a:r>
            <a:r>
              <a:rPr sz="1400" b="1" spc="-20" dirty="0">
                <a:solidFill>
                  <a:srgbClr val="854904"/>
                </a:solidFill>
                <a:latin typeface="Times New Roman"/>
                <a:cs typeface="Times New Roman"/>
              </a:rPr>
              <a:t>воде</a:t>
            </a:r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94586" y="240919"/>
            <a:ext cx="9499600" cy="1136015"/>
          </a:xfrm>
          <a:prstGeom prst="rect">
            <a:avLst/>
          </a:prstGeom>
        </p:spPr>
        <p:txBody>
          <a:bodyPr vert="horz" wrap="square" lIns="0" tIns="57785" rIns="0" bIns="0" rtlCol="0">
            <a:spAutoFit/>
          </a:bodyPr>
          <a:lstStyle/>
          <a:p>
            <a:pPr marL="12700" marR="5080" indent="358140">
              <a:lnSpc>
                <a:spcPts val="2810"/>
              </a:lnSpc>
              <a:spcBef>
                <a:spcPts val="455"/>
              </a:spcBef>
            </a:pPr>
            <a:r>
              <a:rPr sz="2600" dirty="0">
                <a:solidFill>
                  <a:srgbClr val="4B4B4B"/>
                </a:solidFill>
              </a:rPr>
              <a:t>VI.</a:t>
            </a:r>
            <a:r>
              <a:rPr sz="2600" spc="-75" dirty="0">
                <a:solidFill>
                  <a:srgbClr val="4B4B4B"/>
                </a:solidFill>
              </a:rPr>
              <a:t> </a:t>
            </a:r>
            <a:r>
              <a:rPr sz="2600" spc="-10" dirty="0">
                <a:solidFill>
                  <a:srgbClr val="4B4B4B"/>
                </a:solidFill>
              </a:rPr>
              <a:t>Требования</a:t>
            </a:r>
            <a:r>
              <a:rPr sz="2600" spc="-90" dirty="0">
                <a:solidFill>
                  <a:srgbClr val="4B4B4B"/>
                </a:solidFill>
              </a:rPr>
              <a:t> </a:t>
            </a:r>
            <a:r>
              <a:rPr sz="2600" dirty="0">
                <a:solidFill>
                  <a:srgbClr val="4B4B4B"/>
                </a:solidFill>
              </a:rPr>
              <a:t>при</a:t>
            </a:r>
            <a:r>
              <a:rPr sz="2600" spc="-70" dirty="0">
                <a:solidFill>
                  <a:srgbClr val="4B4B4B"/>
                </a:solidFill>
              </a:rPr>
              <a:t> </a:t>
            </a:r>
            <a:r>
              <a:rPr sz="2600" dirty="0">
                <a:solidFill>
                  <a:srgbClr val="4B4B4B"/>
                </a:solidFill>
              </a:rPr>
              <a:t>организации</a:t>
            </a:r>
            <a:r>
              <a:rPr sz="2600" spc="-90" dirty="0">
                <a:solidFill>
                  <a:srgbClr val="4B4B4B"/>
                </a:solidFill>
              </a:rPr>
              <a:t> </a:t>
            </a:r>
            <a:r>
              <a:rPr sz="2600" dirty="0">
                <a:solidFill>
                  <a:srgbClr val="4B4B4B"/>
                </a:solidFill>
              </a:rPr>
              <a:t>отопления,</a:t>
            </a:r>
            <a:r>
              <a:rPr sz="2600" spc="-90" dirty="0">
                <a:solidFill>
                  <a:srgbClr val="4B4B4B"/>
                </a:solidFill>
              </a:rPr>
              <a:t> </a:t>
            </a:r>
            <a:r>
              <a:rPr sz="2600" spc="-10" dirty="0">
                <a:solidFill>
                  <a:srgbClr val="4B4B4B"/>
                </a:solidFill>
              </a:rPr>
              <a:t>вентиляции, </a:t>
            </a:r>
            <a:r>
              <a:rPr sz="2600" dirty="0">
                <a:solidFill>
                  <a:srgbClr val="4B4B4B"/>
                </a:solidFill>
              </a:rPr>
              <a:t>кондиционирования</a:t>
            </a:r>
            <a:r>
              <a:rPr sz="2600" spc="-130" dirty="0">
                <a:solidFill>
                  <a:srgbClr val="4B4B4B"/>
                </a:solidFill>
              </a:rPr>
              <a:t> </a:t>
            </a:r>
            <a:r>
              <a:rPr sz="2600" dirty="0">
                <a:solidFill>
                  <a:srgbClr val="4B4B4B"/>
                </a:solidFill>
              </a:rPr>
              <a:t>воздуха,</a:t>
            </a:r>
            <a:r>
              <a:rPr sz="2600" spc="-114" dirty="0">
                <a:solidFill>
                  <a:srgbClr val="4B4B4B"/>
                </a:solidFill>
              </a:rPr>
              <a:t> </a:t>
            </a:r>
            <a:r>
              <a:rPr sz="2600" dirty="0">
                <a:solidFill>
                  <a:srgbClr val="4B4B4B"/>
                </a:solidFill>
              </a:rPr>
              <a:t>естественного</a:t>
            </a:r>
            <a:r>
              <a:rPr sz="2600" spc="-105" dirty="0">
                <a:solidFill>
                  <a:srgbClr val="4B4B4B"/>
                </a:solidFill>
              </a:rPr>
              <a:t> </a:t>
            </a:r>
            <a:r>
              <a:rPr sz="2600" dirty="0">
                <a:solidFill>
                  <a:srgbClr val="4B4B4B"/>
                </a:solidFill>
              </a:rPr>
              <a:t>и</a:t>
            </a:r>
            <a:r>
              <a:rPr sz="2600" spc="-85" dirty="0">
                <a:solidFill>
                  <a:srgbClr val="4B4B4B"/>
                </a:solidFill>
              </a:rPr>
              <a:t> </a:t>
            </a:r>
            <a:r>
              <a:rPr sz="2600" spc="-10" dirty="0">
                <a:solidFill>
                  <a:srgbClr val="4B4B4B"/>
                </a:solidFill>
              </a:rPr>
              <a:t>искусственного</a:t>
            </a:r>
            <a:endParaRPr sz="2600"/>
          </a:p>
          <a:p>
            <a:pPr marL="2915920">
              <a:lnSpc>
                <a:spcPts val="2765"/>
              </a:lnSpc>
            </a:pPr>
            <a:r>
              <a:rPr sz="2600" dirty="0">
                <a:solidFill>
                  <a:srgbClr val="4B4B4B"/>
                </a:solidFill>
              </a:rPr>
              <a:t>освещения</a:t>
            </a:r>
            <a:r>
              <a:rPr sz="2600" spc="-80" dirty="0">
                <a:solidFill>
                  <a:srgbClr val="4B4B4B"/>
                </a:solidFill>
              </a:rPr>
              <a:t> </a:t>
            </a:r>
            <a:r>
              <a:rPr sz="2600" spc="-10" dirty="0">
                <a:solidFill>
                  <a:srgbClr val="4B4B4B"/>
                </a:solidFill>
              </a:rPr>
              <a:t>помещений.</a:t>
            </a:r>
            <a:endParaRPr sz="2600"/>
          </a:p>
        </p:txBody>
      </p:sp>
      <p:sp>
        <p:nvSpPr>
          <p:cNvPr id="3" name="object 3"/>
          <p:cNvSpPr txBox="1"/>
          <p:nvPr/>
        </p:nvSpPr>
        <p:spPr>
          <a:xfrm>
            <a:off x="916939" y="1839213"/>
            <a:ext cx="51435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dirty="0">
                <a:latin typeface="Calibri"/>
                <a:cs typeface="Calibri"/>
              </a:rPr>
              <a:t>.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979919" y="3116579"/>
            <a:ext cx="4373880" cy="1771014"/>
          </a:xfrm>
          <a:prstGeom prst="rect">
            <a:avLst/>
          </a:prstGeom>
          <a:solidFill>
            <a:srgbClr val="A89488"/>
          </a:solidFill>
          <a:ln w="12192">
            <a:solidFill>
              <a:srgbClr val="BB9304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635" algn="ctr">
              <a:lnSpc>
                <a:spcPts val="2105"/>
              </a:lnSpc>
            </a:pPr>
            <a:r>
              <a:rPr sz="2000" dirty="0">
                <a:solidFill>
                  <a:srgbClr val="FFFF00"/>
                </a:solidFill>
                <a:latin typeface="Times New Roman"/>
                <a:cs typeface="Times New Roman"/>
              </a:rPr>
              <a:t>с 01.03.2021</a:t>
            </a:r>
            <a:r>
              <a:rPr sz="2000" spc="-4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СанПиН</a:t>
            </a:r>
            <a:r>
              <a:rPr sz="2000" spc="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1.2.3685-</a:t>
            </a:r>
            <a:r>
              <a:rPr sz="2000" spc="-25" dirty="0">
                <a:solidFill>
                  <a:srgbClr val="FFFFFF"/>
                </a:solidFill>
                <a:latin typeface="Times New Roman"/>
                <a:cs typeface="Times New Roman"/>
              </a:rPr>
              <a:t>21</a:t>
            </a:r>
            <a:endParaRPr sz="2000">
              <a:latin typeface="Times New Roman"/>
              <a:cs typeface="Times New Roman"/>
            </a:endParaRPr>
          </a:p>
          <a:p>
            <a:pPr marL="279400" marR="271780" indent="-635" algn="ctr">
              <a:lnSpc>
                <a:spcPct val="100000"/>
              </a:lnSpc>
            </a:pP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"Гигиенические</a:t>
            </a:r>
            <a:r>
              <a:rPr sz="2000" spc="-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нормативы</a:t>
            </a:r>
            <a:r>
              <a:rPr sz="2000" spc="-1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50" dirty="0">
                <a:solidFill>
                  <a:srgbClr val="FFFFFF"/>
                </a:solidFill>
                <a:latin typeface="Times New Roman"/>
                <a:cs typeface="Times New Roman"/>
              </a:rPr>
              <a:t>и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требования</a:t>
            </a:r>
            <a:r>
              <a:rPr sz="20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к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обеспечению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безопасности</a:t>
            </a:r>
            <a:r>
              <a:rPr sz="20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и</a:t>
            </a:r>
            <a:r>
              <a:rPr sz="20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(или)</a:t>
            </a:r>
            <a:r>
              <a:rPr sz="2000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безвредности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для</a:t>
            </a:r>
            <a:r>
              <a:rPr sz="20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человека</a:t>
            </a:r>
            <a:r>
              <a:rPr sz="20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факторов</a:t>
            </a:r>
            <a:r>
              <a:rPr sz="20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Times New Roman"/>
                <a:cs typeface="Times New Roman"/>
              </a:rPr>
              <a:t>среды 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обитания"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642103" y="4992623"/>
            <a:ext cx="6711950" cy="1461939"/>
          </a:xfrm>
          <a:prstGeom prst="rect">
            <a:avLst/>
          </a:prstGeom>
          <a:solidFill>
            <a:srgbClr val="FFDF6B"/>
          </a:solidFill>
          <a:ln w="12192">
            <a:solidFill>
              <a:srgbClr val="BB9304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880"/>
              </a:lnSpc>
            </a:pPr>
            <a:r>
              <a:rPr lang="ru-RU" sz="1800" dirty="0" smtClean="0">
                <a:latin typeface="Calibri"/>
                <a:cs typeface="Calibri"/>
              </a:rPr>
              <a:t>Стационарные торговые объекты должны быть оборудованы системами отопления, вентиляции и (или)кондиционирования воздуха, обеспечивающими нормируемые параметры микроклимата на рабочих местах производственных помещений (за исключением складских и холодильных камер для хранения пищевых продуктов)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642103" y="1680972"/>
            <a:ext cx="6711950" cy="439420"/>
          </a:xfrm>
          <a:prstGeom prst="rect">
            <a:avLst/>
          </a:prstGeom>
          <a:solidFill>
            <a:srgbClr val="FFC908"/>
          </a:solidFill>
          <a:ln w="12192">
            <a:solidFill>
              <a:srgbClr val="BB9304"/>
            </a:solidFill>
          </a:ln>
        </p:spPr>
        <p:txBody>
          <a:bodyPr vert="horz" wrap="square" lIns="0" tIns="5905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465"/>
              </a:spcBef>
            </a:pPr>
            <a:r>
              <a:rPr sz="2000" b="1" spc="-20" dirty="0">
                <a:latin typeface="Times New Roman"/>
                <a:cs typeface="Times New Roman"/>
              </a:rPr>
              <a:t>Микроклимат,</a:t>
            </a:r>
            <a:r>
              <a:rPr sz="2000" b="1" spc="-4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шум,</a:t>
            </a:r>
            <a:r>
              <a:rPr sz="2000" b="1" spc="-40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освещенность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642103" y="2523744"/>
            <a:ext cx="2186940" cy="2333625"/>
          </a:xfrm>
          <a:prstGeom prst="rect">
            <a:avLst/>
          </a:prstGeom>
          <a:solidFill>
            <a:srgbClr val="FFEA9C"/>
          </a:solidFill>
          <a:ln w="12192">
            <a:solidFill>
              <a:srgbClr val="BB9304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200">
              <a:latin typeface="Times New Roman"/>
              <a:cs typeface="Times New Roman"/>
            </a:endParaRPr>
          </a:p>
          <a:p>
            <a:pPr marL="247015" marR="241300" indent="2540" algn="ctr">
              <a:lnSpc>
                <a:spcPct val="100000"/>
              </a:lnSpc>
              <a:spcBef>
                <a:spcPts val="1789"/>
              </a:spcBef>
            </a:pPr>
            <a:r>
              <a:rPr sz="2000" b="1" spc="-10" dirty="0">
                <a:latin typeface="Times New Roman"/>
                <a:cs typeface="Times New Roman"/>
              </a:rPr>
              <a:t>*Помещения общественных зданий</a:t>
            </a:r>
            <a:endParaRPr sz="20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2000" b="1" dirty="0">
                <a:latin typeface="Times New Roman"/>
                <a:cs typeface="Times New Roman"/>
              </a:rPr>
              <a:t>*Рабочие</a:t>
            </a:r>
            <a:r>
              <a:rPr sz="2000" b="1" spc="-110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места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979919" y="2267711"/>
            <a:ext cx="4373880" cy="649605"/>
          </a:xfrm>
          <a:prstGeom prst="rect">
            <a:avLst/>
          </a:prstGeom>
          <a:solidFill>
            <a:srgbClr val="764E4E"/>
          </a:solidFill>
          <a:ln w="12192">
            <a:solidFill>
              <a:srgbClr val="BB9304"/>
            </a:solidFill>
          </a:ln>
        </p:spPr>
        <p:txBody>
          <a:bodyPr vert="horz" wrap="square" lIns="0" tIns="34925" rIns="0" bIns="0" rtlCol="0">
            <a:spAutoFit/>
          </a:bodyPr>
          <a:lstStyle/>
          <a:p>
            <a:pPr marL="860425" marR="431165" indent="-421005">
              <a:lnSpc>
                <a:spcPct val="100000"/>
              </a:lnSpc>
              <a:spcBef>
                <a:spcPts val="275"/>
              </a:spcBef>
            </a:pPr>
            <a:r>
              <a:rPr sz="1800" dirty="0">
                <a:solidFill>
                  <a:srgbClr val="FFFF00"/>
                </a:solidFill>
                <a:latin typeface="Calibri"/>
                <a:cs typeface="Calibri"/>
              </a:rPr>
              <a:t>до</a:t>
            </a:r>
            <a:r>
              <a:rPr sz="1800" spc="-30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00"/>
                </a:solidFill>
                <a:latin typeface="Calibri"/>
                <a:cs typeface="Calibri"/>
              </a:rPr>
              <a:t>01.03.2021</a:t>
            </a:r>
            <a:r>
              <a:rPr sz="1800" spc="-20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1F1F1"/>
                </a:solidFill>
                <a:latin typeface="Calibri"/>
                <a:cs typeface="Calibri"/>
              </a:rPr>
              <a:t>СанПиН</a:t>
            </a:r>
            <a:r>
              <a:rPr sz="1800" spc="25" dirty="0">
                <a:solidFill>
                  <a:srgbClr val="F1F1F1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1F1F1"/>
                </a:solidFill>
                <a:latin typeface="Calibri"/>
                <a:cs typeface="Calibri"/>
              </a:rPr>
              <a:t>2.2.4.3359-</a:t>
            </a:r>
            <a:r>
              <a:rPr sz="1800" spc="-25" dirty="0">
                <a:solidFill>
                  <a:srgbClr val="F1F1F1"/>
                </a:solidFill>
                <a:latin typeface="Calibri"/>
                <a:cs typeface="Calibri"/>
              </a:rPr>
              <a:t>16 </a:t>
            </a:r>
            <a:r>
              <a:rPr sz="1800" dirty="0">
                <a:solidFill>
                  <a:srgbClr val="F1F1F1"/>
                </a:solidFill>
                <a:latin typeface="Calibri"/>
                <a:cs typeface="Calibri"/>
              </a:rPr>
              <a:t>СанПиН</a:t>
            </a:r>
            <a:r>
              <a:rPr sz="1800" spc="-10" dirty="0">
                <a:solidFill>
                  <a:srgbClr val="F1F1F1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1F1F1"/>
                </a:solidFill>
                <a:latin typeface="Calibri"/>
                <a:cs typeface="Calibri"/>
              </a:rPr>
              <a:t>2.2.1/2.1.1.1278-</a:t>
            </a:r>
            <a:r>
              <a:rPr sz="1800" spc="-25" dirty="0">
                <a:solidFill>
                  <a:srgbClr val="F1F1F1"/>
                </a:solidFill>
                <a:latin typeface="Calibri"/>
                <a:cs typeface="Calibri"/>
              </a:rPr>
              <a:t>03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11347704" y="2609088"/>
            <a:ext cx="591820" cy="1554480"/>
            <a:chOff x="11347704" y="2609088"/>
            <a:chExt cx="591820" cy="1554480"/>
          </a:xfrm>
        </p:grpSpPr>
        <p:sp>
          <p:nvSpPr>
            <p:cNvPr id="10" name="object 10"/>
            <p:cNvSpPr/>
            <p:nvPr/>
          </p:nvSpPr>
          <p:spPr>
            <a:xfrm>
              <a:off x="11353800" y="3360801"/>
              <a:ext cx="579120" cy="796925"/>
            </a:xfrm>
            <a:custGeom>
              <a:avLst/>
              <a:gdLst/>
              <a:ahLst/>
              <a:cxnLst/>
              <a:rect l="l" t="t" r="r" b="b"/>
              <a:pathLst>
                <a:path w="579120" h="796925">
                  <a:moveTo>
                    <a:pt x="575818" y="0"/>
                  </a:moveTo>
                  <a:lnTo>
                    <a:pt x="569251" y="51656"/>
                  </a:lnTo>
                  <a:lnTo>
                    <a:pt x="559396" y="102024"/>
                  </a:lnTo>
                  <a:lnTo>
                    <a:pt x="546374" y="150940"/>
                  </a:lnTo>
                  <a:lnTo>
                    <a:pt x="530310" y="198239"/>
                  </a:lnTo>
                  <a:lnTo>
                    <a:pt x="511325" y="243754"/>
                  </a:lnTo>
                  <a:lnTo>
                    <a:pt x="489541" y="287321"/>
                  </a:lnTo>
                  <a:lnTo>
                    <a:pt x="465082" y="328775"/>
                  </a:lnTo>
                  <a:lnTo>
                    <a:pt x="438070" y="367950"/>
                  </a:lnTo>
                  <a:lnTo>
                    <a:pt x="408628" y="404682"/>
                  </a:lnTo>
                  <a:lnTo>
                    <a:pt x="376878" y="438804"/>
                  </a:lnTo>
                  <a:lnTo>
                    <a:pt x="342942" y="470153"/>
                  </a:lnTo>
                  <a:lnTo>
                    <a:pt x="306945" y="498562"/>
                  </a:lnTo>
                  <a:lnTo>
                    <a:pt x="269007" y="523866"/>
                  </a:lnTo>
                  <a:lnTo>
                    <a:pt x="229252" y="545901"/>
                  </a:lnTo>
                  <a:lnTo>
                    <a:pt x="187802" y="564501"/>
                  </a:lnTo>
                  <a:lnTo>
                    <a:pt x="144779" y="579501"/>
                  </a:lnTo>
                  <a:lnTo>
                    <a:pt x="144779" y="507111"/>
                  </a:lnTo>
                  <a:lnTo>
                    <a:pt x="0" y="673226"/>
                  </a:lnTo>
                  <a:lnTo>
                    <a:pt x="144779" y="796671"/>
                  </a:lnTo>
                  <a:lnTo>
                    <a:pt x="144779" y="724281"/>
                  </a:lnTo>
                  <a:lnTo>
                    <a:pt x="187929" y="709247"/>
                  </a:lnTo>
                  <a:lnTo>
                    <a:pt x="229397" y="690653"/>
                  </a:lnTo>
                  <a:lnTo>
                    <a:pt x="269080" y="668674"/>
                  </a:lnTo>
                  <a:lnTo>
                    <a:pt x="306872" y="643487"/>
                  </a:lnTo>
                  <a:lnTo>
                    <a:pt x="342669" y="615265"/>
                  </a:lnTo>
                  <a:lnTo>
                    <a:pt x="376366" y="584186"/>
                  </a:lnTo>
                  <a:lnTo>
                    <a:pt x="407860" y="550424"/>
                  </a:lnTo>
                  <a:lnTo>
                    <a:pt x="437045" y="514156"/>
                  </a:lnTo>
                  <a:lnTo>
                    <a:pt x="463817" y="475556"/>
                  </a:lnTo>
                  <a:lnTo>
                    <a:pt x="488071" y="434802"/>
                  </a:lnTo>
                  <a:lnTo>
                    <a:pt x="509703" y="392067"/>
                  </a:lnTo>
                  <a:lnTo>
                    <a:pt x="528609" y="347529"/>
                  </a:lnTo>
                  <a:lnTo>
                    <a:pt x="544683" y="301362"/>
                  </a:lnTo>
                  <a:lnTo>
                    <a:pt x="557821" y="253742"/>
                  </a:lnTo>
                  <a:lnTo>
                    <a:pt x="567919" y="204845"/>
                  </a:lnTo>
                  <a:lnTo>
                    <a:pt x="574873" y="154847"/>
                  </a:lnTo>
                  <a:lnTo>
                    <a:pt x="578576" y="103923"/>
                  </a:lnTo>
                  <a:lnTo>
                    <a:pt x="578926" y="52248"/>
                  </a:lnTo>
                  <a:lnTo>
                    <a:pt x="575818" y="0"/>
                  </a:lnTo>
                  <a:close/>
                </a:path>
              </a:pathLst>
            </a:custGeom>
            <a:solidFill>
              <a:srgbClr val="FFC90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1353800" y="2615184"/>
              <a:ext cx="579120" cy="818515"/>
            </a:xfrm>
            <a:custGeom>
              <a:avLst/>
              <a:gdLst/>
              <a:ahLst/>
              <a:cxnLst/>
              <a:rect l="l" t="t" r="r" b="b"/>
              <a:pathLst>
                <a:path w="579120" h="818514">
                  <a:moveTo>
                    <a:pt x="0" y="0"/>
                  </a:moveTo>
                  <a:lnTo>
                    <a:pt x="0" y="144779"/>
                  </a:lnTo>
                  <a:lnTo>
                    <a:pt x="45251" y="146805"/>
                  </a:lnTo>
                  <a:lnTo>
                    <a:pt x="89550" y="152781"/>
                  </a:lnTo>
                  <a:lnTo>
                    <a:pt x="132770" y="162558"/>
                  </a:lnTo>
                  <a:lnTo>
                    <a:pt x="174780" y="175986"/>
                  </a:lnTo>
                  <a:lnTo>
                    <a:pt x="215453" y="192917"/>
                  </a:lnTo>
                  <a:lnTo>
                    <a:pt x="254659" y="213200"/>
                  </a:lnTo>
                  <a:lnTo>
                    <a:pt x="292269" y="236685"/>
                  </a:lnTo>
                  <a:lnTo>
                    <a:pt x="328155" y="263224"/>
                  </a:lnTo>
                  <a:lnTo>
                    <a:pt x="362187" y="292666"/>
                  </a:lnTo>
                  <a:lnTo>
                    <a:pt x="394238" y="324863"/>
                  </a:lnTo>
                  <a:lnTo>
                    <a:pt x="424177" y="359664"/>
                  </a:lnTo>
                  <a:lnTo>
                    <a:pt x="451877" y="396919"/>
                  </a:lnTo>
                  <a:lnTo>
                    <a:pt x="477207" y="436480"/>
                  </a:lnTo>
                  <a:lnTo>
                    <a:pt x="500041" y="478197"/>
                  </a:lnTo>
                  <a:lnTo>
                    <a:pt x="520248" y="521920"/>
                  </a:lnTo>
                  <a:lnTo>
                    <a:pt x="537699" y="567499"/>
                  </a:lnTo>
                  <a:lnTo>
                    <a:pt x="552267" y="614785"/>
                  </a:lnTo>
                  <a:lnTo>
                    <a:pt x="563822" y="663628"/>
                  </a:lnTo>
                  <a:lnTo>
                    <a:pt x="572235" y="713879"/>
                  </a:lnTo>
                  <a:lnTo>
                    <a:pt x="577377" y="765389"/>
                  </a:lnTo>
                  <a:lnTo>
                    <a:pt x="579120" y="818006"/>
                  </a:lnTo>
                  <a:lnTo>
                    <a:pt x="579120" y="673226"/>
                  </a:lnTo>
                  <a:lnTo>
                    <a:pt x="577377" y="620609"/>
                  </a:lnTo>
                  <a:lnTo>
                    <a:pt x="572235" y="569099"/>
                  </a:lnTo>
                  <a:lnTo>
                    <a:pt x="563822" y="518848"/>
                  </a:lnTo>
                  <a:lnTo>
                    <a:pt x="552267" y="470005"/>
                  </a:lnTo>
                  <a:lnTo>
                    <a:pt x="537699" y="422719"/>
                  </a:lnTo>
                  <a:lnTo>
                    <a:pt x="520248" y="377140"/>
                  </a:lnTo>
                  <a:lnTo>
                    <a:pt x="500041" y="333417"/>
                  </a:lnTo>
                  <a:lnTo>
                    <a:pt x="477207" y="291700"/>
                  </a:lnTo>
                  <a:lnTo>
                    <a:pt x="451877" y="252139"/>
                  </a:lnTo>
                  <a:lnTo>
                    <a:pt x="424177" y="214884"/>
                  </a:lnTo>
                  <a:lnTo>
                    <a:pt x="394238" y="180083"/>
                  </a:lnTo>
                  <a:lnTo>
                    <a:pt x="362187" y="147886"/>
                  </a:lnTo>
                  <a:lnTo>
                    <a:pt x="328155" y="118444"/>
                  </a:lnTo>
                  <a:lnTo>
                    <a:pt x="292269" y="91905"/>
                  </a:lnTo>
                  <a:lnTo>
                    <a:pt x="254659" y="68420"/>
                  </a:lnTo>
                  <a:lnTo>
                    <a:pt x="215453" y="48137"/>
                  </a:lnTo>
                  <a:lnTo>
                    <a:pt x="174780" y="31206"/>
                  </a:lnTo>
                  <a:lnTo>
                    <a:pt x="132770" y="17778"/>
                  </a:lnTo>
                  <a:lnTo>
                    <a:pt x="89550" y="8001"/>
                  </a:lnTo>
                  <a:lnTo>
                    <a:pt x="45251" y="20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DA10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353800" y="2615184"/>
              <a:ext cx="579120" cy="1542415"/>
            </a:xfrm>
            <a:custGeom>
              <a:avLst/>
              <a:gdLst/>
              <a:ahLst/>
              <a:cxnLst/>
              <a:rect l="l" t="t" r="r" b="b"/>
              <a:pathLst>
                <a:path w="579120" h="1542414">
                  <a:moveTo>
                    <a:pt x="579120" y="818006"/>
                  </a:moveTo>
                  <a:lnTo>
                    <a:pt x="577377" y="765389"/>
                  </a:lnTo>
                  <a:lnTo>
                    <a:pt x="572235" y="713879"/>
                  </a:lnTo>
                  <a:lnTo>
                    <a:pt x="563822" y="663628"/>
                  </a:lnTo>
                  <a:lnTo>
                    <a:pt x="552267" y="614785"/>
                  </a:lnTo>
                  <a:lnTo>
                    <a:pt x="537699" y="567499"/>
                  </a:lnTo>
                  <a:lnTo>
                    <a:pt x="520248" y="521920"/>
                  </a:lnTo>
                  <a:lnTo>
                    <a:pt x="500041" y="478197"/>
                  </a:lnTo>
                  <a:lnTo>
                    <a:pt x="477207" y="436480"/>
                  </a:lnTo>
                  <a:lnTo>
                    <a:pt x="451877" y="396919"/>
                  </a:lnTo>
                  <a:lnTo>
                    <a:pt x="424177" y="359664"/>
                  </a:lnTo>
                  <a:lnTo>
                    <a:pt x="394238" y="324863"/>
                  </a:lnTo>
                  <a:lnTo>
                    <a:pt x="362187" y="292666"/>
                  </a:lnTo>
                  <a:lnTo>
                    <a:pt x="328155" y="263224"/>
                  </a:lnTo>
                  <a:lnTo>
                    <a:pt x="292269" y="236685"/>
                  </a:lnTo>
                  <a:lnTo>
                    <a:pt x="254659" y="213200"/>
                  </a:lnTo>
                  <a:lnTo>
                    <a:pt x="215453" y="192917"/>
                  </a:lnTo>
                  <a:lnTo>
                    <a:pt x="174780" y="175986"/>
                  </a:lnTo>
                  <a:lnTo>
                    <a:pt x="132770" y="162558"/>
                  </a:lnTo>
                  <a:lnTo>
                    <a:pt x="89550" y="152781"/>
                  </a:lnTo>
                  <a:lnTo>
                    <a:pt x="45251" y="146805"/>
                  </a:lnTo>
                  <a:lnTo>
                    <a:pt x="0" y="144779"/>
                  </a:lnTo>
                  <a:lnTo>
                    <a:pt x="0" y="0"/>
                  </a:lnTo>
                  <a:lnTo>
                    <a:pt x="45251" y="2025"/>
                  </a:lnTo>
                  <a:lnTo>
                    <a:pt x="89550" y="8001"/>
                  </a:lnTo>
                  <a:lnTo>
                    <a:pt x="132770" y="17778"/>
                  </a:lnTo>
                  <a:lnTo>
                    <a:pt x="174780" y="31206"/>
                  </a:lnTo>
                  <a:lnTo>
                    <a:pt x="215453" y="48137"/>
                  </a:lnTo>
                  <a:lnTo>
                    <a:pt x="254659" y="68420"/>
                  </a:lnTo>
                  <a:lnTo>
                    <a:pt x="292269" y="91905"/>
                  </a:lnTo>
                  <a:lnTo>
                    <a:pt x="328155" y="118444"/>
                  </a:lnTo>
                  <a:lnTo>
                    <a:pt x="362187" y="147886"/>
                  </a:lnTo>
                  <a:lnTo>
                    <a:pt x="394238" y="180083"/>
                  </a:lnTo>
                  <a:lnTo>
                    <a:pt x="424177" y="214884"/>
                  </a:lnTo>
                  <a:lnTo>
                    <a:pt x="451877" y="252139"/>
                  </a:lnTo>
                  <a:lnTo>
                    <a:pt x="477207" y="291700"/>
                  </a:lnTo>
                  <a:lnTo>
                    <a:pt x="500041" y="333417"/>
                  </a:lnTo>
                  <a:lnTo>
                    <a:pt x="520248" y="377140"/>
                  </a:lnTo>
                  <a:lnTo>
                    <a:pt x="537699" y="422719"/>
                  </a:lnTo>
                  <a:lnTo>
                    <a:pt x="552267" y="470005"/>
                  </a:lnTo>
                  <a:lnTo>
                    <a:pt x="563822" y="518848"/>
                  </a:lnTo>
                  <a:lnTo>
                    <a:pt x="572235" y="569099"/>
                  </a:lnTo>
                  <a:lnTo>
                    <a:pt x="577377" y="620609"/>
                  </a:lnTo>
                  <a:lnTo>
                    <a:pt x="579120" y="673226"/>
                  </a:lnTo>
                  <a:lnTo>
                    <a:pt x="579120" y="818006"/>
                  </a:lnTo>
                  <a:lnTo>
                    <a:pt x="577482" y="868780"/>
                  </a:lnTo>
                  <a:lnTo>
                    <a:pt x="572641" y="918678"/>
                  </a:lnTo>
                  <a:lnTo>
                    <a:pt x="564700" y="967542"/>
                  </a:lnTo>
                  <a:lnTo>
                    <a:pt x="553763" y="1015216"/>
                  </a:lnTo>
                  <a:lnTo>
                    <a:pt x="539937" y="1061543"/>
                  </a:lnTo>
                  <a:lnTo>
                    <a:pt x="523324" y="1106367"/>
                  </a:lnTo>
                  <a:lnTo>
                    <a:pt x="504031" y="1149530"/>
                  </a:lnTo>
                  <a:lnTo>
                    <a:pt x="482160" y="1190876"/>
                  </a:lnTo>
                  <a:lnTo>
                    <a:pt x="457819" y="1230248"/>
                  </a:lnTo>
                  <a:lnTo>
                    <a:pt x="431110" y="1267490"/>
                  </a:lnTo>
                  <a:lnTo>
                    <a:pt x="402138" y="1302444"/>
                  </a:lnTo>
                  <a:lnTo>
                    <a:pt x="371009" y="1334953"/>
                  </a:lnTo>
                  <a:lnTo>
                    <a:pt x="337826" y="1364861"/>
                  </a:lnTo>
                  <a:lnTo>
                    <a:pt x="302695" y="1392011"/>
                  </a:lnTo>
                  <a:lnTo>
                    <a:pt x="265721" y="1416247"/>
                  </a:lnTo>
                  <a:lnTo>
                    <a:pt x="227007" y="1437411"/>
                  </a:lnTo>
                  <a:lnTo>
                    <a:pt x="186658" y="1455347"/>
                  </a:lnTo>
                  <a:lnTo>
                    <a:pt x="144779" y="1469897"/>
                  </a:lnTo>
                  <a:lnTo>
                    <a:pt x="144779" y="1542288"/>
                  </a:lnTo>
                  <a:lnTo>
                    <a:pt x="0" y="1418843"/>
                  </a:lnTo>
                  <a:lnTo>
                    <a:pt x="144779" y="1252727"/>
                  </a:lnTo>
                  <a:lnTo>
                    <a:pt x="144779" y="1325117"/>
                  </a:lnTo>
                  <a:lnTo>
                    <a:pt x="187802" y="1310118"/>
                  </a:lnTo>
                  <a:lnTo>
                    <a:pt x="229252" y="1291518"/>
                  </a:lnTo>
                  <a:lnTo>
                    <a:pt x="269007" y="1269483"/>
                  </a:lnTo>
                  <a:lnTo>
                    <a:pt x="306945" y="1244179"/>
                  </a:lnTo>
                  <a:lnTo>
                    <a:pt x="342942" y="1215770"/>
                  </a:lnTo>
                  <a:lnTo>
                    <a:pt x="376878" y="1184421"/>
                  </a:lnTo>
                  <a:lnTo>
                    <a:pt x="408628" y="1150299"/>
                  </a:lnTo>
                  <a:lnTo>
                    <a:pt x="438070" y="1113567"/>
                  </a:lnTo>
                  <a:lnTo>
                    <a:pt x="465082" y="1074392"/>
                  </a:lnTo>
                  <a:lnTo>
                    <a:pt x="489541" y="1032938"/>
                  </a:lnTo>
                  <a:lnTo>
                    <a:pt x="511325" y="989371"/>
                  </a:lnTo>
                  <a:lnTo>
                    <a:pt x="530310" y="943856"/>
                  </a:lnTo>
                  <a:lnTo>
                    <a:pt x="546374" y="896557"/>
                  </a:lnTo>
                  <a:lnTo>
                    <a:pt x="559396" y="847641"/>
                  </a:lnTo>
                  <a:lnTo>
                    <a:pt x="569251" y="797273"/>
                  </a:lnTo>
                  <a:lnTo>
                    <a:pt x="575818" y="745616"/>
                  </a:lnTo>
                </a:path>
              </a:pathLst>
            </a:custGeom>
            <a:ln w="12192">
              <a:solidFill>
                <a:srgbClr val="BB930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254508" y="5879591"/>
            <a:ext cx="3785870" cy="718185"/>
          </a:xfrm>
          <a:prstGeom prst="rect">
            <a:avLst/>
          </a:prstGeom>
          <a:solidFill>
            <a:srgbClr val="EBE0E0"/>
          </a:solidFill>
          <a:ln w="12192">
            <a:solidFill>
              <a:srgbClr val="FF0000"/>
            </a:solidFill>
          </a:ln>
        </p:spPr>
        <p:txBody>
          <a:bodyPr vert="horz" wrap="square" lIns="0" tIns="140970" rIns="0" bIns="0" rtlCol="0">
            <a:spAutoFit/>
          </a:bodyPr>
          <a:lstStyle/>
          <a:p>
            <a:pPr marL="763905" marR="597535" indent="-158750">
              <a:lnSpc>
                <a:spcPct val="100000"/>
              </a:lnSpc>
              <a:spcBef>
                <a:spcPts val="1110"/>
              </a:spcBef>
            </a:pPr>
            <a:r>
              <a:rPr sz="1400" b="1" spc="-20" dirty="0">
                <a:solidFill>
                  <a:srgbClr val="854904"/>
                </a:solidFill>
                <a:latin typeface="Times New Roman"/>
                <a:cs typeface="Times New Roman"/>
              </a:rPr>
              <a:t>КоАП</a:t>
            </a:r>
            <a:r>
              <a:rPr sz="1400" b="1" spc="-40" dirty="0">
                <a:solidFill>
                  <a:srgbClr val="854904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854904"/>
                </a:solidFill>
                <a:latin typeface="Times New Roman"/>
                <a:cs typeface="Times New Roman"/>
              </a:rPr>
              <a:t>РФ</a:t>
            </a:r>
            <a:r>
              <a:rPr sz="1400" b="1" spc="-30" dirty="0">
                <a:solidFill>
                  <a:srgbClr val="854904"/>
                </a:solidFill>
                <a:latin typeface="Times New Roman"/>
                <a:cs typeface="Times New Roman"/>
              </a:rPr>
              <a:t> </a:t>
            </a:r>
            <a:r>
              <a:rPr sz="1400" b="1" spc="-20" dirty="0">
                <a:solidFill>
                  <a:srgbClr val="854904"/>
                </a:solidFill>
                <a:latin typeface="Times New Roman"/>
                <a:cs typeface="Times New Roman"/>
              </a:rPr>
              <a:t>ст.</a:t>
            </a:r>
            <a:r>
              <a:rPr sz="1400" b="1" spc="-30" dirty="0">
                <a:solidFill>
                  <a:srgbClr val="854904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854904"/>
                </a:solidFill>
                <a:latin typeface="Times New Roman"/>
                <a:cs typeface="Times New Roman"/>
              </a:rPr>
              <a:t>6.3,</a:t>
            </a:r>
            <a:r>
              <a:rPr sz="1400" b="1" spc="-30" dirty="0">
                <a:solidFill>
                  <a:srgbClr val="854904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854904"/>
                </a:solidFill>
                <a:latin typeface="Times New Roman"/>
                <a:cs typeface="Times New Roman"/>
              </a:rPr>
              <a:t>6.4</a:t>
            </a:r>
            <a:r>
              <a:rPr sz="1400" b="1" spc="-40" dirty="0">
                <a:solidFill>
                  <a:srgbClr val="854904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854904"/>
                </a:solidFill>
                <a:latin typeface="Times New Roman"/>
                <a:cs typeface="Times New Roman"/>
              </a:rPr>
              <a:t>в</a:t>
            </a:r>
            <a:r>
              <a:rPr sz="1400" b="1" spc="-25" dirty="0">
                <a:solidFill>
                  <a:srgbClr val="854904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854904"/>
                </a:solidFill>
                <a:latin typeface="Times New Roman"/>
                <a:cs typeface="Times New Roman"/>
              </a:rPr>
              <a:t>том</a:t>
            </a:r>
            <a:r>
              <a:rPr sz="1400" b="1" spc="-45" dirty="0">
                <a:solidFill>
                  <a:srgbClr val="854904"/>
                </a:solidFill>
                <a:latin typeface="Times New Roman"/>
                <a:cs typeface="Times New Roman"/>
              </a:rPr>
              <a:t> </a:t>
            </a:r>
            <a:r>
              <a:rPr sz="1400" b="1" spc="-20" dirty="0">
                <a:solidFill>
                  <a:srgbClr val="854904"/>
                </a:solidFill>
                <a:latin typeface="Times New Roman"/>
                <a:cs typeface="Times New Roman"/>
              </a:rPr>
              <a:t>числе </a:t>
            </a:r>
            <a:r>
              <a:rPr sz="1400" b="1" dirty="0">
                <a:solidFill>
                  <a:srgbClr val="854904"/>
                </a:solidFill>
                <a:latin typeface="Times New Roman"/>
                <a:cs typeface="Times New Roman"/>
              </a:rPr>
              <a:t>приостановка</a:t>
            </a:r>
            <a:r>
              <a:rPr sz="1400" b="1" spc="-75" dirty="0">
                <a:solidFill>
                  <a:srgbClr val="854904"/>
                </a:solidFill>
                <a:latin typeface="Times New Roman"/>
                <a:cs typeface="Times New Roman"/>
              </a:rPr>
              <a:t> </a:t>
            </a:r>
            <a:r>
              <a:rPr sz="1400" b="1" spc="-10" dirty="0">
                <a:solidFill>
                  <a:srgbClr val="854904"/>
                </a:solidFill>
                <a:latin typeface="Times New Roman"/>
                <a:cs typeface="Times New Roman"/>
              </a:rPr>
              <a:t>деятельности</a:t>
            </a:r>
            <a:endParaRPr sz="1400">
              <a:latin typeface="Times New Roman"/>
              <a:cs typeface="Times New Roman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358140" y="1680972"/>
            <a:ext cx="3996054" cy="3724910"/>
            <a:chOff x="358140" y="1680972"/>
            <a:chExt cx="3996054" cy="3724910"/>
          </a:xfrm>
        </p:grpSpPr>
        <p:pic>
          <p:nvPicPr>
            <p:cNvPr id="15" name="object 1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58140" y="1680972"/>
              <a:ext cx="3395472" cy="2264664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07107" y="3646932"/>
              <a:ext cx="2346960" cy="175869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73604" y="486537"/>
            <a:ext cx="7844155" cy="4222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dirty="0">
                <a:solidFill>
                  <a:srgbClr val="4B4B4B"/>
                </a:solidFill>
              </a:rPr>
              <a:t>VII.</a:t>
            </a:r>
            <a:r>
              <a:rPr sz="2600" spc="-50" dirty="0">
                <a:solidFill>
                  <a:srgbClr val="4B4B4B"/>
                </a:solidFill>
              </a:rPr>
              <a:t> </a:t>
            </a:r>
            <a:r>
              <a:rPr sz="2600" spc="-10" dirty="0">
                <a:solidFill>
                  <a:srgbClr val="4B4B4B"/>
                </a:solidFill>
              </a:rPr>
              <a:t>Требования</a:t>
            </a:r>
            <a:r>
              <a:rPr sz="2600" spc="-80" dirty="0">
                <a:solidFill>
                  <a:srgbClr val="4B4B4B"/>
                </a:solidFill>
              </a:rPr>
              <a:t> </a:t>
            </a:r>
            <a:r>
              <a:rPr sz="2600" dirty="0">
                <a:solidFill>
                  <a:srgbClr val="4B4B4B"/>
                </a:solidFill>
              </a:rPr>
              <a:t>к</a:t>
            </a:r>
            <a:r>
              <a:rPr sz="2600" spc="-55" dirty="0">
                <a:solidFill>
                  <a:srgbClr val="4B4B4B"/>
                </a:solidFill>
              </a:rPr>
              <a:t> </a:t>
            </a:r>
            <a:r>
              <a:rPr sz="2600" dirty="0">
                <a:solidFill>
                  <a:srgbClr val="4B4B4B"/>
                </a:solidFill>
              </a:rPr>
              <a:t>помещениям</a:t>
            </a:r>
            <a:r>
              <a:rPr sz="2600" spc="-90" dirty="0">
                <a:solidFill>
                  <a:srgbClr val="4B4B4B"/>
                </a:solidFill>
              </a:rPr>
              <a:t> </a:t>
            </a:r>
            <a:r>
              <a:rPr sz="2600" dirty="0">
                <a:solidFill>
                  <a:srgbClr val="4B4B4B"/>
                </a:solidFill>
              </a:rPr>
              <a:t>торговых</a:t>
            </a:r>
            <a:r>
              <a:rPr sz="2600" spc="-30" dirty="0">
                <a:solidFill>
                  <a:srgbClr val="4B4B4B"/>
                </a:solidFill>
              </a:rPr>
              <a:t> </a:t>
            </a:r>
            <a:r>
              <a:rPr sz="2600" spc="-10" dirty="0">
                <a:solidFill>
                  <a:srgbClr val="4B4B4B"/>
                </a:solidFill>
              </a:rPr>
              <a:t>объектов.</a:t>
            </a:r>
            <a:endParaRPr sz="2600"/>
          </a:p>
        </p:txBody>
      </p:sp>
      <p:sp>
        <p:nvSpPr>
          <p:cNvPr id="3" name="object 3"/>
          <p:cNvSpPr txBox="1"/>
          <p:nvPr/>
        </p:nvSpPr>
        <p:spPr>
          <a:xfrm>
            <a:off x="449072" y="1083945"/>
            <a:ext cx="5507990" cy="5328920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241300" marR="280670" indent="-229235">
              <a:lnSpc>
                <a:spcPct val="80000"/>
              </a:lnSpc>
              <a:spcBef>
                <a:spcPts val="675"/>
              </a:spcBef>
              <a:buFont typeface="Arial"/>
              <a:buChar char="•"/>
              <a:tabLst>
                <a:tab pos="241935" algn="l"/>
              </a:tabLst>
            </a:pPr>
            <a:r>
              <a:rPr sz="2400" spc="-20" dirty="0">
                <a:solidFill>
                  <a:srgbClr val="4F3434"/>
                </a:solidFill>
                <a:latin typeface="Times New Roman"/>
                <a:cs typeface="Times New Roman"/>
              </a:rPr>
              <a:t>Необходимо</a:t>
            </a:r>
            <a:r>
              <a:rPr sz="2400" spc="-35" dirty="0">
                <a:solidFill>
                  <a:srgbClr val="4F3434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4F3434"/>
                </a:solidFill>
                <a:latin typeface="Times New Roman"/>
                <a:cs typeface="Times New Roman"/>
              </a:rPr>
              <a:t>соблюдать</a:t>
            </a:r>
            <a:r>
              <a:rPr sz="2400" spc="-65" dirty="0">
                <a:solidFill>
                  <a:srgbClr val="4F34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F3434"/>
                </a:solidFill>
                <a:latin typeface="Times New Roman"/>
                <a:cs typeface="Times New Roman"/>
              </a:rPr>
              <a:t>требования</a:t>
            </a:r>
            <a:r>
              <a:rPr sz="2400" spc="-45" dirty="0">
                <a:solidFill>
                  <a:srgbClr val="4F3434"/>
                </a:solidFill>
                <a:latin typeface="Times New Roman"/>
                <a:cs typeface="Times New Roman"/>
              </a:rPr>
              <a:t> </a:t>
            </a:r>
            <a:r>
              <a:rPr sz="2400" spc="-50" dirty="0">
                <a:solidFill>
                  <a:srgbClr val="4F3434"/>
                </a:solidFill>
                <a:latin typeface="Times New Roman"/>
                <a:cs typeface="Times New Roman"/>
              </a:rPr>
              <a:t>к </a:t>
            </a:r>
            <a:r>
              <a:rPr sz="2400" dirty="0">
                <a:solidFill>
                  <a:srgbClr val="4F3434"/>
                </a:solidFill>
                <a:latin typeface="Times New Roman"/>
                <a:cs typeface="Times New Roman"/>
              </a:rPr>
              <a:t>последовательности</a:t>
            </a:r>
            <a:r>
              <a:rPr sz="2400" spc="-10" dirty="0">
                <a:solidFill>
                  <a:srgbClr val="4F3434"/>
                </a:solidFill>
                <a:latin typeface="Times New Roman"/>
                <a:cs typeface="Times New Roman"/>
              </a:rPr>
              <a:t> (поточности), </a:t>
            </a:r>
            <a:r>
              <a:rPr sz="2400" dirty="0">
                <a:solidFill>
                  <a:srgbClr val="4F3434"/>
                </a:solidFill>
                <a:latin typeface="Times New Roman"/>
                <a:cs typeface="Times New Roman"/>
              </a:rPr>
              <a:t>исключающей</a:t>
            </a:r>
            <a:r>
              <a:rPr sz="2400" spc="-90" dirty="0">
                <a:solidFill>
                  <a:srgbClr val="4F34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F3434"/>
                </a:solidFill>
                <a:latin typeface="Times New Roman"/>
                <a:cs typeface="Times New Roman"/>
              </a:rPr>
              <a:t>встречные</a:t>
            </a:r>
            <a:r>
              <a:rPr sz="2400" spc="-80" dirty="0">
                <a:solidFill>
                  <a:srgbClr val="4F3434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4F3434"/>
                </a:solidFill>
                <a:latin typeface="Times New Roman"/>
                <a:cs typeface="Times New Roman"/>
              </a:rPr>
              <a:t>или </a:t>
            </a:r>
            <a:r>
              <a:rPr sz="2400" dirty="0">
                <a:solidFill>
                  <a:srgbClr val="4F3434"/>
                </a:solidFill>
                <a:latin typeface="Times New Roman"/>
                <a:cs typeface="Times New Roman"/>
              </a:rPr>
              <a:t>перекрестные</a:t>
            </a:r>
            <a:r>
              <a:rPr sz="2400" spc="-55" dirty="0">
                <a:solidFill>
                  <a:srgbClr val="4F34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F3434"/>
                </a:solidFill>
                <a:latin typeface="Times New Roman"/>
                <a:cs typeface="Times New Roman"/>
              </a:rPr>
              <a:t>потоки</a:t>
            </a:r>
            <a:r>
              <a:rPr sz="2400" spc="-10" dirty="0">
                <a:solidFill>
                  <a:srgbClr val="4F3434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4F3434"/>
                </a:solidFill>
                <a:latin typeface="Times New Roman"/>
                <a:cs typeface="Times New Roman"/>
              </a:rPr>
              <a:t>неупакованной </a:t>
            </a:r>
            <a:r>
              <a:rPr sz="2400" b="1" dirty="0">
                <a:solidFill>
                  <a:srgbClr val="4F3434"/>
                </a:solidFill>
                <a:latin typeface="Times New Roman"/>
                <a:cs typeface="Times New Roman"/>
              </a:rPr>
              <a:t>пищевой</a:t>
            </a:r>
            <a:r>
              <a:rPr sz="2400" b="1" spc="-60" dirty="0">
                <a:solidFill>
                  <a:srgbClr val="4F3434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4F3434"/>
                </a:solidFill>
                <a:latin typeface="Times New Roman"/>
                <a:cs typeface="Times New Roman"/>
              </a:rPr>
              <a:t>и</a:t>
            </a:r>
            <a:r>
              <a:rPr sz="2400" b="1" spc="-40" dirty="0">
                <a:solidFill>
                  <a:srgbClr val="4F3434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4F3434"/>
                </a:solidFill>
                <a:latin typeface="Times New Roman"/>
                <a:cs typeface="Times New Roman"/>
              </a:rPr>
              <a:t>непищевой</a:t>
            </a:r>
            <a:r>
              <a:rPr sz="2400" b="1" spc="-45" dirty="0">
                <a:solidFill>
                  <a:srgbClr val="4F3434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4F3434"/>
                </a:solidFill>
                <a:latin typeface="Times New Roman"/>
                <a:cs typeface="Times New Roman"/>
              </a:rPr>
              <a:t>продукции</a:t>
            </a:r>
            <a:r>
              <a:rPr sz="2400" dirty="0">
                <a:solidFill>
                  <a:srgbClr val="4F3434"/>
                </a:solidFill>
                <a:latin typeface="Times New Roman"/>
                <a:cs typeface="Times New Roman"/>
              </a:rPr>
              <a:t>,</a:t>
            </a:r>
            <a:r>
              <a:rPr sz="2400" spc="-10" dirty="0">
                <a:solidFill>
                  <a:srgbClr val="4F3434"/>
                </a:solidFill>
                <a:latin typeface="Times New Roman"/>
                <a:cs typeface="Times New Roman"/>
              </a:rPr>
              <a:t> </a:t>
            </a:r>
            <a:r>
              <a:rPr sz="2400" spc="-50" dirty="0">
                <a:solidFill>
                  <a:srgbClr val="4F3434"/>
                </a:solidFill>
                <a:latin typeface="Times New Roman"/>
                <a:cs typeface="Times New Roman"/>
              </a:rPr>
              <a:t>а </a:t>
            </a:r>
            <a:r>
              <a:rPr sz="2400" dirty="0">
                <a:solidFill>
                  <a:srgbClr val="4F3434"/>
                </a:solidFill>
                <a:latin typeface="Times New Roman"/>
                <a:cs typeface="Times New Roman"/>
              </a:rPr>
              <a:t>также</a:t>
            </a:r>
            <a:r>
              <a:rPr sz="2400" spc="-10" dirty="0">
                <a:solidFill>
                  <a:srgbClr val="4F3434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4F3434"/>
                </a:solidFill>
                <a:latin typeface="Times New Roman"/>
                <a:cs typeface="Times New Roman"/>
              </a:rPr>
              <a:t>неупакованной </a:t>
            </a:r>
            <a:r>
              <a:rPr sz="2400" b="1" dirty="0">
                <a:solidFill>
                  <a:srgbClr val="4F3434"/>
                </a:solidFill>
                <a:latin typeface="Times New Roman"/>
                <a:cs typeface="Times New Roman"/>
              </a:rPr>
              <a:t>непереработанной</a:t>
            </a:r>
            <a:r>
              <a:rPr sz="2400" b="1" spc="-20" dirty="0">
                <a:solidFill>
                  <a:srgbClr val="4F3434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4F3434"/>
                </a:solidFill>
                <a:latin typeface="Times New Roman"/>
                <a:cs typeface="Times New Roman"/>
              </a:rPr>
              <a:t>и</a:t>
            </a:r>
            <a:r>
              <a:rPr sz="2400" b="1" spc="-65" dirty="0">
                <a:solidFill>
                  <a:srgbClr val="4F3434"/>
                </a:solidFill>
                <a:latin typeface="Times New Roman"/>
                <a:cs typeface="Times New Roman"/>
              </a:rPr>
              <a:t> </a:t>
            </a:r>
            <a:r>
              <a:rPr sz="2400" b="1" spc="-20" dirty="0">
                <a:solidFill>
                  <a:srgbClr val="4F3434"/>
                </a:solidFill>
                <a:latin typeface="Times New Roman"/>
                <a:cs typeface="Times New Roman"/>
              </a:rPr>
              <a:t>готовой</a:t>
            </a:r>
            <a:r>
              <a:rPr sz="2400" b="1" spc="-55" dirty="0">
                <a:solidFill>
                  <a:srgbClr val="4F3434"/>
                </a:solidFill>
                <a:latin typeface="Times New Roman"/>
                <a:cs typeface="Times New Roman"/>
              </a:rPr>
              <a:t> </a:t>
            </a:r>
            <a:r>
              <a:rPr sz="2400" b="1" spc="-50" dirty="0">
                <a:solidFill>
                  <a:srgbClr val="4F3434"/>
                </a:solidFill>
                <a:latin typeface="Times New Roman"/>
                <a:cs typeface="Times New Roman"/>
              </a:rPr>
              <a:t>к </a:t>
            </a:r>
            <a:r>
              <a:rPr sz="2400" b="1" dirty="0">
                <a:solidFill>
                  <a:srgbClr val="4F3434"/>
                </a:solidFill>
                <a:latin typeface="Times New Roman"/>
                <a:cs typeface="Times New Roman"/>
              </a:rPr>
              <a:t>употреблению</a:t>
            </a:r>
            <a:r>
              <a:rPr sz="2400" b="1" spc="-55" dirty="0">
                <a:solidFill>
                  <a:srgbClr val="4F34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F3434"/>
                </a:solidFill>
                <a:latin typeface="Times New Roman"/>
                <a:cs typeface="Times New Roman"/>
              </a:rPr>
              <a:t>пищевой</a:t>
            </a:r>
            <a:r>
              <a:rPr sz="2400" spc="-70" dirty="0">
                <a:solidFill>
                  <a:srgbClr val="4F3434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F3434"/>
                </a:solidFill>
                <a:latin typeface="Times New Roman"/>
                <a:cs typeface="Times New Roman"/>
              </a:rPr>
              <a:t>продукции.</a:t>
            </a:r>
            <a:endParaRPr sz="2400" dirty="0">
              <a:latin typeface="Times New Roman"/>
              <a:cs typeface="Times New Roman"/>
            </a:endParaRPr>
          </a:p>
          <a:p>
            <a:pPr marL="241300" marR="178435" indent="-229235">
              <a:lnSpc>
                <a:spcPct val="80000"/>
              </a:lnSpc>
              <a:spcBef>
                <a:spcPts val="994"/>
              </a:spcBef>
              <a:buFont typeface="Arial"/>
              <a:buChar char="•"/>
              <a:tabLst>
                <a:tab pos="241935" algn="l"/>
              </a:tabLst>
            </a:pPr>
            <a:r>
              <a:rPr sz="2400" dirty="0">
                <a:solidFill>
                  <a:srgbClr val="4F3434"/>
                </a:solidFill>
                <a:latin typeface="Times New Roman"/>
                <a:cs typeface="Times New Roman"/>
              </a:rPr>
              <a:t>Контейнеры,</a:t>
            </a:r>
            <a:r>
              <a:rPr sz="2400" spc="-70" dirty="0">
                <a:solidFill>
                  <a:srgbClr val="4F34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F3434"/>
                </a:solidFill>
                <a:latin typeface="Times New Roman"/>
                <a:cs typeface="Times New Roman"/>
              </a:rPr>
              <a:t>тележки</a:t>
            </a:r>
            <a:r>
              <a:rPr sz="2400" spc="-65" dirty="0">
                <a:solidFill>
                  <a:srgbClr val="4F34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F3434"/>
                </a:solidFill>
                <a:latin typeface="Times New Roman"/>
                <a:cs typeface="Times New Roman"/>
              </a:rPr>
              <a:t>и</a:t>
            </a:r>
            <a:r>
              <a:rPr sz="2400" spc="-75" dirty="0">
                <a:solidFill>
                  <a:srgbClr val="4F34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F3434"/>
                </a:solidFill>
                <a:latin typeface="Times New Roman"/>
                <a:cs typeface="Times New Roman"/>
              </a:rPr>
              <a:t>корзины</a:t>
            </a:r>
            <a:r>
              <a:rPr sz="2400" spc="-75" dirty="0">
                <a:solidFill>
                  <a:srgbClr val="4F3434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4F3434"/>
                </a:solidFill>
                <a:latin typeface="Times New Roman"/>
                <a:cs typeface="Times New Roman"/>
              </a:rPr>
              <a:t>для </a:t>
            </a:r>
            <a:r>
              <a:rPr sz="2400" spc="-10" dirty="0">
                <a:solidFill>
                  <a:srgbClr val="4F3434"/>
                </a:solidFill>
                <a:latin typeface="Times New Roman"/>
                <a:cs typeface="Times New Roman"/>
              </a:rPr>
              <a:t>покупателей</a:t>
            </a:r>
            <a:r>
              <a:rPr sz="2400" spc="-80" dirty="0">
                <a:solidFill>
                  <a:srgbClr val="4F34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F3434"/>
                </a:solidFill>
                <a:latin typeface="Times New Roman"/>
                <a:cs typeface="Times New Roman"/>
              </a:rPr>
              <a:t>должны</a:t>
            </a:r>
            <a:r>
              <a:rPr sz="2400" spc="-30" dirty="0">
                <a:solidFill>
                  <a:srgbClr val="4F3434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F3434"/>
                </a:solidFill>
                <a:latin typeface="Times New Roman"/>
                <a:cs typeface="Times New Roman"/>
              </a:rPr>
              <a:t>обрабатываться</a:t>
            </a:r>
            <a:r>
              <a:rPr sz="2400" spc="-40" dirty="0">
                <a:solidFill>
                  <a:srgbClr val="4F3434"/>
                </a:solidFill>
                <a:latin typeface="Times New Roman"/>
                <a:cs typeface="Times New Roman"/>
              </a:rPr>
              <a:t> </a:t>
            </a:r>
            <a:r>
              <a:rPr sz="2400" spc="-50" dirty="0">
                <a:solidFill>
                  <a:srgbClr val="4F3434"/>
                </a:solidFill>
                <a:latin typeface="Times New Roman"/>
                <a:cs typeface="Times New Roman"/>
              </a:rPr>
              <a:t>и </a:t>
            </a:r>
            <a:r>
              <a:rPr sz="2400" dirty="0">
                <a:solidFill>
                  <a:srgbClr val="4F3434"/>
                </a:solidFill>
                <a:latin typeface="Times New Roman"/>
                <a:cs typeface="Times New Roman"/>
              </a:rPr>
              <a:t>храниться</a:t>
            </a:r>
            <a:r>
              <a:rPr sz="2400" spc="-55" dirty="0">
                <a:solidFill>
                  <a:srgbClr val="4F3434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4F3434"/>
                </a:solidFill>
                <a:latin typeface="Times New Roman"/>
                <a:cs typeface="Times New Roman"/>
              </a:rPr>
              <a:t>отдельно</a:t>
            </a:r>
            <a:r>
              <a:rPr sz="2400" b="1" spc="-30" dirty="0">
                <a:solidFill>
                  <a:srgbClr val="4F3434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4F3434"/>
                </a:solidFill>
                <a:latin typeface="Times New Roman"/>
                <a:cs typeface="Times New Roman"/>
              </a:rPr>
              <a:t>от</a:t>
            </a:r>
            <a:r>
              <a:rPr sz="2400" b="1" spc="-40" dirty="0">
                <a:solidFill>
                  <a:srgbClr val="4F3434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4F3434"/>
                </a:solidFill>
                <a:latin typeface="Times New Roman"/>
                <a:cs typeface="Times New Roman"/>
              </a:rPr>
              <a:t>торгового </a:t>
            </a:r>
            <a:r>
              <a:rPr sz="2400" b="1" spc="-20" dirty="0">
                <a:solidFill>
                  <a:srgbClr val="4F3434"/>
                </a:solidFill>
                <a:latin typeface="Times New Roman"/>
                <a:cs typeface="Times New Roman"/>
              </a:rPr>
              <a:t>оборудования </a:t>
            </a:r>
            <a:r>
              <a:rPr sz="2400" b="1" dirty="0">
                <a:solidFill>
                  <a:srgbClr val="4F3434"/>
                </a:solidFill>
                <a:latin typeface="Times New Roman"/>
                <a:cs typeface="Times New Roman"/>
              </a:rPr>
              <a:t>и</a:t>
            </a:r>
            <a:r>
              <a:rPr sz="2400" b="1" spc="-45" dirty="0">
                <a:solidFill>
                  <a:srgbClr val="4F3434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4F3434"/>
                </a:solidFill>
                <a:latin typeface="Times New Roman"/>
                <a:cs typeface="Times New Roman"/>
              </a:rPr>
              <a:t>инвентаря</a:t>
            </a:r>
            <a:r>
              <a:rPr sz="2400" spc="-10" dirty="0">
                <a:solidFill>
                  <a:srgbClr val="4F3434"/>
                </a:solidFill>
                <a:latin typeface="Times New Roman"/>
                <a:cs typeface="Times New Roman"/>
              </a:rPr>
              <a:t>.</a:t>
            </a:r>
            <a:endParaRPr sz="2400" dirty="0">
              <a:latin typeface="Times New Roman"/>
              <a:cs typeface="Times New Roman"/>
            </a:endParaRPr>
          </a:p>
          <a:p>
            <a:pPr marL="241300" indent="-229235">
              <a:lnSpc>
                <a:spcPts val="2590"/>
              </a:lnSpc>
              <a:spcBef>
                <a:spcPts val="430"/>
              </a:spcBef>
              <a:buFont typeface="Arial"/>
              <a:buChar char="•"/>
              <a:tabLst>
                <a:tab pos="241935" algn="l"/>
                <a:tab pos="2413000" algn="l"/>
              </a:tabLst>
            </a:pPr>
            <a:r>
              <a:rPr sz="2400" dirty="0" err="1">
                <a:solidFill>
                  <a:srgbClr val="4F3434"/>
                </a:solidFill>
                <a:latin typeface="Times New Roman"/>
                <a:cs typeface="Times New Roman"/>
              </a:rPr>
              <a:t>При</a:t>
            </a:r>
            <a:r>
              <a:rPr sz="2400" spc="-5" dirty="0">
                <a:solidFill>
                  <a:srgbClr val="4F3434"/>
                </a:solidFill>
                <a:latin typeface="Times New Roman"/>
                <a:cs typeface="Times New Roman"/>
              </a:rPr>
              <a:t> </a:t>
            </a:r>
            <a:r>
              <a:rPr sz="2400" spc="-10" dirty="0" err="1" smtClean="0">
                <a:solidFill>
                  <a:srgbClr val="4F3434"/>
                </a:solidFill>
                <a:latin typeface="Times New Roman"/>
                <a:cs typeface="Times New Roman"/>
              </a:rPr>
              <a:t>хранении</a:t>
            </a:r>
            <a:r>
              <a:rPr lang="ru-RU" sz="2400" spc="-10" dirty="0" smtClean="0">
                <a:solidFill>
                  <a:srgbClr val="4F3434"/>
                </a:solidFill>
                <a:latin typeface="Times New Roman"/>
                <a:cs typeface="Times New Roman"/>
              </a:rPr>
              <a:t> </a:t>
            </a:r>
            <a:r>
              <a:rPr sz="2400" spc="-10" dirty="0" smtClean="0">
                <a:solidFill>
                  <a:srgbClr val="4F3434"/>
                </a:solidFill>
                <a:latin typeface="Times New Roman"/>
                <a:cs typeface="Times New Roman"/>
              </a:rPr>
              <a:t>-</a:t>
            </a:r>
            <a:r>
              <a:rPr sz="2400" dirty="0">
                <a:solidFill>
                  <a:srgbClr val="4F3434"/>
                </a:solidFill>
                <a:latin typeface="Times New Roman"/>
                <a:cs typeface="Times New Roman"/>
              </a:rPr>
              <a:t>	</a:t>
            </a:r>
            <a:r>
              <a:rPr sz="2400" spc="-10" dirty="0">
                <a:solidFill>
                  <a:srgbClr val="4F3434"/>
                </a:solidFill>
                <a:latin typeface="Times New Roman"/>
                <a:cs typeface="Times New Roman"/>
              </a:rPr>
              <a:t>исключение</a:t>
            </a:r>
            <a:endParaRPr sz="2400" dirty="0">
              <a:latin typeface="Times New Roman"/>
              <a:cs typeface="Times New Roman"/>
            </a:endParaRPr>
          </a:p>
          <a:p>
            <a:pPr marL="241300">
              <a:lnSpc>
                <a:spcPts val="2305"/>
              </a:lnSpc>
            </a:pPr>
            <a:r>
              <a:rPr sz="2400" dirty="0">
                <a:solidFill>
                  <a:srgbClr val="4F3434"/>
                </a:solidFill>
                <a:latin typeface="Times New Roman"/>
                <a:cs typeface="Times New Roman"/>
              </a:rPr>
              <a:t>соприкосновения</a:t>
            </a:r>
            <a:r>
              <a:rPr sz="2400" spc="-65" dirty="0">
                <a:solidFill>
                  <a:srgbClr val="4F34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F3434"/>
                </a:solidFill>
                <a:latin typeface="Times New Roman"/>
                <a:cs typeface="Times New Roman"/>
              </a:rPr>
              <a:t>пищевой</a:t>
            </a:r>
            <a:r>
              <a:rPr sz="2400" spc="-40" dirty="0">
                <a:solidFill>
                  <a:srgbClr val="4F34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F3434"/>
                </a:solidFill>
                <a:latin typeface="Times New Roman"/>
                <a:cs typeface="Times New Roman"/>
              </a:rPr>
              <a:t>и</a:t>
            </a:r>
            <a:r>
              <a:rPr sz="2400" spc="-50" dirty="0">
                <a:solidFill>
                  <a:srgbClr val="4F3434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F3434"/>
                </a:solidFill>
                <a:latin typeface="Times New Roman"/>
                <a:cs typeface="Times New Roman"/>
              </a:rPr>
              <a:t>непищевой</a:t>
            </a:r>
            <a:endParaRPr sz="2400" dirty="0">
              <a:latin typeface="Times New Roman"/>
              <a:cs typeface="Times New Roman"/>
            </a:endParaRPr>
          </a:p>
          <a:p>
            <a:pPr marL="241300">
              <a:lnSpc>
                <a:spcPts val="2305"/>
              </a:lnSpc>
            </a:pPr>
            <a:r>
              <a:rPr sz="2400" dirty="0">
                <a:solidFill>
                  <a:srgbClr val="4F3434"/>
                </a:solidFill>
                <a:latin typeface="Times New Roman"/>
                <a:cs typeface="Times New Roman"/>
              </a:rPr>
              <a:t>продукции,</a:t>
            </a:r>
            <a:r>
              <a:rPr sz="2400" spc="-85" dirty="0">
                <a:solidFill>
                  <a:srgbClr val="4F3434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F3434"/>
                </a:solidFill>
                <a:latin typeface="Times New Roman"/>
                <a:cs typeface="Times New Roman"/>
              </a:rPr>
              <a:t>изменение</a:t>
            </a:r>
            <a:endParaRPr sz="2400" dirty="0">
              <a:latin typeface="Times New Roman"/>
              <a:cs typeface="Times New Roman"/>
            </a:endParaRPr>
          </a:p>
          <a:p>
            <a:pPr marL="241300" marR="179705">
              <a:lnSpc>
                <a:spcPts val="2300"/>
              </a:lnSpc>
              <a:spcBef>
                <a:spcPts val="275"/>
              </a:spcBef>
            </a:pPr>
            <a:r>
              <a:rPr sz="2400" b="1" dirty="0">
                <a:solidFill>
                  <a:srgbClr val="4F3434"/>
                </a:solidFill>
                <a:latin typeface="Times New Roman"/>
                <a:cs typeface="Times New Roman"/>
              </a:rPr>
              <a:t>органолептических свойств</a:t>
            </a:r>
            <a:r>
              <a:rPr sz="2400" b="1" spc="-30" dirty="0">
                <a:solidFill>
                  <a:srgbClr val="4F3434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F3434"/>
                </a:solidFill>
                <a:latin typeface="Times New Roman"/>
                <a:cs typeface="Times New Roman"/>
              </a:rPr>
              <a:t>пищевой продукции.</a:t>
            </a:r>
            <a:endParaRPr sz="2400" dirty="0"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6982968" y="893063"/>
            <a:ext cx="4593590" cy="3221990"/>
            <a:chOff x="6982968" y="893063"/>
            <a:chExt cx="4593590" cy="322199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001256" y="1690115"/>
              <a:ext cx="1647444" cy="1098803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69224" y="893063"/>
              <a:ext cx="1377696" cy="137464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982968" y="2929128"/>
              <a:ext cx="1665731" cy="1185672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648700" y="2624328"/>
              <a:ext cx="1194816" cy="1094232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843516" y="1940052"/>
              <a:ext cx="1732787" cy="989076"/>
            </a:xfrm>
            <a:prstGeom prst="rect">
              <a:avLst/>
            </a:prstGeom>
          </p:spPr>
        </p:pic>
      </p:grpSp>
      <p:pic>
        <p:nvPicPr>
          <p:cNvPr id="10" name="object 1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982968" y="4273296"/>
            <a:ext cx="2125979" cy="1717548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7280147" y="6320028"/>
            <a:ext cx="4541520" cy="370840"/>
          </a:xfrm>
          <a:prstGeom prst="rect">
            <a:avLst/>
          </a:prstGeom>
          <a:solidFill>
            <a:srgbClr val="EBE0E0"/>
          </a:solidFill>
          <a:ln w="12192">
            <a:solidFill>
              <a:srgbClr val="FF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420"/>
              </a:lnSpc>
            </a:pPr>
            <a:r>
              <a:rPr sz="1400" b="1" spc="-20" dirty="0">
                <a:solidFill>
                  <a:srgbClr val="854904"/>
                </a:solidFill>
                <a:latin typeface="Times New Roman"/>
                <a:cs typeface="Times New Roman"/>
              </a:rPr>
              <a:t>КоАП</a:t>
            </a:r>
            <a:r>
              <a:rPr sz="1400" b="1" spc="-40" dirty="0">
                <a:solidFill>
                  <a:srgbClr val="854904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854904"/>
                </a:solidFill>
                <a:latin typeface="Times New Roman"/>
                <a:cs typeface="Times New Roman"/>
              </a:rPr>
              <a:t>РФ</a:t>
            </a:r>
            <a:r>
              <a:rPr sz="1400" b="1" spc="-35" dirty="0">
                <a:solidFill>
                  <a:srgbClr val="854904"/>
                </a:solidFill>
                <a:latin typeface="Times New Roman"/>
                <a:cs typeface="Times New Roman"/>
              </a:rPr>
              <a:t> </a:t>
            </a:r>
            <a:r>
              <a:rPr sz="1400" b="1" spc="-20" dirty="0">
                <a:solidFill>
                  <a:srgbClr val="854904"/>
                </a:solidFill>
                <a:latin typeface="Times New Roman"/>
                <a:cs typeface="Times New Roman"/>
              </a:rPr>
              <a:t>ст.</a:t>
            </a:r>
            <a:r>
              <a:rPr sz="1400" b="1" spc="-25" dirty="0">
                <a:solidFill>
                  <a:srgbClr val="854904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854904"/>
                </a:solidFill>
                <a:latin typeface="Times New Roman"/>
                <a:cs typeface="Times New Roman"/>
              </a:rPr>
              <a:t>6.3</a:t>
            </a:r>
            <a:r>
              <a:rPr sz="1400" b="1" spc="-40" dirty="0">
                <a:solidFill>
                  <a:srgbClr val="854904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854904"/>
                </a:solidFill>
                <a:latin typeface="Times New Roman"/>
                <a:cs typeface="Times New Roman"/>
              </a:rPr>
              <a:t>в</a:t>
            </a:r>
            <a:r>
              <a:rPr sz="1400" b="1" spc="-25" dirty="0">
                <a:solidFill>
                  <a:srgbClr val="854904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854904"/>
                </a:solidFill>
                <a:latin typeface="Times New Roman"/>
                <a:cs typeface="Times New Roman"/>
              </a:rPr>
              <a:t>том</a:t>
            </a:r>
            <a:r>
              <a:rPr sz="1400" b="1" spc="-50" dirty="0">
                <a:solidFill>
                  <a:srgbClr val="854904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854904"/>
                </a:solidFill>
                <a:latin typeface="Times New Roman"/>
                <a:cs typeface="Times New Roman"/>
              </a:rPr>
              <a:t>числе</a:t>
            </a:r>
            <a:r>
              <a:rPr sz="1400" b="1" spc="-20" dirty="0">
                <a:solidFill>
                  <a:srgbClr val="854904"/>
                </a:solidFill>
                <a:latin typeface="Times New Roman"/>
                <a:cs typeface="Times New Roman"/>
              </a:rPr>
              <a:t> </a:t>
            </a:r>
            <a:r>
              <a:rPr sz="1400" b="1" spc="-10" dirty="0">
                <a:solidFill>
                  <a:srgbClr val="854904"/>
                </a:solidFill>
                <a:latin typeface="Times New Roman"/>
                <a:cs typeface="Times New Roman"/>
              </a:rPr>
              <a:t>приостановка</a:t>
            </a:r>
            <a:endParaRPr sz="1400">
              <a:latin typeface="Times New Roman"/>
              <a:cs typeface="Times New Roman"/>
            </a:endParaRPr>
          </a:p>
          <a:p>
            <a:pPr marL="3175" algn="ctr">
              <a:lnSpc>
                <a:spcPts val="1490"/>
              </a:lnSpc>
            </a:pPr>
            <a:r>
              <a:rPr sz="1400" b="1" spc="-10" dirty="0">
                <a:solidFill>
                  <a:srgbClr val="854904"/>
                </a:solidFill>
                <a:latin typeface="Times New Roman"/>
                <a:cs typeface="Times New Roman"/>
              </a:rPr>
              <a:t>деятельности</a:t>
            </a:r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226</TotalTime>
  <Words>1882</Words>
  <Application>Microsoft Office PowerPoint</Application>
  <PresentationFormat>Произвольный</PresentationFormat>
  <Paragraphs>229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4" baseType="lpstr">
      <vt:lpstr>Arial</vt:lpstr>
      <vt:lpstr>Times New Roman</vt:lpstr>
      <vt:lpstr>Calibri</vt:lpstr>
      <vt:lpstr>Wingdings</vt:lpstr>
      <vt:lpstr>Calibri Light</vt:lpstr>
      <vt:lpstr>Office Theme</vt:lpstr>
      <vt:lpstr>Слайд 1</vt:lpstr>
      <vt:lpstr>Постановление Главного государственного санитарного врача РФ от 20.11.2020 N 36 "Об утверждении санитарно-эпидемиологических правил СП 2.3.6.3668-20 "Санитарно-эпидемиологические требования к условиям деятельности</vt:lpstr>
      <vt:lpstr>I. Рынки</vt:lpstr>
      <vt:lpstr>II. Производственный контроль</vt:lpstr>
      <vt:lpstr>III. Медицинский осмотр, вакцинация, профессиональная гигиеническая подготовка и аттестация</vt:lpstr>
      <vt:lpstr>IV. Требования к размещению торговых объектов и их территории</vt:lpstr>
      <vt:lpstr>V. Требования к организации водоснабжения и</vt:lpstr>
      <vt:lpstr>VI. Требования при организации отопления, вентиляции, кондиционирования воздуха, естественного и искусственного освещения помещений.</vt:lpstr>
      <vt:lpstr>VII. Требования к помещениям торговых объектов.</vt:lpstr>
      <vt:lpstr>VIII. Требования к оборудованию, инвентарю и посуде.</vt:lpstr>
      <vt:lpstr>IХ. Требования к перевозке, приему, размещению и условиям хранения пищевой продукции.</vt:lpstr>
      <vt:lpstr>Х. Санитарно-эпидемиологические требования к нестационарным торговым объектам при организации мелкорозничной торговли и ярмарок.</vt:lpstr>
      <vt:lpstr>- Нестационарные торговые объекты, в том числе и при организации ярмарок, должны размещаться в местах, расположенных на расстоянии не более 100 м от туалета </vt:lpstr>
      <vt:lpstr>        </vt:lpstr>
      <vt:lpstr>ХI. Требования к содержанию территории, помещений, инвентаря и оборудования.</vt:lpstr>
      <vt:lpstr>Мероприятия по дезинсекции и дератизации</vt:lpstr>
      <vt:lpstr>      XII Требования к личной гигиене работников торговых оъектов    - при посещении туалета снимать санитарную одежду в специально отведенном месте, после посещения туалета мыть руки с мылом или иным моющим средством для рук; - при появлении признаков простудного заболевания или кишечной дисфункции, а также гнойничковых заболеваний кожи рук и открытых поверхностей тела сообщать об этом руководству организации. - мыло или иное моющее средство для рук, туалетная бумага, одноразовые полотенца или устройства для сушки рук должны быть в наличии в торговом объекте постоянно. - работники торговых объектов, имеющие контакт с пищевой продукцией, обеспечиваются санитарной одеждой (для уборки помещений выделяется отдельная санитарная одежда, замена санитарной одежды должна производиться по мере загрязнения).  Хранение и стирка санитарной одежды должны осуществляться отдельно от личной одежды работников. - работники, занятые проведением ремонтных работ в торговых и складских помещениях торговых объектов, должны работать в не загрязненной рабочей одежде или одноразовой одежде, переносить инструменты в закрытых ящиках.   </vt:lpstr>
      <vt:lpstr>БЛАГОДАРЮ ЗА ВНИМАНИЕ 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Федеральная служба по надзору в сфере защиты прав потребителей и благополучия человека Управление Роспотребнадзора по Свердловской области</dc:title>
  <dc:creator>Андреева Олеся Анатольевна</dc:creator>
  <cp:lastModifiedBy>Литвинова Татьяна Ивановна</cp:lastModifiedBy>
  <cp:revision>21</cp:revision>
  <dcterms:created xsi:type="dcterms:W3CDTF">2022-05-08T07:38:55Z</dcterms:created>
  <dcterms:modified xsi:type="dcterms:W3CDTF">2022-12-07T06:12:39Z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2021-03-10T00:00:00Z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2022-05-08T00:00:00Z</vt:filetime>
  </property>
</Properties>
</file>