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7" autoAdjust="0"/>
    <p:restoredTop sz="86402" autoAdjust="0"/>
  </p:normalViewPr>
  <p:slideViewPr>
    <p:cSldViewPr>
      <p:cViewPr varScale="1">
        <p:scale>
          <a:sx n="116" d="100"/>
          <a:sy n="116" d="100"/>
        </p:scale>
        <p:origin x="-159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51;&#1080;&#1089;&#1090;%20Microsoft%20Excel%20&#1076;&#1086;&#1083;&#107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40"/>
      <c:rotY val="70"/>
      <c:rAngAx val="1"/>
    </c:view3D>
    <c:plotArea>
      <c:layout>
        <c:manualLayout>
          <c:layoutTarget val="inner"/>
          <c:xMode val="edge"/>
          <c:yMode val="edge"/>
          <c:x val="0.12725562054439921"/>
          <c:y val="5.1400522542882597E-2"/>
          <c:w val="0.53606946804201638"/>
          <c:h val="0.67796660834062461"/>
        </c:manualLayout>
      </c:layout>
      <c:bar3DChart>
        <c:barDir val="col"/>
        <c:grouping val="stacked"/>
        <c:ser>
          <c:idx val="2"/>
          <c:order val="2"/>
          <c:tx>
            <c:strRef>
              <c:f>Лист3!$C$5</c:f>
            </c:strRef>
          </c:tx>
          <c:cat>
            <c:multiLvlStrRef>
              <c:f>Лист3!$B$9:$B$27</c:f>
            </c:multiLvlStrRef>
          </c:cat>
          <c:val>
            <c:numRef>
              <c:f>Лист3!$C$9:$C$27</c:f>
            </c:numRef>
          </c:val>
        </c:ser>
        <c:ser>
          <c:idx val="3"/>
          <c:order val="3"/>
          <c:tx>
            <c:strRef>
              <c:f>Лист3!$D$5</c:f>
            </c:strRef>
          </c:tx>
          <c:cat>
            <c:multiLvlStrRef>
              <c:f>Лист3!$B$9:$B$27</c:f>
            </c:multiLvlStrRef>
          </c:cat>
          <c:val>
            <c:numRef>
              <c:f>Лист3!$D$9:$D$27</c:f>
            </c:numRef>
          </c:val>
        </c:ser>
        <c:ser>
          <c:idx val="0"/>
          <c:order val="0"/>
          <c:tx>
            <c:strRef>
              <c:f>'[Лист Microsoft Excel долг.xlsx]Лист3'!$C$5</c:f>
              <c:strCache>
                <c:ptCount val="1"/>
                <c:pt idx="0">
                  <c:v>коммерческий кредит (муниципальные контракты с ОАО "Сбербанк России" )</c:v>
                </c:pt>
              </c:strCache>
            </c:strRef>
          </c:tx>
          <c:dPt>
            <c:idx val="1"/>
            <c:spPr>
              <a:scene3d>
                <a:camera prst="orthographicFront"/>
                <a:lightRig rig="threePt" dir="t"/>
              </a:scene3d>
              <a:sp3d>
                <a:bevelT w="12700"/>
                <a:bevelB w="6350"/>
              </a:sp3d>
            </c:spPr>
          </c:dPt>
          <c:dLbls>
            <c:showVal val="1"/>
          </c:dLbls>
          <c:cat>
            <c:numRef>
              <c:f>'[Лист Microsoft Excel долг.xlsx]Лист3'!$B$9:$B$27</c:f>
              <c:numCache>
                <c:formatCode>dd/mm/yyyy</c:formatCode>
                <c:ptCount val="19"/>
                <c:pt idx="0">
                  <c:v>43191</c:v>
                </c:pt>
                <c:pt idx="1">
                  <c:v>43221</c:v>
                </c:pt>
                <c:pt idx="2">
                  <c:v>43252</c:v>
                </c:pt>
                <c:pt idx="3">
                  <c:v>43282</c:v>
                </c:pt>
                <c:pt idx="4">
                  <c:v>43313</c:v>
                </c:pt>
                <c:pt idx="5">
                  <c:v>43344</c:v>
                </c:pt>
                <c:pt idx="6">
                  <c:v>43374</c:v>
                </c:pt>
                <c:pt idx="7">
                  <c:v>43405</c:v>
                </c:pt>
                <c:pt idx="8">
                  <c:v>43435</c:v>
                </c:pt>
                <c:pt idx="9">
                  <c:v>43466</c:v>
                </c:pt>
                <c:pt idx="10">
                  <c:v>43497</c:v>
                </c:pt>
                <c:pt idx="11">
                  <c:v>43525</c:v>
                </c:pt>
                <c:pt idx="12">
                  <c:v>43556</c:v>
                </c:pt>
                <c:pt idx="13">
                  <c:v>43586</c:v>
                </c:pt>
                <c:pt idx="14">
                  <c:v>43617</c:v>
                </c:pt>
                <c:pt idx="15">
                  <c:v>43647</c:v>
                </c:pt>
                <c:pt idx="16">
                  <c:v>43678</c:v>
                </c:pt>
                <c:pt idx="17">
                  <c:v>43709</c:v>
                </c:pt>
                <c:pt idx="18">
                  <c:v>43739</c:v>
                </c:pt>
              </c:numCache>
            </c:numRef>
          </c:cat>
          <c:val>
            <c:numRef>
              <c:f>'[Лист Microsoft Excel долг.xlsx]Лист3'!$C$9:$C$27</c:f>
              <c:numCache>
                <c:formatCode>General</c:formatCode>
                <c:ptCount val="19"/>
              </c:numCache>
            </c:numRef>
          </c:val>
        </c:ser>
        <c:ser>
          <c:idx val="1"/>
          <c:order val="1"/>
          <c:tx>
            <c:strRef>
              <c:f>'[Лист Microsoft Excel долг.xlsx]Лист3'!$D$5</c:f>
              <c:strCache>
                <c:ptCount val="1"/>
                <c:pt idx="0">
                  <c:v>бюджетный кредит (привлеченные городским округом кредиты из бюджета Свердловской области)</c:v>
                </c:pt>
              </c:strCache>
            </c:strRef>
          </c:tx>
          <c:dLbls>
            <c:dLbl>
              <c:idx val="0"/>
              <c:layout>
                <c:manualLayout>
                  <c:x val="1.4826796064159591E-2"/>
                  <c:y val="-0.31029357116313633"/>
                </c:manualLayout>
              </c:layout>
              <c:showVal val="1"/>
            </c:dLbl>
            <c:dLbl>
              <c:idx val="3"/>
              <c:layout>
                <c:manualLayout>
                  <c:x val="2.6957811025744758E-3"/>
                  <c:y val="-0.30657748049052397"/>
                </c:manualLayout>
              </c:layout>
              <c:showVal val="1"/>
            </c:dLbl>
            <c:dLbl>
              <c:idx val="4"/>
              <c:layout>
                <c:manualLayout>
                  <c:x val="4.3132497641191626E-2"/>
                  <c:y val="-0.2991452991452993"/>
                </c:manualLayout>
              </c:layout>
              <c:showVal val="1"/>
            </c:dLbl>
            <c:dLbl>
              <c:idx val="7"/>
              <c:layout>
                <c:manualLayout>
                  <c:x val="-2.4262029923170239E-2"/>
                  <c:y val="-0.25083612040133735"/>
                </c:manualLayout>
              </c:layout>
              <c:showVal val="1"/>
            </c:dLbl>
            <c:dLbl>
              <c:idx val="8"/>
              <c:layout>
                <c:manualLayout>
                  <c:x val="1.3478905512872366E-3"/>
                  <c:y val="-0.25826830174656262"/>
                </c:manualLayout>
              </c:layout>
              <c:showVal val="1"/>
            </c:dLbl>
            <c:dLbl>
              <c:idx val="10"/>
              <c:layout>
                <c:manualLayout>
                  <c:x val="8.0873433077234148E-3"/>
                  <c:y val="-0.25641025641025639"/>
                </c:manualLayout>
              </c:layout>
              <c:showVal val="1"/>
            </c:dLbl>
            <c:dLbl>
              <c:idx val="12"/>
              <c:layout>
                <c:manualLayout>
                  <c:x val="-4.9422082619083113E-17"/>
                  <c:y val="-0.13192121887774069"/>
                </c:manualLayout>
              </c:layout>
              <c:showVal val="1"/>
            </c:dLbl>
            <c:dLbl>
              <c:idx val="13"/>
              <c:layout>
                <c:manualLayout>
                  <c:x val="-1.2131014961585069E-2"/>
                  <c:y val="-0.2359717577108881"/>
                </c:manualLayout>
              </c:layout>
              <c:showVal val="1"/>
            </c:dLbl>
            <c:dLbl>
              <c:idx val="15"/>
              <c:layout>
                <c:manualLayout>
                  <c:x val="-2.0218358269308536E-2"/>
                  <c:y val="-0.17279821627647737"/>
                </c:manualLayout>
              </c:layout>
              <c:showVal val="1"/>
            </c:dLbl>
            <c:dLbl>
              <c:idx val="16"/>
              <c:layout>
                <c:manualLayout>
                  <c:x val="-6.7394527564361871E-3"/>
                  <c:y val="-0.21367521367521372"/>
                </c:manualLayout>
              </c:layout>
              <c:showVal val="1"/>
            </c:dLbl>
            <c:dLbl>
              <c:idx val="17"/>
              <c:layout>
                <c:manualLayout>
                  <c:x val="-2.6957811025744758E-3"/>
                  <c:y val="-0.15793385358602777"/>
                </c:manualLayout>
              </c:layout>
              <c:showVal val="1"/>
            </c:dLbl>
            <c:dLbl>
              <c:idx val="19"/>
              <c:layout>
                <c:manualLayout>
                  <c:x val="1.347890551287236E-2"/>
                  <c:y val="-0.19323671497584535"/>
                </c:manualLayout>
              </c:layout>
              <c:showVal val="1"/>
            </c:dLbl>
            <c:dLbl>
              <c:idx val="20"/>
              <c:layout>
                <c:manualLayout>
                  <c:x val="4.8524059846340513E-2"/>
                  <c:y val="5.5741360089186873E-3"/>
                </c:manualLayout>
              </c:layout>
              <c:showVal val="1"/>
            </c:dLbl>
            <c:showVal val="1"/>
          </c:dLbls>
          <c:cat>
            <c:numRef>
              <c:f>'[Лист Microsoft Excel долг.xlsx]Лист3'!$B$9:$B$27</c:f>
              <c:numCache>
                <c:formatCode>dd/mm/yyyy</c:formatCode>
                <c:ptCount val="19"/>
                <c:pt idx="0">
                  <c:v>43191</c:v>
                </c:pt>
                <c:pt idx="1">
                  <c:v>43221</c:v>
                </c:pt>
                <c:pt idx="2">
                  <c:v>43252</c:v>
                </c:pt>
                <c:pt idx="3">
                  <c:v>43282</c:v>
                </c:pt>
                <c:pt idx="4">
                  <c:v>43313</c:v>
                </c:pt>
                <c:pt idx="5">
                  <c:v>43344</c:v>
                </c:pt>
                <c:pt idx="6">
                  <c:v>43374</c:v>
                </c:pt>
                <c:pt idx="7">
                  <c:v>43405</c:v>
                </c:pt>
                <c:pt idx="8">
                  <c:v>43435</c:v>
                </c:pt>
                <c:pt idx="9">
                  <c:v>43466</c:v>
                </c:pt>
                <c:pt idx="10">
                  <c:v>43497</c:v>
                </c:pt>
                <c:pt idx="11">
                  <c:v>43525</c:v>
                </c:pt>
                <c:pt idx="12">
                  <c:v>43556</c:v>
                </c:pt>
                <c:pt idx="13">
                  <c:v>43586</c:v>
                </c:pt>
                <c:pt idx="14">
                  <c:v>43617</c:v>
                </c:pt>
                <c:pt idx="15">
                  <c:v>43647</c:v>
                </c:pt>
                <c:pt idx="16">
                  <c:v>43678</c:v>
                </c:pt>
                <c:pt idx="17">
                  <c:v>43709</c:v>
                </c:pt>
                <c:pt idx="18">
                  <c:v>43739</c:v>
                </c:pt>
              </c:numCache>
            </c:numRef>
          </c:cat>
          <c:val>
            <c:numRef>
              <c:f>'[Лист Microsoft Excel долг.xlsx]Лист3'!$D$9:$D$27</c:f>
              <c:numCache>
                <c:formatCode>#,##0.00</c:formatCode>
                <c:ptCount val="19"/>
                <c:pt idx="0">
                  <c:v>8911</c:v>
                </c:pt>
                <c:pt idx="1">
                  <c:v>8911</c:v>
                </c:pt>
                <c:pt idx="2">
                  <c:v>8011</c:v>
                </c:pt>
                <c:pt idx="3">
                  <c:v>8011</c:v>
                </c:pt>
                <c:pt idx="4">
                  <c:v>8011</c:v>
                </c:pt>
                <c:pt idx="5">
                  <c:v>7461</c:v>
                </c:pt>
                <c:pt idx="6">
                  <c:v>7461</c:v>
                </c:pt>
                <c:pt idx="7">
                  <c:v>7461</c:v>
                </c:pt>
                <c:pt idx="8">
                  <c:v>7199</c:v>
                </c:pt>
                <c:pt idx="9">
                  <c:v>6217</c:v>
                </c:pt>
                <c:pt idx="10">
                  <c:v>6217</c:v>
                </c:pt>
                <c:pt idx="11">
                  <c:v>6217</c:v>
                </c:pt>
                <c:pt idx="12">
                  <c:v>6217</c:v>
                </c:pt>
                <c:pt idx="13">
                  <c:v>6217</c:v>
                </c:pt>
                <c:pt idx="14">
                  <c:v>6217</c:v>
                </c:pt>
                <c:pt idx="15">
                  <c:v>6217</c:v>
                </c:pt>
                <c:pt idx="16">
                  <c:v>6217</c:v>
                </c:pt>
                <c:pt idx="17">
                  <c:v>6217</c:v>
                </c:pt>
                <c:pt idx="18">
                  <c:v>6217</c:v>
                </c:pt>
              </c:numCache>
            </c:numRef>
          </c:val>
        </c:ser>
        <c:shape val="cylinder"/>
        <c:axId val="54146944"/>
        <c:axId val="54163328"/>
        <c:axId val="0"/>
      </c:bar3DChart>
      <c:dateAx>
        <c:axId val="54146944"/>
        <c:scaling>
          <c:orientation val="minMax"/>
        </c:scaling>
        <c:axPos val="b"/>
        <c:numFmt formatCode="dd/mm/yyyy" sourceLinked="1"/>
        <c:tickLblPos val="nextTo"/>
        <c:crossAx val="54163328"/>
        <c:crosses val="autoZero"/>
        <c:auto val="1"/>
        <c:lblOffset val="100"/>
        <c:baseTimeUnit val="months"/>
      </c:dateAx>
      <c:valAx>
        <c:axId val="54163328"/>
        <c:scaling>
          <c:orientation val="minMax"/>
        </c:scaling>
        <c:axPos val="l"/>
        <c:majorGridlines/>
        <c:numFmt formatCode="#,##0" sourceLinked="1"/>
        <c:tickLblPos val="nextTo"/>
        <c:crossAx val="54146944"/>
        <c:crosses val="autoZero"/>
        <c:crossBetween val="between"/>
      </c:valAx>
    </c:plotArea>
    <c:legend>
      <c:legendPos val="r"/>
      <c:legendEntry>
        <c:idx val="3"/>
        <c:delete val="1"/>
      </c:legendEntry>
      <c:legendEntry>
        <c:idx val="2"/>
        <c:delete val="1"/>
      </c:legendEntry>
      <c:legendEntry>
        <c:idx val="1"/>
        <c:delete val="1"/>
      </c:legendEntry>
      <c:layout/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56A25-7E0F-4267-BF1A-77A5C07D3704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5C1A0-7F7D-4805-A011-A7E453A19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C1A0-7F7D-4805-A011-A7E453A19E5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794" y="1772817"/>
            <a:ext cx="6986637" cy="416184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5" y="260649"/>
            <a:ext cx="6877317" cy="1224135"/>
          </a:xfrm>
        </p:spPr>
        <p:txBody>
          <a:bodyPr/>
          <a:lstStyle/>
          <a:p>
            <a:r>
              <a:rPr lang="ru-RU" sz="1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Муниципальный долг городского округа Нижняя Салда представлен обязательствами округа - кредитами, привлеченными в бюджет округа</a:t>
            </a:r>
            <a:endParaRPr lang="ru-RU" sz="1800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857224" y="1285860"/>
          <a:ext cx="7786742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83343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</TotalTime>
  <Words>39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Муниципальный долг городского округа Нижняя Салда представлен обязательствами округа - кредитами, привлеченными в бюджет округа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долг городского округа Нижняя Салда представлен обязательствами округа - кредитами, привлеченными в бюджет округа</dc:title>
  <dc:creator>OEM</dc:creator>
  <cp:lastModifiedBy>User</cp:lastModifiedBy>
  <cp:revision>8</cp:revision>
  <dcterms:created xsi:type="dcterms:W3CDTF">2017-07-11T10:28:44Z</dcterms:created>
  <dcterms:modified xsi:type="dcterms:W3CDTF">2019-10-16T09:08:53Z</dcterms:modified>
</cp:coreProperties>
</file>