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2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charts/chart7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7"/>
  </p:notesMasterIdLst>
  <p:sldIdLst>
    <p:sldId id="256" r:id="rId2"/>
    <p:sldId id="267" r:id="rId3"/>
    <p:sldId id="268" r:id="rId4"/>
    <p:sldId id="269" r:id="rId5"/>
    <p:sldId id="266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38" autoAdjust="0"/>
    <p:restoredTop sz="81946" autoAdjust="0"/>
  </p:normalViewPr>
  <p:slideViewPr>
    <p:cSldViewPr>
      <p:cViewPr varScale="1">
        <p:scale>
          <a:sx n="75" d="100"/>
          <a:sy n="75" d="100"/>
        </p:scale>
        <p:origin x="-118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6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7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8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7143168"/>
        <c:axId val="67144704"/>
        <c:axId val="0"/>
      </c:bar3DChart>
      <c:catAx>
        <c:axId val="671431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67144704"/>
        <c:crosses val="autoZero"/>
        <c:auto val="1"/>
        <c:lblAlgn val="ctr"/>
        <c:lblOffset val="100"/>
        <c:noMultiLvlLbl val="0"/>
      </c:catAx>
      <c:valAx>
        <c:axId val="67144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71431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837120"/>
        <c:axId val="84838656"/>
        <c:axId val="0"/>
      </c:bar3DChart>
      <c:catAx>
        <c:axId val="848371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4838656"/>
        <c:crosses val="autoZero"/>
        <c:auto val="1"/>
        <c:lblAlgn val="ctr"/>
        <c:lblOffset val="100"/>
        <c:noMultiLvlLbl val="0"/>
      </c:catAx>
      <c:valAx>
        <c:axId val="84838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8371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5525634253"/>
          <c:y val="2.4936723255542391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559360"/>
        <c:axId val="84560896"/>
        <c:axId val="0"/>
      </c:bar3DChart>
      <c:catAx>
        <c:axId val="845593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4560896"/>
        <c:crosses val="autoZero"/>
        <c:auto val="1"/>
        <c:lblAlgn val="ctr"/>
        <c:lblOffset val="100"/>
        <c:noMultiLvlLbl val="0"/>
      </c:catAx>
      <c:valAx>
        <c:axId val="84560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5593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148890886083874"/>
          <c:y val="0.25026312009506274"/>
          <c:w val="9.2168104199922163E-2"/>
          <c:h val="0.1279978062443687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572416"/>
        <c:axId val="85381120"/>
        <c:axId val="0"/>
      </c:bar3DChart>
      <c:catAx>
        <c:axId val="845724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5381120"/>
        <c:crosses val="autoZero"/>
        <c:auto val="1"/>
        <c:lblAlgn val="ctr"/>
        <c:lblOffset val="100"/>
        <c:noMultiLvlLbl val="0"/>
      </c:catAx>
      <c:valAx>
        <c:axId val="85381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5724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86"/>
          <c:y val="2.4935689009023213E-3"/>
          <c:w val="0.66914628857082992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5662720"/>
        <c:axId val="85676800"/>
        <c:axId val="0"/>
      </c:bar3DChart>
      <c:catAx>
        <c:axId val="856627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5676800"/>
        <c:crosses val="autoZero"/>
        <c:auto val="1"/>
        <c:lblAlgn val="ctr"/>
        <c:lblOffset val="100"/>
        <c:noMultiLvlLbl val="0"/>
      </c:catAx>
      <c:valAx>
        <c:axId val="856768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6627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5655552"/>
        <c:axId val="85657088"/>
        <c:axId val="0"/>
      </c:bar3DChart>
      <c:catAx>
        <c:axId val="856555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5657088"/>
        <c:crosses val="autoZero"/>
        <c:auto val="1"/>
        <c:lblAlgn val="ctr"/>
        <c:lblOffset val="100"/>
        <c:noMultiLvlLbl val="0"/>
      </c:catAx>
      <c:valAx>
        <c:axId val="85657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6555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7167744"/>
        <c:axId val="87169280"/>
        <c:axId val="0"/>
      </c:bar3DChart>
      <c:catAx>
        <c:axId val="871677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7169280"/>
        <c:crosses val="autoZero"/>
        <c:auto val="1"/>
        <c:lblAlgn val="ctr"/>
        <c:lblOffset val="100"/>
        <c:noMultiLvlLbl val="0"/>
      </c:catAx>
      <c:valAx>
        <c:axId val="871692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71677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9767808"/>
        <c:axId val="99769344"/>
        <c:axId val="0"/>
      </c:bar3DChart>
      <c:catAx>
        <c:axId val="99767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9769344"/>
        <c:crosses val="autoZero"/>
        <c:auto val="1"/>
        <c:lblAlgn val="ctr"/>
        <c:lblOffset val="100"/>
        <c:noMultiLvlLbl val="0"/>
      </c:catAx>
      <c:valAx>
        <c:axId val="997693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97678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129024"/>
        <c:axId val="99684352"/>
        <c:axId val="0"/>
      </c:bar3DChart>
      <c:catAx>
        <c:axId val="100129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9684352"/>
        <c:crosses val="autoZero"/>
        <c:auto val="1"/>
        <c:lblAlgn val="ctr"/>
        <c:lblOffset val="100"/>
        <c:noMultiLvlLbl val="0"/>
      </c:catAx>
      <c:valAx>
        <c:axId val="99684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1290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944578057449933"/>
          <c:y val="0"/>
          <c:w val="0.66914628857082836"/>
          <c:h val="0.9975064310990976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492800"/>
        <c:axId val="100494336"/>
        <c:axId val="0"/>
      </c:bar3DChart>
      <c:catAx>
        <c:axId val="1004928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0494336"/>
        <c:crosses val="autoZero"/>
        <c:auto val="1"/>
        <c:lblAlgn val="ctr"/>
        <c:lblOffset val="100"/>
        <c:noMultiLvlLbl val="0"/>
      </c:catAx>
      <c:valAx>
        <c:axId val="1004943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4928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'доходы на 01.03.21'!$B$3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8143100511073263E-3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7.2498029944838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8143100511073263E-3"/>
                  <c:y val="-7.8802206461780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7.24980299448390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5428733674048923E-3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01.03.21'!$A$4:$A$8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'доходы на 01.03.21'!$B$4:$B$8</c:f>
              <c:numCache>
                <c:formatCode>General</c:formatCode>
                <c:ptCount val="5"/>
                <c:pt idx="0">
                  <c:v>800</c:v>
                </c:pt>
                <c:pt idx="1">
                  <c:v>1834</c:v>
                </c:pt>
                <c:pt idx="2">
                  <c:v>1420</c:v>
                </c:pt>
                <c:pt idx="3">
                  <c:v>787</c:v>
                </c:pt>
                <c:pt idx="4">
                  <c:v>1554</c:v>
                </c:pt>
              </c:numCache>
            </c:numRef>
          </c:val>
        </c:ser>
        <c:ser>
          <c:idx val="1"/>
          <c:order val="1"/>
          <c:tx>
            <c:strRef>
              <c:f>'доходы на 01.03.21'!$C$3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261805434456992E-2"/>
                  <c:y val="-7.1020767794096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201393267068266E-2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014241192593691E-2"/>
                  <c:y val="-8.8258471237194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5428733674048923E-3"/>
                  <c:y val="-7.5650118203309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7.249802994483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01.03.21'!$A$4:$A$8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'доходы на 01.03.21'!$C$4:$C$8</c:f>
              <c:numCache>
                <c:formatCode>General</c:formatCode>
                <c:ptCount val="5"/>
                <c:pt idx="0">
                  <c:v>133</c:v>
                </c:pt>
                <c:pt idx="1">
                  <c:v>184</c:v>
                </c:pt>
                <c:pt idx="2">
                  <c:v>196</c:v>
                </c:pt>
                <c:pt idx="3">
                  <c:v>106</c:v>
                </c:pt>
                <c:pt idx="4">
                  <c:v>234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4643840"/>
        <c:axId val="24645632"/>
        <c:axId val="0"/>
      </c:bar3DChart>
      <c:catAx>
        <c:axId val="24643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24645632"/>
        <c:crosses val="autoZero"/>
        <c:auto val="1"/>
        <c:lblAlgn val="ctr"/>
        <c:lblOffset val="100"/>
        <c:noMultiLvlLbl val="0"/>
      </c:catAx>
      <c:valAx>
        <c:axId val="24645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6438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9540096"/>
        <c:axId val="69566464"/>
        <c:axId val="0"/>
      </c:bar3DChart>
      <c:catAx>
        <c:axId val="695400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69566464"/>
        <c:crosses val="autoZero"/>
        <c:auto val="1"/>
        <c:lblAlgn val="ctr"/>
        <c:lblOffset val="100"/>
        <c:noMultiLvlLbl val="0"/>
      </c:catAx>
      <c:valAx>
        <c:axId val="695664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95400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8764800"/>
        <c:axId val="68766336"/>
        <c:axId val="0"/>
      </c:bar3DChart>
      <c:catAx>
        <c:axId val="68764800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68766336"/>
        <c:crosses val="autoZero"/>
        <c:auto val="1"/>
        <c:lblAlgn val="ctr"/>
        <c:lblOffset val="100"/>
        <c:noMultiLvlLbl val="1"/>
      </c:catAx>
      <c:valAx>
        <c:axId val="68766336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687648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8777856"/>
        <c:axId val="68779392"/>
        <c:axId val="0"/>
      </c:bar3DChart>
      <c:catAx>
        <c:axId val="68777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68779392"/>
        <c:crosses val="autoZero"/>
        <c:auto val="1"/>
        <c:lblAlgn val="ctr"/>
        <c:lblOffset val="100"/>
        <c:noMultiLvlLbl val="0"/>
      </c:catAx>
      <c:valAx>
        <c:axId val="687793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687778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8881024"/>
        <c:axId val="68886912"/>
        <c:axId val="0"/>
      </c:bar3DChart>
      <c:catAx>
        <c:axId val="68881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68886912"/>
        <c:crosses val="autoZero"/>
        <c:auto val="1"/>
        <c:lblAlgn val="ctr"/>
        <c:lblOffset val="100"/>
        <c:noMultiLvlLbl val="0"/>
      </c:catAx>
      <c:valAx>
        <c:axId val="6888691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688810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8894080"/>
        <c:axId val="101672064"/>
        <c:axId val="0"/>
      </c:bar3DChart>
      <c:catAx>
        <c:axId val="688940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1672064"/>
        <c:crosses val="autoZero"/>
        <c:auto val="1"/>
        <c:lblAlgn val="ctr"/>
        <c:lblOffset val="100"/>
        <c:noMultiLvlLbl val="0"/>
      </c:catAx>
      <c:valAx>
        <c:axId val="101672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88940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966208"/>
        <c:axId val="101967744"/>
        <c:axId val="0"/>
      </c:bar3DChart>
      <c:catAx>
        <c:axId val="1019662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1967744"/>
        <c:crosses val="autoZero"/>
        <c:auto val="1"/>
        <c:lblAlgn val="ctr"/>
        <c:lblOffset val="100"/>
        <c:noMultiLvlLbl val="0"/>
      </c:catAx>
      <c:valAx>
        <c:axId val="1019677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19662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249600"/>
        <c:axId val="102251136"/>
        <c:axId val="0"/>
      </c:bar3DChart>
      <c:catAx>
        <c:axId val="1022496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2251136"/>
        <c:crosses val="autoZero"/>
        <c:auto val="1"/>
        <c:lblAlgn val="ctr"/>
        <c:lblOffset val="100"/>
        <c:noMultiLvlLbl val="0"/>
      </c:catAx>
      <c:valAx>
        <c:axId val="1022511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22496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532992"/>
        <c:axId val="102534528"/>
        <c:axId val="0"/>
      </c:bar3DChart>
      <c:catAx>
        <c:axId val="1025329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2534528"/>
        <c:crosses val="autoZero"/>
        <c:auto val="1"/>
        <c:lblAlgn val="ctr"/>
        <c:lblOffset val="100"/>
        <c:noMultiLvlLbl val="0"/>
      </c:catAx>
      <c:valAx>
        <c:axId val="10253452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25329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893"/>
          <c:y val="7.0284317908537322E-3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550144"/>
        <c:axId val="102551936"/>
        <c:axId val="0"/>
      </c:bar3DChart>
      <c:catAx>
        <c:axId val="102550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2551936"/>
        <c:crosses val="autoZero"/>
        <c:auto val="1"/>
        <c:lblAlgn val="ctr"/>
        <c:lblOffset val="100"/>
        <c:noMultiLvlLbl val="0"/>
      </c:catAx>
      <c:valAx>
        <c:axId val="1025519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25501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915"/>
          <c:y val="7.028431790853734E-3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559104"/>
        <c:axId val="102188160"/>
        <c:axId val="0"/>
      </c:bar3DChart>
      <c:catAx>
        <c:axId val="1025591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2188160"/>
        <c:crosses val="autoZero"/>
        <c:auto val="1"/>
        <c:lblAlgn val="ctr"/>
        <c:lblOffset val="100"/>
        <c:noMultiLvlLbl val="0"/>
      </c:catAx>
      <c:valAx>
        <c:axId val="1021881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25591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203776"/>
        <c:axId val="102205312"/>
        <c:axId val="0"/>
      </c:bar3DChart>
      <c:catAx>
        <c:axId val="1022037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2205312"/>
        <c:crosses val="autoZero"/>
        <c:auto val="1"/>
        <c:lblAlgn val="ctr"/>
        <c:lblOffset val="100"/>
        <c:noMultiLvlLbl val="0"/>
      </c:catAx>
      <c:valAx>
        <c:axId val="10220531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22037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9577728"/>
        <c:axId val="82809600"/>
        <c:axId val="0"/>
      </c:bar3DChart>
      <c:catAx>
        <c:axId val="69577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82809600"/>
        <c:crosses val="autoZero"/>
        <c:auto val="1"/>
        <c:lblAlgn val="ctr"/>
        <c:lblOffset val="100"/>
        <c:noMultiLvlLbl val="0"/>
      </c:catAx>
      <c:valAx>
        <c:axId val="828096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695777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843520"/>
        <c:axId val="102845056"/>
        <c:axId val="0"/>
      </c:bar3DChart>
      <c:catAx>
        <c:axId val="102843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2845056"/>
        <c:crosses val="autoZero"/>
        <c:auto val="1"/>
        <c:lblAlgn val="ctr"/>
        <c:lblOffset val="100"/>
        <c:noMultiLvlLbl val="0"/>
      </c:catAx>
      <c:valAx>
        <c:axId val="1028450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28435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67"/>
          <c:h val="0.914440434529020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335808"/>
        <c:axId val="103337344"/>
        <c:axId val="0"/>
      </c:bar3DChart>
      <c:catAx>
        <c:axId val="103335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3337344"/>
        <c:crosses val="autoZero"/>
        <c:auto val="1"/>
        <c:lblAlgn val="ctr"/>
        <c:lblOffset val="100"/>
        <c:noMultiLvlLbl val="0"/>
      </c:catAx>
      <c:valAx>
        <c:axId val="1033373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33358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225984"/>
        <c:axId val="103240064"/>
        <c:axId val="0"/>
      </c:bar3DChart>
      <c:catAx>
        <c:axId val="1032259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3240064"/>
        <c:crosses val="autoZero"/>
        <c:auto val="1"/>
        <c:lblAlgn val="ctr"/>
        <c:lblOffset val="100"/>
        <c:noMultiLvlLbl val="0"/>
      </c:catAx>
      <c:valAx>
        <c:axId val="1032400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32259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037760"/>
        <c:axId val="104039552"/>
        <c:axId val="0"/>
      </c:bar3DChart>
      <c:catAx>
        <c:axId val="1040377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4039552"/>
        <c:crosses val="autoZero"/>
        <c:auto val="1"/>
        <c:lblAlgn val="ctr"/>
        <c:lblOffset val="100"/>
        <c:noMultiLvlLbl val="0"/>
      </c:catAx>
      <c:valAx>
        <c:axId val="1040395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40377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460672"/>
        <c:axId val="104462208"/>
        <c:axId val="0"/>
      </c:bar3DChart>
      <c:catAx>
        <c:axId val="1044606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4462208"/>
        <c:crosses val="autoZero"/>
        <c:auto val="1"/>
        <c:lblAlgn val="ctr"/>
        <c:lblOffset val="100"/>
        <c:noMultiLvlLbl val="0"/>
      </c:catAx>
      <c:valAx>
        <c:axId val="1044622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44606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805504"/>
        <c:axId val="104807040"/>
        <c:axId val="0"/>
      </c:bar3DChart>
      <c:catAx>
        <c:axId val="104805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4807040"/>
        <c:crosses val="autoZero"/>
        <c:auto val="1"/>
        <c:lblAlgn val="ctr"/>
        <c:lblOffset val="100"/>
        <c:noMultiLvlLbl val="0"/>
      </c:catAx>
      <c:valAx>
        <c:axId val="1048070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48055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215872"/>
        <c:axId val="105217408"/>
        <c:axId val="0"/>
      </c:bar3DChart>
      <c:catAx>
        <c:axId val="105215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5217408"/>
        <c:crosses val="autoZero"/>
        <c:auto val="1"/>
        <c:lblAlgn val="ctr"/>
        <c:lblOffset val="100"/>
        <c:noMultiLvlLbl val="0"/>
      </c:catAx>
      <c:valAx>
        <c:axId val="105217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2158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729216"/>
        <c:axId val="104731008"/>
        <c:axId val="0"/>
      </c:bar3DChart>
      <c:catAx>
        <c:axId val="1047292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4731008"/>
        <c:crosses val="autoZero"/>
        <c:auto val="1"/>
        <c:lblAlgn val="ctr"/>
        <c:lblOffset val="100"/>
        <c:noMultiLvlLbl val="0"/>
      </c:catAx>
      <c:valAx>
        <c:axId val="1047310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47292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17"/>
          <c:h val="0.9144404345290196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936768"/>
        <c:axId val="105938304"/>
        <c:axId val="0"/>
      </c:bar3DChart>
      <c:catAx>
        <c:axId val="105936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5938304"/>
        <c:crosses val="autoZero"/>
        <c:auto val="1"/>
        <c:lblAlgn val="ctr"/>
        <c:lblOffset val="100"/>
        <c:noMultiLvlLbl val="0"/>
      </c:catAx>
      <c:valAx>
        <c:axId val="1059383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59367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'доходы на 1 чел  01.03.21 '!$B$3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7777777777778043E-3"/>
                  <c:y val="-8.3333333333333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777777777778043E-3"/>
                  <c:y val="-6.4814814814815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1 чел  01.03.21 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 город Алапаевск</c:v>
                </c:pt>
              </c:strCache>
            </c:strRef>
          </c:cat>
          <c:val>
            <c:numRef>
              <c:f>'доходы на 1 чел  01.03.21 '!$B$4:$B$8</c:f>
              <c:numCache>
                <c:formatCode>0.0</c:formatCode>
                <c:ptCount val="5"/>
                <c:pt idx="0">
                  <c:v>45.441635898892358</c:v>
                </c:pt>
                <c:pt idx="1">
                  <c:v>45.452292441140024</c:v>
                </c:pt>
                <c:pt idx="2">
                  <c:v>32.202467343976778</c:v>
                </c:pt>
                <c:pt idx="3">
                  <c:v>65.506908606625601</c:v>
                </c:pt>
                <c:pt idx="4">
                  <c:v>36.28128502054539</c:v>
                </c:pt>
              </c:numCache>
            </c:numRef>
          </c:val>
        </c:ser>
        <c:ser>
          <c:idx val="1"/>
          <c:order val="1"/>
          <c:tx>
            <c:strRef>
              <c:f>'доходы на 1 чел  01.03.21 '!$C$3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5031004590561662E-2"/>
                  <c:y val="-7.50804519000342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7184594953519258E-2"/>
                  <c:y val="-6.5821351135455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5655174577281412E-2"/>
                  <c:y val="-7.8703640305831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3364285639593868E-2"/>
                  <c:y val="-5.1932272052949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1 чел  01.03.21 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 город Алапаевск</c:v>
                </c:pt>
              </c:strCache>
            </c:strRef>
          </c:cat>
          <c:val>
            <c:numRef>
              <c:f>'доходы на 1 чел  01.03.21 '!$C$4:$C$8</c:f>
              <c:numCache>
                <c:formatCode>0.0</c:formatCode>
                <c:ptCount val="5"/>
                <c:pt idx="0">
                  <c:v>7.5546719681908545</c:v>
                </c:pt>
                <c:pt idx="1">
                  <c:v>4.5600991325898388</c:v>
                </c:pt>
                <c:pt idx="2">
                  <c:v>4.4448476052249637</c:v>
                </c:pt>
                <c:pt idx="3">
                  <c:v>8.823039786915265</c:v>
                </c:pt>
                <c:pt idx="4">
                  <c:v>5.4632050803137835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4583168"/>
        <c:axId val="24589056"/>
        <c:axId val="0"/>
      </c:bar3DChart>
      <c:catAx>
        <c:axId val="245831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24589056"/>
        <c:crosses val="autoZero"/>
        <c:auto val="1"/>
        <c:lblAlgn val="ctr"/>
        <c:lblOffset val="100"/>
        <c:noMultiLvlLbl val="0"/>
      </c:catAx>
      <c:valAx>
        <c:axId val="245890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245831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111936"/>
        <c:axId val="83113472"/>
        <c:axId val="0"/>
      </c:bar3DChart>
      <c:catAx>
        <c:axId val="831119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113472"/>
        <c:crosses val="autoZero"/>
        <c:auto val="1"/>
        <c:lblAlgn val="ctr"/>
        <c:lblOffset val="100"/>
        <c:noMultiLvlLbl val="0"/>
      </c:catAx>
      <c:valAx>
        <c:axId val="83113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1119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189"/>
          <c:y val="3.3172511261026056E-3"/>
          <c:w val="0.46346628893086356"/>
          <c:h val="0.8818471391538607"/>
        </c:manualLayout>
      </c:layout>
      <c:bar3DChart>
        <c:barDir val="bar"/>
        <c:grouping val="cluster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866752"/>
        <c:axId val="105868288"/>
        <c:axId val="0"/>
      </c:bar3DChart>
      <c:catAx>
        <c:axId val="105866752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05868288"/>
        <c:crosses val="autoZero"/>
        <c:auto val="1"/>
        <c:lblAlgn val="ctr"/>
        <c:lblOffset val="100"/>
        <c:noMultiLvlLbl val="1"/>
      </c:catAx>
      <c:valAx>
        <c:axId val="105868288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extTo"/>
        <c:crossAx val="1058667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5"/>
          <c:y val="3.3172511261026056E-3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888000"/>
        <c:axId val="105889792"/>
        <c:axId val="0"/>
      </c:bar3DChart>
      <c:catAx>
        <c:axId val="1058880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5889792"/>
        <c:crosses val="autoZero"/>
        <c:auto val="1"/>
        <c:lblAlgn val="ctr"/>
        <c:lblOffset val="100"/>
        <c:noMultiLvlLbl val="0"/>
      </c:catAx>
      <c:valAx>
        <c:axId val="105889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8880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901056"/>
        <c:axId val="106574592"/>
        <c:axId val="0"/>
      </c:bar3DChart>
      <c:catAx>
        <c:axId val="1059010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6574592"/>
        <c:crosses val="autoZero"/>
        <c:auto val="1"/>
        <c:lblAlgn val="ctr"/>
        <c:lblOffset val="100"/>
        <c:noMultiLvlLbl val="0"/>
      </c:catAx>
      <c:valAx>
        <c:axId val="106574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9010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995712"/>
        <c:axId val="106997248"/>
        <c:axId val="0"/>
      </c:bar3DChart>
      <c:catAx>
        <c:axId val="1069957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6997248"/>
        <c:crosses val="autoZero"/>
        <c:auto val="1"/>
        <c:lblAlgn val="ctr"/>
        <c:lblOffset val="100"/>
        <c:noMultiLvlLbl val="0"/>
      </c:catAx>
      <c:valAx>
        <c:axId val="106997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69957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894080"/>
        <c:axId val="106895616"/>
        <c:axId val="0"/>
      </c:bar3DChart>
      <c:catAx>
        <c:axId val="1068940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6895616"/>
        <c:crosses val="autoZero"/>
        <c:auto val="1"/>
        <c:lblAlgn val="ctr"/>
        <c:lblOffset val="100"/>
        <c:noMultiLvlLbl val="0"/>
      </c:catAx>
      <c:valAx>
        <c:axId val="1068956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68940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578880"/>
        <c:axId val="107580416"/>
        <c:axId val="0"/>
      </c:bar3DChart>
      <c:catAx>
        <c:axId val="1075788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7580416"/>
        <c:crosses val="autoZero"/>
        <c:auto val="1"/>
        <c:lblAlgn val="ctr"/>
        <c:lblOffset val="100"/>
        <c:noMultiLvlLbl val="0"/>
      </c:catAx>
      <c:valAx>
        <c:axId val="107580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75788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587840"/>
        <c:axId val="107593728"/>
        <c:axId val="0"/>
      </c:bar3DChart>
      <c:catAx>
        <c:axId val="107587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7593728"/>
        <c:crosses val="autoZero"/>
        <c:auto val="1"/>
        <c:lblAlgn val="ctr"/>
        <c:lblOffset val="100"/>
        <c:noMultiLvlLbl val="0"/>
      </c:catAx>
      <c:valAx>
        <c:axId val="107593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75878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604992"/>
        <c:axId val="107873024"/>
        <c:axId val="0"/>
      </c:bar3DChart>
      <c:catAx>
        <c:axId val="1076049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7873024"/>
        <c:crosses val="autoZero"/>
        <c:auto val="1"/>
        <c:lblAlgn val="ctr"/>
        <c:lblOffset val="100"/>
        <c:noMultiLvlLbl val="0"/>
      </c:catAx>
      <c:valAx>
        <c:axId val="1078730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76049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892736"/>
        <c:axId val="107894272"/>
        <c:axId val="0"/>
      </c:bar3DChart>
      <c:catAx>
        <c:axId val="107892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7894272"/>
        <c:crosses val="autoZero"/>
        <c:auto val="1"/>
        <c:lblAlgn val="ctr"/>
        <c:lblOffset val="100"/>
        <c:noMultiLvlLbl val="0"/>
      </c:catAx>
      <c:valAx>
        <c:axId val="107894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78927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057344"/>
        <c:axId val="108058880"/>
        <c:axId val="0"/>
      </c:bar3DChart>
      <c:catAx>
        <c:axId val="1080573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8058880"/>
        <c:crosses val="autoZero"/>
        <c:auto val="1"/>
        <c:lblAlgn val="ctr"/>
        <c:lblOffset val="100"/>
        <c:noMultiLvlLbl val="0"/>
      </c:catAx>
      <c:valAx>
        <c:axId val="108058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80573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129088"/>
        <c:axId val="83130624"/>
        <c:axId val="0"/>
      </c:bar3DChart>
      <c:catAx>
        <c:axId val="831290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130624"/>
        <c:crosses val="autoZero"/>
        <c:auto val="1"/>
        <c:lblAlgn val="ctr"/>
        <c:lblOffset val="100"/>
        <c:noMultiLvlLbl val="0"/>
      </c:catAx>
      <c:valAx>
        <c:axId val="831306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1290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"/>
          <c:y val="3.3172511261026056E-3"/>
          <c:w val="0.46346628893086278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951616"/>
        <c:axId val="107953152"/>
        <c:axId val="0"/>
      </c:bar3DChart>
      <c:catAx>
        <c:axId val="107951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7953152"/>
        <c:crosses val="autoZero"/>
        <c:auto val="1"/>
        <c:lblAlgn val="ctr"/>
        <c:lblOffset val="100"/>
        <c:noMultiLvlLbl val="0"/>
      </c:catAx>
      <c:valAx>
        <c:axId val="107953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79516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23"/>
          <c:y val="3.3172511261026056E-3"/>
          <c:w val="0.463466288930863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968768"/>
        <c:axId val="108777472"/>
        <c:axId val="0"/>
      </c:bar3DChart>
      <c:catAx>
        <c:axId val="107968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8777472"/>
        <c:crosses val="autoZero"/>
        <c:auto val="1"/>
        <c:lblAlgn val="ctr"/>
        <c:lblOffset val="100"/>
        <c:noMultiLvlLbl val="0"/>
      </c:catAx>
      <c:valAx>
        <c:axId val="108777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79687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4978364603987819"/>
          <c:y val="0.11466635193084805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674048"/>
        <c:axId val="107946752"/>
        <c:axId val="0"/>
      </c:bar3DChart>
      <c:catAx>
        <c:axId val="108674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7946752"/>
        <c:crosses val="autoZero"/>
        <c:auto val="1"/>
        <c:lblAlgn val="ctr"/>
        <c:lblOffset val="100"/>
        <c:noMultiLvlLbl val="0"/>
      </c:catAx>
      <c:valAx>
        <c:axId val="107946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86740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494272"/>
        <c:axId val="109495808"/>
        <c:axId val="0"/>
      </c:bar3DChart>
      <c:catAx>
        <c:axId val="1094942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9495808"/>
        <c:crosses val="autoZero"/>
        <c:auto val="1"/>
        <c:lblAlgn val="ctr"/>
        <c:lblOffset val="100"/>
        <c:noMultiLvlLbl val="0"/>
      </c:catAx>
      <c:valAx>
        <c:axId val="109495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4942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490944"/>
        <c:axId val="109492480"/>
        <c:axId val="0"/>
      </c:bar3DChart>
      <c:catAx>
        <c:axId val="1094909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9492480"/>
        <c:crosses val="autoZero"/>
        <c:auto val="1"/>
        <c:lblAlgn val="ctr"/>
        <c:lblOffset val="100"/>
        <c:noMultiLvlLbl val="0"/>
      </c:catAx>
      <c:valAx>
        <c:axId val="109492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4909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183936"/>
        <c:axId val="110185472"/>
        <c:axId val="0"/>
      </c:bar3DChart>
      <c:catAx>
        <c:axId val="1101839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0185472"/>
        <c:crosses val="autoZero"/>
        <c:auto val="1"/>
        <c:lblAlgn val="ctr"/>
        <c:lblOffset val="100"/>
        <c:noMultiLvlLbl val="0"/>
      </c:catAx>
      <c:valAx>
        <c:axId val="110185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01839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01"/>
          <c:y val="3.3172511261026056E-3"/>
          <c:w val="0.463466288930861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551808"/>
        <c:axId val="110553344"/>
        <c:axId val="0"/>
      </c:bar3DChart>
      <c:catAx>
        <c:axId val="110551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0553344"/>
        <c:crosses val="autoZero"/>
        <c:auto val="1"/>
        <c:lblAlgn val="ctr"/>
        <c:lblOffset val="100"/>
        <c:noMultiLvlLbl val="0"/>
      </c:catAx>
      <c:valAx>
        <c:axId val="1105533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05518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'расходы 01.03.21 '!$B$2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01.03.21 '!$A$3:$A$7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'расходы 01.03.21 '!$B$3:$B$7</c:f>
              <c:numCache>
                <c:formatCode>General</c:formatCode>
                <c:ptCount val="5"/>
                <c:pt idx="0">
                  <c:v>949</c:v>
                </c:pt>
                <c:pt idx="1">
                  <c:v>2024</c:v>
                </c:pt>
                <c:pt idx="2">
                  <c:v>1459</c:v>
                </c:pt>
                <c:pt idx="3">
                  <c:v>792</c:v>
                </c:pt>
                <c:pt idx="4">
                  <c:v>1565</c:v>
                </c:pt>
              </c:numCache>
            </c:numRef>
          </c:val>
        </c:ser>
        <c:ser>
          <c:idx val="1"/>
          <c:order val="1"/>
          <c:tx>
            <c:strRef>
              <c:f>'расходы 01.03.21 '!$C$2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8.3333333333333367E-3"/>
                  <c:y val="-3.0389363722697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01.03.21 '!$A$3:$A$7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'расходы 01.03.21 '!$C$3:$C$7</c:f>
              <c:numCache>
                <c:formatCode>General</c:formatCode>
                <c:ptCount val="5"/>
                <c:pt idx="0">
                  <c:v>73</c:v>
                </c:pt>
                <c:pt idx="1">
                  <c:v>219</c:v>
                </c:pt>
                <c:pt idx="2">
                  <c:v>151</c:v>
                </c:pt>
                <c:pt idx="3">
                  <c:v>77</c:v>
                </c:pt>
                <c:pt idx="4">
                  <c:v>218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3952896"/>
        <c:axId val="163966976"/>
        <c:axId val="0"/>
      </c:bar3DChart>
      <c:catAx>
        <c:axId val="1639528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63966976"/>
        <c:crosses val="autoZero"/>
        <c:auto val="1"/>
        <c:lblAlgn val="ctr"/>
        <c:lblOffset val="100"/>
        <c:noMultiLvlLbl val="0"/>
      </c:catAx>
      <c:valAx>
        <c:axId val="163966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39528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87"/>
          <c:y val="4.5753104391362872E-3"/>
          <c:w val="0.48742470750478489"/>
          <c:h val="0.96001915637322832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902272"/>
        <c:axId val="110916352"/>
        <c:axId val="0"/>
      </c:bar3DChart>
      <c:catAx>
        <c:axId val="110902272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10916352"/>
        <c:crosses val="autoZero"/>
        <c:auto val="1"/>
        <c:lblAlgn val="ctr"/>
        <c:lblOffset val="100"/>
        <c:noMultiLvlLbl val="1"/>
      </c:catAx>
      <c:valAx>
        <c:axId val="110916352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109022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53"/>
          <c:y val="4.5753104391362872E-3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927872"/>
        <c:axId val="110929408"/>
        <c:axId val="0"/>
      </c:bar3DChart>
      <c:catAx>
        <c:axId val="110927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0929408"/>
        <c:crosses val="autoZero"/>
        <c:auto val="1"/>
        <c:lblAlgn val="ctr"/>
        <c:lblOffset val="100"/>
        <c:noMultiLvlLbl val="0"/>
      </c:catAx>
      <c:valAx>
        <c:axId val="1109294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9278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064320"/>
        <c:axId val="83065856"/>
        <c:axId val="0"/>
      </c:bar3DChart>
      <c:catAx>
        <c:axId val="830643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065856"/>
        <c:crosses val="autoZero"/>
        <c:auto val="1"/>
        <c:lblAlgn val="ctr"/>
        <c:lblOffset val="100"/>
        <c:noMultiLvlLbl val="0"/>
      </c:catAx>
      <c:valAx>
        <c:axId val="830658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830643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235840"/>
        <c:axId val="111237376"/>
        <c:axId val="0"/>
      </c:bar3DChart>
      <c:catAx>
        <c:axId val="111235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1237376"/>
        <c:crosses val="autoZero"/>
        <c:auto val="1"/>
        <c:lblAlgn val="ctr"/>
        <c:lblOffset val="100"/>
        <c:noMultiLvlLbl val="0"/>
      </c:catAx>
      <c:valAx>
        <c:axId val="1112373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12358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580672"/>
        <c:axId val="111582208"/>
        <c:axId val="0"/>
      </c:bar3DChart>
      <c:catAx>
        <c:axId val="1115806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1582208"/>
        <c:crosses val="autoZero"/>
        <c:auto val="1"/>
        <c:lblAlgn val="ctr"/>
        <c:lblOffset val="100"/>
        <c:noMultiLvlLbl val="0"/>
      </c:catAx>
      <c:valAx>
        <c:axId val="1115822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15806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864064"/>
        <c:axId val="111480832"/>
        <c:axId val="0"/>
      </c:bar3DChart>
      <c:catAx>
        <c:axId val="111864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1480832"/>
        <c:crosses val="autoZero"/>
        <c:auto val="1"/>
        <c:lblAlgn val="ctr"/>
        <c:lblOffset val="100"/>
        <c:noMultiLvlLbl val="0"/>
      </c:catAx>
      <c:valAx>
        <c:axId val="1114808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18640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192512"/>
        <c:axId val="112194304"/>
        <c:axId val="0"/>
      </c:bar3DChart>
      <c:catAx>
        <c:axId val="1121925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2194304"/>
        <c:crosses val="autoZero"/>
        <c:auto val="1"/>
        <c:lblAlgn val="ctr"/>
        <c:lblOffset val="100"/>
        <c:noMultiLvlLbl val="0"/>
      </c:catAx>
      <c:valAx>
        <c:axId val="1121943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21925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087040"/>
        <c:axId val="112088576"/>
        <c:axId val="0"/>
      </c:bar3DChart>
      <c:catAx>
        <c:axId val="1120870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2088576"/>
        <c:crosses val="autoZero"/>
        <c:auto val="1"/>
        <c:lblAlgn val="ctr"/>
        <c:lblOffset val="100"/>
        <c:noMultiLvlLbl val="0"/>
      </c:catAx>
      <c:valAx>
        <c:axId val="1120885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20870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165632"/>
        <c:axId val="112167168"/>
        <c:axId val="0"/>
      </c:bar3DChart>
      <c:catAx>
        <c:axId val="1121656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2167168"/>
        <c:crosses val="autoZero"/>
        <c:auto val="1"/>
        <c:lblAlgn val="ctr"/>
        <c:lblOffset val="100"/>
        <c:noMultiLvlLbl val="0"/>
      </c:catAx>
      <c:valAx>
        <c:axId val="1121671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21656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174592"/>
        <c:axId val="112176128"/>
        <c:axId val="0"/>
      </c:bar3DChart>
      <c:catAx>
        <c:axId val="1121745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2176128"/>
        <c:crosses val="autoZero"/>
        <c:auto val="1"/>
        <c:lblAlgn val="ctr"/>
        <c:lblOffset val="100"/>
        <c:noMultiLvlLbl val="0"/>
      </c:catAx>
      <c:valAx>
        <c:axId val="11217612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21745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564480"/>
        <c:axId val="112566272"/>
        <c:axId val="0"/>
      </c:bar3DChart>
      <c:catAx>
        <c:axId val="1125644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2566272"/>
        <c:crosses val="autoZero"/>
        <c:auto val="1"/>
        <c:lblAlgn val="ctr"/>
        <c:lblOffset val="100"/>
        <c:noMultiLvlLbl val="0"/>
      </c:catAx>
      <c:valAx>
        <c:axId val="112566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25644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72"/>
          <c:y val="7.3764476122949374E-3"/>
          <c:w val="0.487424707504784"/>
          <c:h val="0.9600191563732275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573440"/>
        <c:axId val="112853760"/>
        <c:axId val="0"/>
      </c:bar3DChart>
      <c:catAx>
        <c:axId val="112573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2853760"/>
        <c:crosses val="autoZero"/>
        <c:auto val="1"/>
        <c:lblAlgn val="ctr"/>
        <c:lblOffset val="100"/>
        <c:noMultiLvlLbl val="0"/>
      </c:catAx>
      <c:valAx>
        <c:axId val="1128537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25734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42"/>
          <c:y val="4.5753104391362872E-3"/>
          <c:w val="0.48742470750478423"/>
          <c:h val="0.96001915637322777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274880"/>
        <c:axId val="113276416"/>
        <c:axId val="0"/>
      </c:bar3DChart>
      <c:catAx>
        <c:axId val="1132748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3276416"/>
        <c:crosses val="autoZero"/>
        <c:auto val="1"/>
        <c:lblAlgn val="ctr"/>
        <c:lblOffset val="100"/>
        <c:noMultiLvlLbl val="0"/>
      </c:catAx>
      <c:valAx>
        <c:axId val="11327641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2748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081472"/>
        <c:axId val="83083264"/>
        <c:axId val="0"/>
      </c:bar3DChart>
      <c:catAx>
        <c:axId val="830814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083264"/>
        <c:crosses val="autoZero"/>
        <c:auto val="1"/>
        <c:lblAlgn val="ctr"/>
        <c:lblOffset val="100"/>
        <c:noMultiLvlLbl val="0"/>
      </c:catAx>
      <c:valAx>
        <c:axId val="83083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0814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125752102769332"/>
          <c:y val="2.7318749335437549E-2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689344"/>
        <c:axId val="113690880"/>
        <c:axId val="0"/>
      </c:bar3DChart>
      <c:catAx>
        <c:axId val="1136893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3690880"/>
        <c:crosses val="autoZero"/>
        <c:auto val="1"/>
        <c:lblAlgn val="ctr"/>
        <c:lblOffset val="100"/>
        <c:noMultiLvlLbl val="0"/>
      </c:catAx>
      <c:valAx>
        <c:axId val="1136908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6893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649152"/>
        <c:axId val="113650688"/>
        <c:axId val="0"/>
      </c:bar3DChart>
      <c:catAx>
        <c:axId val="1136491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3650688"/>
        <c:crosses val="autoZero"/>
        <c:auto val="1"/>
        <c:lblAlgn val="ctr"/>
        <c:lblOffset val="100"/>
        <c:noMultiLvlLbl val="0"/>
      </c:catAx>
      <c:valAx>
        <c:axId val="1136506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6491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321664"/>
        <c:axId val="114331648"/>
        <c:axId val="0"/>
      </c:bar3DChart>
      <c:catAx>
        <c:axId val="1143216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4331648"/>
        <c:crosses val="autoZero"/>
        <c:auto val="1"/>
        <c:lblAlgn val="ctr"/>
        <c:lblOffset val="100"/>
        <c:noMultiLvlLbl val="0"/>
      </c:catAx>
      <c:valAx>
        <c:axId val="1143316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43216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338816"/>
        <c:axId val="114815744"/>
        <c:axId val="0"/>
      </c:bar3DChart>
      <c:catAx>
        <c:axId val="114338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4815744"/>
        <c:crosses val="autoZero"/>
        <c:auto val="1"/>
        <c:lblAlgn val="ctr"/>
        <c:lblOffset val="100"/>
        <c:noMultiLvlLbl val="0"/>
      </c:catAx>
      <c:valAx>
        <c:axId val="1148157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43388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28"/>
          <c:y val="7.3764476122949191E-3"/>
          <c:w val="0.48742470750478301"/>
          <c:h val="0.96001915637322666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717824"/>
        <c:axId val="114722688"/>
        <c:axId val="0"/>
      </c:bar3DChart>
      <c:catAx>
        <c:axId val="1147178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4722688"/>
        <c:crosses val="autoZero"/>
        <c:auto val="1"/>
        <c:lblAlgn val="ctr"/>
        <c:lblOffset val="100"/>
        <c:noMultiLvlLbl val="0"/>
      </c:catAx>
      <c:valAx>
        <c:axId val="1147226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47178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'расходы на 1 чел 01.03.21 '!$B$2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5.7706909643128357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62416998671979E-2"/>
                  <c:y val="-5.4669703872437379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968127490039844E-3"/>
                  <c:y val="-6.0744115413819216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62416998671979E-2"/>
                  <c:y val="-5.7706909643128357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0624169986719842E-2"/>
                  <c:y val="-5.163249810174643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'расходы на 1 чел 01.03.21 '!$A$3:$A$8</c:f>
              <c:strCache>
                <c:ptCount val="6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5">
                  <c:v>МО город Алапаевск</c:v>
                </c:pt>
              </c:strCache>
            </c:strRef>
          </c:cat>
          <c:val>
            <c:numRef>
              <c:f>'расходы на 1 чел 01.03.21 '!$B$3:$B$8</c:f>
              <c:numCache>
                <c:formatCode>0.0</c:formatCode>
                <c:ptCount val="6"/>
                <c:pt idx="0">
                  <c:v>53.905140585061062</c:v>
                </c:pt>
                <c:pt idx="1">
                  <c:v>50.161090458488225</c:v>
                </c:pt>
                <c:pt idx="2">
                  <c:v>33.086901306240932</c:v>
                </c:pt>
                <c:pt idx="3">
                  <c:v>65.923089728649913</c:v>
                </c:pt>
                <c:pt idx="5">
                  <c:v>36.538102353380651</c:v>
                </c:pt>
              </c:numCache>
            </c:numRef>
          </c:val>
        </c:ser>
        <c:ser>
          <c:idx val="1"/>
          <c:order val="1"/>
          <c:tx>
            <c:strRef>
              <c:f>'расходы на 1 чел 01.03.21 '!$C$2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3745019920318724E-2"/>
                  <c:y val="-1.214882308276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968127490039844E-3"/>
                  <c:y val="-6.0744115413819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1713147410358571E-2"/>
                  <c:y val="-6.07441154138192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7025232403718474E-2"/>
                  <c:y val="3.03720577069096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2337317397078363E-2"/>
                  <c:y val="-2.39150060684328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на 1 чел 01.03.21 '!$A$3:$A$8</c:f>
              <c:strCache>
                <c:ptCount val="6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5">
                  <c:v>МО город Алапаевск</c:v>
                </c:pt>
              </c:strCache>
            </c:strRef>
          </c:cat>
          <c:val>
            <c:numRef>
              <c:f>'расходы на 1 чел 01.03.21 '!$C$3:$C$8</c:f>
              <c:numCache>
                <c:formatCode>0.0</c:formatCode>
                <c:ptCount val="6"/>
                <c:pt idx="0">
                  <c:v>4.1465492757739275</c:v>
                </c:pt>
                <c:pt idx="1">
                  <c:v>5.4275092936802976</c:v>
                </c:pt>
                <c:pt idx="2">
                  <c:v>3.4243468795355589</c:v>
                </c:pt>
                <c:pt idx="3">
                  <c:v>6.4091892791742966</c:v>
                </c:pt>
                <c:pt idx="5">
                  <c:v>5.0896525961897643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4322048"/>
        <c:axId val="134323584"/>
        <c:axId val="0"/>
      </c:bar3DChart>
      <c:catAx>
        <c:axId val="134322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4323584"/>
        <c:crosses val="autoZero"/>
        <c:auto val="1"/>
        <c:lblAlgn val="ctr"/>
        <c:lblOffset val="100"/>
        <c:noMultiLvlLbl val="0"/>
      </c:catAx>
      <c:valAx>
        <c:axId val="13432358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43220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090432"/>
        <c:axId val="84808448"/>
        <c:axId val="0"/>
      </c:bar3DChart>
      <c:catAx>
        <c:axId val="830904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4808448"/>
        <c:crosses val="autoZero"/>
        <c:auto val="1"/>
        <c:lblAlgn val="ctr"/>
        <c:lblOffset val="100"/>
        <c:noMultiLvlLbl val="0"/>
      </c:catAx>
      <c:valAx>
        <c:axId val="848084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0904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824064"/>
        <c:axId val="84825600"/>
        <c:axId val="0"/>
      </c:bar3DChart>
      <c:catAx>
        <c:axId val="84824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4825600"/>
        <c:crosses val="autoZero"/>
        <c:auto val="1"/>
        <c:lblAlgn val="ctr"/>
        <c:lblOffset val="100"/>
        <c:noMultiLvlLbl val="0"/>
      </c:catAx>
      <c:valAx>
        <c:axId val="848256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8240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438DF-0FFC-4406-8CBF-611273DFCC4B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F6B97-3E87-44BE-968D-259069D8A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1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chart" Target="../charts/chart11.xml"/><Relationship Id="rId18" Type="http://schemas.openxmlformats.org/officeDocument/2006/relationships/chart" Target="../charts/chart16.xml"/><Relationship Id="rId3" Type="http://schemas.openxmlformats.org/officeDocument/2006/relationships/chart" Target="../charts/chart1.xml"/><Relationship Id="rId21" Type="http://schemas.openxmlformats.org/officeDocument/2006/relationships/chart" Target="../charts/chart19.xml"/><Relationship Id="rId7" Type="http://schemas.openxmlformats.org/officeDocument/2006/relationships/chart" Target="../charts/chart5.xml"/><Relationship Id="rId12" Type="http://schemas.openxmlformats.org/officeDocument/2006/relationships/chart" Target="../charts/chart10.xml"/><Relationship Id="rId17" Type="http://schemas.openxmlformats.org/officeDocument/2006/relationships/chart" Target="../charts/chart15.xml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14.xml"/><Relationship Id="rId20" Type="http://schemas.openxmlformats.org/officeDocument/2006/relationships/chart" Target="../charts/chart1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11" Type="http://schemas.openxmlformats.org/officeDocument/2006/relationships/chart" Target="../charts/chart9.xml"/><Relationship Id="rId5" Type="http://schemas.openxmlformats.org/officeDocument/2006/relationships/chart" Target="../charts/chart3.xml"/><Relationship Id="rId15" Type="http://schemas.openxmlformats.org/officeDocument/2006/relationships/chart" Target="../charts/chart13.xml"/><Relationship Id="rId10" Type="http://schemas.openxmlformats.org/officeDocument/2006/relationships/chart" Target="../charts/chart8.xml"/><Relationship Id="rId19" Type="http://schemas.openxmlformats.org/officeDocument/2006/relationships/chart" Target="../charts/chart17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Relationship Id="rId14" Type="http://schemas.openxmlformats.org/officeDocument/2006/relationships/chart" Target="../charts/char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13" Type="http://schemas.openxmlformats.org/officeDocument/2006/relationships/chart" Target="../charts/chart30.xml"/><Relationship Id="rId18" Type="http://schemas.openxmlformats.org/officeDocument/2006/relationships/chart" Target="../charts/chart35.xml"/><Relationship Id="rId3" Type="http://schemas.openxmlformats.org/officeDocument/2006/relationships/chart" Target="../charts/chart20.xml"/><Relationship Id="rId21" Type="http://schemas.openxmlformats.org/officeDocument/2006/relationships/chart" Target="../charts/chart38.xml"/><Relationship Id="rId7" Type="http://schemas.openxmlformats.org/officeDocument/2006/relationships/chart" Target="../charts/chart24.xml"/><Relationship Id="rId12" Type="http://schemas.openxmlformats.org/officeDocument/2006/relationships/chart" Target="../charts/chart29.xml"/><Relationship Id="rId17" Type="http://schemas.openxmlformats.org/officeDocument/2006/relationships/chart" Target="../charts/chart34.xml"/><Relationship Id="rId2" Type="http://schemas.openxmlformats.org/officeDocument/2006/relationships/notesSlide" Target="../notesSlides/notesSlide2.xml"/><Relationship Id="rId16" Type="http://schemas.openxmlformats.org/officeDocument/2006/relationships/chart" Target="../charts/chart33.xml"/><Relationship Id="rId20" Type="http://schemas.openxmlformats.org/officeDocument/2006/relationships/chart" Target="../charts/chart3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3.xml"/><Relationship Id="rId11" Type="http://schemas.openxmlformats.org/officeDocument/2006/relationships/chart" Target="../charts/chart28.xml"/><Relationship Id="rId5" Type="http://schemas.openxmlformats.org/officeDocument/2006/relationships/chart" Target="../charts/chart22.xml"/><Relationship Id="rId15" Type="http://schemas.openxmlformats.org/officeDocument/2006/relationships/chart" Target="../charts/chart32.xml"/><Relationship Id="rId10" Type="http://schemas.openxmlformats.org/officeDocument/2006/relationships/chart" Target="../charts/chart27.xml"/><Relationship Id="rId19" Type="http://schemas.openxmlformats.org/officeDocument/2006/relationships/chart" Target="../charts/chart36.xml"/><Relationship Id="rId4" Type="http://schemas.openxmlformats.org/officeDocument/2006/relationships/chart" Target="../charts/chart21.xml"/><Relationship Id="rId9" Type="http://schemas.openxmlformats.org/officeDocument/2006/relationships/chart" Target="../charts/chart26.xml"/><Relationship Id="rId14" Type="http://schemas.openxmlformats.org/officeDocument/2006/relationships/chart" Target="../charts/chart31.xml"/><Relationship Id="rId22" Type="http://schemas.openxmlformats.org/officeDocument/2006/relationships/chart" Target="../charts/chart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6.xml"/><Relationship Id="rId13" Type="http://schemas.openxmlformats.org/officeDocument/2006/relationships/chart" Target="../charts/chart51.xml"/><Relationship Id="rId18" Type="http://schemas.openxmlformats.org/officeDocument/2006/relationships/chart" Target="../charts/chart56.xml"/><Relationship Id="rId3" Type="http://schemas.openxmlformats.org/officeDocument/2006/relationships/chart" Target="../charts/chart41.xml"/><Relationship Id="rId7" Type="http://schemas.openxmlformats.org/officeDocument/2006/relationships/chart" Target="../charts/chart45.xml"/><Relationship Id="rId12" Type="http://schemas.openxmlformats.org/officeDocument/2006/relationships/chart" Target="../charts/chart50.xml"/><Relationship Id="rId17" Type="http://schemas.openxmlformats.org/officeDocument/2006/relationships/chart" Target="../charts/chart55.xml"/><Relationship Id="rId2" Type="http://schemas.openxmlformats.org/officeDocument/2006/relationships/chart" Target="../charts/chart40.xml"/><Relationship Id="rId16" Type="http://schemas.openxmlformats.org/officeDocument/2006/relationships/chart" Target="../charts/chart5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4.xml"/><Relationship Id="rId11" Type="http://schemas.openxmlformats.org/officeDocument/2006/relationships/chart" Target="../charts/chart49.xml"/><Relationship Id="rId5" Type="http://schemas.openxmlformats.org/officeDocument/2006/relationships/chart" Target="../charts/chart43.xml"/><Relationship Id="rId15" Type="http://schemas.openxmlformats.org/officeDocument/2006/relationships/chart" Target="../charts/chart53.xml"/><Relationship Id="rId10" Type="http://schemas.openxmlformats.org/officeDocument/2006/relationships/chart" Target="../charts/chart48.xml"/><Relationship Id="rId19" Type="http://schemas.openxmlformats.org/officeDocument/2006/relationships/chart" Target="../charts/chart57.xml"/><Relationship Id="rId4" Type="http://schemas.openxmlformats.org/officeDocument/2006/relationships/chart" Target="../charts/chart42.xml"/><Relationship Id="rId9" Type="http://schemas.openxmlformats.org/officeDocument/2006/relationships/chart" Target="../charts/chart47.xml"/><Relationship Id="rId14" Type="http://schemas.openxmlformats.org/officeDocument/2006/relationships/chart" Target="../charts/chart5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4.xml"/><Relationship Id="rId13" Type="http://schemas.openxmlformats.org/officeDocument/2006/relationships/chart" Target="../charts/chart69.xml"/><Relationship Id="rId18" Type="http://schemas.openxmlformats.org/officeDocument/2006/relationships/chart" Target="../charts/chart74.xml"/><Relationship Id="rId3" Type="http://schemas.openxmlformats.org/officeDocument/2006/relationships/chart" Target="../charts/chart59.xml"/><Relationship Id="rId7" Type="http://schemas.openxmlformats.org/officeDocument/2006/relationships/chart" Target="../charts/chart63.xml"/><Relationship Id="rId12" Type="http://schemas.openxmlformats.org/officeDocument/2006/relationships/chart" Target="../charts/chart68.xml"/><Relationship Id="rId17" Type="http://schemas.openxmlformats.org/officeDocument/2006/relationships/chart" Target="../charts/chart73.xml"/><Relationship Id="rId2" Type="http://schemas.openxmlformats.org/officeDocument/2006/relationships/chart" Target="../charts/chart58.xml"/><Relationship Id="rId16" Type="http://schemas.openxmlformats.org/officeDocument/2006/relationships/chart" Target="../charts/chart7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2.xml"/><Relationship Id="rId11" Type="http://schemas.openxmlformats.org/officeDocument/2006/relationships/chart" Target="../charts/chart67.xml"/><Relationship Id="rId5" Type="http://schemas.openxmlformats.org/officeDocument/2006/relationships/chart" Target="../charts/chart61.xml"/><Relationship Id="rId15" Type="http://schemas.openxmlformats.org/officeDocument/2006/relationships/chart" Target="../charts/chart71.xml"/><Relationship Id="rId10" Type="http://schemas.openxmlformats.org/officeDocument/2006/relationships/chart" Target="../charts/chart66.xml"/><Relationship Id="rId19" Type="http://schemas.openxmlformats.org/officeDocument/2006/relationships/chart" Target="../charts/chart75.xml"/><Relationship Id="rId4" Type="http://schemas.openxmlformats.org/officeDocument/2006/relationships/chart" Target="../charts/chart60.xml"/><Relationship Id="rId9" Type="http://schemas.openxmlformats.org/officeDocument/2006/relationships/chart" Target="../charts/chart65.xml"/><Relationship Id="rId14" Type="http://schemas.openxmlformats.org/officeDocument/2006/relationships/chart" Target="../charts/char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071546"/>
            <a:ext cx="7358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Сопоставление основных параметров бюджета городского округа Нижняя Салда с основными параметрами бюджетов</a:t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отдельных муниципальных образований Свердловской области на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01.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03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.20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21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 года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571481"/>
            <a:ext cx="5429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доходам  на 01.</a:t>
            </a:r>
            <a:r>
              <a:rPr lang="en-US" sz="2400" b="1" dirty="0" smtClean="0"/>
              <a:t>03.2021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072198" y="1571612"/>
            <a:ext cx="1675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b="1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689263"/>
              </p:ext>
            </p:extLst>
          </p:nvPr>
        </p:nvGraphicFramePr>
        <p:xfrm>
          <a:off x="1690687" y="1404937"/>
          <a:ext cx="5762625" cy="4048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9534836"/>
              </p:ext>
            </p:extLst>
          </p:nvPr>
        </p:nvGraphicFramePr>
        <p:xfrm>
          <a:off x="1619250" y="1490662"/>
          <a:ext cx="5905500" cy="387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9797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9405052"/>
              </p:ext>
            </p:extLst>
          </p:nvPr>
        </p:nvGraphicFramePr>
        <p:xfrm>
          <a:off x="1857356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0784176"/>
              </p:ext>
            </p:extLst>
          </p:nvPr>
        </p:nvGraphicFramePr>
        <p:xfrm>
          <a:off x="1763688" y="1940944"/>
          <a:ext cx="6417155" cy="4222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005065"/>
              </p:ext>
            </p:extLst>
          </p:nvPr>
        </p:nvGraphicFramePr>
        <p:xfrm>
          <a:off x="1475656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6449323"/>
              </p:ext>
            </p:extLst>
          </p:nvPr>
        </p:nvGraphicFramePr>
        <p:xfrm>
          <a:off x="1547664" y="2060848"/>
          <a:ext cx="6980987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577967"/>
              </p:ext>
            </p:extLst>
          </p:nvPr>
        </p:nvGraphicFramePr>
        <p:xfrm>
          <a:off x="1638300" y="1690687"/>
          <a:ext cx="5867400" cy="347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321720"/>
              </p:ext>
            </p:extLst>
          </p:nvPr>
        </p:nvGraphicFramePr>
        <p:xfrm>
          <a:off x="2156773" y="1959200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59413"/>
              </p:ext>
            </p:extLst>
          </p:nvPr>
        </p:nvGraphicFramePr>
        <p:xfrm>
          <a:off x="2156773" y="1974232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97031"/>
              </p:ext>
            </p:extLst>
          </p:nvPr>
        </p:nvGraphicFramePr>
        <p:xfrm>
          <a:off x="1843912" y="1895622"/>
          <a:ext cx="6828036" cy="4362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736380"/>
              </p:ext>
            </p:extLst>
          </p:nvPr>
        </p:nvGraphicFramePr>
        <p:xfrm>
          <a:off x="1619250" y="1466850"/>
          <a:ext cx="59055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008467"/>
              </p:ext>
            </p:extLst>
          </p:nvPr>
        </p:nvGraphicFramePr>
        <p:xfrm>
          <a:off x="1259632" y="1948708"/>
          <a:ext cx="741682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275847"/>
              </p:ext>
            </p:extLst>
          </p:nvPr>
        </p:nvGraphicFramePr>
        <p:xfrm>
          <a:off x="1776412" y="1940820"/>
          <a:ext cx="6179964" cy="3936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044770"/>
              </p:ext>
            </p:extLst>
          </p:nvPr>
        </p:nvGraphicFramePr>
        <p:xfrm>
          <a:off x="1842448" y="2204864"/>
          <a:ext cx="59055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79400"/>
              </p:ext>
            </p:extLst>
          </p:nvPr>
        </p:nvGraphicFramePr>
        <p:xfrm>
          <a:off x="1857356" y="1940944"/>
          <a:ext cx="6531068" cy="4296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4406146"/>
              </p:ext>
            </p:extLst>
          </p:nvPr>
        </p:nvGraphicFramePr>
        <p:xfrm>
          <a:off x="1776412" y="15144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8435900"/>
              </p:ext>
            </p:extLst>
          </p:nvPr>
        </p:nvGraphicFramePr>
        <p:xfrm>
          <a:off x="1547664" y="1752657"/>
          <a:ext cx="6829425" cy="4848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/>
        </p:nvGraphicFramePr>
        <p:xfrm>
          <a:off x="1928812" y="16668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1670" y="428605"/>
            <a:ext cx="542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Доходы бюджетов</a:t>
            </a:r>
          </a:p>
          <a:p>
            <a:pPr algn="ctr"/>
            <a:r>
              <a:rPr lang="ru-RU" sz="2400" b="1" dirty="0" smtClean="0"/>
              <a:t> в расчете на одного человека на 01.</a:t>
            </a:r>
            <a:r>
              <a:rPr lang="en-US" sz="2400" b="1" dirty="0" smtClean="0"/>
              <a:t>03.2021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9388" y="1571612"/>
            <a:ext cx="1596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599119"/>
              </p:ext>
            </p:extLst>
          </p:nvPr>
        </p:nvGraphicFramePr>
        <p:xfrm>
          <a:off x="1990726" y="2060848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099451"/>
              </p:ext>
            </p:extLst>
          </p:nvPr>
        </p:nvGraphicFramePr>
        <p:xfrm>
          <a:off x="1785938" y="2276872"/>
          <a:ext cx="6386461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5731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64517"/>
              </p:ext>
            </p:extLst>
          </p:nvPr>
        </p:nvGraphicFramePr>
        <p:xfrm>
          <a:off x="2267744" y="227687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489664"/>
              </p:ext>
            </p:extLst>
          </p:nvPr>
        </p:nvGraphicFramePr>
        <p:xfrm>
          <a:off x="1724025" y="19621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758433"/>
              </p:ext>
            </p:extLst>
          </p:nvPr>
        </p:nvGraphicFramePr>
        <p:xfrm>
          <a:off x="1403648" y="2114550"/>
          <a:ext cx="6840760" cy="347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136987"/>
              </p:ext>
            </p:extLst>
          </p:nvPr>
        </p:nvGraphicFramePr>
        <p:xfrm>
          <a:off x="1403648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486393"/>
              </p:ext>
            </p:extLst>
          </p:nvPr>
        </p:nvGraphicFramePr>
        <p:xfrm>
          <a:off x="1403648" y="1940944"/>
          <a:ext cx="6400800" cy="341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885210"/>
              </p:ext>
            </p:extLst>
          </p:nvPr>
        </p:nvGraphicFramePr>
        <p:xfrm>
          <a:off x="1763688" y="1940944"/>
          <a:ext cx="6400800" cy="3949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031219"/>
              </p:ext>
            </p:extLst>
          </p:nvPr>
        </p:nvGraphicFramePr>
        <p:xfrm>
          <a:off x="2370094" y="2204864"/>
          <a:ext cx="4857750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144436"/>
              </p:ext>
            </p:extLst>
          </p:nvPr>
        </p:nvGraphicFramePr>
        <p:xfrm>
          <a:off x="1475656" y="2060848"/>
          <a:ext cx="6324600" cy="40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221556"/>
              </p:ext>
            </p:extLst>
          </p:nvPr>
        </p:nvGraphicFramePr>
        <p:xfrm>
          <a:off x="1528808" y="2132856"/>
          <a:ext cx="6000750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49942"/>
              </p:ext>
            </p:extLst>
          </p:nvPr>
        </p:nvGraphicFramePr>
        <p:xfrm>
          <a:off x="1691680" y="2564904"/>
          <a:ext cx="6000750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682056"/>
              </p:ext>
            </p:extLst>
          </p:nvPr>
        </p:nvGraphicFramePr>
        <p:xfrm>
          <a:off x="1876425" y="21145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5410903"/>
              </p:ext>
            </p:extLst>
          </p:nvPr>
        </p:nvGraphicFramePr>
        <p:xfrm>
          <a:off x="1259632" y="1940944"/>
          <a:ext cx="6527057" cy="355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322944"/>
              </p:ext>
            </p:extLst>
          </p:nvPr>
        </p:nvGraphicFramePr>
        <p:xfrm>
          <a:off x="2028825" y="22669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403723"/>
              </p:ext>
            </p:extLst>
          </p:nvPr>
        </p:nvGraphicFramePr>
        <p:xfrm>
          <a:off x="1763688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9454963"/>
              </p:ext>
            </p:extLst>
          </p:nvPr>
        </p:nvGraphicFramePr>
        <p:xfrm>
          <a:off x="683568" y="1940944"/>
          <a:ext cx="7498407" cy="371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1677395"/>
              </p:ext>
            </p:extLst>
          </p:nvPr>
        </p:nvGraphicFramePr>
        <p:xfrm>
          <a:off x="1907704" y="1756278"/>
          <a:ext cx="596265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/>
        </p:nvGraphicFramePr>
        <p:xfrm>
          <a:off x="1371600" y="1495425"/>
          <a:ext cx="640080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428605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расходам на 01.</a:t>
            </a:r>
            <a:r>
              <a:rPr lang="en-US" sz="2400" b="1" dirty="0" smtClean="0"/>
              <a:t>03.2021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215074" y="1357298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330542"/>
              </p:ext>
            </p:extLst>
          </p:nvPr>
        </p:nvGraphicFramePr>
        <p:xfrm>
          <a:off x="1857356" y="192880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350060"/>
              </p:ext>
            </p:extLst>
          </p:nvPr>
        </p:nvGraphicFramePr>
        <p:xfrm>
          <a:off x="1835696" y="1916832"/>
          <a:ext cx="5935365" cy="4027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1564"/>
              </p:ext>
            </p:extLst>
          </p:nvPr>
        </p:nvGraphicFramePr>
        <p:xfrm>
          <a:off x="1804987" y="16335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846841"/>
              </p:ext>
            </p:extLst>
          </p:nvPr>
        </p:nvGraphicFramePr>
        <p:xfrm>
          <a:off x="1957387" y="17859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422096"/>
              </p:ext>
            </p:extLst>
          </p:nvPr>
        </p:nvGraphicFramePr>
        <p:xfrm>
          <a:off x="1691680" y="1916832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8072258"/>
              </p:ext>
            </p:extLst>
          </p:nvPr>
        </p:nvGraphicFramePr>
        <p:xfrm>
          <a:off x="1356395" y="2204864"/>
          <a:ext cx="6671989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3289381"/>
              </p:ext>
            </p:extLst>
          </p:nvPr>
        </p:nvGraphicFramePr>
        <p:xfrm>
          <a:off x="1619672" y="1916832"/>
          <a:ext cx="6613004" cy="3958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485854"/>
              </p:ext>
            </p:extLst>
          </p:nvPr>
        </p:nvGraphicFramePr>
        <p:xfrm>
          <a:off x="2109787" y="19383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6908723"/>
              </p:ext>
            </p:extLst>
          </p:nvPr>
        </p:nvGraphicFramePr>
        <p:xfrm>
          <a:off x="2262187" y="20907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974164"/>
              </p:ext>
            </p:extLst>
          </p:nvPr>
        </p:nvGraphicFramePr>
        <p:xfrm>
          <a:off x="2414587" y="22431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879372"/>
              </p:ext>
            </p:extLst>
          </p:nvPr>
        </p:nvGraphicFramePr>
        <p:xfrm>
          <a:off x="1547665" y="1916833"/>
          <a:ext cx="6553348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942169"/>
              </p:ext>
            </p:extLst>
          </p:nvPr>
        </p:nvGraphicFramePr>
        <p:xfrm>
          <a:off x="1804987" y="2564904"/>
          <a:ext cx="5534025" cy="303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382317"/>
              </p:ext>
            </p:extLst>
          </p:nvPr>
        </p:nvGraphicFramePr>
        <p:xfrm>
          <a:off x="1475656" y="1726630"/>
          <a:ext cx="6543675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5700954"/>
              </p:ext>
            </p:extLst>
          </p:nvPr>
        </p:nvGraphicFramePr>
        <p:xfrm>
          <a:off x="1804987" y="1790700"/>
          <a:ext cx="6151389" cy="437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282775"/>
              </p:ext>
            </p:extLst>
          </p:nvPr>
        </p:nvGraphicFramePr>
        <p:xfrm>
          <a:off x="1547664" y="1726630"/>
          <a:ext cx="640871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275631"/>
              </p:ext>
            </p:extLst>
          </p:nvPr>
        </p:nvGraphicFramePr>
        <p:xfrm>
          <a:off x="1500187" y="1726630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342936"/>
              </p:ext>
            </p:extLst>
          </p:nvPr>
        </p:nvGraphicFramePr>
        <p:xfrm>
          <a:off x="1547665" y="1844825"/>
          <a:ext cx="6553348" cy="4141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930216"/>
              </p:ext>
            </p:extLst>
          </p:nvPr>
        </p:nvGraphicFramePr>
        <p:xfrm>
          <a:off x="1475657" y="1916833"/>
          <a:ext cx="6625356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285729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Расходы бюджетов в расчете на одного человека на 01.</a:t>
            </a:r>
            <a:r>
              <a:rPr lang="en-US" sz="2400" b="1" dirty="0" smtClean="0"/>
              <a:t>03.2021</a:t>
            </a:r>
            <a:endParaRPr lang="ru-RU" sz="24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715008" y="1142984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871646"/>
              </p:ext>
            </p:extLst>
          </p:nvPr>
        </p:nvGraphicFramePr>
        <p:xfrm>
          <a:off x="1357290" y="1643050"/>
          <a:ext cx="6786610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471816"/>
              </p:ext>
            </p:extLst>
          </p:nvPr>
        </p:nvGraphicFramePr>
        <p:xfrm>
          <a:off x="1685925" y="1116727"/>
          <a:ext cx="7062539" cy="4688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753616"/>
              </p:ext>
            </p:extLst>
          </p:nvPr>
        </p:nvGraphicFramePr>
        <p:xfrm>
          <a:off x="1685925" y="1076325"/>
          <a:ext cx="5772150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72640"/>
              </p:ext>
            </p:extLst>
          </p:nvPr>
        </p:nvGraphicFramePr>
        <p:xfrm>
          <a:off x="1357333" y="1116726"/>
          <a:ext cx="6858005" cy="4832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721316"/>
              </p:ext>
            </p:extLst>
          </p:nvPr>
        </p:nvGraphicFramePr>
        <p:xfrm>
          <a:off x="862038" y="1700808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1910970"/>
              </p:ext>
            </p:extLst>
          </p:nvPr>
        </p:nvGraphicFramePr>
        <p:xfrm>
          <a:off x="1266824" y="1657350"/>
          <a:ext cx="7193607" cy="4147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442345"/>
              </p:ext>
            </p:extLst>
          </p:nvPr>
        </p:nvGraphicFramePr>
        <p:xfrm>
          <a:off x="1338263" y="1628800"/>
          <a:ext cx="661035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7134233"/>
              </p:ext>
            </p:extLst>
          </p:nvPr>
        </p:nvGraphicFramePr>
        <p:xfrm>
          <a:off x="1338263" y="1512316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579428"/>
              </p:ext>
            </p:extLst>
          </p:nvPr>
        </p:nvGraphicFramePr>
        <p:xfrm>
          <a:off x="2123728" y="1512316"/>
          <a:ext cx="6091610" cy="458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8177891"/>
              </p:ext>
            </p:extLst>
          </p:nvPr>
        </p:nvGraphicFramePr>
        <p:xfrm>
          <a:off x="1283381" y="1628800"/>
          <a:ext cx="6720114" cy="4392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5557150"/>
              </p:ext>
            </p:extLst>
          </p:nvPr>
        </p:nvGraphicFramePr>
        <p:xfrm>
          <a:off x="1547813" y="1512316"/>
          <a:ext cx="6191250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468478"/>
              </p:ext>
            </p:extLst>
          </p:nvPr>
        </p:nvGraphicFramePr>
        <p:xfrm>
          <a:off x="1619672" y="1772816"/>
          <a:ext cx="6492230" cy="4076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502066"/>
              </p:ext>
            </p:extLst>
          </p:nvPr>
        </p:nvGraphicFramePr>
        <p:xfrm>
          <a:off x="1728808" y="1512316"/>
          <a:ext cx="6486530" cy="4724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044385"/>
              </p:ext>
            </p:extLst>
          </p:nvPr>
        </p:nvGraphicFramePr>
        <p:xfrm>
          <a:off x="1979712" y="1700808"/>
          <a:ext cx="5772150" cy="425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924899"/>
              </p:ext>
            </p:extLst>
          </p:nvPr>
        </p:nvGraphicFramePr>
        <p:xfrm>
          <a:off x="1163315" y="1512301"/>
          <a:ext cx="7297117" cy="4364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553850"/>
              </p:ext>
            </p:extLst>
          </p:nvPr>
        </p:nvGraphicFramePr>
        <p:xfrm>
          <a:off x="1067098" y="1772816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709834"/>
              </p:ext>
            </p:extLst>
          </p:nvPr>
        </p:nvGraphicFramePr>
        <p:xfrm>
          <a:off x="1071538" y="1700809"/>
          <a:ext cx="7143799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/>
        </p:nvGraphicFramePr>
        <p:xfrm>
          <a:off x="1266825" y="1381125"/>
          <a:ext cx="6610350" cy="4095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1181</TotalTime>
  <Words>84</Words>
  <Application>Microsoft Office PowerPoint</Application>
  <PresentationFormat>Экран (4:3)</PresentationFormat>
  <Paragraphs>43</Paragraphs>
  <Slides>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OEM</cp:lastModifiedBy>
  <cp:revision>141</cp:revision>
  <dcterms:created xsi:type="dcterms:W3CDTF">2017-02-16T11:20:46Z</dcterms:created>
  <dcterms:modified xsi:type="dcterms:W3CDTF">2021-03-26T10:35:44Z</dcterms:modified>
</cp:coreProperties>
</file>