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79159296"/>
        <c:axId val="79160832"/>
        <c:axId val="0"/>
      </c:bar3DChart>
      <c:catAx>
        <c:axId val="79159296"/>
        <c:scaling>
          <c:orientation val="minMax"/>
        </c:scaling>
        <c:delete val="1"/>
        <c:axPos val="b"/>
        <c:tickLblPos val="nextTo"/>
        <c:crossAx val="79160832"/>
        <c:crosses val="autoZero"/>
        <c:auto val="1"/>
        <c:lblAlgn val="ctr"/>
        <c:lblOffset val="100"/>
      </c:catAx>
      <c:valAx>
        <c:axId val="79160832"/>
        <c:scaling>
          <c:orientation val="minMax"/>
        </c:scaling>
        <c:delete val="1"/>
        <c:axPos val="l"/>
        <c:numFmt formatCode="#,##0.0" sourceLinked="1"/>
        <c:tickLblPos val="nextTo"/>
        <c:crossAx val="79159296"/>
        <c:crosses val="autoZero"/>
        <c:crossBetween val="between"/>
      </c:valAx>
    </c:plotArea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91542656"/>
        <c:axId val="91544192"/>
        <c:axId val="0"/>
      </c:bar3DChart>
      <c:catAx>
        <c:axId val="91542656"/>
        <c:scaling>
          <c:orientation val="minMax"/>
        </c:scaling>
        <c:delete val="1"/>
        <c:axPos val="b"/>
        <c:tickLblPos val="nextTo"/>
        <c:crossAx val="91544192"/>
        <c:crosses val="autoZero"/>
        <c:auto val="1"/>
        <c:lblAlgn val="ctr"/>
        <c:lblOffset val="100"/>
      </c:catAx>
      <c:valAx>
        <c:axId val="91544192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91542656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3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765180.10000000009</c:v>
                </c:pt>
                <c:pt idx="1">
                  <c:v>338598.60000000003</c:v>
                </c:pt>
              </c:numCache>
            </c:numRef>
          </c:val>
        </c:ser>
        <c:shape val="cylinder"/>
        <c:axId val="91885568"/>
        <c:axId val="91887104"/>
        <c:axId val="0"/>
      </c:bar3DChart>
      <c:catAx>
        <c:axId val="91885568"/>
        <c:scaling>
          <c:orientation val="minMax"/>
        </c:scaling>
        <c:delete val="1"/>
        <c:axPos val="b"/>
        <c:tickLblPos val="nextTo"/>
        <c:crossAx val="91887104"/>
        <c:crosses val="autoZero"/>
        <c:auto val="1"/>
        <c:lblAlgn val="ctr"/>
        <c:lblOffset val="100"/>
      </c:catAx>
      <c:valAx>
        <c:axId val="91887104"/>
        <c:scaling>
          <c:orientation val="minMax"/>
        </c:scaling>
        <c:delete val="1"/>
        <c:axPos val="l"/>
        <c:numFmt formatCode="#,##0.0" sourceLinked="1"/>
        <c:tickLblPos val="nextTo"/>
        <c:crossAx val="91885568"/>
        <c:crosses val="autoZero"/>
        <c:crossBetween val="between"/>
      </c:valAx>
    </c:plotArea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69345934742889"/>
          <c:y val="0.15569683831507294"/>
          <c:w val="0.7399096460546547"/>
          <c:h val="0.70586502229769565"/>
        </c:manualLayout>
      </c:layout>
      <c:pie3DChart>
        <c:varyColors val="1"/>
        <c:ser>
          <c:idx val="0"/>
          <c:order val="0"/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0294677507096933"/>
                  <c:y val="-6.997192947361784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27 405,0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r>
                      <a:rPr lang="ru-RU" dirty="0" smtClean="0"/>
                      <a:t>403,0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3486422964498185"/>
                  <c:y val="3.7906625818361316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smtClean="0"/>
                      <a:t>4 393,3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0.14708219680571891"/>
                  <c:y val="0.16989381687406099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12</a:t>
                    </a:r>
                    <a:r>
                      <a:rPr lang="ru-RU" baseline="0" dirty="0" smtClean="0"/>
                      <a:t> 935,5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4"/>
              <c:layout>
                <c:manualLayout>
                  <c:x val="6.5772804458508596E-2"/>
                  <c:y val="0.20406576896065118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25 847,0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5"/>
              <c:layout>
                <c:manualLayout>
                  <c:x val="4.1455642859605714E-2"/>
                  <c:y val="-3.8043336457112609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Охрана </a:t>
                    </a:r>
                    <a:r>
                      <a:rPr lang="ru-RU" dirty="0"/>
                      <a:t>окружающей среды; </a:t>
                    </a:r>
                    <a:r>
                      <a:rPr lang="ru-RU" dirty="0" smtClean="0"/>
                      <a:t>500,00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6"/>
              <c:layout>
                <c:manualLayout>
                  <c:x val="0.17043125476479642"/>
                  <c:y val="-0.1663165098616477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211 268,1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8322389466304509"/>
                  <c:y val="0.34876868016342238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28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967,9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4677988790445921"/>
                  <c:y val="0.170337379026033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</a:t>
                    </a:r>
                    <a:r>
                      <a:rPr lang="ru-RU" sz="1000" b="1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909,8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28233991721226465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5</a:t>
                    </a:r>
                    <a:r>
                      <a:rPr lang="ru-RU" sz="10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793,0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23212255630600417"/>
                  <c:y val="-6.222290955028451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Средства массовой информации; </a:t>
                    </a:r>
                    <a:r>
                      <a:rPr lang="ru-RU" dirty="0" smtClean="0"/>
                      <a:t>1 175,0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1"/>
              <c:layout>
                <c:manualLayout>
                  <c:x val="2.0109176087714464E-2"/>
                  <c:y val="-6.48117143894607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</a:t>
                    </a:r>
                    <a:r>
                      <a:rPr lang="ru-RU" dirty="0" smtClean="0"/>
                      <a:t>долга; 1,0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24896.400000000001</c:v>
                </c:pt>
                <c:pt idx="1">
                  <c:v>446.2</c:v>
                </c:pt>
                <c:pt idx="2">
                  <c:v>4122.4000000000005</c:v>
                </c:pt>
                <c:pt idx="3">
                  <c:v>14744.1</c:v>
                </c:pt>
                <c:pt idx="4">
                  <c:v>173155.20000000001</c:v>
                </c:pt>
                <c:pt idx="5">
                  <c:v>604</c:v>
                </c:pt>
                <c:pt idx="6">
                  <c:v>191991.4</c:v>
                </c:pt>
                <c:pt idx="7">
                  <c:v>24005.9</c:v>
                </c:pt>
                <c:pt idx="8">
                  <c:v>20426.599999999962</c:v>
                </c:pt>
                <c:pt idx="9">
                  <c:v>5237.3</c:v>
                </c:pt>
                <c:pt idx="10">
                  <c:v>1098</c:v>
                </c:pt>
                <c:pt idx="11">
                  <c:v>1.5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500000000000008E-2"/>
          <c:y val="0.10879629629629642"/>
          <c:w val="0.81388888888888933"/>
          <c:h val="0.7731481481481488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Расходы</a:t>
                    </a:r>
                    <a:r>
                      <a:rPr lang="ru-RU" dirty="0"/>
                      <a:t>; 765 </a:t>
                    </a:r>
                    <a:r>
                      <a:rPr lang="ru-RU" dirty="0" smtClean="0"/>
                      <a:t>180,1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Дефицит; -</a:t>
                    </a:r>
                    <a:r>
                      <a:rPr lang="ru-RU"/>
                      <a:t>97 </a:t>
                    </a:r>
                    <a:r>
                      <a:rPr lang="ru-RU" smtClean="0"/>
                      <a:t>264,4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Доходы</c:v>
                </c:pt>
                <c:pt idx="1">
                  <c:v>Раходы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667915.69999999995</c:v>
                </c:pt>
                <c:pt idx="1">
                  <c:v>765180.5</c:v>
                </c:pt>
                <c:pt idx="2">
                  <c:v>-97264.800000000047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91308416"/>
        <c:axId val="91889024"/>
        <c:axId val="0"/>
      </c:bar3DChart>
      <c:catAx>
        <c:axId val="91308416"/>
        <c:scaling>
          <c:orientation val="minMax"/>
        </c:scaling>
        <c:delete val="1"/>
        <c:axPos val="b"/>
        <c:tickLblPos val="nextTo"/>
        <c:crossAx val="91889024"/>
        <c:crosses val="autoZero"/>
        <c:auto val="1"/>
        <c:lblAlgn val="ctr"/>
        <c:lblOffset val="100"/>
      </c:catAx>
      <c:valAx>
        <c:axId val="91889024"/>
        <c:scaling>
          <c:orientation val="minMax"/>
        </c:scaling>
        <c:delete val="1"/>
        <c:axPos val="l"/>
        <c:numFmt formatCode="#,##0.0" sourceLinked="1"/>
        <c:tickLblPos val="nextTo"/>
        <c:crossAx val="91308416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8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</a:t>
                    </a:r>
                    <a:r>
                      <a:rPr lang="ru-RU" dirty="0" smtClean="0"/>
                      <a:t>доходы228 134,0</a:t>
                    </a:r>
                    <a:r>
                      <a:rPr lang="ru-RU" baseline="0" dirty="0" smtClean="0"/>
                      <a:t>  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5932559632768509E-3"/>
                  <c:y val="0.1571201454125379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Неналоговые </a:t>
                    </a:r>
                    <a:r>
                      <a:rPr lang="ru-RU" dirty="0" smtClean="0"/>
                      <a:t>доходы 15 513,0 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</a:t>
                    </a:r>
                    <a:r>
                      <a:rPr lang="ru-RU" dirty="0" smtClean="0"/>
                      <a:t>поступления 424 268,7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228134</c:v>
                </c:pt>
                <c:pt idx="1">
                  <c:v>15513</c:v>
                </c:pt>
                <c:pt idx="2">
                  <c:v>424268.7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84344832"/>
        <c:axId val="84405632"/>
        <c:axId val="0"/>
      </c:bar3DChart>
      <c:catAx>
        <c:axId val="84344832"/>
        <c:scaling>
          <c:orientation val="minMax"/>
        </c:scaling>
        <c:delete val="1"/>
        <c:axPos val="b"/>
        <c:tickLblPos val="nextTo"/>
        <c:crossAx val="84405632"/>
        <c:crosses val="autoZero"/>
        <c:auto val="1"/>
        <c:lblAlgn val="ctr"/>
        <c:lblOffset val="100"/>
      </c:catAx>
      <c:valAx>
        <c:axId val="84405632"/>
        <c:scaling>
          <c:orientation val="minMax"/>
        </c:scaling>
        <c:delete val="1"/>
        <c:axPos val="l"/>
        <c:numFmt formatCode="#,##0.0" sourceLinked="1"/>
        <c:tickLblPos val="nextTo"/>
        <c:crossAx val="84344832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68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184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667915.69999999879</c:v>
                </c:pt>
                <c:pt idx="1">
                  <c:v>346979.2</c:v>
                </c:pt>
              </c:numCache>
            </c:numRef>
          </c:val>
        </c:ser>
        <c:shape val="cylinder"/>
        <c:axId val="85575168"/>
        <c:axId val="85576704"/>
        <c:axId val="0"/>
      </c:bar3DChart>
      <c:catAx>
        <c:axId val="85575168"/>
        <c:scaling>
          <c:orientation val="minMax"/>
        </c:scaling>
        <c:delete val="1"/>
        <c:axPos val="b"/>
        <c:tickLblPos val="nextTo"/>
        <c:crossAx val="85576704"/>
        <c:crosses val="autoZero"/>
        <c:auto val="1"/>
        <c:lblAlgn val="ctr"/>
        <c:lblOffset val="100"/>
      </c:catAx>
      <c:valAx>
        <c:axId val="85576704"/>
        <c:scaling>
          <c:orientation val="minMax"/>
        </c:scaling>
        <c:delete val="1"/>
        <c:axPos val="l"/>
        <c:numFmt formatCode="#,##0.0" sourceLinked="1"/>
        <c:tickLblPos val="nextTo"/>
        <c:crossAx val="85575168"/>
        <c:crosses val="autoZero"/>
        <c:crossBetween val="between"/>
      </c:valAx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  <a:r>
                      <a:rPr lang="ru-RU" dirty="0" smtClean="0"/>
                      <a:t>;</a:t>
                    </a:r>
                    <a:r>
                      <a:rPr lang="ru-RU" baseline="0" dirty="0" smtClean="0"/>
                      <a:t> 108 059,6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5932559632768509E-3"/>
                  <c:y val="0.1571201454125379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Неналоговые доходы; </a:t>
                    </a:r>
                    <a:r>
                      <a:rPr lang="ru-RU" dirty="0" smtClean="0"/>
                      <a:t>7 580,0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; </a:t>
                    </a:r>
                    <a:endParaRPr lang="ru-RU" dirty="0" smtClean="0"/>
                  </a:p>
                  <a:p>
                    <a:r>
                      <a:rPr lang="ru-RU" dirty="0" smtClean="0"/>
                      <a:t>231</a:t>
                    </a:r>
                    <a:r>
                      <a:rPr lang="ru-RU" baseline="0" dirty="0" smtClean="0"/>
                      <a:t> 339,6</a:t>
                    </a:r>
                    <a:endParaRPr lang="ru-RU" dirty="0" smtClean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107661.2</c:v>
                </c:pt>
                <c:pt idx="1">
                  <c:v>6648.5</c:v>
                </c:pt>
                <c:pt idx="2">
                  <c:v>268741.40000000002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90186880"/>
        <c:axId val="90188416"/>
        <c:axId val="0"/>
      </c:bar3DChart>
      <c:catAx>
        <c:axId val="90186880"/>
        <c:scaling>
          <c:orientation val="minMax"/>
        </c:scaling>
        <c:delete val="1"/>
        <c:axPos val="b"/>
        <c:tickLblPos val="nextTo"/>
        <c:crossAx val="90188416"/>
        <c:crosses val="autoZero"/>
        <c:auto val="1"/>
        <c:lblAlgn val="ctr"/>
        <c:lblOffset val="100"/>
      </c:catAx>
      <c:valAx>
        <c:axId val="90188416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90186880"/>
        <c:crosses val="autoZero"/>
        <c:crossBetween val="between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69345934742889"/>
          <c:y val="0.15569683831507292"/>
          <c:w val="0.73990964605465448"/>
          <c:h val="0.70586502229769565"/>
        </c:manualLayout>
      </c:layout>
      <c:pie3DChart>
        <c:varyColors val="1"/>
        <c:ser>
          <c:idx val="0"/>
          <c:order val="0"/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029467750709693"/>
                  <c:y val="-6.997192947361784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70 368,8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r>
                      <a:rPr lang="ru-RU" dirty="0" smtClean="0"/>
                      <a:t>908,4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3486422964498185"/>
                  <c:y val="3.7906625818361316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9 385,0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0.14708219680571891"/>
                  <c:y val="0.16989381687406099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66</a:t>
                    </a:r>
                    <a:r>
                      <a:rPr lang="ru-RU" baseline="0" dirty="0" smtClean="0"/>
                      <a:t> 806,0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4"/>
              <c:layout>
                <c:manualLayout>
                  <c:x val="6.5772804458508582E-2"/>
                  <c:y val="0.20406576896065118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113</a:t>
                    </a:r>
                    <a:r>
                      <a:rPr lang="ru-RU" baseline="0" dirty="0" smtClean="0"/>
                      <a:t> 181,6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5"/>
              <c:layout>
                <c:manualLayout>
                  <c:x val="4.1455642859605707E-2"/>
                  <c:y val="-3.804333645711260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Охрана </a:t>
                    </a:r>
                    <a:r>
                      <a:rPr lang="ru-RU" dirty="0"/>
                      <a:t>окружающей среды; </a:t>
                    </a:r>
                    <a:r>
                      <a:rPr lang="ru-RU" dirty="0" smtClean="0"/>
                      <a:t>1 305,0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6"/>
              <c:layout>
                <c:manualLayout>
                  <c:x val="0.17043125476479637"/>
                  <c:y val="-0.1663165098616477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396</a:t>
                    </a:r>
                    <a:r>
                      <a:rPr lang="ru-RU" baseline="0" dirty="0" smtClean="0"/>
                      <a:t> 809,0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8322389466304509"/>
                  <c:y val="0.34876868016342238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59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213,3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4677988790445921"/>
                  <c:y val="0.170337379026033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32 194,1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28233991721226454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12 185,4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23212255630600417"/>
                  <c:y val="-6.222290955028451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Средства массовой информации; </a:t>
                    </a:r>
                    <a:r>
                      <a:rPr lang="ru-RU" dirty="0" smtClean="0"/>
                      <a:t>2 350,0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1"/>
              <c:layout>
                <c:manualLayout>
                  <c:x val="2.0109176087714457E-2"/>
                  <c:y val="-6.48117143894607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</a:t>
                    </a:r>
                    <a:r>
                      <a:rPr lang="ru-RU" dirty="0" smtClean="0"/>
                      <a:t>долга; </a:t>
                    </a:r>
                    <a:r>
                      <a:rPr lang="ru-RU" dirty="0" smtClean="0"/>
                      <a:t>473,0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70368.800000000003</c:v>
                </c:pt>
                <c:pt idx="1">
                  <c:v>908.4</c:v>
                </c:pt>
                <c:pt idx="2">
                  <c:v>9385</c:v>
                </c:pt>
                <c:pt idx="3">
                  <c:v>66806</c:v>
                </c:pt>
                <c:pt idx="4">
                  <c:v>113181.6</c:v>
                </c:pt>
                <c:pt idx="5">
                  <c:v>1305</c:v>
                </c:pt>
                <c:pt idx="6">
                  <c:v>396809</c:v>
                </c:pt>
                <c:pt idx="7">
                  <c:v>59213.3</c:v>
                </c:pt>
                <c:pt idx="8">
                  <c:v>32194.1</c:v>
                </c:pt>
                <c:pt idx="9" formatCode="#,##0.00">
                  <c:v>12185.4</c:v>
                </c:pt>
                <c:pt idx="10" formatCode="#,##0.00">
                  <c:v>2350</c:v>
                </c:pt>
                <c:pt idx="11">
                  <c:v>473.5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городского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Салда, полугодие 2022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01687"/>
              </p:ext>
            </p:extLst>
          </p:nvPr>
        </p:nvGraphicFramePr>
        <p:xfrm>
          <a:off x="1357290" y="2643182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по 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Салда, полугодие 2022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 доходов : 667 915,7 тыс.руб.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01687"/>
              </p:ext>
            </p:extLst>
          </p:nvPr>
        </p:nvGraphicFramePr>
        <p:xfrm>
          <a:off x="1571604" y="3071810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полугодие 2022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01687"/>
              </p:ext>
            </p:extLst>
          </p:nvPr>
        </p:nvGraphicFramePr>
        <p:xfrm>
          <a:off x="2627784" y="2996952"/>
          <a:ext cx="6516216" cy="31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Салда, 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полугодие 2022 года, тыс. руб.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расходов: 765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180,1 тыс.руб.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928926" y="107154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полугодие 2022 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317383"/>
              </p:ext>
            </p:extLst>
          </p:nvPr>
        </p:nvGraphicFramePr>
        <p:xfrm>
          <a:off x="2749217" y="764704"/>
          <a:ext cx="36176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</TotalTime>
  <Words>235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User</cp:lastModifiedBy>
  <cp:revision>35</cp:revision>
  <dcterms:created xsi:type="dcterms:W3CDTF">2020-08-25T10:56:50Z</dcterms:created>
  <dcterms:modified xsi:type="dcterms:W3CDTF">2022-10-13T09:09:18Z</dcterms:modified>
</cp:coreProperties>
</file>