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theme/theme11.xml" ContentType="application/vnd.openxmlformats-officedocument.theme+xml"/>
  <Override PartName="/ppt/slideLayouts/slideLayout59.xml" ContentType="application/vnd.openxmlformats-officedocument.presentationml.slideLayou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xls" ContentType="application/vnd.ms-exce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18" r:id="rId1"/>
    <p:sldMasterId id="2147484230" r:id="rId2"/>
    <p:sldMasterId id="2147485965" r:id="rId3"/>
    <p:sldMasterId id="2147485989" r:id="rId4"/>
    <p:sldMasterId id="2147485993" r:id="rId5"/>
    <p:sldMasterId id="2147485997" r:id="rId6"/>
    <p:sldMasterId id="2147486004" r:id="rId7"/>
    <p:sldMasterId id="2147486008" r:id="rId8"/>
    <p:sldMasterId id="2147486012" r:id="rId9"/>
    <p:sldMasterId id="2147486016" r:id="rId10"/>
    <p:sldMasterId id="2147488027" r:id="rId11"/>
    <p:sldMasterId id="2147492538" r:id="rId12"/>
  </p:sldMasterIdLst>
  <p:notesMasterIdLst>
    <p:notesMasterId r:id="rId57"/>
  </p:notesMasterIdLst>
  <p:sldIdLst>
    <p:sldId id="256" r:id="rId13"/>
    <p:sldId id="454" r:id="rId14"/>
    <p:sldId id="455" r:id="rId15"/>
    <p:sldId id="456" r:id="rId16"/>
    <p:sldId id="457" r:id="rId17"/>
    <p:sldId id="458" r:id="rId18"/>
    <p:sldId id="374" r:id="rId19"/>
    <p:sldId id="441" r:id="rId20"/>
    <p:sldId id="442" r:id="rId21"/>
    <p:sldId id="443" r:id="rId22"/>
    <p:sldId id="444" r:id="rId23"/>
    <p:sldId id="326" r:id="rId24"/>
    <p:sldId id="445" r:id="rId25"/>
    <p:sldId id="446" r:id="rId26"/>
    <p:sldId id="447" r:id="rId27"/>
    <p:sldId id="387" r:id="rId28"/>
    <p:sldId id="448" r:id="rId29"/>
    <p:sldId id="432" r:id="rId30"/>
    <p:sldId id="449" r:id="rId31"/>
    <p:sldId id="435" r:id="rId32"/>
    <p:sldId id="393" r:id="rId33"/>
    <p:sldId id="450" r:id="rId34"/>
    <p:sldId id="415" r:id="rId35"/>
    <p:sldId id="395" r:id="rId36"/>
    <p:sldId id="396" r:id="rId37"/>
    <p:sldId id="328" r:id="rId38"/>
    <p:sldId id="400" r:id="rId39"/>
    <p:sldId id="423" r:id="rId40"/>
    <p:sldId id="421" r:id="rId41"/>
    <p:sldId id="451" r:id="rId42"/>
    <p:sldId id="401" r:id="rId43"/>
    <p:sldId id="452" r:id="rId44"/>
    <p:sldId id="439" r:id="rId45"/>
    <p:sldId id="402" r:id="rId46"/>
    <p:sldId id="440" r:id="rId47"/>
    <p:sldId id="330" r:id="rId48"/>
    <p:sldId id="427" r:id="rId49"/>
    <p:sldId id="453" r:id="rId50"/>
    <p:sldId id="282" r:id="rId51"/>
    <p:sldId id="436" r:id="rId52"/>
    <p:sldId id="405" r:id="rId53"/>
    <p:sldId id="459" r:id="rId54"/>
    <p:sldId id="460" r:id="rId55"/>
    <p:sldId id="294" r:id="rId56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7E39"/>
    <a:srgbClr val="3F032A"/>
    <a:srgbClr val="341C0E"/>
    <a:srgbClr val="CCECFF"/>
    <a:srgbClr val="00421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537" autoAdjust="0"/>
    <p:restoredTop sz="96970" autoAdjust="0"/>
  </p:normalViewPr>
  <p:slideViewPr>
    <p:cSldViewPr>
      <p:cViewPr varScale="1">
        <p:scale>
          <a:sx n="86" d="100"/>
          <a:sy n="86" d="100"/>
        </p:scale>
        <p:origin x="-149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admin\AppData\Local\Temp\&#1089;&#1090;&#1088;&#1091;&#1082;&#1090;&#1091;&#1088;&#1072;%20&#1073;&#1102;&#1076;&#1078;&#1077;&#1090;&#1072;%20&#1080;%20&#1076;&#1086;&#1093;&#1086;&#1076;&#1099;%202020-2021-2022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dmin\AppData\Local\Temp\&#1089;&#1090;&#1088;&#1091;&#1082;&#1090;&#1091;&#1088;&#1072;%20&#1073;&#1102;&#1076;&#1078;&#1077;&#1090;&#1072;%20&#1080;%20&#1076;&#1086;&#1093;&#1086;&#1076;&#1099;%202020-2021-2022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dmin\Desktop\&#1055;&#1088;&#1077;&#1079;&#1077;&#1085;&#1090;&#1072;&#1094;&#1080;&#1080;\&#1050;&#1086;&#1087;&#1080;&#1103;%20&#1089;&#1090;&#1088;&#1091;&#1082;&#1090;&#1091;&#1088;&#1072;%20&#1073;&#1102;&#1076;&#1078;&#1077;&#1090;&#1072;%20&#1080;%20&#1076;&#1086;&#1093;&#1086;&#1076;&#1099;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2.3255813953488382E-2"/>
          <c:y val="5.3333333333333448E-2"/>
          <c:w val="0.78826939510468153"/>
          <c:h val="0.86226089238845216"/>
        </c:manualLayout>
      </c:layout>
      <c:bar3DChart>
        <c:barDir val="col"/>
        <c:grouping val="clustered"/>
        <c:ser>
          <c:idx val="0"/>
          <c:order val="0"/>
          <c:tx>
            <c:strRef>
              <c:f>структура!$B$27:$C$27</c:f>
              <c:strCache>
                <c:ptCount val="1"/>
                <c:pt idx="0">
                  <c:v>доходы </c:v>
                </c:pt>
              </c:strCache>
            </c:strRef>
          </c:tx>
          <c:spPr>
            <a:solidFill>
              <a:srgbClr val="00B050"/>
            </a:solidFill>
          </c:spPr>
          <c:cat>
            <c:numRef>
              <c:f>структура!$D$26:$F$26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структура!$D$27:$F$27</c:f>
              <c:numCache>
                <c:formatCode>General</c:formatCode>
                <c:ptCount val="3"/>
                <c:pt idx="0">
                  <c:v>564033.80000000005</c:v>
                </c:pt>
                <c:pt idx="1">
                  <c:v>500874.9</c:v>
                </c:pt>
                <c:pt idx="2">
                  <c:v>521872</c:v>
                </c:pt>
              </c:numCache>
            </c:numRef>
          </c:val>
        </c:ser>
        <c:ser>
          <c:idx val="1"/>
          <c:order val="1"/>
          <c:tx>
            <c:strRef>
              <c:f>структура!$B$28:$C$28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FFC000"/>
            </a:solidFill>
          </c:spPr>
          <c:cat>
            <c:numRef>
              <c:f>структура!$D$26:$F$26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структура!$D$28:$F$28</c:f>
              <c:numCache>
                <c:formatCode>General</c:formatCode>
                <c:ptCount val="3"/>
                <c:pt idx="0">
                  <c:v>622870.30000000005</c:v>
                </c:pt>
                <c:pt idx="1">
                  <c:v>558196.69999999716</c:v>
                </c:pt>
                <c:pt idx="2">
                  <c:v>530115.30000000005</c:v>
                </c:pt>
              </c:numCache>
            </c:numRef>
          </c:val>
        </c:ser>
        <c:dLbls/>
        <c:shape val="box"/>
        <c:axId val="145047936"/>
        <c:axId val="145049472"/>
        <c:axId val="0"/>
      </c:bar3DChart>
      <c:catAx>
        <c:axId val="145047936"/>
        <c:scaling>
          <c:orientation val="minMax"/>
        </c:scaling>
        <c:delete val="1"/>
        <c:axPos val="b"/>
        <c:numFmt formatCode="General" sourceLinked="1"/>
        <c:tickLblPos val="none"/>
        <c:crossAx val="145049472"/>
        <c:crosses val="autoZero"/>
        <c:auto val="1"/>
        <c:lblAlgn val="ctr"/>
        <c:lblOffset val="100"/>
      </c:catAx>
      <c:valAx>
        <c:axId val="145049472"/>
        <c:scaling>
          <c:orientation val="minMax"/>
        </c:scaling>
        <c:delete val="1"/>
        <c:axPos val="l"/>
        <c:numFmt formatCode="General" sourceLinked="1"/>
        <c:tickLblPos val="none"/>
        <c:crossAx val="1450479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view3D>
      <c:rotX val="30"/>
      <c:perspective val="30"/>
    </c:view3D>
    <c:plotArea>
      <c:layout/>
      <c:pie3DChart>
        <c:varyColors val="1"/>
        <c:dLbls/>
      </c:pie3DChart>
    </c:plotArea>
    <c:plotVisOnly val="1"/>
    <c:dispBlanksAs val="zero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8.4722222222223018E-2"/>
          <c:y val="9.0277777777777693E-2"/>
          <c:w val="0.81388888888889199"/>
          <c:h val="0.77314814814815158"/>
        </c:manualLayout>
      </c:layout>
      <c:pie3DChart>
        <c:varyColors val="1"/>
        <c:dLbls/>
      </c:pie3DChart>
    </c:plotArea>
    <c:plotVisOnly val="1"/>
    <c:dispBlanksAs val="zero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0.15116</cdr:x>
      <cdr:y>0.94</cdr:y>
    </cdr:from>
    <cdr:to>
      <cdr:x>0.67442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0600" y="3581400"/>
          <a:ext cx="34290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0.11047</cdr:x>
      <cdr:y>0.92</cdr:y>
    </cdr:from>
    <cdr:to>
      <cdr:x>0.65698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3900" y="3505200"/>
          <a:ext cx="3581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2021год                  2022 год                      2023 год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9747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69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5975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9751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6622A84-0A1D-425A-944B-A3BBB4186E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cs typeface="Arial" charset="0"/>
            </a:endParaRPr>
          </a:p>
        </p:txBody>
      </p:sp>
      <p:sp>
        <p:nvSpPr>
          <p:cNvPr id="1290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E9581A-D338-42F8-A77D-1C846A6D992E}" type="slidenum">
              <a:rPr lang="ru-RU" smtClean="0">
                <a:solidFill>
                  <a:srgbClr val="000000"/>
                </a:solidFill>
              </a:rPr>
              <a:pPr/>
              <a:t>3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498820-3B37-4622-9492-E8F2C3C7CA7B}" type="slidenum">
              <a:rPr lang="ru-RU" altLang="ru-RU" smtClean="0"/>
              <a:pPr/>
              <a:t>26</a:t>
            </a:fld>
            <a:endParaRPr lang="ru-RU" altLang="ru-RU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b="1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895EED-71A5-4D1F-92FC-FB7556E90774}" type="slidenum">
              <a:rPr lang="ru-RU" altLang="ru-RU" smtClean="0"/>
              <a:pPr/>
              <a:t>36</a:t>
            </a:fld>
            <a:endParaRPr lang="ru-RU" altLang="ru-RU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b="1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A6DAD-76C3-4FB8-8263-7955BEC228FA}" type="slidenum">
              <a:rPr lang="ru-RU" altLang="ru-RU" smtClean="0"/>
              <a:pPr/>
              <a:t>38</a:t>
            </a:fld>
            <a:endParaRPr lang="ru-RU" altLang="ru-RU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51633-FE88-41C1-B9BD-8C25138454BC}" type="slidenum">
              <a:rPr lang="ru-RU" altLang="ru-RU" smtClean="0"/>
              <a:pPr/>
              <a:t>39</a:t>
            </a:fld>
            <a:endParaRPr lang="ru-RU" altLang="ru-RU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AF1846-4CEE-4B3E-BA13-FD8F10240502}" type="slidenum">
              <a:rPr lang="ru-RU" altLang="ru-RU" smtClean="0">
                <a:solidFill>
                  <a:srgbClr val="000000"/>
                </a:solidFill>
              </a:rPr>
              <a:pPr/>
              <a:t>40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49006D-BCC0-4E62-9703-DFD699AD559C}" type="slidenum">
              <a:rPr lang="ru-RU" altLang="ru-RU" smtClean="0">
                <a:solidFill>
                  <a:srgbClr val="000000"/>
                </a:solidFill>
              </a:rPr>
              <a:pPr/>
              <a:t>42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566A57D0-7DD3-4FE7-BF71-47C8C1AF24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01B9C5E-34E8-4345-BA17-22321204D8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71EC6-210F-42DE-9C53-41977AD35B3D}" type="datetimeFigureOut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E3B0C-3F96-4A73-9AE2-4EC4028EE7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0A63D47-3E41-4170-84C8-9884EE440A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8AD9E88-59FC-4E47-B83D-DB90949B81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8B2FED5-89EF-4381-A472-330C7B4473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B8A17C4-432C-4466-B1EF-F96ED47BD3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83B4B966-66BE-4DC6-B875-E07A8D87A8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7D33EFE-DDF4-45D8-B45F-9E2DACDA5B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DA6136D-103F-4A0F-B98C-10B3750369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53C25A2B-8747-49FF-A053-6F6844E0A4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B591961-B85E-458F-A902-C1EEB58A37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925772D-E42C-49AB-8009-D876D4D9ED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5F67ECE9-DBB0-4289-8B67-CDFEDA33EE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6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Oval 13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C1ED2-42B8-4979-9ED3-2397BA7B5EEA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B2F72-05FF-458D-BA11-6BBBC25C82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9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0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8D7F1-3B06-48CF-86DE-B1BA811B2355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6F82C-8BF4-4426-B38B-27B3AD5D5F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7" name="Rectangle 9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Oval 10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44568-1E3E-4B53-AFEC-60A92BA96C53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0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26BB2-CA6C-4EB4-8560-321DE1DCB9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13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C0473-CC33-47AA-8999-88D9E8B21863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FB132-2100-4226-B386-4922985B72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414B9-488A-410E-8ACD-68582191087B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62307-D4E0-41CE-8AFB-527636912B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9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10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9204C-DABE-4099-8290-31F0BB664633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0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4F5A2-2970-4011-BC5E-54C1E42540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13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7F104-B94E-4D38-B14C-6FF70AC788D5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EA175-B226-4EEF-AB82-F9DC20EE42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5B910-264C-4348-8757-FB4192E4EC2B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29643-6CE8-4D6B-BEC1-3DDAA2F5F8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CC0C76B-3879-4EB8-85DA-A9374419E4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9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10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C4308-895E-4CCD-9510-A17C346CDE62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0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F4DFF-700C-4CDD-BCDF-4E574F1F42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13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80734-387B-4064-A882-C76D86C554F1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CA4B3-FCA7-4479-9134-6ED5E08739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B3F1E-894D-41EC-BA1F-9718AA1C76EB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0BA01-7D34-4359-B3A7-0F1EFB485F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9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10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56BF6-966D-47DE-BD2B-E5B203704403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0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85DE5-621C-474C-8AC6-DD3EE6CCB6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13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8C474-ABD0-44DC-918F-304E502BB945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C285C-3E37-403B-8101-49517C354B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2BD2B-B75A-4723-AB90-EE201254924D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932BA-4BB0-4E5E-9092-A925EC8F98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9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10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EC7C7-6B3A-4F2E-9E0C-595C6C515674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0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B02F4-20E9-44B6-97C7-329D4E2F6D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13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E8FDD-ABEF-4654-A9AD-85C66CB836CF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F5935-0937-4E3A-A691-2FB106C80D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F57EF-D4B0-4C29-966A-265326F123FA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C665A-79FC-4DEC-97E8-3A92E59487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9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10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40731-565E-4985-896A-EE8CEB0DED90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0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3669F-C269-4B77-B05F-451BC0A6EB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BB1F530A-AD93-4E7B-B604-CB576EE815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13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20DF0-CF6C-48A3-891B-2EBE6922FCB5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E6048-44CD-4593-ADEE-3157D364EC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D1856-FA2C-4310-8F94-BA7CAA536998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45208-95AF-4229-B20B-15EA3002AF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9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10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1C208-E92A-4753-8CD8-9A385DB04EE1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0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6A0A0-9FE0-4E45-B2CE-9AF3D4C717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13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4524-D0BC-4C3A-8FFC-172430A77FA4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FA67D-77A9-4084-9D11-D0C3EABAA9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6EAB1-055A-4945-9AA1-695180799A2C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BAF8A-6013-49B6-B0E4-A9E7600FF3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9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10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00460-614E-46AD-857B-2D05270AA568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0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52F7E-C93B-4009-948D-DAE51CAB74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AA05128-24F9-4CCC-851B-FC5FEF8EC7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6B359E4-6CDE-4CD5-B8F5-BD9E15C763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6B9441F-10B0-41BA-9D8A-FE1B3BC74C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D34648F-D46A-415E-A4BB-1384460C11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DA29948-8C72-488A-8442-75EFF88E02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D443650-BB24-484A-8E79-39D42A3B5A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3677315-DECD-4AEA-A108-A830271914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D152123-AEBC-4DD2-A632-B57BDF91FE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A97B302-1625-4E20-BC1D-614E0AB788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D5F4F1E-64AF-4AF4-B81D-0A3C5F3503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7A87E2F-7634-47E7-B1B8-249D95B8BD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F93D21E-AFFB-43B1-AA20-0FE021A4B9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373AF40-D48B-46DF-9241-093D20F54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6B4B5F2-7592-4C49-8576-6C130C48A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79E2982-A0CC-4AA6-8CB9-AFDAF77F76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C8ADDF3-7A09-41B9-83E6-3BB6CF4C57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BB30DFE-F5D1-4694-80EB-9209C0B3BB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7191900-D24F-40EC-A4C7-55F1F37FA6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8A17D35-8A95-47BD-81EA-EF3A55595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9DFDD1A-F183-44E0-9AAD-1BCBFEB856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C8282C1-2F84-45D6-98FC-434CA2915F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AA04AFD-BBC8-45F5-8B8A-19A845162B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2307EB3-42E0-49B9-9F86-D7EF022DDD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8241BD2-1790-4E3C-90DE-25227E7D6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D6430DC-8F76-4A76-9B12-219A57FFF5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2EE4887-9E99-4ADA-B80C-B44FF73B96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8A6499A4-FF54-4EE2-9D97-5573BDACD0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.jpe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58FBF188-55A2-4113-BA27-04900E93FB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617" r:id="rId1"/>
    <p:sldLayoutId id="2147492618" r:id="rId2"/>
    <p:sldLayoutId id="2147492619" r:id="rId3"/>
    <p:sldLayoutId id="2147492620" r:id="rId4"/>
    <p:sldLayoutId id="2147492621" r:id="rId5"/>
    <p:sldLayoutId id="2147492622" r:id="rId6"/>
    <p:sldLayoutId id="2147492623" r:id="rId7"/>
    <p:sldLayoutId id="2147492624" r:id="rId8"/>
    <p:sldLayoutId id="2147492625" r:id="rId9"/>
    <p:sldLayoutId id="2147492626" r:id="rId10"/>
    <p:sldLayoutId id="2147492627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14B4470-31CF-4B59-9383-AE9AC8E2125C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520585F6-2430-408D-AEB7-62B5BB6830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659" r:id="rId1"/>
    <p:sldLayoutId id="2147492660" r:id="rId2"/>
    <p:sldLayoutId id="214749266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Arial" charset="0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Arial" charset="0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Arial" charset="0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Arial" charset="0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Arial" charset="0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Arial" charset="0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2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24811FAA-5D5B-402A-8C8E-44BA1E1719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662" r:id="rId1"/>
    <p:sldLayoutId id="2147492663" r:id="rId2"/>
    <p:sldLayoutId id="2147492664" r:id="rId3"/>
    <p:sldLayoutId id="2147492665" r:id="rId4"/>
    <p:sldLayoutId id="2147492666" r:id="rId5"/>
    <p:sldLayoutId id="2147492667" r:id="rId6"/>
    <p:sldLayoutId id="2147492668" r:id="rId7"/>
    <p:sldLayoutId id="2147492669" r:id="rId8"/>
    <p:sldLayoutId id="2147492670" r:id="rId9"/>
    <p:sldLayoutId id="2147492671" r:id="rId10"/>
    <p:sldLayoutId id="2147492672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3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854B6BE6-3ED8-4F27-BD56-623D58AE16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673" r:id="rId1"/>
    <p:sldLayoutId id="2147492674" r:id="rId2"/>
    <p:sldLayoutId id="2147492675" r:id="rId3"/>
    <p:sldLayoutId id="2147492676" r:id="rId4"/>
    <p:sldLayoutId id="2147492677" r:id="rId5"/>
    <p:sldLayoutId id="2147492678" r:id="rId6"/>
    <p:sldLayoutId id="2147492679" r:id="rId7"/>
    <p:sldLayoutId id="2147492680" r:id="rId8"/>
    <p:sldLayoutId id="2147492681" r:id="rId9"/>
    <p:sldLayoutId id="2147492682" r:id="rId10"/>
    <p:sldLayoutId id="2147492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468F1817-9F8C-4BB6-B6F0-0F7A86C425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628" r:id="rId1"/>
    <p:sldLayoutId id="2147492629" r:id="rId2"/>
    <p:sldLayoutId id="2147492630" r:id="rId3"/>
    <p:sldLayoutId id="2147492631" r:id="rId4"/>
    <p:sldLayoutId id="2147492632" r:id="rId5"/>
    <p:sldLayoutId id="2147492633" r:id="rId6"/>
    <p:sldLayoutId id="2147492634" r:id="rId7"/>
    <p:sldLayoutId id="2147492635" r:id="rId8"/>
    <p:sldLayoutId id="2147492636" r:id="rId9"/>
    <p:sldLayoutId id="2147492637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7EA9DE-5B46-4101-89F7-BE2519399AF2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A14A28DF-C118-46FB-8083-68E27D994F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638" r:id="rId1"/>
    <p:sldLayoutId id="2147492639" r:id="rId2"/>
    <p:sldLayoutId id="2147492640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Arial" charset="0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Arial" charset="0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Arial" charset="0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Arial" charset="0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Arial" charset="0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Arial" charset="0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47C433-6858-40D3-B936-C8F68B284139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E8451AFE-0F39-46AD-88A1-4C46F23EC2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641" r:id="rId1"/>
    <p:sldLayoutId id="2147492642" r:id="rId2"/>
    <p:sldLayoutId id="2147492643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Arial" charset="0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Arial" charset="0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Arial" charset="0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Arial" charset="0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Arial" charset="0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Arial" charset="0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0003A85-D64E-4F98-A313-09DA616EAFF9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27EA089E-86B1-46C8-88C4-C7A375C2DE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644" r:id="rId1"/>
    <p:sldLayoutId id="2147492645" r:id="rId2"/>
    <p:sldLayoutId id="214749264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Arial" charset="0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Arial" charset="0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Arial" charset="0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Arial" charset="0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Arial" charset="0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Arial" charset="0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539FCE2-DDFE-4DB1-859C-2C6E96EEBD8C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C906E513-3C88-48FC-A42F-A7D269152F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647" r:id="rId1"/>
    <p:sldLayoutId id="2147492648" r:id="rId2"/>
    <p:sldLayoutId id="2147492649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Arial" charset="0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Arial" charset="0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Arial" charset="0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Arial" charset="0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Arial" charset="0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Arial" charset="0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DEFE84-0316-4F15-A3EC-D0AC234F764A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9D9DBC22-DD27-4D64-9366-E61F3C1589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650" r:id="rId1"/>
    <p:sldLayoutId id="2147492651" r:id="rId2"/>
    <p:sldLayoutId id="2147492652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Arial" charset="0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Arial" charset="0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Arial" charset="0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Arial" charset="0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Arial" charset="0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Arial" charset="0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F57AA47-04AD-476E-8F33-410F39BA21AF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67A1B59D-C05D-47D0-852A-889D990F1F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653" r:id="rId1"/>
    <p:sldLayoutId id="2147492654" r:id="rId2"/>
    <p:sldLayoutId id="2147492655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Arial" charset="0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Arial" charset="0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Arial" charset="0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Arial" charset="0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Arial" charset="0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Arial" charset="0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5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4EB279D-5005-4543-9E8C-78F2FE8080B0}" type="datetime1">
              <a:rPr lang="ru-RU"/>
              <a:pPr>
                <a:defRPr/>
              </a:pPr>
              <a:t>19.02.2021</a:t>
            </a:fld>
            <a:endParaRPr lang="ru-RU"/>
          </a:p>
        </p:txBody>
      </p:sp>
      <p:sp>
        <p:nvSpPr>
          <p:cNvPr id="1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0E6D901E-4CDC-4B78-84D9-1257377009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656" r:id="rId1"/>
    <p:sldLayoutId id="2147492657" r:id="rId2"/>
    <p:sldLayoutId id="2147492658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Arial" charset="0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Arial" charset="0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Arial" charset="0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Arial" charset="0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Arial" charset="0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Arial" charset="0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3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__________Microsoft_Office_Excel4.xls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vsalde.ru/uploads/posts/2015-05/1432898456_saldakopter-ns-7-vsalderu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mailto:finans_ns@mail.ru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_____Microsoft_Office_Excel2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Рисунок 4" descr="город 7.jpg"/>
          <p:cNvPicPr>
            <a:picLocks noChangeAspect="1"/>
          </p:cNvPicPr>
          <p:nvPr/>
        </p:nvPicPr>
        <p:blipFill>
          <a:blip r:embed="rId3"/>
          <a:srcRect l="3333" t="26666" b="23334"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429000"/>
            <a:ext cx="9144000" cy="2819400"/>
          </a:xfrm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marL="0" indent="0" algn="ctr" eaLnBrk="1" hangingPunct="1">
              <a:buFont typeface="Georgia" pitchFamily="18" charset="0"/>
              <a:buNone/>
              <a:defRPr/>
            </a:pPr>
            <a:r>
              <a:rPr lang="ru-RU" sz="60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4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48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4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8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4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4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Нижняя </a:t>
            </a:r>
            <a:r>
              <a:rPr lang="ru-RU" sz="4800" i="1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4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Салда </a:t>
            </a:r>
            <a:r>
              <a:rPr lang="ru-RU" sz="48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4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4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4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800" i="1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4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48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4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4800" i="1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4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i="1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4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4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период 2022 и 2023 годов</a:t>
            </a:r>
            <a:r>
              <a:rPr lang="ru-RU" sz="48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4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4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200" dirty="0">
              <a:solidFill>
                <a:srgbClr val="00421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0"/>
            <a:ext cx="811213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1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534400" cy="124777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buFont typeface="Georgia" pitchFamily="18" charset="0"/>
              <a:buNone/>
            </a:pPr>
            <a:r>
              <a:rPr lang="ru-RU" sz="280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Структура неналоговых доходов бюджета </a:t>
            </a:r>
            <a:br>
              <a:rPr lang="ru-RU" sz="280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 городского округа Нижняя Салда</a:t>
            </a:r>
            <a:br>
              <a:rPr lang="ru-RU" sz="280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на 2021 год, тыс. руб., %</a:t>
            </a:r>
          </a:p>
        </p:txBody>
      </p:sp>
      <p:graphicFrame>
        <p:nvGraphicFramePr>
          <p:cNvPr id="91139" name="Диаграмма 4"/>
          <p:cNvGraphicFramePr>
            <a:graphicFrameLocks/>
          </p:cNvGraphicFramePr>
          <p:nvPr/>
        </p:nvGraphicFramePr>
        <p:xfrm>
          <a:off x="177800" y="1397000"/>
          <a:ext cx="8559800" cy="5207000"/>
        </p:xfrm>
        <a:graphic>
          <a:graphicData uri="http://schemas.openxmlformats.org/presentationml/2006/ole">
            <p:oleObj spid="_x0000_s91139" r:id="rId3" imgW="8559526" imgH="5206435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>
            <a:spLocks noGrp="1"/>
          </p:cNvSpPr>
          <p:nvPr>
            <p:ph type="title"/>
          </p:nvPr>
        </p:nvSpPr>
        <p:spPr bwMode="auto">
          <a:xfrm>
            <a:off x="381000" y="76200"/>
            <a:ext cx="8686800" cy="1143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buFont typeface="Georgia" pitchFamily="18" charset="0"/>
              <a:buNone/>
            </a:pPr>
            <a:r>
              <a:rPr lang="ru-RU" sz="240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Структура безвозмездных поступлений от других бюджетов бюджетной системы РФ </a:t>
            </a:r>
            <a:r>
              <a:rPr lang="ru-RU" altLang="ru-RU" sz="240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в бюджет городского округа Нижняя Салда</a:t>
            </a:r>
            <a:br>
              <a:rPr lang="ru-RU" altLang="ru-RU" sz="240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40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на 2021 год, тыс. руб., % </a:t>
            </a:r>
            <a:endParaRPr lang="ru-RU" sz="2400" smtClean="0">
              <a:solidFill>
                <a:srgbClr val="00421E"/>
              </a:solidFill>
              <a:effectLst/>
              <a:latin typeface="Bookman Old Style" pitchFamily="18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/>
            </a:extLst>
          </p:cNvPr>
          <p:cNvGraphicFramePr/>
          <p:nvPr/>
        </p:nvGraphicFramePr>
        <p:xfrm>
          <a:off x="0" y="0"/>
          <a:ext cx="2667000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04800" y="1981200"/>
          <a:ext cx="3733800" cy="3722688"/>
        </p:xfrm>
        <a:graphic>
          <a:graphicData uri="http://schemas.openxmlformats.org/drawingml/2006/table">
            <a:tbl>
              <a:tblPr/>
              <a:tblGrid>
                <a:gridCol w="2197100"/>
                <a:gridCol w="1536700"/>
              </a:tblGrid>
              <a:tr h="943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доходов бюджета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2021 год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2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Дотации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150 017,0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913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/>
                        </a:rPr>
                        <a:t>Субсидии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</a:rPr>
                        <a:t>30 650,1</a:t>
                      </a:r>
                      <a:endParaRPr lang="ru-RU" sz="18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45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7E39"/>
                          </a:solidFill>
                          <a:effectLst/>
                          <a:latin typeface="Times New Roman"/>
                        </a:rPr>
                        <a:t>Субвенции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7E39"/>
                          </a:solidFill>
                          <a:effectLst/>
                          <a:latin typeface="Times New Roman"/>
                        </a:rPr>
                        <a:t>214 173,3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255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Иные межбюджетные трансферты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17 220,4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255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 безвозмездные поступления от других бюджетов</a:t>
                      </a: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412 060,8</a:t>
                      </a:r>
                    </a:p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2187" name="Диаграмма 10"/>
          <p:cNvGraphicFramePr>
            <a:graphicFrameLocks/>
          </p:cNvGraphicFramePr>
          <p:nvPr/>
        </p:nvGraphicFramePr>
        <p:xfrm>
          <a:off x="3911600" y="1320800"/>
          <a:ext cx="5283200" cy="5283200"/>
        </p:xfrm>
        <a:graphic>
          <a:graphicData uri="http://schemas.openxmlformats.org/presentationml/2006/ole">
            <p:oleObj spid="_x0000_s92187" r:id="rId4" imgW="5279594" imgH="5279594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274638"/>
            <a:ext cx="9144000" cy="952500"/>
          </a:xfrm>
          <a:extLst/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00421E"/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Расходы бюджета </a:t>
            </a:r>
            <a:br>
              <a:rPr lang="ru-RU" sz="2800" dirty="0">
                <a:solidFill>
                  <a:srgbClr val="00421E"/>
                </a:solidFill>
                <a:latin typeface="Bookman Old Style" pitchFamily="18" charset="0"/>
                <a:ea typeface="+mn-ea"/>
                <a:cs typeface="Times New Roman" pitchFamily="18" charset="0"/>
              </a:rPr>
            </a:br>
            <a:r>
              <a:rPr lang="ru-RU" sz="2800" dirty="0">
                <a:solidFill>
                  <a:srgbClr val="00421E"/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 городского округа Нижняя Салда</a:t>
            </a:r>
            <a:br>
              <a:rPr lang="ru-RU" sz="2800" dirty="0">
                <a:solidFill>
                  <a:srgbClr val="00421E"/>
                </a:solidFill>
                <a:latin typeface="Bookman Old Style" pitchFamily="18" charset="0"/>
                <a:ea typeface="+mn-ea"/>
                <a:cs typeface="Times New Roman" pitchFamily="18" charset="0"/>
              </a:rPr>
            </a:br>
            <a:r>
              <a:rPr lang="ru-RU" sz="2800" dirty="0">
                <a:solidFill>
                  <a:srgbClr val="00421E"/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на </a:t>
            </a:r>
            <a:r>
              <a:rPr lang="ru-RU" sz="2800" dirty="0" smtClean="0">
                <a:solidFill>
                  <a:srgbClr val="00421E"/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2021 </a:t>
            </a:r>
            <a:r>
              <a:rPr lang="ru-RU" sz="2800" dirty="0">
                <a:solidFill>
                  <a:srgbClr val="00421E"/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год, тыс. руб. </a:t>
            </a:r>
            <a:endParaRPr lang="ru-RU" altLang="ru-RU" sz="2800" dirty="0">
              <a:solidFill>
                <a:srgbClr val="00421E"/>
              </a:solidFill>
              <a:latin typeface="Bookman Old Style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6200" y="1600200"/>
          <a:ext cx="8991600" cy="4943475"/>
        </p:xfrm>
        <a:graphic>
          <a:graphicData uri="http://schemas.openxmlformats.org/drawingml/2006/table">
            <a:tbl>
              <a:tblPr/>
              <a:tblGrid>
                <a:gridCol w="1298669"/>
                <a:gridCol w="5406931"/>
                <a:gridCol w="2286000"/>
              </a:tblGrid>
              <a:tr h="616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Bookman Old Style"/>
                        </a:rPr>
                        <a:t>Код подраздела</a:t>
                      </a:r>
                      <a:endParaRPr lang="ru-RU" sz="1600" b="1" i="0" u="none" strike="noStrike" dirty="0">
                        <a:effectLst/>
                        <a:latin typeface="Bookman Old Style"/>
                      </a:endParaRP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effectLst/>
                          <a:latin typeface="Bookman Old Style"/>
                        </a:rPr>
                        <a:t>Наименование раздела</a:t>
                      </a:r>
                      <a:endParaRPr lang="ru-RU" sz="2000" b="1" i="0" u="none" strike="noStrike" dirty="0">
                        <a:effectLst/>
                        <a:latin typeface="Bookman Old Style"/>
                      </a:endParaRP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effectLst/>
                          <a:latin typeface="Bookman Old Style"/>
                        </a:rPr>
                        <a:t>2021 </a:t>
                      </a:r>
                      <a:r>
                        <a:rPr lang="ru-RU" sz="2000" b="1" i="0" u="none" strike="noStrike" dirty="0">
                          <a:effectLst/>
                          <a:latin typeface="Bookman Old Style"/>
                        </a:rPr>
                        <a:t>год проект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64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0100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56 078,1</a:t>
                      </a:r>
                      <a:endParaRPr lang="ru-RU" sz="18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1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0200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916, 8</a:t>
                      </a:r>
                      <a:endParaRPr lang="ru-RU" sz="18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556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0300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9 086,0</a:t>
                      </a:r>
                      <a:endParaRPr lang="ru-RU" sz="18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1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0400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70 785,6</a:t>
                      </a:r>
                      <a:endParaRPr lang="ru-RU" sz="18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55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0500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72 147,0</a:t>
                      </a:r>
                      <a:endParaRPr lang="ru-RU" sz="18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1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0600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1 312,0</a:t>
                      </a:r>
                      <a:endParaRPr lang="ru-RU" sz="18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1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0700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371 746,4</a:t>
                      </a:r>
                      <a:endParaRPr lang="ru-RU" sz="18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1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0800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46 645,0</a:t>
                      </a:r>
                      <a:endParaRPr lang="ru-RU" sz="18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1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28 998,0</a:t>
                      </a:r>
                      <a:endParaRPr lang="ru-RU" sz="18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1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10 947,0</a:t>
                      </a:r>
                      <a:endParaRPr lang="ru-RU" sz="18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1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2 200,0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556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</a:t>
                      </a:r>
                      <a:r>
                        <a:rPr lang="ru-RU" sz="18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государственного (муниципального) </a:t>
                      </a:r>
                      <a:r>
                        <a:rPr lang="ru-RU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долга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405,0</a:t>
                      </a:r>
                      <a:endParaRPr lang="ru-RU" sz="18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27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64" marR="6964" marT="69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1" i="0" u="none" strike="noStrike" dirty="0">
                          <a:effectLst/>
                          <a:latin typeface="Bookman Old Style"/>
                        </a:rPr>
                        <a:t>ВСЕГО РАСХОДОВ</a:t>
                      </a:r>
                    </a:p>
                  </a:txBody>
                  <a:tcPr marL="6964" marR="6964" marT="69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Bookman Old Style"/>
                        </a:rPr>
                        <a:t>671 266,9</a:t>
                      </a:r>
                    </a:p>
                  </a:txBody>
                  <a:tcPr marL="6964" marR="6964" marT="69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85800"/>
            <a:ext cx="8610600" cy="685800"/>
          </a:xfrm>
        </p:spPr>
        <p:txBody>
          <a:bodyPr/>
          <a:lstStyle/>
          <a:p>
            <a:pPr algn="l">
              <a:spcAft>
                <a:spcPts val="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ru-RU" sz="1600" dirty="0" smtClean="0">
                <a:solidFill>
                  <a:srgbClr val="C00000"/>
                </a:solidFill>
                <a:effectLst/>
                <a:latin typeface="Liberation Serif"/>
                <a:ea typeface="Times New Roman"/>
                <a:cs typeface="Times New Roman"/>
              </a:rPr>
              <a:t> Бюджетные ассигнования предусмотрены на  2021 год в сумме</a:t>
            </a:r>
            <a:br>
              <a:rPr lang="ru-RU" sz="1600" dirty="0" smtClean="0">
                <a:solidFill>
                  <a:srgbClr val="C00000"/>
                </a:solidFill>
                <a:effectLst/>
                <a:latin typeface="Liberation Serif"/>
                <a:ea typeface="Times New Roman"/>
                <a:cs typeface="Times New Roman"/>
              </a:rPr>
            </a:br>
            <a:r>
              <a:rPr lang="ru-RU" sz="1600" dirty="0" smtClean="0">
                <a:solidFill>
                  <a:srgbClr val="C00000"/>
                </a:solidFill>
                <a:effectLst/>
                <a:latin typeface="Liberation Serif"/>
                <a:ea typeface="Times New Roman"/>
                <a:cs typeface="Times New Roman"/>
              </a:rPr>
              <a:t>                                          –  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Liberation Serif"/>
                <a:ea typeface="Times New Roman"/>
                <a:cs typeface="Times New Roman"/>
              </a:rPr>
              <a:t>56 078 062,00 руб. 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Liberation Serif"/>
                <a:ea typeface="Times New Roman"/>
                <a:cs typeface="Times New Roman"/>
              </a:rPr>
            </a:b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u="sng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0102</a:t>
            </a:r>
            <a:r>
              <a:rPr lang="ru-RU" sz="1400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 Функционирование высшего должностного лица субъекта Российской Федерации и муниципального образования -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1 909 089,00 руб.</a:t>
            </a:r>
            <a:br>
              <a:rPr lang="ru-RU" sz="1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u="sng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0103 </a:t>
            </a:r>
            <a:r>
              <a:rPr lang="ru-RU" sz="1400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 Функционирование законодательных (представительных) органов государственной власти и представительных органов муниципальных образований (содержание и обеспечение деятельности аппарата Думы городского округа  и председателя)– 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1 774 183,00 руб.</a:t>
            </a:r>
            <a:br>
              <a:rPr lang="ru-RU" sz="1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u="sng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0104 </a:t>
            </a:r>
            <a:r>
              <a:rPr lang="ru-RU" sz="1400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 (содержание и обеспечение деятельности администрации городского округа) –</a:t>
            </a:r>
            <a: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29 696 221,00 руб.</a:t>
            </a:r>
            <a:br>
              <a:rPr lang="ru-RU" sz="1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u="sng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0105</a:t>
            </a:r>
            <a:r>
              <a:rPr lang="ru-RU" sz="1400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 Судебная система </a:t>
            </a:r>
            <a:r>
              <a:rPr lang="ru-RU" sz="1400" b="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(на составление списков кандидатов в присяжные заседатели федеральных судов общей юрисдикции)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– 6 200,00 руб. </a:t>
            </a:r>
            <a:br>
              <a:rPr lang="ru-RU" sz="1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u="sng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0106</a:t>
            </a:r>
            <a:r>
              <a:rPr lang="ru-RU" sz="1400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 Обеспечение деятельности финансовых, налоговых и таможенных органов и органов финансового (финансово-бюджетного) надзора (ФУ и КРК)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7 927 995,00 руб.</a:t>
            </a:r>
            <a:br>
              <a:rPr lang="ru-RU" sz="1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u="sng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0107 </a:t>
            </a:r>
            <a:r>
              <a:rPr lang="ru-RU" sz="1400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Обеспечение проведения выборов и референдумов </a:t>
            </a:r>
            <a:r>
              <a:rPr lang="ru-RU" sz="1400" b="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(обеспечение деятельности </a:t>
            </a:r>
            <a:r>
              <a:rPr lang="ru-RU" sz="1400" b="0" dirty="0" err="1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Нижнесалдинской</a:t>
            </a:r>
            <a:r>
              <a:rPr lang="ru-RU" sz="1400" b="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городской территориальной избирательной комиссии ) </a:t>
            </a:r>
            <a:r>
              <a:rPr lang="ru-RU" sz="1400" dirty="0" smtClean="0">
                <a:effectLst/>
                <a:latin typeface="Liberation Serif"/>
                <a:ea typeface="Times New Roman"/>
                <a:cs typeface="Times New Roman"/>
              </a:rPr>
              <a:t>- </a:t>
            </a:r>
            <a: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1 634 000,00 руб.</a:t>
            </a:r>
            <a:br>
              <a:rPr lang="ru-RU" sz="1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u="sng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0111 </a:t>
            </a:r>
            <a:r>
              <a:rPr lang="ru-RU" sz="1400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Резервные фонды </a:t>
            </a:r>
            <a: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100 000,00 руб.</a:t>
            </a:r>
            <a:br>
              <a:rPr lang="ru-RU" sz="1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u="sng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0113 </a:t>
            </a:r>
            <a:r>
              <a:rPr lang="ru-RU" sz="1400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Другие общегосударственные вопросы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– 13 030 374,00 руб., </a:t>
            </a:r>
            <a:r>
              <a:rPr lang="ru-RU" sz="1400" b="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 том числе расходы на пенсионное обеспечение муниципальных служащих, на обеспечение деятельности подведомственных учреждений: МКУ «Архив городского округа Нижняя Салда», МКУ «Служба муниципального заказа городского округа Нижняя Салда», содержание муниципального имущества, осуществление государственного полномочия по созданию административных комиссий, по подготовке и проведению Всероссийской переписи населения, расходы на выдачу гарантий.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 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 </a:t>
            </a:r>
            <a:br>
              <a:rPr lang="ru-RU" sz="1600" dirty="0" smtClean="0"/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TextBox 2"/>
          <p:cNvSpPr txBox="1">
            <a:spLocks noChangeArrowheads="1"/>
          </p:cNvSpPr>
          <p:nvPr/>
        </p:nvSpPr>
        <p:spPr bwMode="auto">
          <a:xfrm>
            <a:off x="2286000" y="0"/>
            <a:ext cx="6858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разделу 0100 «Общегосударственные вопросы»</a:t>
            </a:r>
            <a:endParaRPr lang="ru-RU" sz="2800" b="1">
              <a:solidFill>
                <a:srgbClr val="00421E"/>
              </a:solidFill>
              <a:latin typeface="Bookman Old Style" pitchFamily="18" charset="0"/>
            </a:endParaRP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/>
          <a:srcRect l="14003" t="10976" r="18983" b="18480"/>
          <a:stretch>
            <a:fillRect/>
          </a:stretch>
        </p:blipFill>
        <p:spPr bwMode="auto">
          <a:xfrm>
            <a:off x="0" y="0"/>
            <a:ext cx="23891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09800"/>
            <a:ext cx="8534400" cy="990600"/>
          </a:xfrm>
        </p:spPr>
        <p:txBody>
          <a:bodyPr/>
          <a:lstStyle/>
          <a:p>
            <a:pPr algn="l">
              <a:buFont typeface="Georgia" pitchFamily="18" charset="0"/>
              <a:buNone/>
              <a:defRPr/>
            </a:pP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> 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Бюджетные ассигнования предусмотрены в размере 916 800,00 рублей </a:t>
            </a:r>
            <a:r>
              <a:rPr lang="ru-RU" sz="1800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на осуществление первичного воинского учета на территориях, где отсутствуют военные комиссариаты.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>
                <a:effectLst/>
              </a:rPr>
              <a:t> </a:t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endParaRPr lang="ru-RU" sz="1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Прямоугольник 2"/>
          <p:cNvSpPr>
            <a:spLocks noChangeArrowheads="1"/>
          </p:cNvSpPr>
          <p:nvPr/>
        </p:nvSpPr>
        <p:spPr bwMode="auto">
          <a:xfrm>
            <a:off x="0" y="609600"/>
            <a:ext cx="5867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разделу 0200 «Национальная оборона»</a:t>
            </a:r>
          </a:p>
          <a:p>
            <a:pPr algn="ctr"/>
            <a:endParaRPr lang="ru-RU" sz="2800" b="1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9523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-26988"/>
            <a:ext cx="349885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 l="6126" t="6128" r="24939" b="30553"/>
          <a:stretch>
            <a:fillRect/>
          </a:stretch>
        </p:blipFill>
        <p:spPr bwMode="auto">
          <a:xfrm>
            <a:off x="533400" y="4114800"/>
            <a:ext cx="3429000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7"/>
          <p:cNvSpPr txBox="1">
            <a:spLocks noChangeArrowheads="1"/>
          </p:cNvSpPr>
          <p:nvPr/>
        </p:nvSpPr>
        <p:spPr bwMode="auto">
          <a:xfrm>
            <a:off x="4191000" y="4419600"/>
            <a:ext cx="4114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Подраздел финансируется за счет субвенций городскому округу из федерального бюджета.</a:t>
            </a:r>
            <a:br>
              <a:rPr lang="ru-RU" b="1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Прямоугольник 2"/>
          <p:cNvSpPr>
            <a:spLocks noChangeArrowheads="1"/>
          </p:cNvSpPr>
          <p:nvPr/>
        </p:nvSpPr>
        <p:spPr bwMode="auto">
          <a:xfrm>
            <a:off x="304800" y="1524000"/>
            <a:ext cx="8458200" cy="467820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prstClr val="black"/>
                </a:solidFill>
              </a:rPr>
              <a:t/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1800" dirty="0">
                <a:solidFill>
                  <a:prstClr val="black"/>
                </a:solidFill>
              </a:rPr>
              <a:t> </a:t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В целом по разделу предусмотрены бюджетные ассигнования на 2021 год –      </a:t>
            </a: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9 086 000,00 руб.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Раздел финансируется за счет собственных средств, поступления из вышестоящих бюджетов не предусматриваются. Все расходы – программные.</a:t>
            </a:r>
            <a:b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 </a:t>
            </a:r>
          </a:p>
          <a:p>
            <a:pPr>
              <a:defRPr/>
            </a:pPr>
            <a:r>
              <a:rPr lang="ru-RU" sz="1800" b="1" u="sng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0309 Гражданская оборона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551 318,00 руб.,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поддержание в состоянии постоянной готовности к использованию систем оповещения населения об опасностях, возникающих при ведении военных действий или вследствие этих действий</a:t>
            </a:r>
            <a:r>
              <a:rPr lang="ru-RU" sz="1600" b="1" i="1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ru-RU" sz="1600" b="1" i="1" dirty="0"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800" b="1" u="sng" dirty="0">
                <a:solidFill>
                  <a:srgbClr val="007E3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0310 Защита населения и территории от чрезвычайных ситуаций природного и техногенного характера, пожарная безопасность </a:t>
            </a:r>
            <a:r>
              <a:rPr lang="ru-RU" sz="1800" b="1" dirty="0">
                <a:solidFill>
                  <a:srgbClr val="007E3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– </a:t>
            </a:r>
            <a:r>
              <a:rPr lang="ru-RU" sz="1800" b="1" dirty="0">
                <a:latin typeface="Times New Roman" pitchFamily="18" charset="0"/>
                <a:ea typeface="+mj-ea"/>
                <a:cs typeface="Times New Roman" pitchFamily="18" charset="0"/>
              </a:rPr>
              <a:t>8 134 682,00 руб., в том числе на содержание МКУ  «Управление гражданской защиты городского округа Нижняя Салда» –7 331 682,00 руб.</a:t>
            </a:r>
          </a:p>
          <a:p>
            <a:pPr>
              <a:defRPr/>
            </a:pPr>
            <a:r>
              <a:rPr lang="ru-RU" sz="2400" baseline="30000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400" baseline="30000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baseline="30000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lang="ru-RU" sz="1800" b="1" u="sng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0314 </a:t>
            </a:r>
            <a:r>
              <a:rPr lang="ru-RU" sz="1600" b="1" u="sng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Другие вопросы в области национальной безопасности и правоохранительной деятельности – </a:t>
            </a:r>
            <a:r>
              <a:rPr lang="ru-RU" sz="1800" b="1" dirty="0">
                <a:latin typeface="Times New Roman" pitchFamily="18" charset="0"/>
                <a:ea typeface="+mj-ea"/>
                <a:cs typeface="Times New Roman" pitchFamily="18" charset="0"/>
              </a:rPr>
              <a:t>400 000,00 руб.</a:t>
            </a:r>
          </a:p>
        </p:txBody>
      </p:sp>
      <p:sp>
        <p:nvSpPr>
          <p:cNvPr id="96259" name="Прямоугольник 3"/>
          <p:cNvSpPr>
            <a:spLocks noChangeArrowheads="1"/>
          </p:cNvSpPr>
          <p:nvPr/>
        </p:nvSpPr>
        <p:spPr bwMode="auto">
          <a:xfrm>
            <a:off x="2590800" y="0"/>
            <a:ext cx="6324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разделу 0300 «</a:t>
            </a:r>
            <a:r>
              <a:rPr lang="ru-RU" sz="24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Национальная безопасность и правоохранительная деятельность»</a:t>
            </a:r>
            <a:endParaRPr lang="ru-RU" sz="2400" b="1">
              <a:solidFill>
                <a:srgbClr val="000000"/>
              </a:solidFill>
              <a:latin typeface="Bookman Old Style" pitchFamily="18" charset="0"/>
            </a:endParaRPr>
          </a:p>
        </p:txBody>
      </p:sp>
      <p:pic>
        <p:nvPicPr>
          <p:cNvPr id="96260" name="Picture 4" descr="https://cf.ppt-online.org/files/slide/q/QvZHlDEoYic21b3F7AznLmRuxs5pd0NCtPywjq/slide-1.jpg"/>
          <p:cNvPicPr>
            <a:picLocks noChangeAspect="1" noChangeArrowheads="1"/>
          </p:cNvPicPr>
          <p:nvPr/>
        </p:nvPicPr>
        <p:blipFill>
          <a:blip r:embed="rId2"/>
          <a:srcRect l="7585" t="20253" r="8031" b="13924"/>
          <a:stretch>
            <a:fillRect/>
          </a:stretch>
        </p:blipFill>
        <p:spPr bwMode="auto">
          <a:xfrm>
            <a:off x="0" y="0"/>
            <a:ext cx="27384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0"/>
            <a:ext cx="5638800" cy="1143000"/>
          </a:xfrm>
        </p:spPr>
        <p:txBody>
          <a:bodyPr/>
          <a:lstStyle/>
          <a:p>
            <a:pPr marL="0" algn="ctr" eaLnBrk="1" fontAlgn="t" hangingPunct="1">
              <a:buFont typeface="Georgia" pitchFamily="18" charset="0"/>
              <a:buNone/>
              <a:defRPr/>
            </a:pPr>
            <a:r>
              <a:rPr lang="ru-RU" sz="2800" i="1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/>
              </a:rPr>
              <a:t/>
            </a:r>
            <a:br>
              <a:rPr lang="ru-RU" sz="2800" i="1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man Old Style"/>
              </a:rPr>
            </a:br>
            <a:r>
              <a:rPr lang="ru-RU" sz="2800" dirty="0">
                <a:solidFill>
                  <a:srgbClr val="00421E"/>
                </a:solidFill>
                <a:effectLst/>
                <a:latin typeface="Bookman Old Style"/>
                <a:ea typeface="+mn-ea"/>
                <a:cs typeface="+mn-cs"/>
              </a:rPr>
              <a:t>Расходы по разделу  0400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/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srgbClr val="00421E"/>
                </a:solidFill>
                <a:effectLst/>
                <a:latin typeface="Bookman Old Style"/>
                <a:ea typeface="+mn-ea"/>
                <a:cs typeface="+mn-cs"/>
              </a:rPr>
            </a:br>
            <a:r>
              <a:rPr lang="ru-RU" sz="2800" dirty="0" smtClean="0">
                <a:solidFill>
                  <a:srgbClr val="00421E"/>
                </a:solidFill>
                <a:effectLst/>
                <a:latin typeface="Bookman Old Style"/>
                <a:ea typeface="+mn-ea"/>
                <a:cs typeface="+mn-cs"/>
              </a:rPr>
              <a:t>«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/>
                <a:ea typeface="+mn-ea"/>
                <a:cs typeface="+mn-cs"/>
              </a:rPr>
              <a:t>Национальная экономика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/>
                <a:ea typeface="+mn-ea"/>
                <a:cs typeface="+mn-cs"/>
              </a:rPr>
              <a:t>», тыс. руб.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/>
                <a:ea typeface="+mn-ea"/>
                <a:cs typeface="+mn-cs"/>
              </a:rPr>
              <a:t/>
            </a:r>
            <a:br>
              <a:rPr lang="ru-RU" sz="2800" dirty="0">
                <a:solidFill>
                  <a:srgbClr val="00421E"/>
                </a:solidFill>
                <a:effectLst/>
                <a:latin typeface="Bookman Old Style"/>
                <a:ea typeface="+mn-ea"/>
                <a:cs typeface="+mn-cs"/>
              </a:rPr>
            </a:br>
            <a:endParaRPr lang="ru-RU" sz="2800" dirty="0">
              <a:solidFill>
                <a:srgbClr val="00421E"/>
              </a:solidFill>
              <a:effectLst/>
              <a:latin typeface="Bookman Old Style"/>
              <a:ea typeface="+mn-ea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2400" y="1905000"/>
          <a:ext cx="8763000" cy="4130675"/>
        </p:xfrm>
        <a:graphic>
          <a:graphicData uri="http://schemas.openxmlformats.org/drawingml/2006/table">
            <a:tbl>
              <a:tblPr/>
              <a:tblGrid>
                <a:gridCol w="5833690"/>
                <a:gridCol w="2929310"/>
              </a:tblGrid>
              <a:tr h="7406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effectLst/>
                          <a:latin typeface="Bookman Old Style"/>
                        </a:rPr>
                        <a:t>Направление расходов</a:t>
                      </a:r>
                    </a:p>
                  </a:txBody>
                  <a:tcPr marL="9109" marR="9109" marT="91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effectLst/>
                          <a:latin typeface="Bookman Old Style"/>
                        </a:rPr>
                        <a:t>2021 год</a:t>
                      </a:r>
                    </a:p>
                    <a:p>
                      <a:pPr algn="ctr" fontAlgn="ctr"/>
                      <a:r>
                        <a:rPr lang="ru-RU" sz="2400" b="1" i="0" u="none" strike="noStrike" dirty="0" smtClean="0">
                          <a:effectLst/>
                          <a:latin typeface="Bookman Old Style"/>
                        </a:rPr>
                        <a:t> </a:t>
                      </a:r>
                      <a:r>
                        <a:rPr lang="ru-RU" sz="2400" b="1" i="0" u="none" strike="noStrike" dirty="0">
                          <a:effectLst/>
                          <a:latin typeface="Bookman Old Style"/>
                        </a:rPr>
                        <a:t>проект</a:t>
                      </a:r>
                    </a:p>
                  </a:txBody>
                  <a:tcPr marL="9109" marR="9109" marT="91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48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9109" marR="9109" marT="91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470,6</a:t>
                      </a:r>
                      <a:endParaRPr lang="ru-RU" sz="2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09" marR="9109" marT="91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48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Водное хозяйство</a:t>
                      </a:r>
                    </a:p>
                  </a:txBody>
                  <a:tcPr marL="9109" marR="9109" marT="91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25 974,0</a:t>
                      </a:r>
                      <a:endParaRPr lang="ru-RU" sz="2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09" marR="9109" marT="91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002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Лесное хозяйство</a:t>
                      </a:r>
                      <a:endParaRPr lang="ru-RU" sz="24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09" marR="9109" marT="91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2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09" marR="9109" marT="91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48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Транспорт</a:t>
                      </a:r>
                    </a:p>
                  </a:txBody>
                  <a:tcPr marL="9109" marR="9109" marT="91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983,0</a:t>
                      </a:r>
                      <a:endParaRPr lang="ru-RU" sz="2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09" marR="9109" marT="91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48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9109" marR="9109" marT="91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41 598,0</a:t>
                      </a:r>
                      <a:endParaRPr lang="ru-RU" sz="2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09" marR="9109" marT="91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48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Связь и информатика</a:t>
                      </a:r>
                    </a:p>
                  </a:txBody>
                  <a:tcPr marL="9109" marR="9109" marT="91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  <a:endParaRPr lang="ru-RU" sz="2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09" marR="9109" marT="91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406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109" marR="9109" marT="91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1 210,0</a:t>
                      </a:r>
                      <a:endParaRPr lang="ru-RU" sz="2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09" marR="9109" marT="91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4858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ВСЕГО РАСХОДОВ</a:t>
                      </a:r>
                    </a:p>
                  </a:txBody>
                  <a:tcPr marL="9109" marR="9109" marT="91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70 785,6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effectLst/>
                        <a:latin typeface="Bookman Old Style"/>
                      </a:endParaRPr>
                    </a:p>
                  </a:txBody>
                  <a:tcPr marL="9109" marR="9109" marT="91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7315" name="Picture 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0"/>
            <a:ext cx="2227263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Прямоугольник 5"/>
          <p:cNvSpPr>
            <a:spLocks noChangeArrowheads="1"/>
          </p:cNvSpPr>
          <p:nvPr/>
        </p:nvSpPr>
        <p:spPr bwMode="auto">
          <a:xfrm>
            <a:off x="3521075" y="228600"/>
            <a:ext cx="5410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подразделу </a:t>
            </a:r>
            <a:r>
              <a:rPr 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0405 «Сельское хозяйство» </a:t>
            </a:r>
          </a:p>
        </p:txBody>
      </p:sp>
      <p:pic>
        <p:nvPicPr>
          <p:cNvPr id="98307" name="Picture 10" descr="https://go3.imgsmail.ru/imgpreview?key=35f372d6068c1396&amp;mb=imgdb_preview_17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29781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81400" y="1600200"/>
            <a:ext cx="5334000" cy="1600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данному подразделу предусмотрены бюджетные ассигнования в размере – 470 600,00 руб.,</a:t>
            </a:r>
          </a:p>
          <a:p>
            <a:pPr algn="just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том числе средства местного бюджета в сумме 63 000,00 руб. на оказание финансовой поддержки крестьянским (фермерским) хозяйствам, личным подсобным хозяйствам городского округа Нижняя Салда,</a:t>
            </a:r>
          </a:p>
          <a:p>
            <a:pPr algn="just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3657600"/>
            <a:ext cx="3352800" cy="203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 так же субвенции из областного бюджета на осуществление государственного полномочия Свердловской области в сфере организации мероприятий при осуществлении деятельности по обращению с животными без владельцев – 407 600,00 руб. </a:t>
            </a:r>
          </a:p>
          <a:p>
            <a:pPr algn="just">
              <a:defRPr/>
            </a:pP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8310" name="Picture 9" descr="\\File-server\обмен\Отдел ЖКХ\Гасина С.А\ОТЛОВ (СОБАКИ)\ОТЛОВ 04.07.2019\IMG_17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276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752600" y="86287"/>
            <a:ext cx="5715000" cy="1451956"/>
          </a:xfrm>
          <a:prstGeom prst="rect">
            <a:avLst/>
          </a:prstGeom>
          <a:effectLst/>
        </p:spPr>
        <p:txBody>
          <a:bodyPr/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buFont typeface="Georgia" pitchFamily="18" charset="0"/>
              <a:buNone/>
              <a:defRPr/>
            </a:pPr>
            <a:r>
              <a:rPr lang="ru-RU" sz="2800" dirty="0" smtClean="0">
                <a:solidFill>
                  <a:srgbClr val="00421E"/>
                </a:solidFill>
                <a:effectLst/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Расходы по подразделу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 0406 </a:t>
            </a:r>
            <a:endParaRPr lang="ru-RU" sz="2800" dirty="0">
              <a:solidFill>
                <a:srgbClr val="00421E"/>
              </a:solidFill>
              <a:effectLst/>
              <a:latin typeface="Bookman Old Style" pitchFamily="18" charset="0"/>
              <a:cs typeface="Times New Roman" pitchFamily="18" charset="0"/>
            </a:endParaRPr>
          </a:p>
          <a:p>
            <a:pPr algn="ctr">
              <a:buFont typeface="Georgia" pitchFamily="18" charset="0"/>
              <a:buNone/>
              <a:defRPr/>
            </a:pP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«Водное хозяйство»                               		</a:t>
            </a:r>
            <a:r>
              <a:rPr lang="ru-RU" sz="1400" dirty="0" smtClean="0">
                <a:effectLst/>
              </a:rPr>
              <a:t> </a:t>
            </a: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endParaRPr lang="ru-RU" sz="1800" b="0" dirty="0"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67400" y="1524000"/>
            <a:ext cx="3048000" cy="39703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8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По данному подразделу предусмотрены бюджетные ассигнования на сумму     25 974 000,00 руб. на обслуживание гидроузла в сумме 974 000,00 руб. и доля </a:t>
            </a:r>
            <a:r>
              <a:rPr lang="ru-RU" sz="1800" b="1" dirty="0" err="1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8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местного бюджета для завершения капитального ремонта </a:t>
            </a:r>
            <a:r>
              <a:rPr lang="ru-RU" sz="1800" b="1" dirty="0" err="1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гидротехничекого</a:t>
            </a:r>
            <a:r>
              <a:rPr lang="ru-RU" sz="18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сооружения   </a:t>
            </a:r>
            <a:r>
              <a:rPr lang="ru-RU" sz="1800" b="1" dirty="0" err="1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Нижнесалдинского</a:t>
            </a:r>
            <a:r>
              <a:rPr lang="ru-RU" sz="18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 гидроузла в сумме </a:t>
            </a:r>
          </a:p>
          <a:p>
            <a:pPr algn="just">
              <a:defRPr/>
            </a:pPr>
            <a:r>
              <a:rPr lang="ru-RU" sz="18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25 000 000,00 руб.</a:t>
            </a:r>
          </a:p>
        </p:txBody>
      </p:sp>
      <p:pic>
        <p:nvPicPr>
          <p:cNvPr id="9933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63" y="1792288"/>
            <a:ext cx="5427662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Прямоугольник 4"/>
          <p:cNvSpPr>
            <a:spLocks noChangeArrowheads="1"/>
          </p:cNvSpPr>
          <p:nvPr/>
        </p:nvSpPr>
        <p:spPr bwMode="auto">
          <a:xfrm>
            <a:off x="381000" y="0"/>
            <a:ext cx="8305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19088" indent="-319088" algn="ctr">
              <a:buClr>
                <a:srgbClr val="C3260C"/>
              </a:buClr>
              <a:buSzPct val="128000"/>
            </a:pPr>
            <a:r>
              <a:rPr 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подразделу  0407 </a:t>
            </a:r>
          </a:p>
          <a:p>
            <a:pPr marL="319088" indent="-319088" algn="ctr">
              <a:buClr>
                <a:srgbClr val="C3260C"/>
              </a:buClr>
              <a:buSzPct val="128000"/>
            </a:pPr>
            <a:r>
              <a:rPr 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«Лесное хозяйство»</a:t>
            </a:r>
          </a:p>
        </p:txBody>
      </p:sp>
      <p:pic>
        <p:nvPicPr>
          <p:cNvPr id="100355" name="Picture 2" descr="411852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954088"/>
            <a:ext cx="28194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33400" y="954088"/>
            <a:ext cx="3835400" cy="17541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По данному подразделу предусмотрены бюджетные ассигнования в сумме 200 000,00 руб. на мероприятия по содержание и охране городских лесов .</a:t>
            </a:r>
          </a:p>
        </p:txBody>
      </p:sp>
      <p:sp>
        <p:nvSpPr>
          <p:cNvPr id="100357" name="Прямоугольник 1"/>
          <p:cNvSpPr>
            <a:spLocks noChangeArrowheads="1"/>
          </p:cNvSpPr>
          <p:nvPr/>
        </p:nvSpPr>
        <p:spPr bwMode="auto">
          <a:xfrm>
            <a:off x="533400" y="2736850"/>
            <a:ext cx="7467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56C7AA"/>
              </a:buClr>
              <a:buSzPct val="70000"/>
            </a:pPr>
            <a:r>
              <a:rPr 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подразделу  0408 «Транспорт»</a:t>
            </a:r>
          </a:p>
        </p:txBody>
      </p:sp>
      <p:pic>
        <p:nvPicPr>
          <p:cNvPr id="1003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100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284663" y="3975100"/>
            <a:ext cx="3952875" cy="23082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По данному подразделу предусмотрены бюджетные ассигнования на сумму – 983 000,00 руб.  на предоставление субсидий перевозчикам на возмещение части затрат, связанных с оказанием транспортных услуг населению городского округа.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287338" y="638175"/>
            <a:ext cx="4572000" cy="50768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endParaRPr lang="ru-RU" alt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Дата образования 1760 год </a:t>
            </a:r>
          </a:p>
          <a:p>
            <a:pPr algn="just" eaLnBrk="1" hangingPunct="1">
              <a:defRPr/>
            </a:pPr>
            <a:endParaRPr lang="ru-RU" alt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Площадь 59 080 га</a:t>
            </a:r>
          </a:p>
          <a:p>
            <a:pPr algn="just" eaLnBrk="1" hangingPunct="1">
              <a:defRPr/>
            </a:pPr>
            <a:endParaRPr lang="ru-RU" altLang="ru-RU" sz="1800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состав территории </a:t>
            </a:r>
          </a:p>
          <a:p>
            <a:pPr algn="just" eaLnBrk="1" hangingPunct="1"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городского округа входят : </a:t>
            </a:r>
          </a:p>
          <a:p>
            <a:pPr algn="just" eaLnBrk="1" hangingPunct="1">
              <a:defRPr/>
            </a:pPr>
            <a:endParaRPr lang="ru-RU" altLang="ru-RU" sz="1800" b="1" dirty="0">
              <a:solidFill>
                <a:srgbClr val="B4DCFA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eaLnBrk="1" hangingPunct="1"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 Нижняя Салда,</a:t>
            </a:r>
          </a:p>
          <a:p>
            <a:pPr algn="just" eaLnBrk="1" hangingPunct="1">
              <a:buClr>
                <a:srgbClr val="FF0000"/>
              </a:buClr>
              <a:defRPr/>
            </a:pPr>
            <a:endParaRPr lang="ru-RU" alt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eaLnBrk="1" hangingPunct="1"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alt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Акинфиево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 eaLnBrk="1" hangingPunct="1">
              <a:buClr>
                <a:srgbClr val="FF0000"/>
              </a:buClr>
              <a:defRPr/>
            </a:pPr>
            <a:endParaRPr lang="ru-RU" alt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eaLnBrk="1" hangingPunct="1"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село Медведево,</a:t>
            </a:r>
          </a:p>
          <a:p>
            <a:pPr marL="285750" indent="-285750" algn="just" eaLnBrk="1" hangingPunct="1">
              <a:buClr>
                <a:srgbClr val="FF0000"/>
              </a:buClr>
              <a:buFont typeface="Wingdings" pitchFamily="2" charset="2"/>
              <a:buChar char="ü"/>
              <a:defRPr/>
            </a:pPr>
            <a:endParaRPr lang="ru-RU" alt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eaLnBrk="1" hangingPunct="1"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поселок </a:t>
            </a:r>
            <a:r>
              <a:rPr lang="ru-RU" alt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Шайтанский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Рудник,</a:t>
            </a:r>
          </a:p>
          <a:p>
            <a:pPr algn="just" eaLnBrk="1" hangingPunct="1">
              <a:buClr>
                <a:srgbClr val="FF0000"/>
              </a:buClr>
              <a:defRPr/>
            </a:pPr>
            <a:endParaRPr lang="ru-RU" alt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eaLnBrk="1" hangingPunct="1"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поселок Встреча</a:t>
            </a:r>
          </a:p>
          <a:p>
            <a:pPr eaLnBrk="1" hangingPunct="1">
              <a:defRPr/>
            </a:pPr>
            <a:endParaRPr lang="ru-RU" alt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487" name="AutoShape 7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56C7AA"/>
              </a:buClr>
              <a:buSzPct val="70000"/>
              <a:buFont typeface="Wingdings" pitchFamily="2" charset="2"/>
              <a:buChar char="n"/>
              <a:defRPr/>
            </a:pPr>
            <a:endParaRPr lang="ru-RU" sz="3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76488" name="AutoShape 8" descr="Карта Нижней Салды"/>
          <p:cNvSpPr>
            <a:spLocks noChangeAspect="1" noChangeArrowheads="1"/>
          </p:cNvSpPr>
          <p:nvPr/>
        </p:nvSpPr>
        <p:spPr bwMode="auto">
          <a:xfrm>
            <a:off x="4859338" y="981075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56C7AA"/>
              </a:buClr>
              <a:buSzPct val="70000"/>
              <a:buFont typeface="Wingdings" pitchFamily="2" charset="2"/>
              <a:buChar char="n"/>
              <a:defRPr/>
            </a:pPr>
            <a:endParaRPr lang="ru-RU" sz="3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76489" name="AutoShape 9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56C7AA"/>
              </a:buClr>
              <a:buSzPct val="70000"/>
              <a:buFont typeface="Wingdings" pitchFamily="2" charset="2"/>
              <a:buChar char="n"/>
              <a:defRPr/>
            </a:pPr>
            <a:endParaRPr lang="ru-RU" sz="3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76490" name="AutoShape 10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56C7AA"/>
              </a:buClr>
              <a:buSzPct val="70000"/>
              <a:buFont typeface="Wingdings" pitchFamily="2" charset="2"/>
              <a:buChar char="n"/>
              <a:defRPr/>
            </a:pPr>
            <a:endParaRPr lang="ru-RU" sz="3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76491" name="AutoShape 11" descr="http://&amp;scy;&amp;acy;&amp;lcy;&amp;dcy;&amp;icy;&amp;ncy;&amp;scy;&amp;kcy;&amp;acy;&amp;yacy;-&amp;icy;&amp;scy;&amp;tcy;&amp;ocy;&amp;rcy;&amp;icy;&amp;yacy;.&amp;rcy;&amp;fcy;/images/ris/niznya-salda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56C7AA"/>
              </a:buClr>
              <a:buSzPct val="70000"/>
              <a:buFont typeface="Wingdings" pitchFamily="2" charset="2"/>
              <a:buChar char="n"/>
              <a:defRPr/>
            </a:pPr>
            <a:endParaRPr lang="ru-RU" sz="3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76492" name="AutoShape 12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56C7AA"/>
              </a:buClr>
              <a:buSzPct val="70000"/>
              <a:buFont typeface="Wingdings" pitchFamily="2" charset="2"/>
              <a:buChar char="n"/>
              <a:defRPr/>
            </a:pPr>
            <a:endParaRPr lang="ru-RU" sz="3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76493" name="AutoShape 13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24200" y="2714625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56C7AA"/>
              </a:buClr>
              <a:buSzPct val="70000"/>
              <a:buFont typeface="Wingdings" pitchFamily="2" charset="2"/>
              <a:buChar char="n"/>
              <a:defRPr/>
            </a:pPr>
            <a:endParaRPr lang="ru-RU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76494" name="AutoShape 14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3143250" y="2571750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56C7AA"/>
              </a:buClr>
              <a:buSzPct val="70000"/>
              <a:buFont typeface="Wingdings" pitchFamily="2" charset="2"/>
              <a:buChar char="n"/>
              <a:defRPr/>
            </a:pPr>
            <a:endParaRPr lang="ru-RU" sz="3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76495" name="AutoShape 15" descr="Карта Нижней Салды"/>
          <p:cNvSpPr>
            <a:spLocks noChangeAspect="1" noChangeArrowheads="1"/>
          </p:cNvSpPr>
          <p:nvPr/>
        </p:nvSpPr>
        <p:spPr bwMode="auto">
          <a:xfrm>
            <a:off x="6400800" y="16129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56C7AA"/>
              </a:buClr>
              <a:buSzPct val="70000"/>
              <a:buFont typeface="Wingdings" pitchFamily="2" charset="2"/>
              <a:buChar char="n"/>
              <a:defRPr/>
            </a:pPr>
            <a:endParaRPr lang="ru-RU" sz="3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82956" name="AutoShape 16" descr="Карта Нижней Салды"/>
          <p:cNvSpPr>
            <a:spLocks noChangeAspect="1" noChangeArrowheads="1"/>
          </p:cNvSpPr>
          <p:nvPr/>
        </p:nvSpPr>
        <p:spPr bwMode="auto">
          <a:xfrm>
            <a:off x="6372225" y="981075"/>
            <a:ext cx="17287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ru-RU" altLang="ru-RU" sz="2800" b="1">
              <a:solidFill>
                <a:srgbClr val="212745"/>
              </a:solidFill>
            </a:endParaRPr>
          </a:p>
        </p:txBody>
      </p:sp>
      <p:sp>
        <p:nvSpPr>
          <p:cNvPr id="276497" name="AutoShape 17" descr="&amp;Ncy;&amp;icy;&amp;zhcy;&amp;ncy;&amp;yacy;&amp;yacy; &amp;Scy;&amp;acy;&amp;lcy;&amp;dcy;&amp;acy;"/>
          <p:cNvSpPr>
            <a:spLocks noChangeAspect="1" noChangeArrowheads="1"/>
          </p:cNvSpPr>
          <p:nvPr/>
        </p:nvSpPr>
        <p:spPr bwMode="auto">
          <a:xfrm>
            <a:off x="155575" y="46038"/>
            <a:ext cx="2895600" cy="142875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56C7AA"/>
              </a:buClr>
              <a:buSzPct val="70000"/>
              <a:buFont typeface="Wingdings" pitchFamily="2" charset="2"/>
              <a:buChar char="n"/>
              <a:defRPr/>
            </a:pPr>
            <a:endParaRPr lang="ru-RU" sz="3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76498" name="AutoShape 18" descr="&amp;Kcy;&amp;acy;&amp;rcy;&amp;tcy;&amp;acy; &amp;Ncy;&amp;icy;&amp;zhcy;&amp;ncy;&amp;iecy;&amp;jcy; &amp;Scy;&amp;acy;&amp;lcy;&amp;dcy;&amp;ycy;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56C7AA"/>
              </a:buClr>
              <a:buSzPct val="70000"/>
              <a:buFont typeface="Wingdings" pitchFamily="2" charset="2"/>
              <a:buChar char="n"/>
              <a:defRPr/>
            </a:pPr>
            <a:endParaRPr lang="ru-RU" sz="3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76500" name="AutoShape 20" descr="Nizhnyaja_Salda"/>
          <p:cNvSpPr>
            <a:spLocks noChangeAspect="1" noChangeArrowheads="1"/>
          </p:cNvSpPr>
          <p:nvPr/>
        </p:nvSpPr>
        <p:spPr bwMode="auto">
          <a:xfrm>
            <a:off x="5651500" y="3213100"/>
            <a:ext cx="304800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56C7AA"/>
              </a:buClr>
              <a:buSzPct val="70000"/>
              <a:buFont typeface="Wingdings" pitchFamily="2" charset="2"/>
              <a:buChar char="n"/>
              <a:defRPr/>
            </a:pPr>
            <a:endParaRPr lang="ru-RU" sz="3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8296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 sz="3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2961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 sz="3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2962" name="TextBox 1"/>
          <p:cNvSpPr txBox="1">
            <a:spLocks noChangeArrowheads="1"/>
          </p:cNvSpPr>
          <p:nvPr/>
        </p:nvSpPr>
        <p:spPr bwMode="auto">
          <a:xfrm>
            <a:off x="642938" y="285750"/>
            <a:ext cx="7929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56C7AA"/>
              </a:buClr>
              <a:buSzPct val="70000"/>
              <a:buFont typeface="Wingdings" pitchFamily="2" charset="2"/>
              <a:buNone/>
            </a:pPr>
            <a:r>
              <a:rPr lang="ru-RU" alt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Городской округ Нижняя Салда</a:t>
            </a:r>
          </a:p>
        </p:txBody>
      </p:sp>
      <p:pic>
        <p:nvPicPr>
          <p:cNvPr id="82963" name="Picture 22" descr="\\File-server\обмен\Отдел экономики\карта\img4_6.jpg"/>
          <p:cNvPicPr>
            <a:picLocks noChangeAspect="1" noChangeArrowheads="1"/>
          </p:cNvPicPr>
          <p:nvPr/>
        </p:nvPicPr>
        <p:blipFill>
          <a:blip r:embed="rId2"/>
          <a:srcRect l="5252" t="4060" r="3036" b="2901"/>
          <a:stretch>
            <a:fillRect/>
          </a:stretch>
        </p:blipFill>
        <p:spPr bwMode="auto">
          <a:xfrm>
            <a:off x="3992563" y="1057275"/>
            <a:ext cx="48164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64" name="TextBox 2"/>
          <p:cNvSpPr txBox="1">
            <a:spLocks noChangeArrowheads="1"/>
          </p:cNvSpPr>
          <p:nvPr/>
        </p:nvSpPr>
        <p:spPr bwMode="auto">
          <a:xfrm>
            <a:off x="3992563" y="1765300"/>
            <a:ext cx="615950" cy="1206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08513" y="1219200"/>
            <a:ext cx="2628900" cy="393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Прямоугольник 2"/>
          <p:cNvSpPr>
            <a:spLocks noChangeArrowheads="1"/>
          </p:cNvSpPr>
          <p:nvPr/>
        </p:nvSpPr>
        <p:spPr bwMode="auto">
          <a:xfrm>
            <a:off x="3276600" y="304800"/>
            <a:ext cx="5715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19088" indent="-319088" algn="ctr">
              <a:buClr>
                <a:srgbClr val="C3260C"/>
              </a:buClr>
              <a:buSzPct val="128000"/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Расходы по подразделу  0409 </a:t>
            </a:r>
          </a:p>
          <a:p>
            <a:pPr marL="319088" indent="-319088" algn="ctr">
              <a:buClr>
                <a:srgbClr val="C3260C"/>
              </a:buClr>
              <a:buSzPct val="128000"/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«Дорожное хозяйство»</a:t>
            </a:r>
            <a:endParaRPr lang="ru-RU" altLang="ru-RU" sz="2400" b="1" dirty="0">
              <a:solidFill>
                <a:srgbClr val="00421E"/>
              </a:solidFill>
              <a:latin typeface="Bookman Old Style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1379" name="Прямоугольник 6"/>
          <p:cNvSpPr>
            <a:spLocks noChangeArrowheads="1"/>
          </p:cNvSpPr>
          <p:nvPr/>
        </p:nvSpPr>
        <p:spPr bwMode="auto">
          <a:xfrm>
            <a:off x="4392613" y="3789363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alt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2" name="Прямоугольник 8"/>
          <p:cNvSpPr>
            <a:spLocks noChangeArrowheads="1"/>
          </p:cNvSpPr>
          <p:nvPr/>
        </p:nvSpPr>
        <p:spPr bwMode="auto">
          <a:xfrm>
            <a:off x="3327400" y="1135063"/>
            <a:ext cx="5638800" cy="584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 данному подразделу предусмотрены бюджетные ассигнования в сумме 41 598 000,00 руб. </a:t>
            </a:r>
          </a:p>
        </p:txBody>
      </p:sp>
      <p:pic>
        <p:nvPicPr>
          <p:cNvPr id="101381" name="Picture 8" descr="C:\Users\ZAMECON\Desktop\ФИНУПР\БЮДЖЕТ\ФОТО для ОТЧЕТОВ по бюджету\2019\Чистый город\IMG-1e5ebddfaf75a984d3efd3b863504906-V.jpg"/>
          <p:cNvPicPr>
            <a:picLocks noChangeAspect="1" noChangeArrowheads="1"/>
          </p:cNvPicPr>
          <p:nvPr/>
        </p:nvPicPr>
        <p:blipFill>
          <a:blip r:embed="rId2"/>
          <a:srcRect t="17763" b="25858"/>
          <a:stretch>
            <a:fillRect/>
          </a:stretch>
        </p:blipFill>
        <p:spPr bwMode="auto">
          <a:xfrm>
            <a:off x="254000" y="103188"/>
            <a:ext cx="289560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395663" y="1792288"/>
            <a:ext cx="5638800" cy="2368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/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2021 году запланировано финансирование следующих  мероприятий: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содержание дорог – 10 400 000,00 руб.;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капитальный ремонт автодороги по ул. Карла Маркса, в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строительный и авторский контроль – 29 180 000,00 руб.;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ремонт автомобильных дорог – 918 000,00 руб.;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мероприятия по повышению безопасности участников дорожного движения – 1 000 000,00 руб.</a:t>
            </a:r>
            <a:endParaRPr lang="ru-RU" dirty="0"/>
          </a:p>
        </p:txBody>
      </p:sp>
      <p:pic>
        <p:nvPicPr>
          <p:cNvPr id="101383" name="Picture 6" descr="Афиша Дворца культуры им.&amp;nbsp;Ленина на сентябрь 2015 года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13416" t="10005" r="19373" b="35268"/>
          <a:stretch>
            <a:fillRect/>
          </a:stretch>
        </p:blipFill>
        <p:spPr bwMode="auto">
          <a:xfrm>
            <a:off x="3124200" y="4648200"/>
            <a:ext cx="2895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4" name="Picture 8" descr="H:\Люба\Фотки\2020\Админ\город\20200214_150415.jpg"/>
          <p:cNvPicPr>
            <a:picLocks noChangeAspect="1" noChangeArrowheads="1"/>
          </p:cNvPicPr>
          <p:nvPr/>
        </p:nvPicPr>
        <p:blipFill>
          <a:blip r:embed="rId5"/>
          <a:srcRect l="2702" r="13513" b="13515"/>
          <a:stretch>
            <a:fillRect/>
          </a:stretch>
        </p:blipFill>
        <p:spPr bwMode="auto">
          <a:xfrm>
            <a:off x="304800" y="2286000"/>
            <a:ext cx="2819400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5" name="Picture 12" descr="H:\Фото города\До ремонтов\К. Маркса\20190807_141000.jpg"/>
          <p:cNvPicPr>
            <a:picLocks noChangeAspect="1" noChangeArrowheads="1"/>
          </p:cNvPicPr>
          <p:nvPr/>
        </p:nvPicPr>
        <p:blipFill>
          <a:blip r:embed="rId6"/>
          <a:srcRect t="3703"/>
          <a:stretch>
            <a:fillRect/>
          </a:stretch>
        </p:blipFill>
        <p:spPr bwMode="auto">
          <a:xfrm>
            <a:off x="6143625" y="4648200"/>
            <a:ext cx="28479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381000"/>
            <a:ext cx="6629400" cy="1143000"/>
          </a:xfrm>
        </p:spPr>
        <p:txBody>
          <a:bodyPr/>
          <a:lstStyle/>
          <a:p>
            <a:pPr marL="0" algn="ctr" eaLnBrk="1" fontAlgn="t" hangingPunct="1"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00421E"/>
                </a:solidFill>
                <a:effectLst/>
                <a:latin typeface="Bookman Old Style"/>
                <a:ea typeface="+mn-ea"/>
                <a:cs typeface="+mn-cs"/>
              </a:rPr>
              <a:t>Расходы по разделу 0500 </a:t>
            </a:r>
            <a:br>
              <a:rPr lang="ru-RU" sz="2800" dirty="0">
                <a:solidFill>
                  <a:srgbClr val="00421E"/>
                </a:solidFill>
                <a:effectLst/>
                <a:latin typeface="Bookman Old Style"/>
                <a:ea typeface="+mn-ea"/>
                <a:cs typeface="+mn-cs"/>
              </a:rPr>
            </a:br>
            <a:r>
              <a:rPr lang="ru-RU" sz="2800" dirty="0">
                <a:solidFill>
                  <a:srgbClr val="00421E"/>
                </a:solidFill>
                <a:effectLst/>
                <a:latin typeface="Bookman Old Style"/>
                <a:ea typeface="+mn-ea"/>
                <a:cs typeface="+mn-cs"/>
              </a:rPr>
              <a:t>«Жилищно-коммунальное хозяйство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/>
                <a:ea typeface="+mn-ea"/>
                <a:cs typeface="+mn-cs"/>
              </a:rPr>
              <a:t>»  тыс. руб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/>
                <a:ea typeface="+mn-ea"/>
                <a:cs typeface="+mn-cs"/>
              </a:rPr>
              <a:t>.</a:t>
            </a:r>
          </a:p>
        </p:txBody>
      </p:sp>
      <p:pic>
        <p:nvPicPr>
          <p:cNvPr id="102403" name="Picture 2" descr="https://i.ytimg.com/vi/F-VLecNpBxg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128838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57200" y="2438400"/>
          <a:ext cx="7772400" cy="3614738"/>
        </p:xfrm>
        <a:graphic>
          <a:graphicData uri="http://schemas.openxmlformats.org/drawingml/2006/table">
            <a:tbl>
              <a:tblPr/>
              <a:tblGrid>
                <a:gridCol w="4953000"/>
                <a:gridCol w="2819400"/>
              </a:tblGrid>
              <a:tr h="7407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Направление расходов</a:t>
                      </a:r>
                    </a:p>
                  </a:txBody>
                  <a:tcPr marL="9109" marR="9109" marT="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2021 </a:t>
                      </a:r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год </a:t>
                      </a:r>
                      <a:endParaRPr lang="ru-RU" sz="2400" b="1" i="0" u="none" strike="noStrike" dirty="0" smtClean="0">
                        <a:solidFill>
                          <a:schemeClr val="tx1"/>
                        </a:solidFill>
                        <a:effectLst/>
                        <a:latin typeface="Bookman Old Style"/>
                      </a:endParaRPr>
                    </a:p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проект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effectLst/>
                        <a:latin typeface="Bookman Old Style"/>
                      </a:endParaRPr>
                    </a:p>
                  </a:txBody>
                  <a:tcPr marL="9109" marR="9109" marT="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190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Жилищное хозяйство</a:t>
                      </a:r>
                    </a:p>
                  </a:txBody>
                  <a:tcPr marL="9109" marR="9109" marT="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1 192,44</a:t>
                      </a:r>
                      <a:endParaRPr lang="ru-RU" sz="2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09" marR="9109" marT="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49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Коммунальное хозяйство</a:t>
                      </a:r>
                    </a:p>
                  </a:txBody>
                  <a:tcPr marL="9109" marR="9109" marT="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32 554,55</a:t>
                      </a:r>
                      <a:endParaRPr lang="ru-RU" sz="2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09" marR="9109" marT="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374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</a:txBody>
                  <a:tcPr marL="9109" marR="9109" marT="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noProof="0" dirty="0" smtClean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30 016,05</a:t>
                      </a:r>
                      <a:endParaRPr lang="ru-RU" sz="2400" b="1" i="0" u="none" strike="noStrike" kern="1200" dirty="0">
                        <a:solidFill>
                          <a:srgbClr val="00421E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09" marR="9109" marT="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106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109" marR="9109" marT="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8 384,00</a:t>
                      </a:r>
                      <a:endParaRPr lang="ru-RU" sz="2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09" marR="9109" marT="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5915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ВСЕГО РАСХОДОВ</a:t>
                      </a:r>
                    </a:p>
                  </a:txBody>
                  <a:tcPr marL="9109" marR="9109" marT="91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u="none" strike="noStrike" kern="1200" noProof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72 147,0</a:t>
                      </a:r>
                    </a:p>
                  </a:txBody>
                  <a:tcPr marL="9109" marR="9109" marT="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8600"/>
            <a:ext cx="8458200" cy="990600"/>
          </a:xfrm>
        </p:spPr>
        <p:txBody>
          <a:bodyPr/>
          <a:lstStyle/>
          <a:p>
            <a:pPr algn="ctr">
              <a:buFont typeface="Georgia" pitchFamily="18" charset="0"/>
              <a:buNone/>
              <a:defRPr/>
            </a:pPr>
            <a:r>
              <a:rPr lang="ru-RU" sz="2800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подразделу 0501 </a:t>
            </a:r>
            <a:br>
              <a:rPr lang="ru-RU" sz="2800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«Жилищное хозяйство»</a:t>
            </a:r>
            <a:r>
              <a:rPr lang="ru-RU" sz="1800" i="1" u="sng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u="sng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ru-RU" sz="1800" i="1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312863"/>
            <a:ext cx="8610600" cy="6461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запланированы в сумме 1 192 440,00 руб. на уплату взносов на капитальный ремонт общего имущества муниципального жилищного фонда.</a:t>
            </a:r>
          </a:p>
        </p:txBody>
      </p:sp>
      <p:pic>
        <p:nvPicPr>
          <p:cNvPr id="10342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209800"/>
            <a:ext cx="5105400" cy="382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Прямоугольник 2"/>
          <p:cNvSpPr>
            <a:spLocks noChangeArrowheads="1"/>
          </p:cNvSpPr>
          <p:nvPr/>
        </p:nvSpPr>
        <p:spPr bwMode="auto">
          <a:xfrm>
            <a:off x="152400" y="1"/>
            <a:ext cx="8763000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421E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  <a:ea typeface="+mj-ea"/>
                <a:cs typeface="Times New Roman" pitchFamily="18" charset="0"/>
              </a:rPr>
              <a:t>Расходы по подразделу 0502 «Коммунальное хозяйство»</a:t>
            </a:r>
            <a:r>
              <a:rPr lang="ru-RU" sz="2800" i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51" name="AutoShape 2" descr="https://newsnn.ru/attachments/8d7c425745f112a419fa82622416099bd595e70b/store/fill/1200/630/59d38381fc78dd6932f8ce5ac2b5472c184bf33d84ea090e54b3b9f9ab27/%D0%B3%D0%B0%D0%B7%D0%BE%D0%BF%D1%80%D0%BE%D0%BE%D0%B4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452" name="AutoShape 6" descr="https://lentachel.ru/netcat_files/Image/foto/2018/03/14/4c55f08dc93507eedd07fcae2dbdb9bc/gaz_na_sele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453" name="AutoShape 8" descr="https://lentachel.ru/netcat_files/Image/foto/2018/03/14/4c55f08dc93507eedd07fcae2dbdb9bc/gaz_na_sele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4454" name="Picture 7" descr="http://bredynews.ru/media/k2/items/cache/f62a17f794a03b17a2684f0886667d26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4254500"/>
            <a:ext cx="31242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917575"/>
            <a:ext cx="8763000" cy="1600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Проектом бюджета на 2021 год запланировано финансирование следующих  мероприятий: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продолжение строительства объекта «Сооружение биологической очистки 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хозбытовых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сточных   вод  производительностью  6000  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мз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/сутки  ГО  Нижняя Салда» (доля 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-  26 047 358,00 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пуск и врезка газопровода 2 очередь – 500 000,00 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строительство блочной газовой котельной по адресу ул. К. Либкнехта, 79б–  1 250 000,00 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технологическое присоединение газопровода высокого давления до границ земельного участка </a:t>
            </a:r>
          </a:p>
          <a:p>
            <a:pPr>
              <a:buClr>
                <a:srgbClr val="C00000"/>
              </a:buClr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ул. К. Либкнехта, 79б – 4 757 190,00  руб.</a:t>
            </a:r>
            <a:endParaRPr lang="ru-RU" dirty="0"/>
          </a:p>
        </p:txBody>
      </p:sp>
      <p:pic>
        <p:nvPicPr>
          <p:cNvPr id="104456" name="Picture 9" descr="C:\Users\ZAMECON\Desktop\ФИНУПР\БЮДЖЕТ\ФОТО для ОТЧЕТОВ по бюджету\2020\очистные\1605767634_ochistnye-sooruzhenija-1.jpg"/>
          <p:cNvPicPr>
            <a:picLocks noChangeAspect="1" noChangeArrowheads="1"/>
          </p:cNvPicPr>
          <p:nvPr/>
        </p:nvPicPr>
        <p:blipFill>
          <a:blip r:embed="rId3"/>
          <a:srcRect l="5104" t="28766"/>
          <a:stretch>
            <a:fillRect/>
          </a:stretch>
        </p:blipFill>
        <p:spPr bwMode="auto">
          <a:xfrm>
            <a:off x="314325" y="2667000"/>
            <a:ext cx="4953000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7162800" cy="685800"/>
          </a:xfrm>
        </p:spPr>
        <p:txBody>
          <a:bodyPr/>
          <a:lstStyle/>
          <a:p>
            <a:pPr algn="ctr">
              <a:buFont typeface="Georgia" pitchFamily="18" charset="0"/>
              <a:buNone/>
              <a:defRPr/>
            </a:pPr>
            <a:r>
              <a:rPr lang="ru-RU" sz="2800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подразделу 0503 «Благоустройство»</a:t>
            </a:r>
            <a:r>
              <a:rPr lang="ru-RU" sz="1800" i="1" u="sng" dirty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u="sng" dirty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effectLst/>
              </a:rPr>
              <a:t> 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lang="ru-RU" sz="1400" dirty="0"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000" y="1219200"/>
            <a:ext cx="6496050" cy="26781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По данному подразделу предусмотрены бюджетные ассигнования   –  30 016 050,00   руб. на: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содержание уличного освещения – 5 000 000,00 руб.;	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санитарная уборка города - 2 500 000,00 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содержание городской бани - 2 700 000,00 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санитарного состояния территории городского округа Нижняя Салда  - 500 000,00 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благоустройство пл. Быкова– 18 842 050,00 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содержание объектов благоустройства (малые архитектурные формы) – </a:t>
            </a:r>
          </a:p>
          <a:p>
            <a:pPr>
              <a:buClr>
                <a:srgbClr val="C00000"/>
              </a:buClr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400 000,00 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населения питьевой водой стандартного качества – 74 000,00 руб.</a:t>
            </a:r>
          </a:p>
        </p:txBody>
      </p:sp>
      <p:pic>
        <p:nvPicPr>
          <p:cNvPr id="10547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4075113"/>
            <a:ext cx="4262438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032250"/>
            <a:ext cx="19494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9" descr="C:\Users\ZAMECON\Desktop\ФИНУПР\БЮДЖЕТ\ФОТО для ОТЧЕТОВ по бюджету\2020\чистый город\PlkOuQHv8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3429000"/>
            <a:ext cx="21145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11" descr="C:\Users\ZAMECON\Desktop\ФИНУПР\БЮДЖЕТ\ФОТО для ОТЧЕТОВ по бюджету\2019\п. Коммуны\rYu3hlT4zyI[1].jpg"/>
          <p:cNvPicPr>
            <a:picLocks noChangeAspect="1" noChangeArrowheads="1"/>
          </p:cNvPicPr>
          <p:nvPr/>
        </p:nvPicPr>
        <p:blipFill>
          <a:blip r:embed="rId5"/>
          <a:srcRect l="17383" t="34019" r="43085" b="30219"/>
          <a:stretch>
            <a:fillRect/>
          </a:stretch>
        </p:blipFill>
        <p:spPr bwMode="auto">
          <a:xfrm>
            <a:off x="6846888" y="304800"/>
            <a:ext cx="213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0" name="Picture 12" descr="C:\Users\ZAMECON\Desktop\ФИНУПР\БЮДЖЕТ\ФОТО для ОТЧЕТОВ по бюджету\2020\g1epzYcsXLM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0" y="1905000"/>
            <a:ext cx="21050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1" name="Picture 10" descr="H:\Фото города\аэросъёмка Нижняя Салда 2019 осень_files\водянка 1.jpg"/>
          <p:cNvPicPr>
            <a:picLocks noChangeAspect="1" noChangeArrowheads="1"/>
          </p:cNvPicPr>
          <p:nvPr/>
        </p:nvPicPr>
        <p:blipFill>
          <a:blip r:embed="rId7"/>
          <a:srcRect l="21875" t="30208" r="24219" b="20833"/>
          <a:stretch>
            <a:fillRect/>
          </a:stretch>
        </p:blipFill>
        <p:spPr bwMode="auto">
          <a:xfrm>
            <a:off x="6858000" y="5029200"/>
            <a:ext cx="21256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0"/>
            <a:ext cx="8991600" cy="1287463"/>
          </a:xfrm>
        </p:spPr>
        <p:txBody>
          <a:bodyPr/>
          <a:lstStyle/>
          <a:p>
            <a:pPr marL="0" indent="0" algn="l">
              <a:buFont typeface="Georgia" pitchFamily="18" charset="0"/>
              <a:buNone/>
              <a:defRPr/>
            </a:pPr>
            <a:r>
              <a:rPr lang="ru-RU" sz="2800" dirty="0" smtClean="0">
                <a:solidFill>
                  <a:srgbClr val="00421E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Расходы по разделу 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0600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                     «Охрана  окружающей среды»                                						тыс. руб.          </a:t>
            </a:r>
            <a:r>
              <a:rPr lang="ru-RU" sz="11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/>
            </a:r>
            <a:br>
              <a:rPr lang="ru-RU" sz="11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</a:br>
            <a:r>
              <a:rPr lang="ru-RU" sz="11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/>
            </a:r>
            <a:br>
              <a:rPr lang="ru-RU" sz="11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</a:br>
            <a:r>
              <a:rPr lang="ru-RU" sz="11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/>
            </a:r>
            <a:br>
              <a:rPr lang="ru-RU" sz="11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</a:br>
            <a:r>
              <a:rPr lang="ru-RU" sz="11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/>
            </a:r>
            <a:br>
              <a:rPr lang="ru-RU" sz="11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</a:br>
            <a:r>
              <a:rPr lang="ru-RU" sz="14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/>
            </a:r>
            <a:br>
              <a:rPr lang="ru-RU" sz="14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</a:br>
            <a:r>
              <a:rPr lang="ru-RU" sz="11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/>
            </a:r>
            <a:br>
              <a:rPr lang="ru-RU" sz="11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</a:br>
            <a:r>
              <a:rPr lang="ru-RU" sz="1400" dirty="0" smtClean="0">
                <a:effectLst/>
              </a:rPr>
              <a:t>	</a:t>
            </a:r>
            <a:br>
              <a:rPr lang="ru-RU" sz="1400" dirty="0" smtClean="0">
                <a:effectLst/>
              </a:rPr>
            </a:br>
            <a:r>
              <a:rPr lang="ru-RU" sz="11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/>
            </a:r>
            <a:br>
              <a:rPr lang="ru-RU" sz="11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</a:br>
            <a:r>
              <a:rPr lang="ru-RU" sz="1400" dirty="0" smtClean="0">
                <a:effectLst/>
              </a:rPr>
              <a:t/>
            </a:r>
            <a:br>
              <a:rPr lang="ru-RU" sz="1400" dirty="0" smtClean="0">
                <a:effectLst/>
              </a:rPr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> </a:t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106499" name="Picture 3" descr="380b8a99c134227e95f6f205161099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48006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113" y="0"/>
            <a:ext cx="2286001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Рисунок 6"/>
          <p:cNvPicPr>
            <a:picLocks noChangeAspect="1" noChangeArrowheads="1"/>
          </p:cNvPicPr>
          <p:nvPr/>
        </p:nvPicPr>
        <p:blipFill>
          <a:blip r:embed="rId4" cstate="print"/>
          <a:srcRect l="5104" t="6673" r="6387" b="11234"/>
          <a:stretch>
            <a:fillRect/>
          </a:stretch>
        </p:blipFill>
        <p:spPr bwMode="auto">
          <a:xfrm>
            <a:off x="228600" y="4800600"/>
            <a:ext cx="3048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Picture 5"/>
          <p:cNvPicPr>
            <a:picLocks noChangeAspect="1" noChangeArrowheads="1"/>
          </p:cNvPicPr>
          <p:nvPr/>
        </p:nvPicPr>
        <p:blipFill>
          <a:blip r:embed="rId5"/>
          <a:srcRect t="7619"/>
          <a:stretch>
            <a:fillRect/>
          </a:stretch>
        </p:blipFill>
        <p:spPr bwMode="auto">
          <a:xfrm>
            <a:off x="6324600" y="4800600"/>
            <a:ext cx="26670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2133600"/>
            <a:ext cx="8686800" cy="172354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/>
            </a:r>
            <a:br>
              <a:rPr lang="ru-RU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</a:b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Расходы по подразделу на 2021 год – 1 312 000,00 руб., в т.ч. </a:t>
            </a:r>
            <a:b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- 1 200 000,00 руб. содержание полигона;</a:t>
            </a:r>
            <a:b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- 60 000,00 руб. на обустройство источников нецентрализованного водоснабжения;</a:t>
            </a:r>
            <a:b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- 52 000,00 руб. сбор, обезвреживание ртутьсодержащих ламп, проведение массовых экологических акций.</a:t>
            </a:r>
            <a:r>
              <a:rPr lang="ru-RU" sz="18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0"/>
            <a:ext cx="6858000" cy="7620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i="1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Расходы по разделу 0700 «Образование», тыс. руб.</a:t>
            </a:r>
            <a:r>
              <a:rPr lang="ru-RU" sz="3600" i="1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i="1" dirty="0"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23" name="Rectangle 9"/>
          <p:cNvSpPr>
            <a:spLocks noChangeArrowheads="1"/>
          </p:cNvSpPr>
          <p:nvPr/>
        </p:nvSpPr>
        <p:spPr bwMode="auto">
          <a:xfrm>
            <a:off x="0" y="6096000"/>
            <a:ext cx="85344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30000"/>
              </a:spcBef>
            </a:pPr>
            <a:endParaRPr lang="ru-RU" altLang="ru-RU" sz="1800" b="1">
              <a:latin typeface="Times New Roman" pitchFamily="18" charset="0"/>
            </a:endParaRPr>
          </a:p>
        </p:txBody>
      </p:sp>
      <p:pic>
        <p:nvPicPr>
          <p:cNvPr id="107524" name="Picture 32" descr="http://newpravkonkurs.ru/Content/images/02.jpg"/>
          <p:cNvPicPr>
            <a:picLocks noChangeAspect="1" noChangeArrowheads="1"/>
          </p:cNvPicPr>
          <p:nvPr/>
        </p:nvPicPr>
        <p:blipFill>
          <a:blip r:embed="rId3"/>
          <a:srcRect t="6934" b="7462"/>
          <a:stretch>
            <a:fillRect/>
          </a:stretch>
        </p:blipFill>
        <p:spPr bwMode="auto">
          <a:xfrm>
            <a:off x="-25400" y="0"/>
            <a:ext cx="23114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57200" y="1981200"/>
          <a:ext cx="8229600" cy="4354513"/>
        </p:xfrm>
        <a:graphic>
          <a:graphicData uri="http://schemas.openxmlformats.org/drawingml/2006/table">
            <a:tbl>
              <a:tblPr/>
              <a:tblGrid>
                <a:gridCol w="5478596"/>
                <a:gridCol w="2751004"/>
              </a:tblGrid>
              <a:tr h="7406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effectLst/>
                          <a:latin typeface="Bookman Old Style"/>
                        </a:rPr>
                        <a:t>Направление расходов</a:t>
                      </a:r>
                    </a:p>
                  </a:txBody>
                  <a:tcPr marL="9109" marR="9109" marT="9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effectLst/>
                          <a:latin typeface="Bookman Old Style"/>
                        </a:rPr>
                        <a:t>2021 год</a:t>
                      </a:r>
                      <a:endParaRPr lang="ru-RU" sz="2400" b="1" i="0" u="none" strike="noStrike" dirty="0">
                        <a:effectLst/>
                        <a:latin typeface="Bookman Old Style"/>
                      </a:endParaRPr>
                    </a:p>
                  </a:txBody>
                  <a:tcPr marL="9109" marR="9109" marT="9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7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</a:p>
                  </a:txBody>
                  <a:tcPr marL="9109" marR="9109" marT="9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 smtClean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116 392, 6</a:t>
                      </a:r>
                      <a:endParaRPr lang="ru-RU" sz="2400" b="1" i="0" u="none" strike="noStrike" kern="1200" dirty="0">
                        <a:solidFill>
                          <a:srgbClr val="00421E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7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</a:t>
                      </a:r>
                    </a:p>
                  </a:txBody>
                  <a:tcPr marL="9109" marR="9109" marT="9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178 857,1</a:t>
                      </a:r>
                    </a:p>
                  </a:txBody>
                  <a:tcPr marT="45707" marB="4570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621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109" marR="9109" marT="9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41 944,0</a:t>
                      </a:r>
                      <a:endParaRPr lang="ru-RU" sz="24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7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Молодежная политика</a:t>
                      </a:r>
                    </a:p>
                  </a:txBody>
                  <a:tcPr marL="9109" marR="9109" marT="9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12 397,4</a:t>
                      </a:r>
                      <a:endParaRPr lang="ru-RU" sz="24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621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109" marR="9109" marT="9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 smtClean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22 155,3</a:t>
                      </a:r>
                      <a:endParaRPr lang="ru-RU" sz="2400" b="1" i="0" u="none" strike="noStrike" kern="1200" dirty="0">
                        <a:solidFill>
                          <a:srgbClr val="00421E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07" marB="4570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18134"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ВСЕГО РАСХОДОВ</a:t>
                      </a:r>
                    </a:p>
                  </a:txBody>
                  <a:tcPr marL="9109" marR="9109" marT="910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u="none" strike="noStrike" kern="1200" noProof="0" dirty="0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+mn-ea"/>
                          <a:cs typeface="+mn-cs"/>
                        </a:rPr>
                        <a:t>371 746,4</a:t>
                      </a:r>
                      <a:endParaRPr lang="ru-RU" sz="2800" b="1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Bookman Old Style"/>
                        <a:ea typeface="+mn-ea"/>
                        <a:cs typeface="+mn-cs"/>
                      </a:endParaRPr>
                    </a:p>
                  </a:txBody>
                  <a:tcPr marT="45707" marB="4570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0" y="762000"/>
            <a:ext cx="5715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Структурное подразделение  МДОУДСКВ «Радуга»</a:t>
            </a:r>
            <a:br>
              <a:rPr lang="ru-RU" sz="2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детский сад «Солнышко» </a:t>
            </a:r>
            <a:r>
              <a:rPr lang="ru-RU" sz="2400" b="1" dirty="0">
                <a:solidFill>
                  <a:srgbClr val="007E39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  <a:ea typeface="+mj-ea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7E39"/>
                </a:solidFill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  <a:ea typeface="+mj-ea"/>
                <a:cs typeface="Times New Roman" pitchFamily="18" charset="0"/>
              </a:rPr>
            </a:br>
            <a:endParaRPr lang="ru-RU" sz="2400" dirty="0">
              <a:effectLst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325" y="4408488"/>
            <a:ext cx="3265488" cy="7080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Ремонт туалетных комнат -595 940,00 руб.</a:t>
            </a:r>
          </a:p>
        </p:txBody>
      </p:sp>
      <p:sp>
        <p:nvSpPr>
          <p:cNvPr id="108548" name="AutoShape 9" descr="https://do.e1.ru/preview/do/d475cde86b2a42d9dc51c87f995510d3_1547387676_1000_750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8549" name="Picture 13" descr="https://bryansku.ru/wp-content/uploads/2016/04/%D1%82%D1%83%D0%B0%D0%BB%D0%B5%D1%82%D1%8B.jpg"/>
          <p:cNvPicPr>
            <a:picLocks noChangeAspect="1" noChangeArrowheads="1"/>
          </p:cNvPicPr>
          <p:nvPr/>
        </p:nvPicPr>
        <p:blipFill>
          <a:blip r:embed="rId2"/>
          <a:srcRect t="18420"/>
          <a:stretch>
            <a:fillRect/>
          </a:stretch>
        </p:blipFill>
        <p:spPr bwMode="auto">
          <a:xfrm>
            <a:off x="4038600" y="3581400"/>
            <a:ext cx="4343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8" descr="C:\Users\ZAMECON\Desktop\2018 год фото\Солнышко\20180720_160102.jpg"/>
          <p:cNvPicPr>
            <a:picLocks noChangeAspect="1" noChangeArrowheads="1"/>
          </p:cNvPicPr>
          <p:nvPr/>
        </p:nvPicPr>
        <p:blipFill>
          <a:blip r:embed="rId3"/>
          <a:srcRect b="19318"/>
          <a:stretch>
            <a:fillRect/>
          </a:stretch>
        </p:blipFill>
        <p:spPr bwMode="auto">
          <a:xfrm>
            <a:off x="161925" y="1189038"/>
            <a:ext cx="37766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463" y="152400"/>
            <a:ext cx="6511925" cy="1143000"/>
          </a:xfrm>
        </p:spPr>
        <p:txBody>
          <a:bodyPr/>
          <a:lstStyle/>
          <a:p>
            <a:pPr algn="l"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 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0701 Дошкольное образование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endParaRPr lang="ru-RU" sz="1600" i="1" dirty="0"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81000" y="3048000"/>
            <a:ext cx="8229600" cy="7080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на ремонт пищеблока в МБОУ «СОШ №5» ( 1 369 783,00 руб.) и МБОУ «СОШ №10» (1 455 000,00 руб.) </a:t>
            </a:r>
          </a:p>
        </p:txBody>
      </p:sp>
      <p:pic>
        <p:nvPicPr>
          <p:cNvPr id="109571" name="Рисунок 8" descr="школа 5 1.jpg"/>
          <p:cNvPicPr>
            <a:picLocks noChangeAspect="1"/>
          </p:cNvPicPr>
          <p:nvPr/>
        </p:nvPicPr>
        <p:blipFill>
          <a:blip r:embed="rId2"/>
          <a:srcRect l="17500" t="28645" r="8333" b="29645"/>
          <a:stretch>
            <a:fillRect/>
          </a:stretch>
        </p:blipFill>
        <p:spPr bwMode="auto">
          <a:xfrm>
            <a:off x="304800" y="685800"/>
            <a:ext cx="4876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Прямоугольник 10"/>
          <p:cNvSpPr>
            <a:spLocks noChangeArrowheads="1"/>
          </p:cNvSpPr>
          <p:nvPr/>
        </p:nvSpPr>
        <p:spPr bwMode="auto">
          <a:xfrm>
            <a:off x="2209800" y="0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0702 Общее образование</a:t>
            </a:r>
            <a:endParaRPr lang="ru-RU" sz="2800" b="1">
              <a:solidFill>
                <a:srgbClr val="00421E"/>
              </a:solidFill>
              <a:latin typeface="Bookman Old Style" pitchFamily="18" charset="0"/>
            </a:endParaRPr>
          </a:p>
        </p:txBody>
      </p:sp>
      <p:pic>
        <p:nvPicPr>
          <p:cNvPr id="109573" name="Рисунок 9" descr="20191008_134606.jpg"/>
          <p:cNvPicPr>
            <a:picLocks noChangeAspect="1"/>
          </p:cNvPicPr>
          <p:nvPr/>
        </p:nvPicPr>
        <p:blipFill>
          <a:blip r:embed="rId3"/>
          <a:srcRect b="14006"/>
          <a:stretch>
            <a:fillRect/>
          </a:stretch>
        </p:blipFill>
        <p:spPr bwMode="auto">
          <a:xfrm>
            <a:off x="3657600" y="3962400"/>
            <a:ext cx="4737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09600" y="3429000"/>
            <a:ext cx="8077200" cy="7080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на разработку проектно-сметной документации на ремонт кровли МАОУ ЦО №7 (500 000,00 руб.) и МОУ «Гимназия» (500 000,00 руб.)</a:t>
            </a:r>
          </a:p>
        </p:txBody>
      </p:sp>
      <p:sp>
        <p:nvSpPr>
          <p:cNvPr id="110595" name="AutoShape 10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6" name="AutoShape 12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7" name="AutoShape 14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8" name="AutoShape 16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3589338"/>
            <a:ext cx="13306425" cy="748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8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3589338"/>
            <a:ext cx="13306425" cy="748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0" name="Рисунок 11" descr="гимназия 2.jpg"/>
          <p:cNvPicPr>
            <a:picLocks noChangeAspect="1"/>
          </p:cNvPicPr>
          <p:nvPr/>
        </p:nvPicPr>
        <p:blipFill>
          <a:blip r:embed="rId2"/>
          <a:srcRect l="8333" t="31111" r="5000" b="25555"/>
          <a:stretch>
            <a:fillRect/>
          </a:stretch>
        </p:blipFill>
        <p:spPr bwMode="auto">
          <a:xfrm>
            <a:off x="2667000" y="4267200"/>
            <a:ext cx="62738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1" name="Picture 13" descr="C:\Users\admin\Desktop\ЛЮБА\ФОТО\аэросъёмка Нижняя Салда 2019 осень_files\цо 2.jpg"/>
          <p:cNvPicPr>
            <a:picLocks noChangeAspect="1" noChangeArrowheads="1"/>
          </p:cNvPicPr>
          <p:nvPr/>
        </p:nvPicPr>
        <p:blipFill>
          <a:blip r:embed="rId3"/>
          <a:srcRect l="3125" t="30208" r="3125" b="21875"/>
          <a:stretch>
            <a:fillRect/>
          </a:stretch>
        </p:blipFill>
        <p:spPr bwMode="auto">
          <a:xfrm>
            <a:off x="304800" y="838200"/>
            <a:ext cx="6324600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2" name="Прямоугольник 10"/>
          <p:cNvSpPr>
            <a:spLocks noChangeArrowheads="1"/>
          </p:cNvSpPr>
          <p:nvPr/>
        </p:nvSpPr>
        <p:spPr bwMode="auto">
          <a:xfrm>
            <a:off x="2209800" y="0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0702 Общее образование</a:t>
            </a:r>
            <a:endParaRPr lang="ru-RU" sz="2800" b="1">
              <a:solidFill>
                <a:srgbClr val="00421E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Содержимое 2"/>
          <p:cNvSpPr>
            <a:spLocks noGrp="1"/>
          </p:cNvSpPr>
          <p:nvPr>
            <p:ph sz="quarter" idx="13"/>
          </p:nvPr>
        </p:nvSpPr>
        <p:spPr>
          <a:xfrm>
            <a:off x="304800" y="609600"/>
            <a:ext cx="8477250" cy="5943600"/>
          </a:xfrm>
        </p:spPr>
        <p:txBody>
          <a:bodyPr/>
          <a:lstStyle/>
          <a:p>
            <a:pPr algn="just">
              <a:buFont typeface="Wingdings" pitchFamily="2" charset="2"/>
              <a:buChar char="ü"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– поступающие в бюджет денежные средства в соответствии с законодательством.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– направляемые из бюджета денежные средств на выполнение задач и функций государства.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Дефицит бюджета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– превышение расходов бюджета над его доходами.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Профицит бюджета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– превышение доходов бюджета над его расходами.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Бюджетные ассигнования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– предельные объемы денежных средств, предусмотренных в соответствующем финансовом году для исполнения бюджетных обязательств.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рты – средства, предоставляемые одним бюджетом бюджетной системы другому бюджету бюджетной системы. 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– совокупность федерального бюджета, бюджетов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   субъектов Российской Федерации ,  местных бюджетов и бюджетов государственных внебюджетных фондов 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Бюджетный процесс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– регламентируемая законодательством деятельность органов исполнительной власти , по составлению и рассмотрению проектов бюджетов , утверждению и исполнению бюджетов ,контролю за их исполнением , осуществлению бюджетного учета , составлению, внешней проверке , рассмотрению и утверждению бюджетной  отчетности.</a:t>
            </a:r>
          </a:p>
          <a:p>
            <a:pPr algn="just"/>
            <a:endParaRPr lang="ru-RU" sz="1600" smtClean="0"/>
          </a:p>
          <a:p>
            <a:endParaRPr lang="ru-RU" smtClean="0"/>
          </a:p>
        </p:txBody>
      </p:sp>
      <p:sp>
        <p:nvSpPr>
          <p:cNvPr id="83971" name="Прямоугольник 4"/>
          <p:cNvSpPr>
            <a:spLocks noChangeArrowheads="1"/>
          </p:cNvSpPr>
          <p:nvPr/>
        </p:nvSpPr>
        <p:spPr bwMode="auto">
          <a:xfrm>
            <a:off x="2725738" y="76200"/>
            <a:ext cx="4095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Основные понятия </a:t>
            </a:r>
            <a:endParaRPr lang="ru-RU" sz="2800" b="1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04800" y="762000"/>
            <a:ext cx="6019800" cy="13239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на ежемесячное денежное вознаграждение за классное руководство педагогическим работникам муниципальных образовательных организаций – 7 120 300,00 руб. </a:t>
            </a:r>
          </a:p>
        </p:txBody>
      </p:sp>
      <p:sp>
        <p:nvSpPr>
          <p:cNvPr id="111619" name="AutoShape 10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1620" name="AutoShape 12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1621" name="AutoShape 14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1622" name="AutoShape 16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3589338"/>
            <a:ext cx="13306425" cy="748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1623" name="AutoShape 18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3589338"/>
            <a:ext cx="13306425" cy="748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1624" name="Рисунок 10" descr="1535821001_img_8406-vsalderu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2667000"/>
            <a:ext cx="5334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5" name="Прямоугольник 10"/>
          <p:cNvSpPr>
            <a:spLocks noChangeArrowheads="1"/>
          </p:cNvSpPr>
          <p:nvPr/>
        </p:nvSpPr>
        <p:spPr bwMode="auto">
          <a:xfrm>
            <a:off x="2209800" y="0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0702 Общее образование</a:t>
            </a:r>
            <a:endParaRPr lang="ru-RU" sz="2800" b="1">
              <a:solidFill>
                <a:srgbClr val="00421E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1"/>
            <a:ext cx="8686800" cy="990600"/>
          </a:xfrm>
        </p:spPr>
        <p:txBody>
          <a:bodyPr/>
          <a:lstStyle/>
          <a:p>
            <a:pPr algn="l">
              <a:buFont typeface="Georgia" pitchFamily="18" charset="0"/>
              <a:buNone/>
              <a:defRPr/>
            </a:pPr>
            <a:r>
              <a:rPr lang="ru-RU" sz="2800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0703 Дополнительное образование детей</a:t>
            </a:r>
            <a:b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400" dirty="0">
                <a:effectLst/>
              </a:rPr>
              <a:t> </a:t>
            </a:r>
            <a:br>
              <a:rPr lang="ru-RU" sz="1400" dirty="0">
                <a:effectLst/>
              </a:rPr>
            </a:br>
            <a:r>
              <a:rPr lang="ru-RU" sz="1600" dirty="0" smtClean="0">
                <a:solidFill>
                  <a:srgbClr val="00421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421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dirty="0" smtClean="0">
                <a:solidFill>
                  <a:srgbClr val="00421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lang="ru-RU" sz="1600" dirty="0">
                <a:solidFill>
                  <a:srgbClr val="00421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00421E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400" dirty="0"/>
              <a:t> </a:t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112643" name="Рисунок 8" descr="1569525751_dji_0716-vsalde.jpg"/>
          <p:cNvPicPr>
            <a:picLocks noChangeAspect="1"/>
          </p:cNvPicPr>
          <p:nvPr/>
        </p:nvPicPr>
        <p:blipFill>
          <a:blip r:embed="rId2"/>
          <a:srcRect l="37500" t="21875" b="21875"/>
          <a:stretch>
            <a:fillRect/>
          </a:stretch>
        </p:blipFill>
        <p:spPr bwMode="auto">
          <a:xfrm>
            <a:off x="1600200" y="2209800"/>
            <a:ext cx="6172200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5800" y="1066800"/>
            <a:ext cx="7848600" cy="7080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Предусмотрены расходы на завершение  строительных работ  на объекте «Лыжная база» МБУ ДО ДЮСШ –  2 632 361,00 руб.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3733800" y="5257800"/>
            <a:ext cx="4953000" cy="101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на организацию отдыха , оздоровления детей  и организацию трудоустройства несовершеннолетних–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12 302 436,00 руб. </a:t>
            </a:r>
          </a:p>
        </p:txBody>
      </p:sp>
      <p:pic>
        <p:nvPicPr>
          <p:cNvPr id="113667" name="Picture 2" descr="http://све.рф/media/gallery/1/1/11244a0a9b70186c1a9e85619ce54dd3_900x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990600"/>
            <a:ext cx="5383213" cy="39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Прямоугольник 3"/>
          <p:cNvSpPr>
            <a:spLocks noChangeArrowheads="1"/>
          </p:cNvSpPr>
          <p:nvPr/>
        </p:nvSpPr>
        <p:spPr bwMode="auto">
          <a:xfrm>
            <a:off x="3444875" y="0"/>
            <a:ext cx="5699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0707 Молодежная политика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257800" y="1295400"/>
            <a:ext cx="3733800" cy="47085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на приобретение оборудования для реализации программ </a:t>
            </a:r>
            <a:r>
              <a:rPr lang="ru-RU" b="1" dirty="0" err="1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естественно-научного</a:t>
            </a: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цикла и </a:t>
            </a:r>
            <a:r>
              <a:rPr lang="ru-RU" b="1" dirty="0" err="1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профориентационной</a:t>
            </a: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работы в рамках реализации комплексной программы «Уральская инженерная школа»: 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МАОУ ЦО №7                  (184 500,00 руб.),  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МОУ «Гимназия» </a:t>
            </a:r>
          </a:p>
          <a:p>
            <a:pPr>
              <a:buClr>
                <a:srgbClr val="C00000"/>
              </a:buClr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(128 000,00 руб.), 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МБОУ «СОШ №5 </a:t>
            </a:r>
          </a:p>
          <a:p>
            <a:pPr>
              <a:buClr>
                <a:srgbClr val="C00000"/>
              </a:buClr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(95 000,00 руб.).</a:t>
            </a:r>
          </a:p>
        </p:txBody>
      </p:sp>
      <p:sp>
        <p:nvSpPr>
          <p:cNvPr id="114691" name="AutoShape 10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4692" name="AutoShape 12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4693" name="AutoShape 14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4694" name="AutoShape 16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3589338"/>
            <a:ext cx="13306425" cy="748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4695" name="AutoShape 18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3589338"/>
            <a:ext cx="13306425" cy="748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4696" name="Picture 2" descr="C:\Users\admin\Desktop\ЛЮБА\ФОТО\аэросъёмка Нижняя Салда 2019 осень_files\цо 3.jpg"/>
          <p:cNvPicPr>
            <a:picLocks noChangeAspect="1" noChangeArrowheads="1"/>
          </p:cNvPicPr>
          <p:nvPr/>
        </p:nvPicPr>
        <p:blipFill>
          <a:blip r:embed="rId2"/>
          <a:srcRect l="4167" t="27779" r="2779" b="14815"/>
          <a:stretch>
            <a:fillRect/>
          </a:stretch>
        </p:blipFill>
        <p:spPr bwMode="auto">
          <a:xfrm>
            <a:off x="228600" y="533400"/>
            <a:ext cx="4572000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7" name="Picture 3" descr="C:\Users\admin\Desktop\ЛЮБА\ФОТО\аэросъёмка Нижняя Салда 2019 осень_files\гимназия 1.jpg"/>
          <p:cNvPicPr>
            <a:picLocks noChangeAspect="1" noChangeArrowheads="1"/>
          </p:cNvPicPr>
          <p:nvPr/>
        </p:nvPicPr>
        <p:blipFill>
          <a:blip r:embed="rId3"/>
          <a:srcRect l="13281" t="33333" r="781" b="27083"/>
          <a:stretch>
            <a:fillRect/>
          </a:stretch>
        </p:blipFill>
        <p:spPr bwMode="auto">
          <a:xfrm>
            <a:off x="228600" y="2819400"/>
            <a:ext cx="46323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8" name="Picture 4" descr="C:\Users\admin\Desktop\ЛЮБА\ФОТО\аэросъёмка Нижняя Салда 2019 осень_files\школа 5 3.jpg"/>
          <p:cNvPicPr>
            <a:picLocks noChangeAspect="1" noChangeArrowheads="1"/>
          </p:cNvPicPr>
          <p:nvPr/>
        </p:nvPicPr>
        <p:blipFill>
          <a:blip r:embed="rId4"/>
          <a:srcRect l="37500" t="40625" b="18750"/>
          <a:stretch>
            <a:fillRect/>
          </a:stretch>
        </p:blipFill>
        <p:spPr bwMode="auto">
          <a:xfrm>
            <a:off x="228600" y="4572000"/>
            <a:ext cx="46482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9" name="Прямоугольник 10"/>
          <p:cNvSpPr>
            <a:spLocks noChangeArrowheads="1"/>
          </p:cNvSpPr>
          <p:nvPr/>
        </p:nvSpPr>
        <p:spPr bwMode="auto">
          <a:xfrm>
            <a:off x="2209800" y="0"/>
            <a:ext cx="6705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0709 Другие вопросы в области                           образования</a:t>
            </a:r>
            <a:r>
              <a:rPr lang="ru-RU" sz="280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80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</a:br>
            <a:endParaRPr lang="ru-RU" sz="2800" b="1">
              <a:solidFill>
                <a:srgbClr val="00421E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8991600" cy="1219200"/>
          </a:xfrm>
        </p:spPr>
        <p:txBody>
          <a:bodyPr/>
          <a:lstStyle/>
          <a:p>
            <a:pPr>
              <a:buFont typeface="Georgia" pitchFamily="18" charset="0"/>
              <a:buNone/>
              <a:defRPr/>
            </a:pPr>
            <a:r>
              <a:rPr lang="ru-RU" sz="1800" dirty="0" smtClean="0">
                <a:solidFill>
                  <a:srgbClr val="007E39"/>
                </a:solidFill>
                <a:effectLst/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0709 Другие вопросы 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в области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                          образования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1600" dirty="0" smtClean="0">
                <a:effectLst/>
              </a:rPr>
              <a:t>	</a:t>
            </a:r>
            <a:endParaRPr lang="ru-RU" sz="1600" dirty="0">
              <a:effectLst/>
            </a:endParaRPr>
          </a:p>
        </p:txBody>
      </p:sp>
      <p:pic>
        <p:nvPicPr>
          <p:cNvPr id="115715" name="Picture 6" descr="C:\Users\ZAMECON\Desktop\ФИНУПР\БЮДЖЕТ\ФОТО для ОТЧЕТОВ по бюджету\2020\IMG-fea919460aa84de416c8647829328900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76200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572000" y="1600200"/>
            <a:ext cx="4572000" cy="1631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на проведение капитального ремонта кровли  здания Управления образования в сумме </a:t>
            </a:r>
          </a:p>
          <a:p>
            <a:pPr>
              <a:defRPr/>
            </a:pPr>
            <a:r>
              <a:rPr lang="ru-RU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12 000 000,00 руб. </a:t>
            </a:r>
            <a:br>
              <a:rPr lang="ru-RU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5717" name="Picture 5" descr="H:\Фото города\аэросъёмка Нижняя Салда 2019 осень_files\металлург 1.jpg"/>
          <p:cNvPicPr>
            <a:picLocks noChangeAspect="1" noChangeArrowheads="1"/>
          </p:cNvPicPr>
          <p:nvPr/>
        </p:nvPicPr>
        <p:blipFill>
          <a:blip r:embed="rId3"/>
          <a:srcRect l="22826" t="21739" r="15218" b="30435"/>
          <a:stretch>
            <a:fillRect/>
          </a:stretch>
        </p:blipFill>
        <p:spPr bwMode="auto">
          <a:xfrm>
            <a:off x="3733800" y="3733800"/>
            <a:ext cx="48704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838200" y="5257800"/>
            <a:ext cx="6705600" cy="101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на антитеррористические мероприятия, в том числе обеспечение физической охраны в образовательных учреждениях -7 047 187,00руб.</a:t>
            </a:r>
          </a:p>
        </p:txBody>
      </p:sp>
      <p:sp>
        <p:nvSpPr>
          <p:cNvPr id="116739" name="AutoShape 10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6740" name="AutoShape 12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6741" name="AutoShape 14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6742" name="AutoShape 16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3589338"/>
            <a:ext cx="13306425" cy="748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6743" name="AutoShape 18" descr="https://gprofservice.com/wp-content/uploads/2018/04/maxresdefault-1.jpg"/>
          <p:cNvSpPr>
            <a:spLocks noChangeAspect="1" noChangeArrowheads="1"/>
          </p:cNvSpPr>
          <p:nvPr/>
        </p:nvSpPr>
        <p:spPr bwMode="auto">
          <a:xfrm>
            <a:off x="161925" y="-3589338"/>
            <a:ext cx="13306425" cy="748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6744" name="Picture 4" descr="C:\Users\ZAMECON\Desktop\ФИНУПР\БЮДЖЕТ\ФОТО для ОТЧЕТОВ по бюджету\2019\школа 7\IMG-20200804-WA0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762000"/>
            <a:ext cx="27432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5" name="Рисунок 6" descr="IMG-379f26da76c257a75c6c557b0ea5ff97-V.jpg"/>
          <p:cNvPicPr>
            <a:picLocks noChangeAspect="1"/>
          </p:cNvPicPr>
          <p:nvPr/>
        </p:nvPicPr>
        <p:blipFill>
          <a:blip r:embed="rId3"/>
          <a:srcRect t="21219"/>
          <a:stretch>
            <a:fillRect/>
          </a:stretch>
        </p:blipFill>
        <p:spPr bwMode="auto">
          <a:xfrm>
            <a:off x="1143000" y="762000"/>
            <a:ext cx="28956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6" name="Прямоугольник 9"/>
          <p:cNvSpPr>
            <a:spLocks noChangeArrowheads="1"/>
          </p:cNvSpPr>
          <p:nvPr/>
        </p:nvSpPr>
        <p:spPr bwMode="auto">
          <a:xfrm>
            <a:off x="2305050" y="17463"/>
            <a:ext cx="377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0700 Образование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692688" y="37042"/>
            <a:ext cx="6096000" cy="838200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00421E"/>
                </a:solidFill>
                <a:effectLst/>
                <a:latin typeface="Bookman Old Style"/>
                <a:ea typeface="+mn-ea"/>
                <a:cs typeface="+mn-cs"/>
              </a:rPr>
              <a:t>Расходы по разделу  0800  «Культура»</a:t>
            </a:r>
            <a:r>
              <a:rPr lang="ru-RU" sz="2800" dirty="0">
                <a:solidFill>
                  <a:srgbClr val="007E39"/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007E39"/>
                </a:solidFill>
                <a:latin typeface="Bookman Old Style" pitchFamily="18" charset="0"/>
                <a:cs typeface="Times New Roman" pitchFamily="18" charset="0"/>
              </a:rPr>
            </a:br>
            <a:endParaRPr lang="ru-RU" sz="2800" dirty="0">
              <a:solidFill>
                <a:srgbClr val="007E39"/>
              </a:solidFill>
              <a:latin typeface="Bookman Old Style" pitchFamily="18" charset="0"/>
            </a:endParaRPr>
          </a:p>
        </p:txBody>
      </p:sp>
      <p:sp>
        <p:nvSpPr>
          <p:cNvPr id="117763" name="Rectangle 8"/>
          <p:cNvSpPr>
            <a:spLocks noChangeArrowheads="1"/>
          </p:cNvSpPr>
          <p:nvPr/>
        </p:nvSpPr>
        <p:spPr bwMode="auto">
          <a:xfrm>
            <a:off x="0" y="6242050"/>
            <a:ext cx="89154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600" b="1">
                <a:latin typeface="Times New Roman" pitchFamily="18" charset="0"/>
              </a:rPr>
              <a:t> </a:t>
            </a:r>
            <a:endParaRPr lang="ru-RU" altLang="ru-RU" sz="16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7764" name="Rectangle 1"/>
          <p:cNvSpPr>
            <a:spLocks noChangeArrowheads="1"/>
          </p:cNvSpPr>
          <p:nvPr/>
        </p:nvSpPr>
        <p:spPr bwMode="auto">
          <a:xfrm>
            <a:off x="2514600" y="1020763"/>
            <a:ext cx="62484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b="1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altLang="ru-RU" sz="1800" b="1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аздел финансируется  за счет средств местного бюджета в рамках  муниципальной программы "Развитие культуры в городском округе Нижняя Салда до 2025 года".</a:t>
            </a:r>
          </a:p>
        </p:txBody>
      </p:sp>
      <p:pic>
        <p:nvPicPr>
          <p:cNvPr id="117765" name="Picture 2" descr="http://fototerra.ru/photo/Russia/Nizhnjaja-Salda/medium-912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0538" y="5334000"/>
            <a:ext cx="2074862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04800" y="2335213"/>
          <a:ext cx="6400800" cy="4141787"/>
        </p:xfrm>
        <a:graphic>
          <a:graphicData uri="http://schemas.openxmlformats.org/drawingml/2006/table">
            <a:tbl>
              <a:tblPr/>
              <a:tblGrid>
                <a:gridCol w="4780344"/>
                <a:gridCol w="1620456"/>
              </a:tblGrid>
              <a:tr h="37597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Направление расходов</a:t>
                      </a:r>
                    </a:p>
                  </a:txBody>
                  <a:tcPr marL="40640" marR="40640" marT="20317" marB="203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 </a:t>
                      </a:r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 </a:t>
                      </a:r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тыс. руб.</a:t>
                      </a:r>
                    </a:p>
                  </a:txBody>
                  <a:tcPr marL="40640" marR="40640" marT="20317" marB="203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46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деятельности культурно-досуговой сферы</a:t>
                      </a:r>
                    </a:p>
                  </a:txBody>
                  <a:tcPr marL="40640" marR="40640" marT="20317" marB="203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26 637,</a:t>
                      </a:r>
                      <a:r>
                        <a:rPr lang="ru-RU" sz="2000" b="1" i="0" u="none" strike="noStrike" kern="1200" baseline="0" dirty="0" smtClean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</a:t>
                      </a:r>
                      <a:endParaRPr lang="ru-RU" sz="2000" b="1" i="0" u="none" strike="noStrike" kern="1200" dirty="0">
                        <a:solidFill>
                          <a:srgbClr val="00421E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0640" marR="40640" marT="20317" marB="203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00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музейной </a:t>
                      </a:r>
                      <a:r>
                        <a:rPr lang="ru-RU" sz="2000" b="1" i="0" u="none" strike="noStrike" kern="1200" dirty="0" smtClean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деятельности</a:t>
                      </a:r>
                      <a:endParaRPr lang="ru-RU" sz="2000" b="1" i="0" u="none" strike="noStrike" kern="1200" dirty="0">
                        <a:solidFill>
                          <a:srgbClr val="00421E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0640" marR="40640" marT="20317" marB="203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6 678, 7</a:t>
                      </a:r>
                      <a:endParaRPr lang="ru-RU" sz="2000" b="1" i="0" u="none" strike="noStrike" kern="1200" dirty="0">
                        <a:solidFill>
                          <a:srgbClr val="00421E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0640" marR="40640" marT="20317" marB="203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119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библиотечной </a:t>
                      </a:r>
                      <a:r>
                        <a:rPr lang="ru-RU" sz="2000" b="1" i="0" u="none" strike="noStrike" kern="1200" dirty="0" smtClean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деятельности</a:t>
                      </a:r>
                      <a:endParaRPr lang="ru-RU" sz="2000" b="1" i="0" u="none" strike="noStrike" kern="1200" dirty="0">
                        <a:solidFill>
                          <a:srgbClr val="00421E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0640" marR="40640" marT="20317" marB="203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10 505,3</a:t>
                      </a:r>
                      <a:endParaRPr lang="ru-RU" sz="2000" b="1" i="0" u="none" strike="noStrike" kern="1200" dirty="0">
                        <a:solidFill>
                          <a:srgbClr val="00421E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0640" marR="40640" marT="20317" marB="203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37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аппарата управления культуры, централизованной бухгалтерии</a:t>
                      </a:r>
                    </a:p>
                  </a:txBody>
                  <a:tcPr marL="40640" marR="40640" marT="20317" marB="203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2000" b="1" i="0" u="none" strike="noStrike" kern="1200" baseline="0" dirty="0" smtClean="0"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823, 9</a:t>
                      </a:r>
                      <a:endParaRPr lang="ru-RU" sz="2000" b="1" i="0" u="none" strike="noStrike" kern="1200" dirty="0">
                        <a:solidFill>
                          <a:srgbClr val="00421E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0640" marR="40640" marT="20317" marB="203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5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ВСЕГО РАСХОДОВ</a:t>
                      </a:r>
                    </a:p>
                  </a:txBody>
                  <a:tcPr marL="40640" marR="40640" marT="20317" marB="203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46 645, 0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0640" marR="40640" marT="20317" marB="203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7789" name="Rectangle 3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17790" name="Picture 43" descr="http://syl.ru/misc/i/ai/199564/8804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362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91" name="Рисунок 10" descr="дк 1.jpg"/>
          <p:cNvPicPr>
            <a:picLocks noChangeAspect="1"/>
          </p:cNvPicPr>
          <p:nvPr/>
        </p:nvPicPr>
        <p:blipFill>
          <a:blip r:embed="rId5"/>
          <a:srcRect l="26561" t="24806" r="4651" b="10078"/>
          <a:stretch>
            <a:fillRect/>
          </a:stretch>
        </p:blipFill>
        <p:spPr bwMode="auto">
          <a:xfrm>
            <a:off x="6858000" y="2209800"/>
            <a:ext cx="20399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92" name="Picture 36" descr="C:\Users\ZAMECON\Desktop\ФИНУПР\БЮДЖЕТ\ФОТО для ОТЧЕТОВ по бюджету\Музей\h-36092.jpg"/>
          <p:cNvPicPr>
            <a:picLocks noChangeAspect="1" noChangeArrowheads="1"/>
          </p:cNvPicPr>
          <p:nvPr/>
        </p:nvPicPr>
        <p:blipFill>
          <a:blip r:embed="rId6"/>
          <a:srcRect l="7059" r="4422"/>
          <a:stretch>
            <a:fillRect/>
          </a:stretch>
        </p:blipFill>
        <p:spPr bwMode="auto">
          <a:xfrm>
            <a:off x="6858000" y="3733800"/>
            <a:ext cx="202406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Прямоугольник 6"/>
          <p:cNvSpPr>
            <a:spLocks noChangeArrowheads="1"/>
          </p:cNvSpPr>
          <p:nvPr/>
        </p:nvSpPr>
        <p:spPr bwMode="auto">
          <a:xfrm>
            <a:off x="838200" y="5181600"/>
            <a:ext cx="7620000" cy="7080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>
                <a:solidFill>
                  <a:srgbClr val="3F03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3F032A"/>
                </a:solidFill>
                <a:latin typeface="Times New Roman" pitchFamily="18" charset="0"/>
                <a:cs typeface="Times New Roman" pitchFamily="18" charset="0"/>
              </a:rPr>
              <a:t>Запланированы ремонтные работы в </a:t>
            </a:r>
            <a:r>
              <a:rPr lang="ru-RU" b="1" dirty="0" err="1">
                <a:solidFill>
                  <a:srgbClr val="3F032A"/>
                </a:solidFill>
                <a:latin typeface="Times New Roman" pitchFamily="18" charset="0"/>
                <a:cs typeface="Times New Roman" pitchFamily="18" charset="0"/>
              </a:rPr>
              <a:t>Нижнесалдинском</a:t>
            </a:r>
            <a:r>
              <a:rPr lang="ru-RU" b="1" dirty="0">
                <a:solidFill>
                  <a:srgbClr val="3F032A"/>
                </a:solidFill>
                <a:latin typeface="Times New Roman" pitchFamily="18" charset="0"/>
                <a:cs typeface="Times New Roman" pitchFamily="18" charset="0"/>
              </a:rPr>
              <a:t> краеведческом музее им. Анциферова в размере 879 140,00 руб.</a:t>
            </a:r>
          </a:p>
        </p:txBody>
      </p:sp>
      <p:pic>
        <p:nvPicPr>
          <p:cNvPr id="118787" name="Picture 43" descr="http://syl.ru/misc/i/ai/199564/8804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43840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76400"/>
            <a:ext cx="759301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743200" y="304800"/>
            <a:ext cx="6629400" cy="914400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200" dirty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Расходы по разделу 1000</a:t>
            </a:r>
            <a:br>
              <a:rPr lang="ru-RU" sz="3200" dirty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«Социальная политика»</a:t>
            </a:r>
            <a:r>
              <a:rPr lang="ru-RU" sz="3200" dirty="0">
                <a:effectLst/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3200" dirty="0">
                <a:effectLst/>
                <a:latin typeface="Bookman Old Style" pitchFamily="18" charset="0"/>
                <a:cs typeface="Times New Roman" pitchFamily="18" charset="0"/>
              </a:rPr>
            </a:br>
            <a:endParaRPr lang="ru-RU" sz="3200" dirty="0">
              <a:effectLst/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19811" name="Rectangle 6"/>
          <p:cNvSpPr>
            <a:spLocks noChangeArrowheads="1"/>
          </p:cNvSpPr>
          <p:nvPr/>
        </p:nvSpPr>
        <p:spPr bwMode="auto">
          <a:xfrm>
            <a:off x="381000" y="5791200"/>
            <a:ext cx="8763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30000"/>
              </a:spcBef>
            </a:pPr>
            <a:endParaRPr lang="ru-RU" altLang="ru-RU" sz="1800">
              <a:latin typeface="Tahoma" pitchFamily="34" charset="0"/>
            </a:endParaRPr>
          </a:p>
        </p:txBody>
      </p:sp>
      <p:sp>
        <p:nvSpPr>
          <p:cNvPr id="119812" name="TextBox 9"/>
          <p:cNvSpPr txBox="1">
            <a:spLocks noChangeArrowheads="1"/>
          </p:cNvSpPr>
          <p:nvPr/>
        </p:nvSpPr>
        <p:spPr bwMode="auto">
          <a:xfrm>
            <a:off x="304800" y="2514600"/>
            <a:ext cx="85344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>
                <a:latin typeface="Times New Roman" pitchFamily="18" charset="0"/>
                <a:cs typeface="Times New Roman" pitchFamily="18" charset="0"/>
              </a:rPr>
              <a:t>По данному  разделу предусмотрены бюджетные ассигнования на 2021 год – 28 998 000,00 руб.</a:t>
            </a:r>
          </a:p>
          <a:p>
            <a:pPr algn="just"/>
            <a:r>
              <a:rPr lang="ru-RU" altLang="ru-RU">
                <a:latin typeface="Times New Roman" pitchFamily="18" charset="0"/>
                <a:cs typeface="Times New Roman" pitchFamily="18" charset="0"/>
              </a:rPr>
              <a:t>     Расходы запланированы по непрограммным направления деятельности, а так же в рамках следующих муниципальных программ:</a:t>
            </a:r>
          </a:p>
          <a:p>
            <a:pPr algn="just"/>
            <a:r>
              <a:rPr lang="ru-RU" altLang="ru-RU">
                <a:latin typeface="Times New Roman" pitchFamily="18" charset="0"/>
                <a:cs typeface="Times New Roman" pitchFamily="18" charset="0"/>
              </a:rPr>
              <a:t>- «Поддержка общественных организаций и отдельных категорий граждан городского округа Нижняя Салда до 2025 года»;</a:t>
            </a:r>
          </a:p>
          <a:p>
            <a:pPr algn="just">
              <a:buFontTx/>
              <a:buChar char="-"/>
            </a:pPr>
            <a:r>
              <a:rPr lang="ru-RU" altLang="ru-RU">
                <a:latin typeface="Times New Roman" pitchFamily="18" charset="0"/>
                <a:cs typeface="Times New Roman" pitchFamily="18" charset="0"/>
              </a:rPr>
              <a:t>«О дополнительных мерах по ограничению распространения ВИЧ-инфекции и туберкулеза на территории городского округа Нижняя Салда до 2022 года». </a:t>
            </a:r>
          </a:p>
        </p:txBody>
      </p:sp>
      <p:pic>
        <p:nvPicPr>
          <p:cNvPr id="119813" name="Picture 62" descr="https://ds04.infourok.ru/uploads/ex/0c45/0012f804-6016c9e5/640/img0.jpg"/>
          <p:cNvPicPr>
            <a:picLocks noChangeAspect="1" noChangeArrowheads="1"/>
          </p:cNvPicPr>
          <p:nvPr/>
        </p:nvPicPr>
        <p:blipFill>
          <a:blip r:embed="rId3"/>
          <a:srcRect t="20833"/>
          <a:stretch>
            <a:fillRect/>
          </a:stretch>
        </p:blipFill>
        <p:spPr bwMode="auto">
          <a:xfrm>
            <a:off x="22225" y="0"/>
            <a:ext cx="28733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55850" y="301625"/>
            <a:ext cx="6781800" cy="838200"/>
          </a:xfrm>
        </p:spPr>
        <p:txBody>
          <a:bodyPr/>
          <a:lstStyle/>
          <a:p>
            <a:pPr marL="0" indent="0" algn="ctr" eaLnBrk="1" fontAlgn="t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00421E"/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Расходы по разделу 1100  </a:t>
            </a:r>
            <a:br>
              <a:rPr lang="ru-RU" sz="2800" dirty="0">
                <a:solidFill>
                  <a:srgbClr val="00421E"/>
                </a:solidFill>
                <a:latin typeface="Bookman Old Style" pitchFamily="18" charset="0"/>
                <a:ea typeface="+mn-ea"/>
                <a:cs typeface="Times New Roman" pitchFamily="18" charset="0"/>
              </a:rPr>
            </a:br>
            <a:r>
              <a:rPr lang="ru-RU" sz="2800" dirty="0">
                <a:solidFill>
                  <a:srgbClr val="00421E"/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«Физическая культура и спорт»</a:t>
            </a:r>
            <a:br>
              <a:rPr lang="ru-RU" sz="2800" dirty="0">
                <a:solidFill>
                  <a:srgbClr val="00421E"/>
                </a:solidFill>
                <a:latin typeface="Bookman Old Style" pitchFamily="18" charset="0"/>
                <a:ea typeface="+mn-ea"/>
                <a:cs typeface="Times New Roman" pitchFamily="18" charset="0"/>
              </a:rPr>
            </a:br>
            <a:r>
              <a:rPr lang="ru-RU" sz="2800" dirty="0">
                <a:solidFill>
                  <a:srgbClr val="00421E"/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00421E"/>
                </a:solidFill>
                <a:latin typeface="Bookman Old Style" pitchFamily="18" charset="0"/>
                <a:ea typeface="+mn-ea"/>
                <a:cs typeface="Times New Roman" pitchFamily="18" charset="0"/>
              </a:rPr>
            </a:br>
            <a:endParaRPr lang="ru-RU" sz="2800" dirty="0">
              <a:solidFill>
                <a:srgbClr val="00421E"/>
              </a:solidFill>
              <a:latin typeface="Bookman Old Style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6477000" y="5181600"/>
            <a:ext cx="24923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30000"/>
              </a:spcBef>
            </a:pPr>
            <a:endParaRPr lang="ru-RU" altLang="ru-RU" sz="1200"/>
          </a:p>
        </p:txBody>
      </p:sp>
      <p:sp>
        <p:nvSpPr>
          <p:cNvPr id="120836" name="TextBox 7"/>
          <p:cNvSpPr txBox="1">
            <a:spLocks noChangeArrowheads="1"/>
          </p:cNvSpPr>
          <p:nvPr/>
        </p:nvSpPr>
        <p:spPr bwMode="auto">
          <a:xfrm>
            <a:off x="76200" y="1905000"/>
            <a:ext cx="86106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/>
              <a:t>	</a:t>
            </a:r>
            <a:r>
              <a:rPr lang="ru-RU" altLang="ru-RU" sz="1800" b="1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	Расходы запланированы в рамках муниципальной программы "Развитие физической культуры, спорта и молодежной политики в городском округе Нижняя Салда до 2024 года" за счет средств местного бюджета.</a:t>
            </a:r>
          </a:p>
          <a:p>
            <a:pPr algn="just"/>
            <a:r>
              <a:rPr lang="ru-RU" altLang="ru-RU"/>
              <a:t>	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71463" y="3167063"/>
          <a:ext cx="8382000" cy="2738437"/>
        </p:xfrm>
        <a:graphic>
          <a:graphicData uri="http://schemas.openxmlformats.org/drawingml/2006/table">
            <a:tbl>
              <a:tblPr/>
              <a:tblGrid>
                <a:gridCol w="5580052"/>
                <a:gridCol w="2801948"/>
              </a:tblGrid>
              <a:tr h="5573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</a:t>
                      </a:r>
                    </a:p>
                  </a:txBody>
                  <a:tcPr marL="8676" marR="8676" marT="86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2021 год, тыс. руб. </a:t>
                      </a:r>
                    </a:p>
                    <a:p>
                      <a:pPr algn="ctr" fontAlgn="ctr"/>
                      <a:r>
                        <a:rPr lang="ru-RU" sz="1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76" marR="8676" marT="86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9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/>
                        </a:rPr>
                        <a:t>Организация предоставления услуг (выполнения работ) в сфере физической культуры и </a:t>
                      </a:r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/>
                        </a:rPr>
                        <a:t>спорта, содержание,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421E"/>
                          </a:solidFill>
                          <a:latin typeface="Bookman Old Style"/>
                        </a:rPr>
                        <a:t> ремонты</a:t>
                      </a:r>
                      <a:endParaRPr lang="ru-RU" sz="1600" b="1" i="0" u="none" strike="noStrike" dirty="0">
                        <a:solidFill>
                          <a:srgbClr val="00421E"/>
                        </a:solidFill>
                        <a:latin typeface="Bookman Old Style"/>
                      </a:endParaRPr>
                    </a:p>
                  </a:txBody>
                  <a:tcPr marL="8676" marR="8676" marT="86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 smtClean="0">
                          <a:solidFill>
                            <a:srgbClr val="00421E"/>
                          </a:solidFill>
                          <a:latin typeface="Bookman Old Style"/>
                          <a:ea typeface="+mn-ea"/>
                          <a:cs typeface="+mn-cs"/>
                        </a:rPr>
                        <a:t>8 385,9</a:t>
                      </a:r>
                      <a:endParaRPr lang="ru-RU" sz="1600" b="1" i="0" u="none" strike="noStrike" kern="1200" dirty="0">
                        <a:solidFill>
                          <a:srgbClr val="00421E"/>
                        </a:solidFill>
                        <a:latin typeface="Bookman Old Style"/>
                        <a:ea typeface="+mn-ea"/>
                        <a:cs typeface="+mn-cs"/>
                      </a:endParaRPr>
                    </a:p>
                  </a:txBody>
                  <a:tcPr marT="45702" marB="4570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60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/>
                        </a:rPr>
                        <a:t>Обеспечение деятельности аппарата управления</a:t>
                      </a:r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/>
                        </a:rPr>
                        <a:t>, бухгалтерии  </a:t>
                      </a:r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/>
                        </a:rPr>
                        <a:t>молодежной политики и спорта</a:t>
                      </a:r>
                    </a:p>
                  </a:txBody>
                  <a:tcPr marL="8676" marR="8676" marT="86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2 561,1</a:t>
                      </a:r>
                    </a:p>
                    <a:p>
                      <a:pPr marL="0" algn="ctr" defTabSz="914400" rtl="0" eaLnBrk="1" fontAlgn="ctr" latinLnBrk="0" hangingPunct="1"/>
                      <a:endParaRPr lang="ru-RU" sz="1600" b="1" i="0" u="none" strike="noStrike" kern="1200" dirty="0">
                        <a:solidFill>
                          <a:srgbClr val="00421E"/>
                        </a:solidFill>
                        <a:latin typeface="Bookman Old Style"/>
                        <a:ea typeface="+mn-ea"/>
                        <a:cs typeface="+mn-cs"/>
                      </a:endParaRPr>
                    </a:p>
                  </a:txBody>
                  <a:tcPr marT="45702" marB="4570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164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latin typeface="Bookman Old Style"/>
                        </a:rPr>
                        <a:t>ВСЕГО РАСХОДОВ</a:t>
                      </a:r>
                    </a:p>
                  </a:txBody>
                  <a:tcPr marL="8676" marR="8676" marT="86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u="none" strike="noStrike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+mn-cs"/>
                        </a:rPr>
                        <a:t>10 947,0</a:t>
                      </a:r>
                      <a:endParaRPr lang="ru-RU" sz="2400" b="1" i="0" u="none" strike="noStrike" kern="1200" dirty="0">
                        <a:solidFill>
                          <a:schemeClr val="tx1"/>
                        </a:solidFill>
                        <a:latin typeface="Bookman Old Style"/>
                        <a:ea typeface="+mn-ea"/>
                        <a:cs typeface="+mn-cs"/>
                      </a:endParaRPr>
                    </a:p>
                  </a:txBody>
                  <a:tcPr marT="45702" marB="4570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0854" name="Picture 54" descr="http://www.shliah.by/upload/medialibrary/5b6/5b65f229fe8c405ca6ec4924623858f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6003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AutoShape 4"/>
          <p:cNvSpPr>
            <a:spLocks noChangeArrowheads="1"/>
          </p:cNvSpPr>
          <p:nvPr/>
        </p:nvSpPr>
        <p:spPr bwMode="auto">
          <a:xfrm>
            <a:off x="420688" y="1600200"/>
            <a:ext cx="1871662" cy="2878138"/>
          </a:xfrm>
          <a:prstGeom prst="downArrowCallout">
            <a:avLst>
              <a:gd name="adj1" fmla="val 25000"/>
              <a:gd name="adj2" fmla="val 25000"/>
              <a:gd name="adj3" fmla="val 25629"/>
              <a:gd name="adj4" fmla="val 6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421E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Бюджетное </a:t>
            </a:r>
          </a:p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послание</a:t>
            </a:r>
          </a:p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Президента</a:t>
            </a:r>
          </a:p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Российской </a:t>
            </a:r>
          </a:p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Федерации</a:t>
            </a:r>
          </a:p>
        </p:txBody>
      </p:sp>
      <p:sp>
        <p:nvSpPr>
          <p:cNvPr id="19461" name="AutoShape 7"/>
          <p:cNvSpPr>
            <a:spLocks noChangeArrowheads="1"/>
          </p:cNvSpPr>
          <p:nvPr/>
        </p:nvSpPr>
        <p:spPr bwMode="auto">
          <a:xfrm>
            <a:off x="2555875" y="1600200"/>
            <a:ext cx="1800225" cy="2879725"/>
          </a:xfrm>
          <a:prstGeom prst="downArrowCallout">
            <a:avLst>
              <a:gd name="adj1" fmla="val 25000"/>
              <a:gd name="adj2" fmla="val 25000"/>
              <a:gd name="adj3" fmla="val 26661"/>
              <a:gd name="adj4" fmla="val 6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421E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Бюджетное </a:t>
            </a:r>
          </a:p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послание</a:t>
            </a:r>
          </a:p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Губернатора </a:t>
            </a:r>
          </a:p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Свердловской </a:t>
            </a:r>
          </a:p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</a:p>
        </p:txBody>
      </p:sp>
      <p:sp>
        <p:nvSpPr>
          <p:cNvPr id="19462" name="AutoShape 8"/>
          <p:cNvSpPr>
            <a:spLocks noChangeArrowheads="1"/>
          </p:cNvSpPr>
          <p:nvPr/>
        </p:nvSpPr>
        <p:spPr bwMode="auto">
          <a:xfrm>
            <a:off x="4572000" y="1590675"/>
            <a:ext cx="2232025" cy="2736850"/>
          </a:xfrm>
          <a:prstGeom prst="downArrowCallout">
            <a:avLst>
              <a:gd name="adj1" fmla="val 25000"/>
              <a:gd name="adj2" fmla="val 25000"/>
              <a:gd name="adj3" fmla="val 20436"/>
              <a:gd name="adj4" fmla="val 6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421E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Прогноз </a:t>
            </a:r>
          </a:p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социально-</a:t>
            </a:r>
          </a:p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экономического</a:t>
            </a:r>
          </a:p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развития </a:t>
            </a:r>
          </a:p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 Нижняя Салда</a:t>
            </a:r>
          </a:p>
          <a:p>
            <a:pPr algn="ctr">
              <a:defRPr/>
            </a:pPr>
            <a:endParaRPr lang="ru-RU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463" name="AutoShape 9"/>
          <p:cNvSpPr>
            <a:spLocks noChangeArrowheads="1"/>
          </p:cNvSpPr>
          <p:nvPr/>
        </p:nvSpPr>
        <p:spPr bwMode="auto">
          <a:xfrm>
            <a:off x="6948488" y="1219200"/>
            <a:ext cx="1944687" cy="3292475"/>
          </a:xfrm>
          <a:prstGeom prst="downArrowCallout">
            <a:avLst>
              <a:gd name="adj1" fmla="val 25000"/>
              <a:gd name="adj2" fmla="val 25000"/>
              <a:gd name="adj3" fmla="val 23456"/>
              <a:gd name="adj4" fmla="val 6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421E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</a:p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направления </a:t>
            </a:r>
          </a:p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бюджетной </a:t>
            </a:r>
          </a:p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политики</a:t>
            </a:r>
          </a:p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налоговой</a:t>
            </a:r>
          </a:p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политики </a:t>
            </a:r>
          </a:p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 Нижняя</a:t>
            </a:r>
          </a:p>
          <a:p>
            <a:pPr algn="ctr"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Салда </a:t>
            </a:r>
          </a:p>
        </p:txBody>
      </p:sp>
      <p:sp>
        <p:nvSpPr>
          <p:cNvPr id="84998" name="Прямоугольник 2"/>
          <p:cNvSpPr>
            <a:spLocks noChangeArrowheads="1"/>
          </p:cNvSpPr>
          <p:nvPr/>
        </p:nvSpPr>
        <p:spPr bwMode="auto">
          <a:xfrm>
            <a:off x="584200" y="265113"/>
            <a:ext cx="80422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Основы составления проекта бюджета </a:t>
            </a:r>
          </a:p>
          <a:p>
            <a:pPr algn="ctr"/>
            <a:r>
              <a:rPr lang="ru-RU" alt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городского округа Нижняя Салда</a:t>
            </a:r>
            <a:endParaRPr lang="ru-RU" sz="2800" b="1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84999" name="Picture 4" descr="https://klike.net/uploads/posts/2019-12/1575979414_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3575" y="4800600"/>
            <a:ext cx="5343525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05200" y="76200"/>
            <a:ext cx="5334000" cy="9906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разделу 1100  </a:t>
            </a:r>
            <a:br>
              <a:rPr lang="ru-RU" sz="2400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«Физическая культура и спорт»</a:t>
            </a:r>
            <a:br>
              <a:rPr lang="ru-RU" sz="2400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</a:br>
            <a:endParaRPr lang="ru-RU" sz="2400" dirty="0">
              <a:solidFill>
                <a:srgbClr val="007E3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1859" name="Rectangle 42"/>
          <p:cNvSpPr>
            <a:spLocks noChangeArrowheads="1"/>
          </p:cNvSpPr>
          <p:nvPr/>
        </p:nvSpPr>
        <p:spPr bwMode="auto">
          <a:xfrm>
            <a:off x="0" y="1265238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21860" name="Rectangle 235"/>
          <p:cNvSpPr>
            <a:spLocks noChangeArrowheads="1"/>
          </p:cNvSpPr>
          <p:nvPr/>
        </p:nvSpPr>
        <p:spPr bwMode="auto">
          <a:xfrm>
            <a:off x="228600" y="6477000"/>
            <a:ext cx="86868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sz="1400" b="1">
              <a:solidFill>
                <a:srgbClr val="000000"/>
              </a:solidFill>
            </a:endParaRPr>
          </a:p>
        </p:txBody>
      </p:sp>
      <p:pic>
        <p:nvPicPr>
          <p:cNvPr id="121861" name="Picture 54" descr="http://www.shliah.by/upload/medialibrary/5b6/5b65f229fe8c405ca6ec4924623858f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7241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1651000"/>
            <a:ext cx="8686800" cy="1046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u="sng" dirty="0">
                <a:solidFill>
                  <a:srgbClr val="007E39"/>
                </a:solidFill>
                <a:latin typeface="Bookman Old Style" pitchFamily="18" charset="0"/>
                <a:ea typeface="+mj-ea"/>
                <a:cs typeface="+mj-cs"/>
              </a:rPr>
              <a:t> На 2021 год запланировано финансирование мероприятий:</a:t>
            </a:r>
          </a:p>
          <a:p>
            <a:pPr marL="457200" indent="-457200" algn="just" fontAlgn="t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Ограждение стадиона «Металлург» МБУ «СОК» - 329 764,00 руб.;</a:t>
            </a:r>
          </a:p>
          <a:p>
            <a:pPr marL="457200" indent="-457200" algn="just" fontAlgn="t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Проведение автогонок.</a:t>
            </a:r>
          </a:p>
          <a:p>
            <a:pPr marL="457200" indent="-457200" algn="just" fontAlgn="t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sz="1400" b="1" dirty="0">
              <a:solidFill>
                <a:srgbClr val="00421E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121863" name="Picture 30" descr="http://vsalde.ru/uploads/posts/2014-09/thumbs/1411119812_avtokross-afish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4724400"/>
            <a:ext cx="2819400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4" name="Picture 10" descr="C:\Users\ZAMECON\Desktop\ФИНУПР\БЮДЖЕТ\2021\план ограждения.jpg"/>
          <p:cNvPicPr>
            <a:picLocks noChangeAspect="1" noChangeArrowheads="1"/>
          </p:cNvPicPr>
          <p:nvPr/>
        </p:nvPicPr>
        <p:blipFill>
          <a:blip r:embed="rId5"/>
          <a:srcRect l="3755" r="11580" b="8859"/>
          <a:stretch>
            <a:fillRect/>
          </a:stretch>
        </p:blipFill>
        <p:spPr bwMode="auto">
          <a:xfrm>
            <a:off x="246063" y="2463800"/>
            <a:ext cx="57150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5" name="Picture 11" descr="C:\Users\ZAMECON\Desktop\ФИНУПР\БЮДЖЕТ\ФОТО для ОТЧЕТОВ по бюджету\2019\Площадка Ворт-каут\IMG-5b699b0bc2a8589d9684a14bdc6ae689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62263" y="3605213"/>
            <a:ext cx="712787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6" name="Picture 10" descr="H:\Фото города\аэросъёмка Нижняя Салда 2019 осень_files\металлург 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1200" y="2286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Прямоугольник 2"/>
          <p:cNvSpPr>
            <a:spLocks noChangeArrowheads="1"/>
          </p:cNvSpPr>
          <p:nvPr/>
        </p:nvSpPr>
        <p:spPr bwMode="auto">
          <a:xfrm>
            <a:off x="2209800" y="152400"/>
            <a:ext cx="6934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разделу 1200  «Средства массовой информации»</a:t>
            </a:r>
          </a:p>
        </p:txBody>
      </p:sp>
      <p:sp>
        <p:nvSpPr>
          <p:cNvPr id="114691" name="Rectangle 2"/>
          <p:cNvSpPr>
            <a:spLocks noChangeArrowheads="1"/>
          </p:cNvSpPr>
          <p:nvPr/>
        </p:nvSpPr>
        <p:spPr bwMode="auto">
          <a:xfrm>
            <a:off x="609600" y="1846263"/>
            <a:ext cx="8001000" cy="1076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По данному  разделу предусмотрены бюджетные ассигнования на 2021 год – 2 200 000,00 руб. на финансирование МБУ «Пресс-центр «Городской вестник».</a:t>
            </a:r>
          </a:p>
        </p:txBody>
      </p:sp>
      <p:sp>
        <p:nvSpPr>
          <p:cNvPr id="122884" name="Прямоугольник 5"/>
          <p:cNvSpPr>
            <a:spLocks noChangeArrowheads="1"/>
          </p:cNvSpPr>
          <p:nvPr/>
        </p:nvSpPr>
        <p:spPr bwMode="auto">
          <a:xfrm>
            <a:off x="2133600" y="3429000"/>
            <a:ext cx="6858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разделу 1300  </a:t>
            </a:r>
          </a:p>
          <a:p>
            <a:pPr algn="ctr"/>
            <a:r>
              <a:rPr 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«Обслуживание государственного  (муниципального долга)»</a:t>
            </a:r>
          </a:p>
        </p:txBody>
      </p:sp>
      <p:sp>
        <p:nvSpPr>
          <p:cNvPr id="114693" name="TextBox 6"/>
          <p:cNvSpPr txBox="1">
            <a:spLocks noChangeArrowheads="1"/>
          </p:cNvSpPr>
          <p:nvPr/>
        </p:nvSpPr>
        <p:spPr bwMode="auto">
          <a:xfrm>
            <a:off x="685800" y="5029200"/>
            <a:ext cx="7620000" cy="1016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defRPr/>
            </a:pPr>
            <a:r>
              <a:rPr lang="ru-RU" altLang="ru-RU" dirty="0" smtClean="0"/>
              <a:t>	</a:t>
            </a:r>
            <a:r>
              <a:rPr lang="ru-RU" alt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По данному  разделу предусмотрены бюджетные ассигнования на обслуживание муниципального долга   на 2021 год – 405 000,00 руб.</a:t>
            </a:r>
          </a:p>
        </p:txBody>
      </p:sp>
      <p:pic>
        <p:nvPicPr>
          <p:cNvPr id="122886" name="Picture 8" descr="http://silkroadnews.org/upload/iblock/c0f/c0f2c6b09f85938f398dadc137a8ed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0"/>
            <a:ext cx="2133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7" name="Picture 8" descr="http://принт26.рф/wp-content/uploads/2014/06/Reklama-v-SM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" y="-15875"/>
            <a:ext cx="2217738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sz="2400" dirty="0">
                <a:solidFill>
                  <a:srgbClr val="007E39"/>
                </a:solidFill>
                <a:effectLst/>
                <a:latin typeface="Bookman Old Style" pitchFamily="18" charset="0"/>
              </a:rPr>
              <a:t>Доля расходов, направленных </a:t>
            </a:r>
            <a:br>
              <a:rPr lang="ru-RU" sz="2400" dirty="0">
                <a:solidFill>
                  <a:srgbClr val="007E39"/>
                </a:solidFill>
                <a:effectLst/>
                <a:latin typeface="Bookman Old Style" pitchFamily="18" charset="0"/>
              </a:rPr>
            </a:br>
            <a:r>
              <a:rPr lang="ru-RU" sz="2400" dirty="0">
                <a:solidFill>
                  <a:srgbClr val="007E39"/>
                </a:solidFill>
                <a:effectLst/>
                <a:latin typeface="Bookman Old Style" pitchFamily="18" charset="0"/>
              </a:rPr>
              <a:t>на реализацию муниципальных программ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14400" y="5486400"/>
            <a:ext cx="7651750" cy="1016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30000"/>
              </a:spcBef>
              <a:defRPr/>
            </a:pPr>
            <a:r>
              <a:rPr lang="ru-RU" b="1" dirty="0">
                <a:solidFill>
                  <a:srgbClr val="00421E"/>
                </a:solidFill>
                <a:latin typeface="Times New Roman" pitchFamily="18" charset="0"/>
                <a:cs typeface="Arial" charset="0"/>
              </a:rPr>
              <a:t>В </a:t>
            </a:r>
            <a:r>
              <a:rPr lang="ru-RU" b="1" dirty="0">
                <a:solidFill>
                  <a:srgbClr val="00421E"/>
                </a:solidFill>
                <a:latin typeface="Times New Roman" pitchFamily="18" charset="0"/>
                <a:cs typeface="Arial" charset="0"/>
              </a:rPr>
              <a:t>2021году </a:t>
            </a:r>
            <a:r>
              <a:rPr lang="ru-RU" b="1" dirty="0">
                <a:solidFill>
                  <a:srgbClr val="00421E"/>
                </a:solidFill>
                <a:latin typeface="Times New Roman" pitchFamily="18" charset="0"/>
                <a:cs typeface="Arial" charset="0"/>
              </a:rPr>
              <a:t>в составе расходов бюджета учитываются расходы на финансовое обеспечение мероприятий по 18 муниципальным программам</a:t>
            </a:r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709738"/>
            <a:ext cx="7404100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3D9873-5723-437A-B135-9479EFC741CB}" type="slidenum">
              <a:rPr lang="ru-RU" altLang="ru-RU" smtClean="0"/>
              <a:pPr/>
              <a:t>43</a:t>
            </a:fld>
            <a:endParaRPr lang="ru-RU" altLang="ru-RU" smtClean="0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839200" cy="944562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421E"/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Данные о муниципальном долге городского округа Нижняя </a:t>
            </a:r>
            <a:r>
              <a:rPr lang="ru-RU" sz="2400" dirty="0" smtClean="0">
                <a:solidFill>
                  <a:srgbClr val="00421E"/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Салда</a:t>
            </a:r>
            <a:endParaRPr lang="ru-RU" sz="2400" dirty="0">
              <a:solidFill>
                <a:srgbClr val="00421E"/>
              </a:solidFill>
              <a:latin typeface="Bookman Old Style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2644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43000"/>
            <a:ext cx="8839200" cy="4983163"/>
          </a:xfrm>
        </p:spPr>
        <p:txBody>
          <a:bodyPr/>
          <a:lstStyle/>
          <a:p>
            <a:pPr algn="just"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Верхний предел м</a:t>
            </a:r>
            <a:r>
              <a:rPr lang="ru-RU" sz="28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униципального долга городского округа Нижняя Салда:</a:t>
            </a:r>
          </a:p>
          <a:p>
            <a:pPr marL="46037" indent="0" algn="ctr">
              <a:spcAft>
                <a:spcPct val="0"/>
              </a:spcAft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7 857 840,20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28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– на 01.01.2022 года;</a:t>
            </a:r>
          </a:p>
          <a:p>
            <a:pPr marL="46037" indent="0" algn="ctr">
              <a:spcAft>
                <a:spcPct val="0"/>
              </a:spcAft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FF0000"/>
                </a:solidFill>
                <a:latin typeface="Liberation Serif"/>
                <a:ea typeface="Times New Roman"/>
                <a:cs typeface="Times New Roman"/>
              </a:rPr>
              <a:t>12 485 340,20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рублей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на 01.01.2023 года;</a:t>
            </a:r>
          </a:p>
          <a:p>
            <a:pPr marL="46037" indent="0" algn="ctr">
              <a:spcAft>
                <a:spcPct val="0"/>
              </a:spcAft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FF0000"/>
                </a:solidFill>
                <a:latin typeface="Liberation Serif"/>
                <a:ea typeface="Times New Roman"/>
                <a:cs typeface="Times New Roman"/>
              </a:rPr>
              <a:t>17 462 840,20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рублей </a:t>
            </a:r>
            <a:r>
              <a:rPr lang="ru-RU" sz="28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– на 01.01.2024 года.</a:t>
            </a:r>
          </a:p>
          <a:p>
            <a:pPr algn="just"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ru-RU" sz="28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Предельный объем муниципального долга </a:t>
            </a:r>
            <a:r>
              <a:rPr lang="ru-RU" sz="28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городского округа Нижняя Салда: </a:t>
            </a:r>
            <a:endParaRPr lang="ru-RU" sz="2800" dirty="0" smtClean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037" indent="0" algn="ctr">
              <a:spcAft>
                <a:spcPct val="0"/>
              </a:spcAft>
              <a:buFont typeface="Georgia" pitchFamily="18" charset="0"/>
              <a:buNone/>
              <a:defRPr/>
            </a:pPr>
            <a:r>
              <a:rPr lang="ru-RU" sz="2800" dirty="0">
                <a:latin typeface="Liberation Serif"/>
                <a:ea typeface="Times New Roman"/>
                <a:cs typeface="Times New Roman"/>
              </a:rPr>
              <a:t>23 975 </a:t>
            </a:r>
            <a:r>
              <a:rPr lang="ru-RU" sz="2800" dirty="0" smtClean="0">
                <a:latin typeface="Liberation Serif"/>
                <a:ea typeface="Times New Roman"/>
                <a:cs typeface="Times New Roman"/>
              </a:rPr>
              <a:t>340,20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рублей </a:t>
            </a:r>
            <a:r>
              <a:rPr lang="ru-RU" sz="28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– на 2021 год;</a:t>
            </a:r>
          </a:p>
          <a:p>
            <a:pPr marL="46037" indent="0" algn="ctr">
              <a:spcAft>
                <a:spcPct val="0"/>
              </a:spcAft>
              <a:buFont typeface="Georgia" pitchFamily="18" charset="0"/>
              <a:buNone/>
              <a:defRPr/>
            </a:pPr>
            <a:r>
              <a:rPr lang="ru-RU" sz="2800" dirty="0">
                <a:latin typeface="Liberation Serif"/>
                <a:ea typeface="Times New Roman"/>
                <a:cs typeface="Times New Roman"/>
              </a:rPr>
              <a:t>29 102 840,20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рублей </a:t>
            </a:r>
            <a:r>
              <a:rPr lang="ru-RU" sz="28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– на 2022 год;</a:t>
            </a:r>
          </a:p>
          <a:p>
            <a:pPr marL="46037" indent="0" algn="ctr">
              <a:spcAft>
                <a:spcPct val="0"/>
              </a:spcAft>
              <a:buFont typeface="Georgia" pitchFamily="18" charset="0"/>
              <a:buNone/>
              <a:defRPr/>
            </a:pPr>
            <a:r>
              <a:rPr lang="ru-RU" sz="2800" dirty="0">
                <a:latin typeface="Liberation Serif"/>
                <a:ea typeface="Times New Roman"/>
                <a:cs typeface="Times New Roman"/>
              </a:rPr>
              <a:t>34 930 340,20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28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на 2023 год.</a:t>
            </a:r>
            <a:endParaRPr lang="ru-RU" sz="2400" dirty="0" smtClean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F18CEB-93C5-4F62-859A-AE52A86CCEF0}" type="slidenum">
              <a:rPr lang="ru-RU" altLang="ru-RU" smtClean="0"/>
              <a:pPr/>
              <a:t>44</a:t>
            </a:fld>
            <a:endParaRPr lang="ru-RU" altLang="ru-RU" smtClean="0"/>
          </a:p>
        </p:txBody>
      </p:sp>
      <p:sp>
        <p:nvSpPr>
          <p:cNvPr id="22016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267200" y="1676400"/>
            <a:ext cx="4876800" cy="335121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>
                <a:solidFill>
                  <a:srgbClr val="00421E"/>
                </a:solidFill>
              </a:rPr>
              <a:t>Контактная информация</a:t>
            </a:r>
          </a:p>
          <a:p>
            <a:pPr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>
                <a:solidFill>
                  <a:srgbClr val="00421E"/>
                </a:solidFill>
                <a:latin typeface="Times New Roman" pitchFamily="18" charset="0"/>
              </a:rPr>
              <a:t>Начальник  Финансового </a:t>
            </a: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</a:rPr>
              <a:t>управления</a:t>
            </a:r>
          </a:p>
          <a:p>
            <a:pPr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 err="1" smtClean="0">
                <a:solidFill>
                  <a:srgbClr val="00421E"/>
                </a:solidFill>
                <a:latin typeface="Times New Roman" pitchFamily="18" charset="0"/>
              </a:rPr>
              <a:t>Полятыкина</a:t>
            </a: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</a:rPr>
              <a:t> </a:t>
            </a:r>
            <a:r>
              <a:rPr lang="ru-RU" sz="2000" dirty="0">
                <a:solidFill>
                  <a:srgbClr val="00421E"/>
                </a:solidFill>
                <a:latin typeface="Times New Roman" pitchFamily="18" charset="0"/>
              </a:rPr>
              <a:t>Ольга Павловна</a:t>
            </a:r>
          </a:p>
          <a:p>
            <a:pPr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>
                <a:solidFill>
                  <a:srgbClr val="00421E"/>
                </a:solidFill>
                <a:latin typeface="Times New Roman" pitchFamily="18" charset="0"/>
              </a:rPr>
              <a:t>Адрес:  Нижняя Салда, ул.Фрунзе,2</a:t>
            </a:r>
          </a:p>
          <a:p>
            <a:pPr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>
                <a:solidFill>
                  <a:srgbClr val="00421E"/>
                </a:solidFill>
                <a:latin typeface="Times New Roman" pitchFamily="18" charset="0"/>
              </a:rPr>
              <a:t>Телефон</a:t>
            </a: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</a:rPr>
              <a:t>, факс  </a:t>
            </a:r>
            <a:r>
              <a:rPr lang="ru-RU" sz="2000" dirty="0">
                <a:solidFill>
                  <a:srgbClr val="00421E"/>
                </a:solidFill>
                <a:latin typeface="Times New Roman" pitchFamily="18" charset="0"/>
              </a:rPr>
              <a:t>(34345)30390</a:t>
            </a:r>
          </a:p>
          <a:p>
            <a:pPr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>
                <a:solidFill>
                  <a:srgbClr val="00421E"/>
                </a:solidFill>
                <a:latin typeface="Times New Roman" pitchFamily="18" charset="0"/>
              </a:rPr>
              <a:t>Адрес электронной почты </a:t>
            </a:r>
            <a:r>
              <a:rPr lang="en-US" sz="2000" dirty="0">
                <a:solidFill>
                  <a:srgbClr val="00421E"/>
                </a:solidFill>
                <a:latin typeface="Times New Roman" pitchFamily="18" charset="0"/>
                <a:hlinkClick r:id="rId2"/>
              </a:rPr>
              <a:t>finans_ns@mail.ru</a:t>
            </a:r>
            <a:endParaRPr lang="en-US" sz="2000" dirty="0">
              <a:solidFill>
                <a:srgbClr val="00421E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>
                <a:solidFill>
                  <a:srgbClr val="00421E"/>
                </a:solidFill>
                <a:latin typeface="Times New Roman" pitchFamily="18" charset="0"/>
              </a:rPr>
              <a:t>Режим работы  с 8-00 до 12-00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>
                <a:solidFill>
                  <a:srgbClr val="00421E"/>
                </a:solidFill>
                <a:latin typeface="Times New Roman" pitchFamily="18" charset="0"/>
              </a:rPr>
              <a:t>                          с 13-00 до 17-00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>
                <a:solidFill>
                  <a:srgbClr val="00421E"/>
                </a:solidFill>
                <a:latin typeface="Times New Roman" pitchFamily="18" charset="0"/>
              </a:rPr>
              <a:t>Выходные дни : суббота, воскресенье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5956" name="Picture 7" descr="http://www.networkfp.com/wp-content/uploads/2016/06/Financial_Close-1024x6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981200"/>
            <a:ext cx="399891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F733305-954F-4E6A-985B-F8E8DF12E6ED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20484" name="AutoShape 15"/>
          <p:cNvSpPr>
            <a:spLocks noChangeArrowheads="1"/>
          </p:cNvSpPr>
          <p:nvPr/>
        </p:nvSpPr>
        <p:spPr bwMode="auto">
          <a:xfrm>
            <a:off x="606425" y="774700"/>
            <a:ext cx="8064500" cy="576263"/>
          </a:xfrm>
          <a:prstGeom prst="flowChart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421E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Согласование оценки расходных полномочий в Министерстве </a:t>
            </a:r>
          </a:p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Финансов Свердловской области</a:t>
            </a:r>
          </a:p>
        </p:txBody>
      </p:sp>
      <p:sp>
        <p:nvSpPr>
          <p:cNvPr id="20485" name="Rectangle 20"/>
          <p:cNvSpPr>
            <a:spLocks noChangeArrowheads="1"/>
          </p:cNvSpPr>
          <p:nvPr/>
        </p:nvSpPr>
        <p:spPr bwMode="auto">
          <a:xfrm>
            <a:off x="606425" y="4071938"/>
            <a:ext cx="8064500" cy="5048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421E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Проведение публичных слушаний по бюджету</a:t>
            </a:r>
          </a:p>
        </p:txBody>
      </p:sp>
      <p:sp>
        <p:nvSpPr>
          <p:cNvPr id="20486" name="Rectangle 21"/>
          <p:cNvSpPr>
            <a:spLocks noChangeArrowheads="1"/>
          </p:cNvSpPr>
          <p:nvPr/>
        </p:nvSpPr>
        <p:spPr bwMode="auto">
          <a:xfrm>
            <a:off x="606425" y="4724400"/>
            <a:ext cx="8064500" cy="5048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421E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Принятие бюджета на Думе городского округа Нижняя Салда в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чтении</a:t>
            </a:r>
          </a:p>
        </p:txBody>
      </p:sp>
      <p:sp>
        <p:nvSpPr>
          <p:cNvPr id="20487" name="Rectangle 22"/>
          <p:cNvSpPr>
            <a:spLocks noChangeArrowheads="1"/>
          </p:cNvSpPr>
          <p:nvPr/>
        </p:nvSpPr>
        <p:spPr bwMode="auto">
          <a:xfrm>
            <a:off x="606425" y="2997200"/>
            <a:ext cx="8064500" cy="9366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421E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Направление проекта бюджета в Думу городского округа и </a:t>
            </a:r>
          </a:p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Контрольно-ревизионную комиссию городского округа </a:t>
            </a:r>
          </a:p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Нижняя Салда</a:t>
            </a:r>
          </a:p>
        </p:txBody>
      </p:sp>
      <p:sp>
        <p:nvSpPr>
          <p:cNvPr id="20488" name="Rectangle 23"/>
          <p:cNvSpPr>
            <a:spLocks noChangeArrowheads="1"/>
          </p:cNvSpPr>
          <p:nvPr/>
        </p:nvSpPr>
        <p:spPr bwMode="auto">
          <a:xfrm>
            <a:off x="606425" y="2428875"/>
            <a:ext cx="8064500" cy="431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421E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Проведение согласительных комиссий</a:t>
            </a:r>
          </a:p>
        </p:txBody>
      </p:sp>
      <p:sp>
        <p:nvSpPr>
          <p:cNvPr id="20489" name="AutoShape 24"/>
          <p:cNvSpPr>
            <a:spLocks noChangeArrowheads="1"/>
          </p:cNvSpPr>
          <p:nvPr/>
        </p:nvSpPr>
        <p:spPr bwMode="auto">
          <a:xfrm>
            <a:off x="606425" y="1625600"/>
            <a:ext cx="8064500" cy="571500"/>
          </a:xfrm>
          <a:prstGeom prst="flowChart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421E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Согласование расчетов с главными распорядителями</a:t>
            </a:r>
          </a:p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бюджетных средств</a:t>
            </a:r>
          </a:p>
        </p:txBody>
      </p:sp>
      <p:sp>
        <p:nvSpPr>
          <p:cNvPr id="20490" name="AutoShape 26"/>
          <p:cNvSpPr>
            <a:spLocks noChangeArrowheads="1"/>
          </p:cNvSpPr>
          <p:nvPr/>
        </p:nvSpPr>
        <p:spPr bwMode="auto">
          <a:xfrm>
            <a:off x="606425" y="5949950"/>
            <a:ext cx="8064500" cy="609600"/>
          </a:xfrm>
          <a:prstGeom prst="flowChart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421E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Исполнение бюджета городского округа Нижняя Салда</a:t>
            </a:r>
          </a:p>
        </p:txBody>
      </p:sp>
      <p:sp>
        <p:nvSpPr>
          <p:cNvPr id="20491" name="Rectangle 30"/>
          <p:cNvSpPr>
            <a:spLocks noChangeArrowheads="1"/>
          </p:cNvSpPr>
          <p:nvPr/>
        </p:nvSpPr>
        <p:spPr bwMode="auto">
          <a:xfrm>
            <a:off x="495300" y="5357813"/>
            <a:ext cx="8286750" cy="447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421E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Принятие бюджета на Думе городского округа Нижняя Салда во 2 чтении</a:t>
            </a:r>
          </a:p>
        </p:txBody>
      </p:sp>
      <p:sp>
        <p:nvSpPr>
          <p:cNvPr id="86027" name="Прямоугольник 1"/>
          <p:cNvSpPr>
            <a:spLocks noChangeArrowheads="1"/>
          </p:cNvSpPr>
          <p:nvPr/>
        </p:nvSpPr>
        <p:spPr bwMode="auto">
          <a:xfrm>
            <a:off x="2819400" y="228600"/>
            <a:ext cx="4340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Бюджетный процесс</a:t>
            </a:r>
            <a:endParaRPr lang="ru-RU" sz="2800" b="1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Прямоугольник 1"/>
          <p:cNvSpPr>
            <a:spLocks noChangeArrowheads="1"/>
          </p:cNvSpPr>
          <p:nvPr/>
        </p:nvSpPr>
        <p:spPr bwMode="auto">
          <a:xfrm>
            <a:off x="228600" y="76200"/>
            <a:ext cx="8686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Основные показатели социально- экономического развития городского округа Нижняя Салда</a:t>
            </a:r>
            <a:endParaRPr lang="ru-RU" sz="2800" b="1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28600" y="1752600"/>
          <a:ext cx="8686799" cy="4495803"/>
        </p:xfrm>
        <a:graphic>
          <a:graphicData uri="http://schemas.openxmlformats.org/drawingml/2006/table">
            <a:tbl>
              <a:tblPr/>
              <a:tblGrid>
                <a:gridCol w="2748021"/>
                <a:gridCol w="824406"/>
                <a:gridCol w="824406"/>
                <a:gridCol w="687005"/>
                <a:gridCol w="755706"/>
                <a:gridCol w="687005"/>
                <a:gridCol w="755706"/>
                <a:gridCol w="702272"/>
                <a:gridCol w="702272"/>
              </a:tblGrid>
              <a:tr h="44219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Показатели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2016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2017 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2018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2019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2020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2021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2022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2023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6116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Численность постоянного </a:t>
                      </a:r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населения по состоянию на начало года, 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чел.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17 </a:t>
                      </a:r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705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17 </a:t>
                      </a:r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672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17 663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17 627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17 605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17 600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17 600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17 600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4205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Зарегистрировано родившихся, чел.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192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166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175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143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147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150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150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150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482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Зарегистрировано умерших, чел.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302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236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227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267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270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260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260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260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482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Число браков, пар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88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123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97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86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76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86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86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86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482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Число разводов, пар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95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72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64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84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86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84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84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84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482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Оборот организаций, млн. руб.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2 078,00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2 062,40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2 449,32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2 681,4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2 815,5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 956,2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3 104,1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 259,3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4219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Объем инвестиций в основной капитал, млн</a:t>
                      </a:r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. руб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110,3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114,07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145,99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191,1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195,0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198,8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202,7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202,7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1892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Средняя заработная </a:t>
                      </a:r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плата, 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руб.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26 343,5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26 </a:t>
                      </a:r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702,8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30 068,8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32 135,5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33 420,9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34 757,8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36 148,1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37 593,9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482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Уровень безработицы, %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0,88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0,85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0,68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0,45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4,07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2,53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1,69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0,9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4219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Численность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 безработных граждан, чел.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81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62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50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40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362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225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150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80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2295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Жилищное строительство,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 кв. м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2 804,0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5 680,0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5 859,0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10 185,0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5 046,0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4 833,0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5 348,0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5 758,0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Прямоугольник 2"/>
          <p:cNvSpPr>
            <a:spLocks noChangeArrowheads="1"/>
          </p:cNvSpPr>
          <p:nvPr/>
        </p:nvSpPr>
        <p:spPr bwMode="auto">
          <a:xfrm>
            <a:off x="228600" y="152400"/>
            <a:ext cx="8763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Информация об основных параметрах бюджета городского округа Нижняя Салда</a:t>
            </a:r>
            <a:br>
              <a:rPr 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 на 2021 - 2023 годы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3400" y="4572000"/>
          <a:ext cx="8305800" cy="2065339"/>
        </p:xfrm>
        <a:graphic>
          <a:graphicData uri="http://schemas.openxmlformats.org/drawingml/2006/table">
            <a:tbl>
              <a:tblPr/>
              <a:tblGrid>
                <a:gridCol w="2804746"/>
                <a:gridCol w="1230923"/>
                <a:gridCol w="1292469"/>
                <a:gridCol w="1488831"/>
                <a:gridCol w="1488831"/>
              </a:tblGrid>
              <a:tr h="282580">
                <a:tc gridSpan="4"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8263" marR="8263" marT="82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3" marR="8263" marT="82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900">
                <a:tc>
                  <a:txBody>
                    <a:bodyPr/>
                    <a:lstStyle/>
                    <a:p>
                      <a:pPr algn="l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3" marR="8263" marT="826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3" marR="8263" marT="82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3" marR="8263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8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3" marR="8263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8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3" marR="8263" marT="8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3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бюджета - всего,</a:t>
                      </a:r>
                    </a:p>
                  </a:txBody>
                  <a:tcPr marL="8263" marR="8263" marT="82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00"/>
                          </a:solidFill>
                          <a:latin typeface="Bookman Old Style"/>
                        </a:rPr>
                        <a:t>954 979,0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latin typeface="Bookman Old Style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noProof="0" dirty="0" smtClean="0">
                          <a:solidFill>
                            <a:srgbClr val="003300"/>
                          </a:solidFill>
                          <a:latin typeface="Bookman Old Style"/>
                          <a:ea typeface="+mn-ea"/>
                          <a:cs typeface="+mn-cs"/>
                        </a:rPr>
                        <a:t>659 869,8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00"/>
                          </a:solidFill>
                          <a:latin typeface="Bookman Old Style"/>
                        </a:rPr>
                        <a:t>584 313,2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latin typeface="Bookman Old Style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00"/>
                          </a:solidFill>
                          <a:latin typeface="Bookman Old Style"/>
                        </a:rPr>
                        <a:t>594 660,3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latin typeface="Bookman Old Style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386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бюджета  - всего,</a:t>
                      </a:r>
                    </a:p>
                  </a:txBody>
                  <a:tcPr marL="8263" marR="8263" marT="82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1 113 146,5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671 266,9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594 313,2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605 260,3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5688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3" marR="8263" marT="82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- 158 167,5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-11 397,1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-10 000,00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-10 600,00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304800" y="990600"/>
          <a:ext cx="65532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66"/>
          <p:cNvSpPr>
            <a:spLocks noChangeArrowheads="1"/>
          </p:cNvSpPr>
          <p:nvPr/>
        </p:nvSpPr>
        <p:spPr bwMode="auto">
          <a:xfrm>
            <a:off x="160338" y="152400"/>
            <a:ext cx="8915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Доходы  бюджета </a:t>
            </a:r>
          </a:p>
          <a:p>
            <a:pPr algn="ctr" eaLnBrk="1" hangingPunct="1"/>
            <a:r>
              <a:rPr lang="ru-RU" alt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городского округа Нижняя Салда </a:t>
            </a:r>
          </a:p>
          <a:p>
            <a:pPr algn="ctr" eaLnBrk="1" hangingPunct="1"/>
            <a:r>
              <a:rPr lang="ru-RU" altLang="ru-RU" sz="2800" b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на 2021-2023 годы, тыс. руб.</a:t>
            </a:r>
          </a:p>
        </p:txBody>
      </p:sp>
      <p:sp>
        <p:nvSpPr>
          <p:cNvPr id="89091" name="TextBox 2"/>
          <p:cNvSpPr txBox="1">
            <a:spLocks noChangeArrowheads="1"/>
          </p:cNvSpPr>
          <p:nvPr/>
        </p:nvSpPr>
        <p:spPr bwMode="auto">
          <a:xfrm>
            <a:off x="5029200" y="6248400"/>
            <a:ext cx="3840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2021                2022               2023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8600" y="1981200"/>
          <a:ext cx="4343399" cy="2470150"/>
        </p:xfrm>
        <a:graphic>
          <a:graphicData uri="http://schemas.openxmlformats.org/drawingml/2006/table">
            <a:tbl>
              <a:tblPr/>
              <a:tblGrid>
                <a:gridCol w="1106610"/>
                <a:gridCol w="1113733"/>
                <a:gridCol w="1055727"/>
                <a:gridCol w="1067329"/>
              </a:tblGrid>
              <a:tr h="8337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доходов бюджета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2021 год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2022 год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3300"/>
                          </a:solidFill>
                          <a:latin typeface="Times New Roman"/>
                        </a:rPr>
                        <a:t>2023 год</a:t>
                      </a:r>
                      <a:endParaRPr lang="ru-RU" sz="1800" b="0" i="0" u="none" strike="noStrike" dirty="0">
                        <a:solidFill>
                          <a:srgbClr val="0033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790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доходы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230 113,0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229 247,5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246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161,6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</a:tr>
              <a:tr h="4266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Неналоговые доходы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17 696,0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18 036,5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18 718,4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266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Безвозмездные поступления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412 060,8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337 029,2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329 780,3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452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Итого доходов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noProof="0" dirty="0" smtClean="0">
                          <a:solidFill>
                            <a:srgbClr val="003300"/>
                          </a:solidFill>
                          <a:latin typeface="Bookman Old Style"/>
                          <a:ea typeface="+mn-ea"/>
                          <a:cs typeface="+mn-cs"/>
                        </a:rPr>
                        <a:t>659 869,8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00"/>
                          </a:solidFill>
                          <a:latin typeface="Bookman Old Style"/>
                        </a:rPr>
                        <a:t>584 313,2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latin typeface="Bookman Old Style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00"/>
                          </a:solidFill>
                          <a:latin typeface="Bookman Old Style"/>
                        </a:rPr>
                        <a:t>594 660,3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latin typeface="Bookman Old Style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9126" name="Диаграмма 6"/>
          <p:cNvGraphicFramePr>
            <a:graphicFrameLocks/>
          </p:cNvGraphicFramePr>
          <p:nvPr/>
        </p:nvGraphicFramePr>
        <p:xfrm>
          <a:off x="4292600" y="1930400"/>
          <a:ext cx="5435600" cy="4216400"/>
        </p:xfrm>
        <a:graphic>
          <a:graphicData uri="http://schemas.openxmlformats.org/presentationml/2006/ole">
            <p:oleObj spid="_x0000_s89126" r:id="rId3" imgW="5438103" imgH="421270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pPr marL="0" indent="0" algn="ctr"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  <a:ea typeface="+mn-ea"/>
                <a:cs typeface="Times New Roman" panose="02020603050405020304" pitchFamily="18" charset="0"/>
              </a:rPr>
              <a:t>Структура налоговых доходов бюджета</a:t>
            </a:r>
            <a:b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  <a:ea typeface="+mn-ea"/>
                <a:cs typeface="Times New Roman" panose="02020603050405020304" pitchFamily="18" charset="0"/>
              </a:rPr>
              <a:t> городского округа Нижняя Салда </a:t>
            </a:r>
            <a:b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ea typeface="+mn-ea"/>
                <a:cs typeface="Times New Roman" panose="02020603050405020304" pitchFamily="18" charset="0"/>
              </a:rPr>
              <a:t>2021 год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  <a:ea typeface="+mn-ea"/>
                <a:cs typeface="Times New Roman" panose="02020603050405020304" pitchFamily="18" charset="0"/>
              </a:rPr>
              <a:t>, тыс. руб., %</a:t>
            </a:r>
          </a:p>
        </p:txBody>
      </p:sp>
      <p:graphicFrame>
        <p:nvGraphicFramePr>
          <p:cNvPr id="3" name="Диаграмма 2">
            <a:extLst>
              <a:ext uri="{FF2B5EF4-FFF2-40B4-BE49-F238E27FC236}"/>
            </a:extLst>
          </p:cNvPr>
          <p:cNvGraphicFramePr/>
          <p:nvPr/>
        </p:nvGraphicFramePr>
        <p:xfrm>
          <a:off x="381000" y="213360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0116" name="Диаграмма 3"/>
          <p:cNvGraphicFramePr>
            <a:graphicFrameLocks/>
          </p:cNvGraphicFramePr>
          <p:nvPr/>
        </p:nvGraphicFramePr>
        <p:xfrm>
          <a:off x="177800" y="1397000"/>
          <a:ext cx="9093200" cy="5969000"/>
        </p:xfrm>
        <a:graphic>
          <a:graphicData uri="http://schemas.openxmlformats.org/presentationml/2006/ole">
            <p:oleObj spid="_x0000_s90116" r:id="rId4" imgW="9096020" imgH="596850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66_Воздушный 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0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20_Воздушный 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0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60_Воздушный 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61_Воздушный 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62_Воздушный 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63_Воздушный 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64_Воздушный 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65_Воздушный 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16053</TotalTime>
  <Words>1982</Words>
  <Application>Microsoft Office PowerPoint</Application>
  <PresentationFormat>Экран (4:3)</PresentationFormat>
  <Paragraphs>485</Paragraphs>
  <Slides>44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65" baseType="lpstr">
      <vt:lpstr>Arial</vt:lpstr>
      <vt:lpstr>Trebuchet MS</vt:lpstr>
      <vt:lpstr>Georgia</vt:lpstr>
      <vt:lpstr>Tahoma</vt:lpstr>
      <vt:lpstr>Times New Roman</vt:lpstr>
      <vt:lpstr>Wingdings</vt:lpstr>
      <vt:lpstr>Bookman Old Style</vt:lpstr>
      <vt:lpstr>Liberation Serif</vt:lpstr>
      <vt:lpstr>1_Воздушный поток</vt:lpstr>
      <vt:lpstr>2_Воздушный поток</vt:lpstr>
      <vt:lpstr>20_Воздушный поток</vt:lpstr>
      <vt:lpstr>60_Воздушный поток</vt:lpstr>
      <vt:lpstr>61_Воздушный поток</vt:lpstr>
      <vt:lpstr>62_Воздушный поток</vt:lpstr>
      <vt:lpstr>63_Воздушный поток</vt:lpstr>
      <vt:lpstr>64_Воздушный поток</vt:lpstr>
      <vt:lpstr>65_Воздушный поток</vt:lpstr>
      <vt:lpstr>66_Воздушный поток</vt:lpstr>
      <vt:lpstr>Воздушный поток</vt:lpstr>
      <vt:lpstr>3_Воздушный поток</vt:lpstr>
      <vt:lpstr>Диаграмма Microsoft Excel</vt:lpstr>
      <vt:lpstr>Бюджет  городского округа Нижняя Салда  на 2021 год  и плановый период 2022 и 2023 годов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Структура налоговых доходов бюджета  городского округа Нижняя Салда  на 2021 год, тыс. руб., %</vt:lpstr>
      <vt:lpstr>Структура неналоговых доходов бюджета   городского округа Нижняя Салда на 2021 год, тыс. руб., %</vt:lpstr>
      <vt:lpstr>Структура безвозмездных поступлений от других бюджетов бюджетной системы РФ в бюджет городского округа Нижняя Салда  на 2021 год, тыс. руб., % </vt:lpstr>
      <vt:lpstr>Расходы бюджета   городского округа Нижняя Салда на 2021 год, тыс. руб. </vt:lpstr>
      <vt:lpstr>                                           Бюджетные ассигнования предусмотрены на  2021 год в сумме                                           –  56 078 062,00 руб.    0102 Функционирование высшего должностного лица субъекта Российской Федерации и муниципального образования - 1 909 089,00 руб. 0103  Функционирование законодательных (представительных) органов государственной власти и представительных органов муниципальных образований (содержание и обеспечение деятельности аппарата Думы городского округа  и председателя)–  1 774 183,00 руб. 0104 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 (содержание и обеспечение деятельности администрации городского округа) – 29 696 221,00 руб. 0105 Судебная система (на составление списков кандидатов в присяжные заседатели федеральных судов общей юрисдикции) – 6 200,00 руб.  0106 Обеспечение деятельности финансовых, налоговых и таможенных органов и органов финансового (финансово-бюджетного) надзора (ФУ и КРК) - 7 927 995,00 руб. 0107 Обеспечение проведения выборов и референдумов (обеспечение деятельности Нижнесалдинской городской территориальной избирательной комиссии ) -  1 634 000,00 руб. 0111 Резервные фонды -100 000,00 руб. 0113 Другие общегосударственные вопросы – 13 030 374,00 руб., в том числе расходы на пенсионное обеспечение муниципальных служащих, на обеспечение деятельности подведомственных учреждений: МКУ «Архив городского округа Нижняя Салда», МКУ «Служба муниципального заказа городского округа Нижняя Салда», содержание муниципального имущества, осуществление государственного полномочия по созданию административных комиссий, по подготовке и проведению Всероссийской переписи населения, расходы на выдачу гарантий.      </vt:lpstr>
      <vt:lpstr>   Бюджетные ассигнования предусмотрены в размере 916 800,00 рублей на осуществление первичного воинского учета на территориях, где отсутствуют военные комиссариаты.      </vt:lpstr>
      <vt:lpstr>Слайд 15</vt:lpstr>
      <vt:lpstr> Расходы по разделу  0400  «Национальная экономика», тыс. руб. </vt:lpstr>
      <vt:lpstr>Слайд 17</vt:lpstr>
      <vt:lpstr>Слайд 18</vt:lpstr>
      <vt:lpstr>Слайд 19</vt:lpstr>
      <vt:lpstr>Слайд 20</vt:lpstr>
      <vt:lpstr>Расходы по разделу 0500  «Жилищно-коммунальное хозяйство»  тыс. руб.</vt:lpstr>
      <vt:lpstr>Расходы по подразделу 0501  «Жилищное хозяйство»   </vt:lpstr>
      <vt:lpstr>Слайд 23</vt:lpstr>
      <vt:lpstr>Расходы по подразделу 0503 «Благоустройство»     </vt:lpstr>
      <vt:lpstr>                                      Расходы по разделу 0600                       «Охрана  окружающей среды»                                      тыс. руб.                       </vt:lpstr>
      <vt:lpstr>  Расходы по разделу 0700 «Образование», тыс. руб. </vt:lpstr>
      <vt:lpstr>  0701 Дошкольное образование </vt:lpstr>
      <vt:lpstr>Слайд 28</vt:lpstr>
      <vt:lpstr>Слайд 29</vt:lpstr>
      <vt:lpstr>Слайд 30</vt:lpstr>
      <vt:lpstr>   0703 Дополнительное образование детей        </vt:lpstr>
      <vt:lpstr>Слайд 32</vt:lpstr>
      <vt:lpstr>Слайд 33</vt:lpstr>
      <vt:lpstr>     0709 Другие вопросы в области                           образования  </vt:lpstr>
      <vt:lpstr>Слайд 35</vt:lpstr>
      <vt:lpstr>Расходы по разделу  0800  «Культура» </vt:lpstr>
      <vt:lpstr>Слайд 37</vt:lpstr>
      <vt:lpstr>Расходы по разделу 1000 «Социальная политика» </vt:lpstr>
      <vt:lpstr>Расходы по разделу 1100   «Физическая культура и спорт»  </vt:lpstr>
      <vt:lpstr>Расходы по разделу 1100   «Физическая культура и спорт» </vt:lpstr>
      <vt:lpstr>Слайд 41</vt:lpstr>
      <vt:lpstr> Доля расходов, направленных  на реализацию муниципальных программ</vt:lpstr>
      <vt:lpstr>Данные о муниципальном долге городского округа Нижняя Салда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Kseniya</cp:lastModifiedBy>
  <cp:revision>846</cp:revision>
  <cp:lastPrinted>2020-12-14T09:31:15Z</cp:lastPrinted>
  <dcterms:created xsi:type="dcterms:W3CDTF">1601-01-01T00:00:00Z</dcterms:created>
  <dcterms:modified xsi:type="dcterms:W3CDTF">2021-02-19T03:28:00Z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