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965" r:id="rId1"/>
    <p:sldMasterId id="2147485989" r:id="rId2"/>
    <p:sldMasterId id="2147485993" r:id="rId3"/>
    <p:sldMasterId id="2147485997" r:id="rId4"/>
    <p:sldMasterId id="2147486004" r:id="rId5"/>
  </p:sldMasterIdLst>
  <p:notesMasterIdLst>
    <p:notesMasterId r:id="rId60"/>
  </p:notesMasterIdLst>
  <p:sldIdLst>
    <p:sldId id="256" r:id="rId6"/>
    <p:sldId id="414" r:id="rId7"/>
    <p:sldId id="465" r:id="rId8"/>
    <p:sldId id="418" r:id="rId9"/>
    <p:sldId id="417" r:id="rId10"/>
    <p:sldId id="420" r:id="rId11"/>
    <p:sldId id="421" r:id="rId12"/>
    <p:sldId id="422" r:id="rId13"/>
    <p:sldId id="374" r:id="rId14"/>
    <p:sldId id="423" r:id="rId15"/>
    <p:sldId id="375" r:id="rId16"/>
    <p:sldId id="424" r:id="rId17"/>
    <p:sldId id="425" r:id="rId18"/>
    <p:sldId id="426" r:id="rId19"/>
    <p:sldId id="427" r:id="rId20"/>
    <p:sldId id="428" r:id="rId21"/>
    <p:sldId id="429" r:id="rId22"/>
    <p:sldId id="463" r:id="rId23"/>
    <p:sldId id="460" r:id="rId24"/>
    <p:sldId id="461" r:id="rId25"/>
    <p:sldId id="432" r:id="rId26"/>
    <p:sldId id="464" r:id="rId27"/>
    <p:sldId id="433" r:id="rId28"/>
    <p:sldId id="434" r:id="rId29"/>
    <p:sldId id="435" r:id="rId30"/>
    <p:sldId id="436" r:id="rId31"/>
    <p:sldId id="437" r:id="rId32"/>
    <p:sldId id="438" r:id="rId33"/>
    <p:sldId id="439" r:id="rId34"/>
    <p:sldId id="440" r:id="rId35"/>
    <p:sldId id="441" r:id="rId36"/>
    <p:sldId id="442" r:id="rId37"/>
    <p:sldId id="443" r:id="rId38"/>
    <p:sldId id="444" r:id="rId39"/>
    <p:sldId id="445" r:id="rId40"/>
    <p:sldId id="446" r:id="rId41"/>
    <p:sldId id="447" r:id="rId42"/>
    <p:sldId id="455" r:id="rId43"/>
    <p:sldId id="456" r:id="rId44"/>
    <p:sldId id="448" r:id="rId45"/>
    <p:sldId id="449" r:id="rId46"/>
    <p:sldId id="450" r:id="rId47"/>
    <p:sldId id="451" r:id="rId48"/>
    <p:sldId id="452" r:id="rId49"/>
    <p:sldId id="453" r:id="rId50"/>
    <p:sldId id="330" r:id="rId51"/>
    <p:sldId id="278" r:id="rId52"/>
    <p:sldId id="280" r:id="rId53"/>
    <p:sldId id="454" r:id="rId54"/>
    <p:sldId id="282" r:id="rId55"/>
    <p:sldId id="403" r:id="rId56"/>
    <p:sldId id="405" r:id="rId57"/>
    <p:sldId id="329" r:id="rId58"/>
    <p:sldId id="294" r:id="rId59"/>
  </p:sldIdLst>
  <p:sldSz cx="9144000" cy="6858000" type="screen4x3"/>
  <p:notesSz cx="6797675" cy="9874250"/>
  <p:defaultTextStyle>
    <a:defPPr>
      <a:defRPr lang="ru-RU"/>
    </a:defPPr>
    <a:lvl1pPr algn="l" rtl="0" eaLnBrk="0" fontAlgn="base" hangingPunct="0">
      <a:spcBef>
        <a:spcPct val="0"/>
      </a:spcBef>
      <a:spcAft>
        <a:spcPct val="0"/>
      </a:spcAft>
      <a:defRPr sz="2000" kern="1200">
        <a:solidFill>
          <a:schemeClr val="tx1"/>
        </a:solidFill>
        <a:latin typeface="Arial" charset="0"/>
        <a:ea typeface="+mn-ea"/>
        <a:cs typeface="Arial" charset="0"/>
      </a:defRPr>
    </a:lvl1pPr>
    <a:lvl2pPr marL="457200" algn="l" rtl="0" eaLnBrk="0" fontAlgn="base" hangingPunct="0">
      <a:spcBef>
        <a:spcPct val="0"/>
      </a:spcBef>
      <a:spcAft>
        <a:spcPct val="0"/>
      </a:spcAft>
      <a:defRPr sz="2000" kern="1200">
        <a:solidFill>
          <a:schemeClr val="tx1"/>
        </a:solidFill>
        <a:latin typeface="Arial" charset="0"/>
        <a:ea typeface="+mn-ea"/>
        <a:cs typeface="Arial" charset="0"/>
      </a:defRPr>
    </a:lvl2pPr>
    <a:lvl3pPr marL="914400" algn="l" rtl="0" eaLnBrk="0" fontAlgn="base" hangingPunct="0">
      <a:spcBef>
        <a:spcPct val="0"/>
      </a:spcBef>
      <a:spcAft>
        <a:spcPct val="0"/>
      </a:spcAft>
      <a:defRPr sz="20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0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F032A"/>
    <a:srgbClr val="007E39"/>
    <a:srgbClr val="00421E"/>
    <a:srgbClr val="341C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7" autoAdjust="0"/>
    <p:restoredTop sz="96970" autoAdjust="0"/>
  </p:normalViewPr>
  <p:slideViewPr>
    <p:cSldViewPr>
      <p:cViewPr varScale="1">
        <p:scale>
          <a:sx n="97" d="100"/>
          <a:sy n="97" d="100"/>
        </p:scale>
        <p:origin x="-108" y="-4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admin\Desktop\&#1055;&#1088;&#1077;&#1079;&#1077;&#1085;&#1090;&#1072;&#1094;&#1080;&#1080;\&#1050;&#1086;&#1087;&#1080;&#1103;%20&#1089;&#1090;&#1088;&#1091;&#1082;&#1090;&#1091;&#1088;&#1072;%20&#1073;&#1102;&#1076;&#1078;&#1077;&#1090;&#1072;%20&#1080;%20&#1076;&#1086;&#1093;&#1086;&#1076;&#1099;.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admin\Desktop\&#1055;&#1088;&#1077;&#1079;&#1077;&#1085;&#1090;&#1072;&#1094;&#1080;&#1080;\&#1050;&#1086;&#1087;&#1080;&#1103;%20&#1089;&#1090;&#1088;&#1091;&#1082;&#1090;&#1091;&#1088;&#1072;%20&#1073;&#1102;&#1076;&#1078;&#1077;&#1090;&#1072;%20&#1080;%20&#1076;&#1086;&#1093;&#1086;&#1076;&#1099;.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admin\Desktop\&#1055;&#1088;&#1077;&#1079;&#1077;&#1085;&#1090;&#1072;&#1094;&#1080;&#1080;\&#1050;&#1086;&#1087;&#1080;&#1103;%20&#1089;&#1090;&#1088;&#1091;&#1082;&#1090;&#1091;&#1088;&#1072;%20&#1073;&#1102;&#1076;&#1078;&#1077;&#1090;&#1072;%20&#1080;%20&#1076;&#1086;&#1093;&#1086;&#1076;&#1099;.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admin\Desktop\&#1055;&#1088;&#1077;&#1079;&#1077;&#1085;&#1090;&#1072;&#1094;&#1080;&#1080;\&#1050;&#1086;&#1087;&#1080;&#1103;%20&#1089;&#1090;&#1088;&#1091;&#1082;&#1090;&#1091;&#1088;&#1072;%20&#1073;&#1102;&#1076;&#1078;&#1077;&#1090;&#1072;%20&#1080;%20&#1076;&#1086;&#1093;&#1086;&#1076;&#1099;.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admin\Desktop\&#1055;&#1088;&#1077;&#1079;&#1077;&#1085;&#1090;&#1072;&#1094;&#1080;&#1080;\&#1050;&#1086;&#1087;&#1080;&#1103;%20&#1041;&#1077;&#1079;&#1074;&#1086;&#1079;&#1084;&#1077;&#1079;&#1076;&#1085;.%20&#1087;&#1086;&#1089;&#1090;&#1091;&#1087;&#1083;&#1077;&#1085;&#1080;&#1103;%202018.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admin\Desktop\&#1055;&#1088;&#1077;&#1079;&#1077;&#1085;&#1090;&#1072;&#1094;&#1080;&#1080;\&#1050;&#1086;&#1087;&#1080;&#1103;%20&#1056;&#1040;&#1057;&#1061;&#1054;&#1044;&#1067;.xls"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0"/>
      <c:rAngAx val="0"/>
      <c:perspective val="30"/>
    </c:view3D>
    <c:floor>
      <c:thickness val="0"/>
    </c:floor>
    <c:sideWall>
      <c:thickness val="0"/>
    </c:sideWall>
    <c:backWall>
      <c:thickness val="0"/>
    </c:backWall>
    <c:plotArea>
      <c:layout>
        <c:manualLayout>
          <c:layoutTarget val="inner"/>
          <c:xMode val="edge"/>
          <c:yMode val="edge"/>
          <c:x val="0.15744826144519639"/>
          <c:y val="0.17324561403508773"/>
          <c:w val="0.84255173855480614"/>
          <c:h val="0.82675438596491158"/>
        </c:manualLayout>
      </c:layout>
      <c:pie3DChart>
        <c:varyColors val="1"/>
        <c:ser>
          <c:idx val="0"/>
          <c:order val="0"/>
          <c:explosion val="23"/>
          <c:dPt>
            <c:idx val="0"/>
            <c:bubble3D val="0"/>
            <c:spPr>
              <a:solidFill>
                <a:srgbClr val="FFC000"/>
              </a:solidFill>
            </c:spPr>
            <c:extLst xmlns:c16r2="http://schemas.microsoft.com/office/drawing/2015/06/chart">
              <c:ext xmlns:c16="http://schemas.microsoft.com/office/drawing/2014/chart" uri="{C3380CC4-5D6E-409C-BE32-E72D297353CC}">
                <c16:uniqueId val="{00000001-83A7-44D1-A345-AD7FF95097F9}"/>
              </c:ext>
            </c:extLst>
          </c:dPt>
          <c:dPt>
            <c:idx val="1"/>
            <c:bubble3D val="0"/>
            <c:spPr>
              <a:solidFill>
                <a:srgbClr val="FF0000"/>
              </a:solidFill>
            </c:spPr>
            <c:extLst xmlns:c16r2="http://schemas.microsoft.com/office/drawing/2015/06/chart">
              <c:ext xmlns:c16="http://schemas.microsoft.com/office/drawing/2014/chart" uri="{C3380CC4-5D6E-409C-BE32-E72D297353CC}">
                <c16:uniqueId val="{00000003-83A7-44D1-A345-AD7FF95097F9}"/>
              </c:ext>
            </c:extLst>
          </c:dPt>
          <c:dPt>
            <c:idx val="2"/>
            <c:bubble3D val="0"/>
            <c:spPr>
              <a:solidFill>
                <a:srgbClr val="28F828"/>
              </a:solidFill>
            </c:spPr>
            <c:extLst xmlns:c16r2="http://schemas.microsoft.com/office/drawing/2015/06/chart">
              <c:ext xmlns:c16="http://schemas.microsoft.com/office/drawing/2014/chart" uri="{C3380CC4-5D6E-409C-BE32-E72D297353CC}">
                <c16:uniqueId val="{00000005-83A7-44D1-A345-AD7FF95097F9}"/>
              </c:ext>
            </c:extLst>
          </c:dPt>
          <c:dPt>
            <c:idx val="3"/>
            <c:bubble3D val="0"/>
            <c:spPr>
              <a:solidFill>
                <a:srgbClr val="CC0099"/>
              </a:solidFill>
            </c:spPr>
            <c:extLst xmlns:c16r2="http://schemas.microsoft.com/office/drawing/2015/06/chart">
              <c:ext xmlns:c16="http://schemas.microsoft.com/office/drawing/2014/chart" uri="{C3380CC4-5D6E-409C-BE32-E72D297353CC}">
                <c16:uniqueId val="{00000007-83A7-44D1-A345-AD7FF95097F9}"/>
              </c:ext>
            </c:extLst>
          </c:dPt>
          <c:dPt>
            <c:idx val="4"/>
            <c:bubble3D val="0"/>
            <c:spPr>
              <a:solidFill>
                <a:srgbClr val="0070C0"/>
              </a:solidFill>
            </c:spPr>
            <c:extLst xmlns:c16r2="http://schemas.microsoft.com/office/drawing/2015/06/chart">
              <c:ext xmlns:c16="http://schemas.microsoft.com/office/drawing/2014/chart" uri="{C3380CC4-5D6E-409C-BE32-E72D297353CC}">
                <c16:uniqueId val="{00000009-83A7-44D1-A345-AD7FF95097F9}"/>
              </c:ext>
            </c:extLst>
          </c:dPt>
          <c:dLbls>
            <c:dLbl>
              <c:idx val="0"/>
              <c:layout>
                <c:manualLayout>
                  <c:x val="-1.3392330383480734E-2"/>
                  <c:y val="0.13449837684763144"/>
                </c:manualLayout>
              </c:layout>
              <c:tx>
                <c:rich>
                  <a:bodyPr/>
                  <a:lstStyle/>
                  <a:p>
                    <a:r>
                      <a:rPr lang="ru-RU" dirty="0"/>
                      <a:t>НАЛОГИ НА ДОХОДЫ ФИЗИЧЕСКИХ ЛИЦ; 135 </a:t>
                    </a:r>
                    <a:r>
                      <a:rPr lang="ru-RU" dirty="0" smtClean="0"/>
                      <a:t>913,00</a:t>
                    </a:r>
                    <a:r>
                      <a:rPr lang="ru-RU" dirty="0"/>
                      <a:t>; </a:t>
                    </a:r>
                  </a:p>
                  <a:p>
                    <a:r>
                      <a:rPr lang="ru-RU" dirty="0"/>
                      <a:t>81%</a:t>
                    </a:r>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3A7-44D1-A345-AD7FF95097F9}"/>
                </c:ext>
              </c:extLst>
            </c:dLbl>
            <c:dLbl>
              <c:idx val="1"/>
              <c:layout>
                <c:manualLayout>
                  <c:x val="-4.8502601444731119E-2"/>
                  <c:y val="0.42309072385688701"/>
                </c:manualLayout>
              </c:layout>
              <c:tx>
                <c:rich>
                  <a:bodyPr/>
                  <a:lstStyle/>
                  <a:p>
                    <a:pPr>
                      <a:defRPr sz="1200" b="1">
                        <a:solidFill>
                          <a:srgbClr val="C00000"/>
                        </a:solidFill>
                        <a:latin typeface="Times New Roman" pitchFamily="18" charset="0"/>
                        <a:cs typeface="Times New Roman" pitchFamily="18" charset="0"/>
                      </a:defRPr>
                    </a:pPr>
                    <a:endParaRPr lang="ru-RU" dirty="0">
                      <a:solidFill>
                        <a:srgbClr val="C00000"/>
                      </a:solidFill>
                    </a:endParaRPr>
                  </a:p>
                  <a:p>
                    <a:pPr>
                      <a:defRPr sz="1200" b="1">
                        <a:solidFill>
                          <a:srgbClr val="C00000"/>
                        </a:solidFill>
                        <a:latin typeface="Times New Roman" pitchFamily="18" charset="0"/>
                        <a:cs typeface="Times New Roman" pitchFamily="18" charset="0"/>
                      </a:defRPr>
                    </a:pPr>
                    <a:r>
                      <a:rPr lang="ru-RU" dirty="0">
                        <a:solidFill>
                          <a:srgbClr val="C00000"/>
                        </a:solidFill>
                      </a:rPr>
                      <a:t>АКЦИЗЫ;  </a:t>
                    </a:r>
                  </a:p>
                  <a:p>
                    <a:pPr>
                      <a:defRPr sz="1200" b="1">
                        <a:solidFill>
                          <a:srgbClr val="C00000"/>
                        </a:solidFill>
                        <a:latin typeface="Times New Roman" pitchFamily="18" charset="0"/>
                        <a:cs typeface="Times New Roman" pitchFamily="18" charset="0"/>
                      </a:defRPr>
                    </a:pPr>
                    <a:r>
                      <a:rPr lang="ru-RU" dirty="0">
                        <a:solidFill>
                          <a:srgbClr val="C00000"/>
                        </a:solidFill>
                      </a:rPr>
                      <a:t>5 763,00; </a:t>
                    </a:r>
                  </a:p>
                  <a:p>
                    <a:pPr>
                      <a:defRPr sz="1200" b="1">
                        <a:solidFill>
                          <a:srgbClr val="C00000"/>
                        </a:solidFill>
                        <a:latin typeface="Times New Roman" pitchFamily="18" charset="0"/>
                        <a:cs typeface="Times New Roman" pitchFamily="18" charset="0"/>
                      </a:defRPr>
                    </a:pPr>
                    <a:r>
                      <a:rPr lang="ru-RU" dirty="0">
                        <a:solidFill>
                          <a:srgbClr val="C00000"/>
                        </a:solidFill>
                      </a:rPr>
                      <a:t>3%</a:t>
                    </a:r>
                  </a:p>
                </c:rich>
              </c:tx>
              <c:spPr/>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3A7-44D1-A345-AD7FF95097F9}"/>
                </c:ext>
              </c:extLst>
            </c:dLbl>
            <c:dLbl>
              <c:idx val="2"/>
              <c:layout>
                <c:manualLayout>
                  <c:x val="-0.10011572944974799"/>
                  <c:y val="-3.0459317585301997E-2"/>
                </c:manualLayout>
              </c:layout>
              <c:tx>
                <c:rich>
                  <a:bodyPr/>
                  <a:lstStyle/>
                  <a:p>
                    <a:pPr>
                      <a:defRPr sz="1200" b="1">
                        <a:solidFill>
                          <a:srgbClr val="007E39"/>
                        </a:solidFill>
                        <a:latin typeface="Times New Roman" pitchFamily="18" charset="0"/>
                        <a:cs typeface="Times New Roman" pitchFamily="18" charset="0"/>
                      </a:defRPr>
                    </a:pPr>
                    <a:endParaRPr lang="ru-RU" dirty="0">
                      <a:solidFill>
                        <a:srgbClr val="007E39"/>
                      </a:solidFill>
                    </a:endParaRPr>
                  </a:p>
                  <a:p>
                    <a:pPr>
                      <a:defRPr sz="1200" b="1">
                        <a:solidFill>
                          <a:srgbClr val="007E39"/>
                        </a:solidFill>
                        <a:latin typeface="Times New Roman" pitchFamily="18" charset="0"/>
                        <a:cs typeface="Times New Roman" pitchFamily="18" charset="0"/>
                      </a:defRPr>
                    </a:pPr>
                    <a:r>
                      <a:rPr lang="ru-RU" dirty="0">
                        <a:solidFill>
                          <a:srgbClr val="007E39"/>
                        </a:solidFill>
                      </a:rPr>
                      <a:t>НАЛОГИ НА СОВОКУПНЫЙ ДОХОД; </a:t>
                    </a:r>
                  </a:p>
                  <a:p>
                    <a:pPr>
                      <a:defRPr sz="1200" b="1">
                        <a:solidFill>
                          <a:srgbClr val="007E39"/>
                        </a:solidFill>
                        <a:latin typeface="Times New Roman" pitchFamily="18" charset="0"/>
                        <a:cs typeface="Times New Roman" pitchFamily="18" charset="0"/>
                      </a:defRPr>
                    </a:pPr>
                    <a:r>
                      <a:rPr lang="ru-RU" dirty="0">
                        <a:solidFill>
                          <a:srgbClr val="007E39"/>
                        </a:solidFill>
                      </a:rPr>
                      <a:t>6 224,00; </a:t>
                    </a:r>
                  </a:p>
                  <a:p>
                    <a:pPr>
                      <a:defRPr sz="1200" b="1">
                        <a:solidFill>
                          <a:srgbClr val="007E39"/>
                        </a:solidFill>
                        <a:latin typeface="Times New Roman" pitchFamily="18" charset="0"/>
                        <a:cs typeface="Times New Roman" pitchFamily="18" charset="0"/>
                      </a:defRPr>
                    </a:pPr>
                    <a:r>
                      <a:rPr lang="ru-RU" dirty="0">
                        <a:solidFill>
                          <a:srgbClr val="007E39"/>
                        </a:solidFill>
                      </a:rPr>
                      <a:t>4%</a:t>
                    </a:r>
                  </a:p>
                </c:rich>
              </c:tx>
              <c:spPr/>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3A7-44D1-A345-AD7FF95097F9}"/>
                </c:ext>
              </c:extLst>
            </c:dLbl>
            <c:dLbl>
              <c:idx val="3"/>
              <c:layout>
                <c:manualLayout>
                  <c:x val="-5.948000139363132E-2"/>
                  <c:y val="-0.17683347147396083"/>
                </c:manualLayout>
              </c:layout>
              <c:tx>
                <c:rich>
                  <a:bodyPr/>
                  <a:lstStyle/>
                  <a:p>
                    <a:pPr>
                      <a:defRPr sz="1200" b="1">
                        <a:solidFill>
                          <a:srgbClr val="7030A0"/>
                        </a:solidFill>
                        <a:latin typeface="Times New Roman" pitchFamily="18" charset="0"/>
                        <a:cs typeface="Times New Roman" pitchFamily="18" charset="0"/>
                      </a:defRPr>
                    </a:pPr>
                    <a:endParaRPr lang="ru-RU" dirty="0">
                      <a:solidFill>
                        <a:srgbClr val="7030A0"/>
                      </a:solidFill>
                    </a:endParaRPr>
                  </a:p>
                  <a:p>
                    <a:pPr>
                      <a:defRPr sz="1200" b="1">
                        <a:solidFill>
                          <a:srgbClr val="7030A0"/>
                        </a:solidFill>
                        <a:latin typeface="Times New Roman" pitchFamily="18" charset="0"/>
                        <a:cs typeface="Times New Roman" pitchFamily="18" charset="0"/>
                      </a:defRPr>
                    </a:pPr>
                    <a:r>
                      <a:rPr lang="ru-RU" dirty="0">
                        <a:solidFill>
                          <a:srgbClr val="7030A0"/>
                        </a:solidFill>
                      </a:rPr>
                      <a:t>НАЛОГ НА ИМУЩЕСТВО ФИЗИЧЕСКИХ ЛИЦ; 3 717,00; </a:t>
                    </a:r>
                  </a:p>
                  <a:p>
                    <a:pPr>
                      <a:defRPr sz="1200" b="1">
                        <a:solidFill>
                          <a:srgbClr val="7030A0"/>
                        </a:solidFill>
                        <a:latin typeface="Times New Roman" pitchFamily="18" charset="0"/>
                        <a:cs typeface="Times New Roman" pitchFamily="18" charset="0"/>
                      </a:defRPr>
                    </a:pPr>
                    <a:r>
                      <a:rPr lang="ru-RU" dirty="0">
                        <a:solidFill>
                          <a:srgbClr val="7030A0"/>
                        </a:solidFill>
                      </a:rPr>
                      <a:t>2%</a:t>
                    </a:r>
                  </a:p>
                </c:rich>
              </c:tx>
              <c:spPr/>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3A7-44D1-A345-AD7FF95097F9}"/>
                </c:ext>
              </c:extLst>
            </c:dLbl>
            <c:dLbl>
              <c:idx val="4"/>
              <c:layout>
                <c:manualLayout>
                  <c:x val="8.6123440875200546E-2"/>
                  <c:y val="-0.13454810747340828"/>
                </c:manualLayout>
              </c:layout>
              <c:tx>
                <c:rich>
                  <a:bodyPr/>
                  <a:lstStyle/>
                  <a:p>
                    <a:pPr>
                      <a:defRPr sz="1200" b="1">
                        <a:solidFill>
                          <a:srgbClr val="002060"/>
                        </a:solidFill>
                        <a:latin typeface="Times New Roman" pitchFamily="18" charset="0"/>
                        <a:cs typeface="Times New Roman" pitchFamily="18" charset="0"/>
                      </a:defRPr>
                    </a:pPr>
                    <a:r>
                      <a:rPr lang="ru-RU" dirty="0">
                        <a:solidFill>
                          <a:srgbClr val="002060"/>
                        </a:solidFill>
                      </a:rPr>
                      <a:t> </a:t>
                    </a:r>
                  </a:p>
                  <a:p>
                    <a:pPr>
                      <a:defRPr sz="1200" b="1">
                        <a:solidFill>
                          <a:srgbClr val="002060"/>
                        </a:solidFill>
                        <a:latin typeface="Times New Roman" pitchFamily="18" charset="0"/>
                        <a:cs typeface="Times New Roman" pitchFamily="18" charset="0"/>
                      </a:defRPr>
                    </a:pPr>
                    <a:r>
                      <a:rPr lang="ru-RU" dirty="0">
                        <a:solidFill>
                          <a:srgbClr val="002060"/>
                        </a:solidFill>
                      </a:rPr>
                      <a:t>ЗЕМЕЛЬНЫЙ НАЛОГ;  </a:t>
                    </a:r>
                  </a:p>
                  <a:p>
                    <a:pPr>
                      <a:defRPr sz="1200" b="1">
                        <a:solidFill>
                          <a:srgbClr val="002060"/>
                        </a:solidFill>
                        <a:latin typeface="Times New Roman" pitchFamily="18" charset="0"/>
                        <a:cs typeface="Times New Roman" pitchFamily="18" charset="0"/>
                      </a:defRPr>
                    </a:pPr>
                    <a:r>
                      <a:rPr lang="ru-RU" dirty="0">
                        <a:solidFill>
                          <a:srgbClr val="002060"/>
                        </a:solidFill>
                      </a:rPr>
                      <a:t>16 053,00;  </a:t>
                    </a:r>
                  </a:p>
                  <a:p>
                    <a:pPr>
                      <a:defRPr sz="1200" b="1">
                        <a:solidFill>
                          <a:srgbClr val="002060"/>
                        </a:solidFill>
                        <a:latin typeface="Times New Roman" pitchFamily="18" charset="0"/>
                        <a:cs typeface="Times New Roman" pitchFamily="18" charset="0"/>
                      </a:defRPr>
                    </a:pPr>
                    <a:r>
                      <a:rPr lang="ru-RU" dirty="0">
                        <a:solidFill>
                          <a:srgbClr val="002060"/>
                        </a:solidFill>
                      </a:rPr>
                      <a:t>10%</a:t>
                    </a:r>
                  </a:p>
                </c:rich>
              </c:tx>
              <c:spPr/>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83A7-44D1-A345-AD7FF95097F9}"/>
                </c:ext>
              </c:extLst>
            </c:dLbl>
            <c:dLbl>
              <c:idx val="5"/>
              <c:layout>
                <c:manualLayout>
                  <c:x val="0.19735500429702943"/>
                  <c:y val="-7.1713289128332885E-2"/>
                </c:manualLayout>
              </c:layout>
              <c:tx>
                <c:rich>
                  <a:bodyPr/>
                  <a:lstStyle/>
                  <a:p>
                    <a:pPr>
                      <a:defRPr sz="1200" b="1">
                        <a:solidFill>
                          <a:srgbClr val="C00000"/>
                        </a:solidFill>
                        <a:latin typeface="Times New Roman" pitchFamily="18" charset="0"/>
                        <a:cs typeface="Times New Roman" pitchFamily="18" charset="0"/>
                      </a:defRPr>
                    </a:pPr>
                    <a:r>
                      <a:rPr lang="ru-RU" dirty="0">
                        <a:solidFill>
                          <a:srgbClr val="C00000"/>
                        </a:solidFill>
                      </a:rPr>
                      <a:t> </a:t>
                    </a:r>
                  </a:p>
                  <a:p>
                    <a:pPr>
                      <a:defRPr sz="1200" b="1">
                        <a:solidFill>
                          <a:srgbClr val="C00000"/>
                        </a:solidFill>
                        <a:latin typeface="Times New Roman" pitchFamily="18" charset="0"/>
                        <a:cs typeface="Times New Roman" pitchFamily="18" charset="0"/>
                      </a:defRPr>
                    </a:pPr>
                    <a:r>
                      <a:rPr lang="ru-RU" dirty="0">
                        <a:solidFill>
                          <a:srgbClr val="C00000"/>
                        </a:solidFill>
                      </a:rPr>
                      <a:t>ГОСУДАРСТВЕННАЯ ПОШЛИНА; </a:t>
                    </a:r>
                  </a:p>
                  <a:p>
                    <a:pPr>
                      <a:defRPr sz="1200" b="1">
                        <a:solidFill>
                          <a:srgbClr val="C00000"/>
                        </a:solidFill>
                        <a:latin typeface="Times New Roman" pitchFamily="18" charset="0"/>
                        <a:cs typeface="Times New Roman" pitchFamily="18" charset="0"/>
                      </a:defRPr>
                    </a:pPr>
                    <a:r>
                      <a:rPr lang="ru-RU" dirty="0">
                        <a:solidFill>
                          <a:srgbClr val="C00000"/>
                        </a:solidFill>
                      </a:rPr>
                      <a:t>768,00; </a:t>
                    </a:r>
                  </a:p>
                  <a:p>
                    <a:pPr>
                      <a:defRPr sz="1200" b="1">
                        <a:solidFill>
                          <a:srgbClr val="C00000"/>
                        </a:solidFill>
                        <a:latin typeface="Times New Roman" pitchFamily="18" charset="0"/>
                        <a:cs typeface="Times New Roman" pitchFamily="18" charset="0"/>
                      </a:defRPr>
                    </a:pPr>
                    <a:r>
                      <a:rPr lang="ru-RU" dirty="0">
                        <a:solidFill>
                          <a:srgbClr val="C00000"/>
                        </a:solidFill>
                      </a:rPr>
                      <a:t>0%</a:t>
                    </a:r>
                  </a:p>
                </c:rich>
              </c:tx>
              <c:spPr/>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83A7-44D1-A345-AD7FF95097F9}"/>
                </c:ext>
              </c:extLst>
            </c:dLbl>
            <c:spPr>
              <a:noFill/>
              <a:ln>
                <a:noFill/>
              </a:ln>
              <a:effectLst/>
            </c:spPr>
            <c:txPr>
              <a:bodyPr/>
              <a:lstStyle/>
              <a:p>
                <a:pPr>
                  <a:defRPr sz="1200" b="1">
                    <a:latin typeface="Times New Roman" pitchFamily="18" charset="0"/>
                    <a:cs typeface="Times New Roman" pitchFamily="18" charset="0"/>
                  </a:defRPr>
                </a:pPr>
                <a:endParaRPr lang="ru-RU"/>
              </a:p>
            </c:txPr>
            <c:showLegendKey val="0"/>
            <c:showVal val="1"/>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НАЛОГОВЫЕ!$B$6:$B$11</c:f>
              <c:strCache>
                <c:ptCount val="6"/>
                <c:pt idx="0">
                  <c:v>НАЛОГИ НА ДОХОДЫ ФИЗИЧЕСКИХ ЛИЦ</c:v>
                </c:pt>
                <c:pt idx="1">
                  <c:v>ПЛАТЕЖИ ПРИ ПОЛЬЗОВАНИИ ПРИРОДНЫМИ РЕСУРСАМИ</c:v>
                </c:pt>
                <c:pt idx="2">
                  <c:v>НАЛОГИ НА СОВОКУПНЫЙ ДОХОД</c:v>
                </c:pt>
                <c:pt idx="3">
                  <c:v>НАЛОГ НА ИМУЩЕСТВО ФИЗИЧЕСКИХ ЛИЦ</c:v>
                </c:pt>
                <c:pt idx="4">
                  <c:v>ЗЕМЕЛЬНЫЙ НАЛОГ</c:v>
                </c:pt>
                <c:pt idx="5">
                  <c:v>ГОСУДАРСТВЕННАЯ ПОШЛИНА</c:v>
                </c:pt>
              </c:strCache>
            </c:strRef>
          </c:cat>
          <c:val>
            <c:numRef>
              <c:f>НАЛОГОВЫЕ!$C$6:$C$11</c:f>
              <c:numCache>
                <c:formatCode>#,##0.00</c:formatCode>
                <c:ptCount val="6"/>
                <c:pt idx="0">
                  <c:v>135741</c:v>
                </c:pt>
                <c:pt idx="1">
                  <c:v>5763</c:v>
                </c:pt>
                <c:pt idx="2">
                  <c:v>6224</c:v>
                </c:pt>
                <c:pt idx="3">
                  <c:v>3717</c:v>
                </c:pt>
                <c:pt idx="4">
                  <c:v>16053</c:v>
                </c:pt>
                <c:pt idx="5">
                  <c:v>768</c:v>
                </c:pt>
              </c:numCache>
            </c:numRef>
          </c:val>
          <c:extLst xmlns:c16r2="http://schemas.microsoft.com/office/drawing/2015/06/chart">
            <c:ext xmlns:c16="http://schemas.microsoft.com/office/drawing/2014/chart" uri="{C3380CC4-5D6E-409C-BE32-E72D297353CC}">
              <c16:uniqueId val="{0000000B-83A7-44D1-A345-AD7FF95097F9}"/>
            </c:ext>
          </c:extLst>
        </c:ser>
        <c:dLbls>
          <c:showLegendKey val="0"/>
          <c:showVal val="0"/>
          <c:showCatName val="0"/>
          <c:showSerName val="0"/>
          <c:showPercent val="0"/>
          <c:showBubbleSize val="0"/>
          <c:showLeaderLines val="1"/>
        </c:dLbls>
      </c:pie3DChart>
    </c:plotArea>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7"/>
          <c:dPt>
            <c:idx val="0"/>
            <c:bubble3D val="0"/>
            <c:spPr>
              <a:solidFill>
                <a:srgbClr val="92D050"/>
              </a:solidFill>
            </c:spPr>
            <c:extLst xmlns:c16r2="http://schemas.microsoft.com/office/drawing/2015/06/chart">
              <c:ext xmlns:c16="http://schemas.microsoft.com/office/drawing/2014/chart" uri="{C3380CC4-5D6E-409C-BE32-E72D297353CC}">
                <c16:uniqueId val="{00000001-427C-4873-9D0F-4A845747BC85}"/>
              </c:ext>
            </c:extLst>
          </c:dPt>
          <c:dPt>
            <c:idx val="1"/>
            <c:bubble3D val="0"/>
            <c:spPr>
              <a:solidFill>
                <a:srgbClr val="FF0000"/>
              </a:solidFill>
            </c:spPr>
            <c:extLst xmlns:c16r2="http://schemas.microsoft.com/office/drawing/2015/06/chart">
              <c:ext xmlns:c16="http://schemas.microsoft.com/office/drawing/2014/chart" uri="{C3380CC4-5D6E-409C-BE32-E72D297353CC}">
                <c16:uniqueId val="{00000003-427C-4873-9D0F-4A845747BC85}"/>
              </c:ext>
            </c:extLst>
          </c:dPt>
          <c:dPt>
            <c:idx val="2"/>
            <c:bubble3D val="0"/>
            <c:spPr>
              <a:solidFill>
                <a:srgbClr val="FFFF00"/>
              </a:solidFill>
            </c:spPr>
            <c:extLst xmlns:c16r2="http://schemas.microsoft.com/office/drawing/2015/06/chart">
              <c:ext xmlns:c16="http://schemas.microsoft.com/office/drawing/2014/chart" uri="{C3380CC4-5D6E-409C-BE32-E72D297353CC}">
                <c16:uniqueId val="{00000005-427C-4873-9D0F-4A845747BC85}"/>
              </c:ext>
            </c:extLst>
          </c:dPt>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27C-4873-9D0F-4A845747BC85}"/>
                </c:ext>
              </c:extLst>
            </c:dLbl>
            <c:dLbl>
              <c:idx val="1"/>
              <c:layout/>
              <c:tx>
                <c:rich>
                  <a:bodyPr/>
                  <a:lstStyle/>
                  <a:p>
                    <a:pPr>
                      <a:defRPr sz="500"/>
                    </a:pPr>
                    <a:r>
                      <a:rPr lang="ru-RU" sz="500"/>
                      <a:t>Неналоговые доходы</a:t>
                    </a:r>
                  </a:p>
                </c:rich>
              </c:tx>
              <c:spPr/>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27C-4873-9D0F-4A845747BC85}"/>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27C-4873-9D0F-4A845747BC85}"/>
                </c:ext>
              </c:extLst>
            </c:dLbl>
            <c:spPr>
              <a:noFill/>
              <a:ln>
                <a:noFill/>
              </a:ln>
              <a:effectLst/>
            </c:spPr>
            <c:showLegendKey val="0"/>
            <c:showVal val="1"/>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Доходы!$B$6:$B$8</c:f>
              <c:strCache>
                <c:ptCount val="3"/>
                <c:pt idx="0">
                  <c:v>Налоговые доходы</c:v>
                </c:pt>
                <c:pt idx="1">
                  <c:v>Неналоговые доходы</c:v>
                </c:pt>
                <c:pt idx="2">
                  <c:v>Безвозмездные поступления </c:v>
                </c:pt>
              </c:strCache>
            </c:strRef>
          </c:cat>
          <c:val>
            <c:numRef>
              <c:f>Доходы!$C$6:$C$8</c:f>
              <c:numCache>
                <c:formatCode>#,##0.00</c:formatCode>
                <c:ptCount val="3"/>
                <c:pt idx="0">
                  <c:v>168266</c:v>
                </c:pt>
                <c:pt idx="1">
                  <c:v>10142</c:v>
                </c:pt>
                <c:pt idx="2">
                  <c:v>350686.9</c:v>
                </c:pt>
              </c:numCache>
            </c:numRef>
          </c:val>
          <c:extLst xmlns:c16r2="http://schemas.microsoft.com/office/drawing/2015/06/chart">
            <c:ext xmlns:c16="http://schemas.microsoft.com/office/drawing/2014/chart" uri="{C3380CC4-5D6E-409C-BE32-E72D297353CC}">
              <c16:uniqueId val="{00000006-427C-4873-9D0F-4A845747BC85}"/>
            </c:ext>
          </c:extLst>
        </c:ser>
        <c:dLbls>
          <c:showLegendKey val="0"/>
          <c:showVal val="0"/>
          <c:showCatName val="0"/>
          <c:showSerName val="0"/>
          <c:showPercent val="0"/>
          <c:showBubbleSize val="0"/>
          <c:showLeaderLines val="1"/>
        </c:dLbls>
      </c:pie3DChart>
    </c:plotArea>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5.9722112860892414E-2"/>
          <c:y val="8.3626668145355507E-2"/>
          <c:w val="0.84255173855480614"/>
          <c:h val="0.8233569923477877"/>
        </c:manualLayout>
      </c:layout>
      <c:pie3DChart>
        <c:varyColors val="1"/>
        <c:ser>
          <c:idx val="0"/>
          <c:order val="0"/>
          <c:explosion val="25"/>
          <c:dPt>
            <c:idx val="0"/>
            <c:bubble3D val="0"/>
            <c:spPr>
              <a:solidFill>
                <a:srgbClr val="CC0099"/>
              </a:solidFill>
            </c:spPr>
            <c:extLst xmlns:c16r2="http://schemas.microsoft.com/office/drawing/2015/06/chart">
              <c:ext xmlns:c16="http://schemas.microsoft.com/office/drawing/2014/chart" uri="{C3380CC4-5D6E-409C-BE32-E72D297353CC}">
                <c16:uniqueId val="{00000001-9F1A-48B5-8A41-42D235259945}"/>
              </c:ext>
            </c:extLst>
          </c:dPt>
          <c:dPt>
            <c:idx val="1"/>
            <c:bubble3D val="0"/>
            <c:spPr>
              <a:solidFill>
                <a:srgbClr val="FF0000"/>
              </a:solidFill>
            </c:spPr>
            <c:extLst xmlns:c16r2="http://schemas.microsoft.com/office/drawing/2015/06/chart">
              <c:ext xmlns:c16="http://schemas.microsoft.com/office/drawing/2014/chart" uri="{C3380CC4-5D6E-409C-BE32-E72D297353CC}">
                <c16:uniqueId val="{00000003-9F1A-48B5-8A41-42D235259945}"/>
              </c:ext>
            </c:extLst>
          </c:dPt>
          <c:dPt>
            <c:idx val="2"/>
            <c:bubble3D val="0"/>
            <c:spPr>
              <a:solidFill>
                <a:srgbClr val="FFFF00"/>
              </a:solidFill>
            </c:spPr>
            <c:extLst xmlns:c16r2="http://schemas.microsoft.com/office/drawing/2015/06/chart">
              <c:ext xmlns:c16="http://schemas.microsoft.com/office/drawing/2014/chart" uri="{C3380CC4-5D6E-409C-BE32-E72D297353CC}">
                <c16:uniqueId val="{00000005-9F1A-48B5-8A41-42D235259945}"/>
              </c:ext>
            </c:extLst>
          </c:dPt>
          <c:dPt>
            <c:idx val="3"/>
            <c:bubble3D val="0"/>
            <c:explosion val="27"/>
            <c:spPr>
              <a:solidFill>
                <a:srgbClr val="28F828"/>
              </a:solidFill>
            </c:spPr>
            <c:extLst xmlns:c16r2="http://schemas.microsoft.com/office/drawing/2015/06/chart">
              <c:ext xmlns:c16="http://schemas.microsoft.com/office/drawing/2014/chart" uri="{C3380CC4-5D6E-409C-BE32-E72D297353CC}">
                <c16:uniqueId val="{00000007-9F1A-48B5-8A41-42D235259945}"/>
              </c:ext>
            </c:extLst>
          </c:dPt>
          <c:dPt>
            <c:idx val="4"/>
            <c:bubble3D val="0"/>
            <c:spPr>
              <a:solidFill>
                <a:srgbClr val="0070C0"/>
              </a:solidFill>
            </c:spPr>
            <c:extLst xmlns:c16r2="http://schemas.microsoft.com/office/drawing/2015/06/chart">
              <c:ext xmlns:c16="http://schemas.microsoft.com/office/drawing/2014/chart" uri="{C3380CC4-5D6E-409C-BE32-E72D297353CC}">
                <c16:uniqueId val="{00000009-9F1A-48B5-8A41-42D235259945}"/>
              </c:ext>
            </c:extLst>
          </c:dPt>
          <c:dLbls>
            <c:dLbl>
              <c:idx val="0"/>
              <c:layout>
                <c:manualLayout>
                  <c:x val="-1.3908554572271387E-2"/>
                  <c:y val="0.27591549295774742"/>
                </c:manualLayout>
              </c:layout>
              <c:tx>
                <c:rich>
                  <a:bodyPr/>
                  <a:lstStyle/>
                  <a:p>
                    <a:pPr>
                      <a:defRPr sz="1200" b="1">
                        <a:solidFill>
                          <a:srgbClr val="3F032A"/>
                        </a:solidFill>
                        <a:latin typeface="Times New Roman" pitchFamily="18" charset="0"/>
                        <a:cs typeface="Times New Roman" pitchFamily="18" charset="0"/>
                      </a:defRPr>
                    </a:pPr>
                    <a:r>
                      <a:rPr lang="ru-RU" dirty="0">
                        <a:solidFill>
                          <a:srgbClr val="3F032A"/>
                        </a:solidFill>
                      </a:rPr>
                      <a:t>  ДОХОДЫ ОТ ИСПОЛЬЗОВАНИЯ ИМУЩЕСТВА, НАХОДЯЩЕГОСЯ В ГОСУДАРСТВЕННОЙ И МУНИЦИПАЛЬНОЙ СОБСТВЕННОСТИ;  </a:t>
                    </a:r>
                  </a:p>
                  <a:p>
                    <a:pPr>
                      <a:defRPr sz="1200" b="1">
                        <a:solidFill>
                          <a:srgbClr val="3F032A"/>
                        </a:solidFill>
                        <a:latin typeface="Times New Roman" pitchFamily="18" charset="0"/>
                        <a:cs typeface="Times New Roman" pitchFamily="18" charset="0"/>
                      </a:defRPr>
                    </a:pPr>
                    <a:r>
                      <a:rPr lang="ru-RU" dirty="0">
                        <a:solidFill>
                          <a:srgbClr val="3F032A"/>
                        </a:solidFill>
                      </a:rPr>
                      <a:t>6 133,00; 60%</a:t>
                    </a:r>
                  </a:p>
                </c:rich>
              </c:tx>
              <c:spPr/>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F1A-48B5-8A41-42D235259945}"/>
                </c:ext>
              </c:extLst>
            </c:dLbl>
            <c:dLbl>
              <c:idx val="1"/>
              <c:layout>
                <c:manualLayout>
                  <c:x val="0.23165813648293967"/>
                  <c:y val="4.7306938745332906E-2"/>
                </c:manualLayout>
              </c:layout>
              <c:tx>
                <c:rich>
                  <a:bodyPr/>
                  <a:lstStyle/>
                  <a:p>
                    <a:pPr>
                      <a:defRPr sz="1200" b="1">
                        <a:solidFill>
                          <a:srgbClr val="FF0000"/>
                        </a:solidFill>
                        <a:latin typeface="Times New Roman" pitchFamily="18" charset="0"/>
                        <a:cs typeface="Times New Roman" pitchFamily="18" charset="0"/>
                      </a:defRPr>
                    </a:pPr>
                    <a:r>
                      <a:rPr lang="ru-RU" dirty="0">
                        <a:solidFill>
                          <a:srgbClr val="FF0000"/>
                        </a:solidFill>
                      </a:rPr>
                      <a:t> </a:t>
                    </a:r>
                  </a:p>
                  <a:p>
                    <a:pPr>
                      <a:defRPr sz="1200" b="1">
                        <a:solidFill>
                          <a:srgbClr val="FF0000"/>
                        </a:solidFill>
                        <a:latin typeface="Times New Roman" pitchFamily="18" charset="0"/>
                        <a:cs typeface="Times New Roman" pitchFamily="18" charset="0"/>
                      </a:defRPr>
                    </a:pPr>
                    <a:r>
                      <a:rPr lang="ru-RU" dirty="0">
                        <a:solidFill>
                          <a:srgbClr val="FF0000"/>
                        </a:solidFill>
                      </a:rPr>
                      <a:t>ПЛАТЕЖИ ПРИ ПОЛЬЗОВАНИИ ПРИРОДНЫМИ РЕСУРСАМИ;  </a:t>
                    </a:r>
                  </a:p>
                  <a:p>
                    <a:pPr>
                      <a:defRPr sz="1200" b="1">
                        <a:solidFill>
                          <a:srgbClr val="FF0000"/>
                        </a:solidFill>
                        <a:latin typeface="Times New Roman" pitchFamily="18" charset="0"/>
                        <a:cs typeface="Times New Roman" pitchFamily="18" charset="0"/>
                      </a:defRPr>
                    </a:pPr>
                    <a:r>
                      <a:rPr lang="ru-RU" dirty="0">
                        <a:solidFill>
                          <a:srgbClr val="FF0000"/>
                        </a:solidFill>
                      </a:rPr>
                      <a:t>378,00; 4%</a:t>
                    </a:r>
                  </a:p>
                </c:rich>
              </c:tx>
              <c:spPr/>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F1A-48B5-8A41-42D235259945}"/>
                </c:ext>
              </c:extLst>
            </c:dLbl>
            <c:dLbl>
              <c:idx val="2"/>
              <c:layout>
                <c:manualLayout>
                  <c:x val="1.4306784660766986E-3"/>
                  <c:y val="0.18364441240619631"/>
                </c:manualLayout>
              </c:layout>
              <c:spPr>
                <a:solidFill>
                  <a:schemeClr val="lt1"/>
                </a:solidFill>
                <a:ln w="15875" cap="flat" cmpd="sng" algn="ctr">
                  <a:solidFill>
                    <a:schemeClr val="accent3">
                      <a:shade val="75000"/>
                      <a:satMod val="125000"/>
                      <a:lumMod val="75000"/>
                    </a:schemeClr>
                  </a:solidFill>
                  <a:prstDash val="solid"/>
                </a:ln>
                <a:effectLst/>
              </c:spPr>
              <c:txPr>
                <a:bodyPr/>
                <a:lstStyle/>
                <a:p>
                  <a:pPr>
                    <a:defRPr b="1">
                      <a:solidFill>
                        <a:schemeClr val="dk1"/>
                      </a:solidFill>
                      <a:latin typeface="Times New Roman" pitchFamily="18" charset="0"/>
                      <a:ea typeface="+mn-ea"/>
                      <a:cs typeface="Times New Roman" pitchFamily="18" charset="0"/>
                    </a:defRPr>
                  </a:pPr>
                  <a:endParaRPr lang="ru-RU"/>
                </a:p>
              </c:txPr>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F1A-48B5-8A41-42D235259945}"/>
                </c:ext>
              </c:extLst>
            </c:dLbl>
            <c:dLbl>
              <c:idx val="3"/>
              <c:layout>
                <c:manualLayout>
                  <c:x val="1.7636459712447487E-2"/>
                  <c:y val="-0.15138146464086374"/>
                </c:manualLayout>
              </c:layout>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9F1A-48B5-8A41-42D235259945}"/>
                </c:ext>
              </c:extLst>
            </c:dLbl>
            <c:dLbl>
              <c:idx val="4"/>
              <c:layout>
                <c:manualLayout>
                  <c:x val="0.14355085592177083"/>
                  <c:y val="-1.3807807474769881E-2"/>
                </c:manualLayout>
              </c:layout>
              <c:spPr/>
              <c:txPr>
                <a:bodyPr/>
                <a:lstStyle/>
                <a:p>
                  <a:pPr>
                    <a:defRPr sz="1200" b="1">
                      <a:solidFill>
                        <a:srgbClr val="002060"/>
                      </a:solidFill>
                      <a:latin typeface="Times New Roman" pitchFamily="18" charset="0"/>
                      <a:cs typeface="Times New Roman" pitchFamily="18" charset="0"/>
                    </a:defRPr>
                  </a:pPr>
                  <a:endParaRPr lang="ru-RU"/>
                </a:p>
              </c:txPr>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9F1A-48B5-8A41-42D235259945}"/>
                </c:ext>
              </c:extLst>
            </c:dLbl>
            <c:spPr>
              <a:noFill/>
              <a:ln>
                <a:noFill/>
              </a:ln>
              <a:effectLst/>
            </c:spPr>
            <c:txPr>
              <a:bodyPr/>
              <a:lstStyle/>
              <a:p>
                <a:pPr>
                  <a:defRPr sz="1200" b="1">
                    <a:solidFill>
                      <a:srgbClr val="00421E"/>
                    </a:solidFill>
                    <a:latin typeface="Times New Roman" pitchFamily="18" charset="0"/>
                    <a:cs typeface="Times New Roman" pitchFamily="18" charset="0"/>
                  </a:defRPr>
                </a:pPr>
                <a:endParaRPr lang="ru-RU"/>
              </a:p>
            </c:txPr>
            <c:showLegendKey val="0"/>
            <c:showVal val="1"/>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НЕНАЛОГОВЫЕ!$B$8:$B$12</c:f>
              <c:strCache>
                <c:ptCount val="5"/>
                <c:pt idx="0">
                  <c:v>ДОХОДЫ ОТ ИСПОЛЬЗОВАНИЯ ИМУЩЕСТВА, НАХОДЯЩЕГОСЯ В ГОСУДАРСТВЕННОЙ И МУНИЦИПАЛЬНОЙ СОБСТВЕННОСТИ</c:v>
                </c:pt>
                <c:pt idx="1">
                  <c:v>ПЛАТЕЖИ ПРИ ПОЛЬЗОВАНИИ ПРИРОДНЫМИ РЕСУРСАМИ</c:v>
                </c:pt>
                <c:pt idx="2">
                  <c:v>ДОХОДЫ ОТ ОКАЗАНИЯ ПЛАТНЫХ УСЛУГ И КОМПЕНСАЦИИ ЗАТРАТ ГОСУДАРСТВА</c:v>
                </c:pt>
                <c:pt idx="3">
                  <c:v>ДОХОДЫ ОТ ПРОДАЖИ МАТЕРИАЛЬНЫХ И НЕМАТЕРИАЛЬНЫХ АКТИВОВ</c:v>
                </c:pt>
                <c:pt idx="4">
                  <c:v>ШТРАФЫ, САНКЦИИ, ВОЗМЕЩЕНИЕ УЩЕРБА</c:v>
                </c:pt>
              </c:strCache>
            </c:strRef>
          </c:cat>
          <c:val>
            <c:numRef>
              <c:f>НЕНАЛОГОВЫЕ!$C$8:$C$12</c:f>
              <c:numCache>
                <c:formatCode>#,##0.00</c:formatCode>
                <c:ptCount val="5"/>
                <c:pt idx="0">
                  <c:v>6133</c:v>
                </c:pt>
                <c:pt idx="1">
                  <c:v>378</c:v>
                </c:pt>
                <c:pt idx="2">
                  <c:v>155</c:v>
                </c:pt>
                <c:pt idx="3">
                  <c:v>3048</c:v>
                </c:pt>
                <c:pt idx="4">
                  <c:v>428</c:v>
                </c:pt>
              </c:numCache>
            </c:numRef>
          </c:val>
          <c:extLst xmlns:c16r2="http://schemas.microsoft.com/office/drawing/2015/06/chart">
            <c:ext xmlns:c16="http://schemas.microsoft.com/office/drawing/2014/chart" uri="{C3380CC4-5D6E-409C-BE32-E72D297353CC}">
              <c16:uniqueId val="{0000000A-9F1A-48B5-8A41-42D235259945}"/>
            </c:ext>
          </c:extLst>
        </c:ser>
        <c:dLbls>
          <c:showLegendKey val="0"/>
          <c:showVal val="0"/>
          <c:showCatName val="0"/>
          <c:showSerName val="0"/>
          <c:showPercent val="0"/>
          <c:showBubbleSize val="0"/>
          <c:showLeaderLines val="1"/>
        </c:dLbls>
      </c:pie3DChart>
    </c:plotArea>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4722222222222698E-2"/>
          <c:y val="9.0277777777777693E-2"/>
          <c:w val="0.81388888888889066"/>
          <c:h val="0.77314814814815036"/>
        </c:manualLayout>
      </c:layout>
      <c:pie3DChart>
        <c:varyColors val="1"/>
        <c:ser>
          <c:idx val="0"/>
          <c:order val="0"/>
          <c:explosion val="27"/>
          <c:dPt>
            <c:idx val="0"/>
            <c:bubble3D val="0"/>
            <c:spPr>
              <a:solidFill>
                <a:srgbClr val="92D050"/>
              </a:solidFill>
            </c:spPr>
            <c:extLst xmlns:c16r2="http://schemas.microsoft.com/office/drawing/2015/06/chart">
              <c:ext xmlns:c16="http://schemas.microsoft.com/office/drawing/2014/chart" uri="{C3380CC4-5D6E-409C-BE32-E72D297353CC}">
                <c16:uniqueId val="{00000001-5D59-4560-9195-B34CE700D47C}"/>
              </c:ext>
            </c:extLst>
          </c:dPt>
          <c:dPt>
            <c:idx val="1"/>
            <c:bubble3D val="0"/>
            <c:spPr>
              <a:solidFill>
                <a:srgbClr val="FF0000"/>
              </a:solidFill>
            </c:spPr>
            <c:extLst xmlns:c16r2="http://schemas.microsoft.com/office/drawing/2015/06/chart">
              <c:ext xmlns:c16="http://schemas.microsoft.com/office/drawing/2014/chart" uri="{C3380CC4-5D6E-409C-BE32-E72D297353CC}">
                <c16:uniqueId val="{00000003-5D59-4560-9195-B34CE700D47C}"/>
              </c:ext>
            </c:extLst>
          </c:dPt>
          <c:dPt>
            <c:idx val="2"/>
            <c:bubble3D val="0"/>
            <c:spPr>
              <a:solidFill>
                <a:srgbClr val="FFFF00"/>
              </a:solidFill>
            </c:spPr>
            <c:extLst xmlns:c16r2="http://schemas.microsoft.com/office/drawing/2015/06/chart">
              <c:ext xmlns:c16="http://schemas.microsoft.com/office/drawing/2014/chart" uri="{C3380CC4-5D6E-409C-BE32-E72D297353CC}">
                <c16:uniqueId val="{00000005-5D59-4560-9195-B34CE700D47C}"/>
              </c:ext>
            </c:extLst>
          </c:dPt>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D59-4560-9195-B34CE700D47C}"/>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D59-4560-9195-B34CE700D47C}"/>
                </c:ext>
              </c:extLst>
            </c:dLbl>
            <c:dLbl>
              <c:idx val="2"/>
              <c:layout>
                <c:manualLayout>
                  <c:x val="0.19905555555555557"/>
                  <c:y val="-0.13205380577427822"/>
                </c:manualLayout>
              </c:layout>
              <c:tx>
                <c:rich>
                  <a:bodyPr/>
                  <a:lstStyle/>
                  <a:p>
                    <a:r>
                      <a:rPr lang="ru-RU" sz="500">
                        <a:latin typeface="Times New Roman" pitchFamily="18" charset="0"/>
                        <a:cs typeface="Times New Roman" pitchFamily="18" charset="0"/>
                      </a:rPr>
                      <a:t>Безвозмездные поступления </a:t>
                    </a:r>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D59-4560-9195-B34CE700D47C}"/>
                </c:ext>
              </c:extLst>
            </c:dLbl>
            <c:spPr>
              <a:noFill/>
              <a:ln>
                <a:noFill/>
              </a:ln>
              <a:effectLst/>
            </c:spPr>
            <c:txPr>
              <a:bodyPr/>
              <a:lstStyle/>
              <a:p>
                <a:pPr>
                  <a:defRPr sz="500">
                    <a:latin typeface="Times New Roman" pitchFamily="18" charset="0"/>
                    <a:cs typeface="Times New Roman" pitchFamily="18" charset="0"/>
                  </a:defRPr>
                </a:pPr>
                <a:endParaRPr lang="ru-RU"/>
              </a:p>
            </c:txPr>
            <c:showLegendKey val="0"/>
            <c:showVal val="1"/>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Доходы!$B$6:$B$8</c:f>
              <c:strCache>
                <c:ptCount val="3"/>
                <c:pt idx="0">
                  <c:v>Налоговые доходы</c:v>
                </c:pt>
                <c:pt idx="1">
                  <c:v>Неналоговые доходы</c:v>
                </c:pt>
                <c:pt idx="2">
                  <c:v>Безвозмездные поступления </c:v>
                </c:pt>
              </c:strCache>
            </c:strRef>
          </c:cat>
          <c:val>
            <c:numRef>
              <c:f>Доходы!$C$6:$C$8</c:f>
              <c:numCache>
                <c:formatCode>#,##0.00</c:formatCode>
                <c:ptCount val="3"/>
                <c:pt idx="0">
                  <c:v>168266</c:v>
                </c:pt>
                <c:pt idx="1">
                  <c:v>10142</c:v>
                </c:pt>
                <c:pt idx="2">
                  <c:v>350686.9</c:v>
                </c:pt>
              </c:numCache>
            </c:numRef>
          </c:val>
          <c:extLst xmlns:c16r2="http://schemas.microsoft.com/office/drawing/2015/06/chart">
            <c:ext xmlns:c16="http://schemas.microsoft.com/office/drawing/2014/chart" uri="{C3380CC4-5D6E-409C-BE32-E72D297353CC}">
              <c16:uniqueId val="{00000006-5D59-4560-9195-B34CE700D47C}"/>
            </c:ext>
          </c:extLst>
        </c:ser>
        <c:dLbls>
          <c:showLegendKey val="0"/>
          <c:showVal val="0"/>
          <c:showCatName val="0"/>
          <c:showSerName val="0"/>
          <c:showPercent val="0"/>
          <c:showBubbleSize val="0"/>
          <c:showLeaderLines val="1"/>
        </c:dLbls>
      </c:pie3DChart>
    </c:plotArea>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dPt>
            <c:idx val="0"/>
            <c:bubble3D val="0"/>
            <c:spPr>
              <a:solidFill>
                <a:srgbClr val="00FF00"/>
              </a:solidFill>
            </c:spPr>
            <c:extLst xmlns:c16r2="http://schemas.microsoft.com/office/drawing/2015/06/chart">
              <c:ext xmlns:c16="http://schemas.microsoft.com/office/drawing/2014/chart" uri="{C3380CC4-5D6E-409C-BE32-E72D297353CC}">
                <c16:uniqueId val="{00000001-6186-4AC4-8BE6-792B0CE69696}"/>
              </c:ext>
            </c:extLst>
          </c:dPt>
          <c:dPt>
            <c:idx val="1"/>
            <c:bubble3D val="0"/>
            <c:spPr>
              <a:solidFill>
                <a:srgbClr val="FF0000"/>
              </a:solidFill>
            </c:spPr>
            <c:extLst xmlns:c16r2="http://schemas.microsoft.com/office/drawing/2015/06/chart">
              <c:ext xmlns:c16="http://schemas.microsoft.com/office/drawing/2014/chart" uri="{C3380CC4-5D6E-409C-BE32-E72D297353CC}">
                <c16:uniqueId val="{00000003-6186-4AC4-8BE6-792B0CE69696}"/>
              </c:ext>
            </c:extLst>
          </c:dPt>
          <c:dPt>
            <c:idx val="2"/>
            <c:bubble3D val="0"/>
            <c:spPr>
              <a:solidFill>
                <a:srgbClr val="00B0F0"/>
              </a:solidFill>
            </c:spPr>
            <c:extLst xmlns:c16r2="http://schemas.microsoft.com/office/drawing/2015/06/chart">
              <c:ext xmlns:c16="http://schemas.microsoft.com/office/drawing/2014/chart" uri="{C3380CC4-5D6E-409C-BE32-E72D297353CC}">
                <c16:uniqueId val="{00000005-6186-4AC4-8BE6-792B0CE69696}"/>
              </c:ext>
            </c:extLst>
          </c:dPt>
          <c:dLbls>
            <c:dLbl>
              <c:idx val="0"/>
              <c:layout>
                <c:manualLayout>
                  <c:x val="0"/>
                  <c:y val="-0.11559139784946235"/>
                </c:manualLayout>
              </c:layout>
              <c:tx>
                <c:rich>
                  <a:bodyPr/>
                  <a:lstStyle/>
                  <a:p>
                    <a:r>
                      <a:rPr lang="ru-RU" sz="1600" b="1" dirty="0">
                        <a:solidFill>
                          <a:srgbClr val="007E39"/>
                        </a:solidFill>
                      </a:rPr>
                      <a:t>Дотации;         </a:t>
                    </a:r>
                    <a:r>
                      <a:rPr lang="ru-RU" sz="1600" b="1" dirty="0" smtClean="0">
                        <a:solidFill>
                          <a:srgbClr val="007E39"/>
                        </a:solidFill>
                      </a:rPr>
                      <a:t>1</a:t>
                    </a:r>
                    <a:r>
                      <a:rPr lang="ru-RU" sz="1600" b="1" baseline="0" dirty="0" smtClean="0">
                        <a:solidFill>
                          <a:srgbClr val="007E39"/>
                        </a:solidFill>
                      </a:rPr>
                      <a:t> 606</a:t>
                    </a:r>
                    <a:r>
                      <a:rPr lang="ru-RU" sz="1600" b="1" dirty="0" smtClean="0">
                        <a:solidFill>
                          <a:srgbClr val="007E39"/>
                        </a:solidFill>
                      </a:rPr>
                      <a:t>,00</a:t>
                    </a:r>
                    <a:r>
                      <a:rPr lang="ru-RU" sz="1600" b="1" dirty="0">
                        <a:solidFill>
                          <a:srgbClr val="007E39"/>
                        </a:solidFill>
                      </a:rPr>
                      <a:t>; </a:t>
                    </a:r>
                    <a:r>
                      <a:rPr lang="ru-RU" sz="1600" b="1" dirty="0" smtClean="0">
                        <a:solidFill>
                          <a:srgbClr val="007E39"/>
                        </a:solidFill>
                      </a:rPr>
                      <a:t>0,5%</a:t>
                    </a:r>
                    <a:endParaRPr lang="ru-RU" sz="1600" b="1" dirty="0">
                      <a:solidFill>
                        <a:srgbClr val="007E39"/>
                      </a:solidFill>
                    </a:endParaRPr>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186-4AC4-8BE6-792B0CE69696}"/>
                </c:ext>
              </c:extLst>
            </c:dLbl>
            <c:dLbl>
              <c:idx val="1"/>
              <c:layout/>
              <c:tx>
                <c:rich>
                  <a:bodyPr/>
                  <a:lstStyle/>
                  <a:p>
                    <a:pPr>
                      <a:defRPr sz="1600" b="1">
                        <a:solidFill>
                          <a:srgbClr val="C00000"/>
                        </a:solidFill>
                        <a:latin typeface="Times New Roman" pitchFamily="18" charset="0"/>
                        <a:ea typeface="+mn-ea"/>
                        <a:cs typeface="Times New Roman" pitchFamily="18" charset="0"/>
                      </a:defRPr>
                    </a:pPr>
                    <a:r>
                      <a:rPr lang="ru-RU" sz="1600" dirty="0">
                        <a:solidFill>
                          <a:srgbClr val="C00000"/>
                        </a:solidFill>
                      </a:rPr>
                      <a:t>Субсидии;  </a:t>
                    </a:r>
                    <a:r>
                      <a:rPr lang="ru-RU" sz="1600" dirty="0" smtClean="0">
                        <a:solidFill>
                          <a:srgbClr val="C00000"/>
                        </a:solidFill>
                      </a:rPr>
                      <a:t>173</a:t>
                    </a:r>
                    <a:r>
                      <a:rPr lang="ru-RU" sz="1600" baseline="0" dirty="0" smtClean="0">
                        <a:solidFill>
                          <a:srgbClr val="C00000"/>
                        </a:solidFill>
                      </a:rPr>
                      <a:t> 341</a:t>
                    </a:r>
                    <a:r>
                      <a:rPr lang="ru-RU" sz="1600" dirty="0" smtClean="0">
                        <a:solidFill>
                          <a:srgbClr val="C00000"/>
                        </a:solidFill>
                      </a:rPr>
                      <a:t>,10</a:t>
                    </a:r>
                    <a:r>
                      <a:rPr lang="ru-RU" sz="1600" dirty="0">
                        <a:solidFill>
                          <a:srgbClr val="C00000"/>
                        </a:solidFill>
                      </a:rPr>
                      <a:t>; </a:t>
                    </a:r>
                    <a:r>
                      <a:rPr lang="ru-RU" sz="1600" dirty="0" smtClean="0">
                        <a:solidFill>
                          <a:srgbClr val="C00000"/>
                        </a:solidFill>
                      </a:rPr>
                      <a:t>49,5%</a:t>
                    </a:r>
                    <a:endParaRPr lang="ru-RU" sz="1600" dirty="0">
                      <a:solidFill>
                        <a:srgbClr val="C00000"/>
                      </a:solidFill>
                    </a:endParaRPr>
                  </a:p>
                </c:rich>
              </c:tx>
              <c:spPr>
                <a:solidFill>
                  <a:schemeClr val="lt1"/>
                </a:solidFill>
                <a:ln w="15875" cap="flat" cmpd="sng" algn="ctr">
                  <a:solidFill>
                    <a:schemeClr val="accent4">
                      <a:shade val="75000"/>
                      <a:satMod val="125000"/>
                      <a:lumMod val="75000"/>
                    </a:schemeClr>
                  </a:solidFill>
                  <a:prstDash val="solid"/>
                </a:ln>
                <a:effectLst/>
              </c:spPr>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186-4AC4-8BE6-792B0CE69696}"/>
                </c:ext>
              </c:extLst>
            </c:dLbl>
            <c:dLbl>
              <c:idx val="2"/>
              <c:layout/>
              <c:tx>
                <c:rich>
                  <a:bodyPr/>
                  <a:lstStyle/>
                  <a:p>
                    <a:r>
                      <a:rPr lang="ru-RU" sz="1400">
                        <a:solidFill>
                          <a:srgbClr val="002060"/>
                        </a:solidFill>
                      </a:rPr>
                      <a:t>Субвенции</a:t>
                    </a:r>
                    <a:r>
                      <a:rPr lang="ru-RU">
                        <a:solidFill>
                          <a:srgbClr val="002060"/>
                        </a:solidFill>
                      </a:rPr>
                      <a:t>; 175 567,80; 50%</a:t>
                    </a:r>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186-4AC4-8BE6-792B0CE69696}"/>
                </c:ext>
              </c:extLst>
            </c:dLbl>
            <c:spPr>
              <a:solidFill>
                <a:schemeClr val="lt1"/>
              </a:solidFill>
              <a:ln w="15875" cap="flat" cmpd="sng" algn="ctr">
                <a:solidFill>
                  <a:schemeClr val="accent4">
                    <a:shade val="75000"/>
                    <a:satMod val="125000"/>
                    <a:lumMod val="75000"/>
                  </a:schemeClr>
                </a:solidFill>
                <a:prstDash val="solid"/>
              </a:ln>
              <a:effectLst/>
            </c:spPr>
            <c:txPr>
              <a:bodyPr/>
              <a:lstStyle/>
              <a:p>
                <a:pPr>
                  <a:defRPr sz="1600" b="1">
                    <a:solidFill>
                      <a:srgbClr val="002060"/>
                    </a:solidFill>
                    <a:latin typeface="Times New Roman" pitchFamily="18" charset="0"/>
                    <a:ea typeface="+mn-ea"/>
                    <a:cs typeface="Times New Roman" pitchFamily="18" charset="0"/>
                  </a:defRPr>
                </a:pPr>
                <a:endParaRPr lang="ru-RU"/>
              </a:p>
            </c:txPr>
            <c:showLegendKey val="0"/>
            <c:showVal val="1"/>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Лист1!$B$6:$B$8</c:f>
              <c:strCache>
                <c:ptCount val="3"/>
                <c:pt idx="0">
                  <c:v>Дотации</c:v>
                </c:pt>
                <c:pt idx="1">
                  <c:v>Субсидии</c:v>
                </c:pt>
                <c:pt idx="2">
                  <c:v>Субвенции</c:v>
                </c:pt>
              </c:strCache>
            </c:strRef>
          </c:cat>
          <c:val>
            <c:numRef>
              <c:f>Лист1!$C$6:$C$8</c:f>
              <c:numCache>
                <c:formatCode>#,##0.00</c:formatCode>
                <c:ptCount val="3"/>
                <c:pt idx="0">
                  <c:v>3175</c:v>
                </c:pt>
                <c:pt idx="1">
                  <c:v>171944.1</c:v>
                </c:pt>
                <c:pt idx="2">
                  <c:v>175567.8</c:v>
                </c:pt>
              </c:numCache>
            </c:numRef>
          </c:val>
          <c:extLst xmlns:c16r2="http://schemas.microsoft.com/office/drawing/2015/06/chart">
            <c:ext xmlns:c16="http://schemas.microsoft.com/office/drawing/2014/chart" uri="{C3380CC4-5D6E-409C-BE32-E72D297353CC}">
              <c16:uniqueId val="{00000006-6186-4AC4-8BE6-792B0CE69696}"/>
            </c:ext>
          </c:extLst>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5555555555555556"/>
          <c:y val="0.11313282833316721"/>
          <c:w val="0.84444444444444555"/>
          <c:h val="0.82858666400877101"/>
        </c:manualLayout>
      </c:layout>
      <c:pie3DChart>
        <c:varyColors val="1"/>
        <c:ser>
          <c:idx val="0"/>
          <c:order val="0"/>
          <c:dPt>
            <c:idx val="0"/>
            <c:bubble3D val="0"/>
            <c:explosion val="13"/>
            <c:spPr>
              <a:solidFill>
                <a:srgbClr val="FF0000"/>
              </a:solidFill>
            </c:spPr>
            <c:extLst xmlns:c16r2="http://schemas.microsoft.com/office/drawing/2015/06/chart">
              <c:ext xmlns:c16="http://schemas.microsoft.com/office/drawing/2014/chart" uri="{C3380CC4-5D6E-409C-BE32-E72D297353CC}">
                <c16:uniqueId val="{00000001-910C-48A4-83D8-D5AE81572E05}"/>
              </c:ext>
            </c:extLst>
          </c:dPt>
          <c:dPt>
            <c:idx val="1"/>
            <c:bubble3D val="0"/>
            <c:explosion val="6"/>
            <c:spPr>
              <a:solidFill>
                <a:srgbClr val="FFFF00"/>
              </a:solidFill>
            </c:spPr>
            <c:extLst xmlns:c16r2="http://schemas.microsoft.com/office/drawing/2015/06/chart">
              <c:ext xmlns:c16="http://schemas.microsoft.com/office/drawing/2014/chart" uri="{C3380CC4-5D6E-409C-BE32-E72D297353CC}">
                <c16:uniqueId val="{00000003-910C-48A4-83D8-D5AE81572E05}"/>
              </c:ext>
            </c:extLst>
          </c:dPt>
          <c:dPt>
            <c:idx val="2"/>
            <c:bubble3D val="0"/>
            <c:spPr>
              <a:solidFill>
                <a:srgbClr val="00B050"/>
              </a:solidFill>
            </c:spPr>
            <c:extLst xmlns:c16r2="http://schemas.microsoft.com/office/drawing/2015/06/chart">
              <c:ext xmlns:c16="http://schemas.microsoft.com/office/drawing/2014/chart" uri="{C3380CC4-5D6E-409C-BE32-E72D297353CC}">
                <c16:uniqueId val="{00000005-910C-48A4-83D8-D5AE81572E05}"/>
              </c:ext>
            </c:extLst>
          </c:dPt>
          <c:dPt>
            <c:idx val="4"/>
            <c:bubble3D val="0"/>
            <c:spPr>
              <a:solidFill>
                <a:srgbClr val="00B0F0"/>
              </a:solidFill>
            </c:spPr>
            <c:extLst xmlns:c16r2="http://schemas.microsoft.com/office/drawing/2015/06/chart">
              <c:ext xmlns:c16="http://schemas.microsoft.com/office/drawing/2014/chart" uri="{C3380CC4-5D6E-409C-BE32-E72D297353CC}">
                <c16:uniqueId val="{00000007-910C-48A4-83D8-D5AE81572E05}"/>
              </c:ext>
            </c:extLst>
          </c:dPt>
          <c:dLbls>
            <c:dLbl>
              <c:idx val="0"/>
              <c:layout/>
              <c:tx>
                <c:rich>
                  <a:bodyPr/>
                  <a:lstStyle/>
                  <a:p>
                    <a:r>
                      <a:rPr lang="ru-RU"/>
                      <a:t>Дошкольное образование;   111 760,80; 33%</a:t>
                    </a:r>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10C-48A4-83D8-D5AE81572E05}"/>
                </c:ext>
              </c:extLst>
            </c:dLbl>
            <c:dLbl>
              <c:idx val="1"/>
              <c:layout/>
              <c:tx>
                <c:rich>
                  <a:bodyPr/>
                  <a:lstStyle/>
                  <a:p>
                    <a:r>
                      <a:rPr lang="ru-RU"/>
                      <a:t>Общее образование;  161 510,30; 48%</a:t>
                    </a:r>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10C-48A4-83D8-D5AE81572E05}"/>
                </c:ext>
              </c:extLst>
            </c:dLbl>
            <c:dLbl>
              <c:idx val="2"/>
              <c:layout>
                <c:manualLayout>
                  <c:x val="-0.13959284776902894"/>
                  <c:y val="0.23559188012890828"/>
                </c:manualLayout>
              </c:layout>
              <c:tx>
                <c:rich>
                  <a:bodyPr/>
                  <a:lstStyle/>
                  <a:p>
                    <a:endParaRPr lang="ru-RU" dirty="0"/>
                  </a:p>
                  <a:p>
                    <a:r>
                      <a:rPr lang="ru-RU" dirty="0"/>
                      <a:t>Дополнительное образование детей; </a:t>
                    </a:r>
                  </a:p>
                  <a:p>
                    <a:r>
                      <a:rPr lang="ru-RU" dirty="0"/>
                      <a:t>39 914,10; 12%</a:t>
                    </a:r>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10C-48A4-83D8-D5AE81572E05}"/>
                </c:ext>
              </c:extLst>
            </c:dLbl>
            <c:dLbl>
              <c:idx val="3"/>
              <c:layout/>
              <c:tx>
                <c:rich>
                  <a:bodyPr/>
                  <a:lstStyle/>
                  <a:p>
                    <a:r>
                      <a:rPr lang="ru-RU"/>
                      <a:t>Молодежная политика;  </a:t>
                    </a:r>
                  </a:p>
                  <a:p>
                    <a:r>
                      <a:rPr lang="ru-RU"/>
                      <a:t>8 </a:t>
                    </a:r>
                    <a:r>
                      <a:rPr lang="ru-RU" dirty="0"/>
                      <a:t>929,00; 3%</a:t>
                    </a:r>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910C-48A4-83D8-D5AE81572E05}"/>
                </c:ext>
              </c:extLst>
            </c:dLbl>
            <c:dLbl>
              <c:idx val="4"/>
              <c:layout/>
              <c:tx>
                <c:rich>
                  <a:bodyPr/>
                  <a:lstStyle/>
                  <a:p>
                    <a:r>
                      <a:rPr lang="ru-RU" dirty="0"/>
                      <a:t>Другие вопросы в области образования</a:t>
                    </a:r>
                    <a:r>
                      <a:rPr lang="ru-RU"/>
                      <a:t>;    12 </a:t>
                    </a:r>
                    <a:r>
                      <a:rPr lang="ru-RU" dirty="0"/>
                      <a:t>433,90; 4%</a:t>
                    </a:r>
                  </a:p>
                </c:rich>
              </c:tx>
              <c:showLegendKey val="0"/>
              <c:showVal val="1"/>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910C-48A4-83D8-D5AE81572E05}"/>
                </c:ext>
              </c:extLst>
            </c:dLbl>
            <c:spPr>
              <a:noFill/>
              <a:ln>
                <a:noFill/>
              </a:ln>
              <a:effectLst/>
            </c:spPr>
            <c:txPr>
              <a:bodyPr/>
              <a:lstStyle/>
              <a:p>
                <a:pPr>
                  <a:defRPr sz="1800" b="1">
                    <a:latin typeface="Times New Roman" pitchFamily="18" charset="0"/>
                    <a:cs typeface="Times New Roman" pitchFamily="18" charset="0"/>
                  </a:defRPr>
                </a:pPr>
                <a:endParaRPr lang="ru-RU"/>
              </a:p>
            </c:txPr>
            <c:showLegendKey val="0"/>
            <c:showVal val="1"/>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'[Копия РАСХОДЫ.xls]07 образование'!$B$6:$B$10</c:f>
              <c:strCache>
                <c:ptCount val="5"/>
                <c:pt idx="0">
                  <c:v>Дошкольное образование</c:v>
                </c:pt>
                <c:pt idx="1">
                  <c:v>Общее образование</c:v>
                </c:pt>
                <c:pt idx="2">
                  <c:v>Дополнительное образование детей</c:v>
                </c:pt>
                <c:pt idx="3">
                  <c:v>Молодежная политика и оздоровление детей</c:v>
                </c:pt>
                <c:pt idx="4">
                  <c:v>Другие вопросы в области образования</c:v>
                </c:pt>
              </c:strCache>
            </c:strRef>
          </c:cat>
          <c:val>
            <c:numRef>
              <c:f>'[Копия РАСХОДЫ.xls]07 образование'!$C$6:$C$10</c:f>
              <c:numCache>
                <c:formatCode>#,##0.00</c:formatCode>
                <c:ptCount val="5"/>
                <c:pt idx="0">
                  <c:v>111760.8</c:v>
                </c:pt>
                <c:pt idx="1">
                  <c:v>161510.29999999999</c:v>
                </c:pt>
                <c:pt idx="2">
                  <c:v>39914.1</c:v>
                </c:pt>
                <c:pt idx="3">
                  <c:v>8929</c:v>
                </c:pt>
                <c:pt idx="4">
                  <c:v>12433.9</c:v>
                </c:pt>
              </c:numCache>
            </c:numRef>
          </c:val>
          <c:extLst xmlns:c16r2="http://schemas.microsoft.com/office/drawing/2015/06/chart">
            <c:ext xmlns:c16="http://schemas.microsoft.com/office/drawing/2014/chart" uri="{C3380CC4-5D6E-409C-BE32-E72D297353CC}">
              <c16:uniqueId val="{00000009-910C-48A4-83D8-D5AE81572E05}"/>
            </c:ext>
          </c:extLst>
        </c:ser>
        <c:dLbls>
          <c:showLegendKey val="0"/>
          <c:showVal val="0"/>
          <c:showCatName val="0"/>
          <c:showSerName val="0"/>
          <c:showPercent val="0"/>
          <c:showBubbleSize val="0"/>
          <c:showLeaderLines val="1"/>
        </c:dLbls>
      </c:pie3DChart>
    </c:plotArea>
    <c:plotVisOnly val="1"/>
    <c:dispBlanksAs val="zero"/>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a:extLst/>
          </p:cNvPr>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cs typeface="+mn-cs"/>
              </a:defRPr>
            </a:lvl1pPr>
          </a:lstStyle>
          <a:p>
            <a:pPr>
              <a:defRPr/>
            </a:pPr>
            <a:endParaRPr lang="ru-RU"/>
          </a:p>
        </p:txBody>
      </p:sp>
      <p:sp>
        <p:nvSpPr>
          <p:cNvPr id="159747" name="Rectangle 3">
            <a:extLst/>
          </p:cNvPr>
          <p:cNvSpPr>
            <a:spLocks noGrp="1" noChangeArrowheads="1"/>
          </p:cNvSpPr>
          <p:nvPr>
            <p:ph type="dt" idx="1"/>
          </p:nvPr>
        </p:nvSpPr>
        <p:spPr bwMode="auto">
          <a:xfrm>
            <a:off x="3849688"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ru-RU"/>
          </a:p>
        </p:txBody>
      </p:sp>
      <p:sp>
        <p:nvSpPr>
          <p:cNvPr id="102404"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9" name="Rectangle 5">
            <a:extLst/>
          </p:cNvPr>
          <p:cNvSpPr>
            <a:spLocks noGrp="1" noChangeArrowheads="1"/>
          </p:cNvSpPr>
          <p:nvPr>
            <p:ph type="body" sz="quarter" idx="3"/>
          </p:nvPr>
        </p:nvSpPr>
        <p:spPr bwMode="auto">
          <a:xfrm>
            <a:off x="679450" y="4691063"/>
            <a:ext cx="5438775" cy="4443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159750" name="Rectangle 6">
            <a:extLst/>
          </p:cNvPr>
          <p:cNvSpPr>
            <a:spLocks noGrp="1" noChangeArrowheads="1"/>
          </p:cNvSpPr>
          <p:nvPr>
            <p:ph type="ftr" sz="quarter" idx="4"/>
          </p:nvPr>
        </p:nvSpPr>
        <p:spPr bwMode="auto">
          <a:xfrm>
            <a:off x="0"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mn-cs"/>
              </a:defRPr>
            </a:lvl1pPr>
          </a:lstStyle>
          <a:p>
            <a:pPr>
              <a:defRPr/>
            </a:pPr>
            <a:endParaRPr lang="ru-RU"/>
          </a:p>
        </p:txBody>
      </p:sp>
      <p:sp>
        <p:nvSpPr>
          <p:cNvPr id="159751" name="Rectangle 7">
            <a:extLst/>
          </p:cNvPr>
          <p:cNvSpPr>
            <a:spLocks noGrp="1" noChangeArrowheads="1"/>
          </p:cNvSpPr>
          <p:nvPr>
            <p:ph type="sldNum" sz="quarter" idx="5"/>
          </p:nvPr>
        </p:nvSpPr>
        <p:spPr bwMode="auto">
          <a:xfrm>
            <a:off x="3849688"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E0675BF-255F-4AE5-9170-9E485AEC7143}" type="slidenum">
              <a:rPr lang="ru-RU" altLang="ru-RU"/>
              <a:pPr>
                <a:defRPr/>
              </a:pPr>
              <a:t>‹#›</a:t>
            </a:fld>
            <a:endParaRPr lang="ru-RU" altLang="ru-RU"/>
          </a:p>
        </p:txBody>
      </p:sp>
    </p:spTree>
    <p:extLst>
      <p:ext uri="{BB962C8B-B14F-4D97-AF65-F5344CB8AC3E}">
        <p14:creationId xmlns:p14="http://schemas.microsoft.com/office/powerpoint/2010/main" val="16607885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fld id="{5AC401C8-A526-40E2-9D39-98ADFC2E9E3C}" type="slidenum">
              <a:rPr lang="ru-RU" altLang="ru-RU" sz="1200"/>
              <a:pPr/>
              <a:t>50</a:t>
            </a:fld>
            <a:endParaRPr lang="ru-RU" altLang="ru-RU"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fld id="{1A1FF617-9FF2-452C-ACE8-729B355DD038}" type="slidenum">
              <a:rPr lang="ru-RU" altLang="ru-RU" sz="1200"/>
              <a:pPr/>
              <a:t>53</a:t>
            </a:fld>
            <a:endParaRPr lang="ru-RU" altLang="ru-RU"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Образ слайда 1"/>
          <p:cNvSpPr>
            <a:spLocks noGrp="1" noRot="1" noChangeAspect="1" noTextEdit="1"/>
          </p:cNvSpPr>
          <p:nvPr>
            <p:ph type="sldImg"/>
          </p:nvPr>
        </p:nvSpPr>
        <p:spPr>
          <a:ln/>
        </p:spPr>
      </p:sp>
      <p:sp>
        <p:nvSpPr>
          <p:cNvPr id="55299" name="Заметки 2"/>
          <p:cNvSpPr>
            <a:spLocks noGrp="1"/>
          </p:cNvSpPr>
          <p:nvPr>
            <p:ph type="body" idx="1"/>
          </p:nvPr>
        </p:nvSpPr>
        <p:spPr>
          <a:noFill/>
          <a:ln/>
        </p:spPr>
        <p:txBody>
          <a:bodyPr/>
          <a:lstStyle/>
          <a:p>
            <a:endParaRPr lang="ru-RU" smtClean="0">
              <a:latin typeface="Arial" charset="0"/>
              <a:cs typeface="Arial" charset="0"/>
            </a:endParaRPr>
          </a:p>
        </p:txBody>
      </p:sp>
      <p:sp>
        <p:nvSpPr>
          <p:cNvPr id="55300" name="Номер слайда 3"/>
          <p:cNvSpPr>
            <a:spLocks noGrp="1"/>
          </p:cNvSpPr>
          <p:nvPr>
            <p:ph type="sldNum" sz="quarter" idx="5"/>
          </p:nvPr>
        </p:nvSpPr>
        <p:spPr>
          <a:noFill/>
        </p:spPr>
        <p:txBody>
          <a:bodyPr/>
          <a:lstStyle/>
          <a:p>
            <a:fld id="{7403E9BD-A09E-4485-A054-F3C8617E026D}" type="slidenum">
              <a:rPr lang="ru-RU" smtClean="0">
                <a:latin typeface="Arial" charset="0"/>
              </a:rPr>
              <a:pPr/>
              <a:t>4</a:t>
            </a:fld>
            <a:endParaRPr lang="ru-RU"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DE0675BF-255F-4AE5-9170-9E485AEC7143}" type="slidenum">
              <a:rPr lang="ru-RU" altLang="ru-RU" smtClean="0"/>
              <a:pPr>
                <a:defRPr/>
              </a:pPr>
              <a:t>19</a:t>
            </a:fld>
            <a:endParaRPr lang="ru-RU" alt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dirty="0"/>
          </a:p>
          <a:p>
            <a:pPr eaLnBrk="1" hangingPunct="1"/>
            <a:endParaRPr lang="ru-RU" alt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dirty="0"/>
          </a:p>
          <a:p>
            <a:pPr eaLnBrk="1" hangingPunct="1"/>
            <a:endParaRPr lang="ru-RU" alt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fld id="{9497107E-E21C-4C3D-AD1A-72E264A0CC24}" type="slidenum">
              <a:rPr lang="ru-RU" altLang="ru-RU" sz="1200"/>
              <a:pPr/>
              <a:t>38</a:t>
            </a:fld>
            <a:endParaRPr lang="ru-RU" altLang="ru-RU"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fld id="{F0CAD0C9-A5CB-48FA-A266-3A6A5F0703C6}" type="slidenum">
              <a:rPr lang="ru-RU" altLang="ru-RU" sz="1200"/>
              <a:pPr/>
              <a:t>46</a:t>
            </a:fld>
            <a:endParaRPr lang="ru-RU" altLang="ru-RU" sz="12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fld id="{7D81E5F3-5A6E-4E89-A5D3-E3540D43FADF}" type="slidenum">
              <a:rPr lang="ru-RU" altLang="ru-RU" sz="1200"/>
              <a:pPr/>
              <a:t>47</a:t>
            </a:fld>
            <a:endParaRPr lang="ru-RU" altLang="ru-RU"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fld id="{F9C68EE4-3790-4DDA-9CA2-8EB7D6E1D60F}" type="slidenum">
              <a:rPr lang="ru-RU" altLang="ru-RU" sz="1200"/>
              <a:pPr/>
              <a:t>48</a:t>
            </a:fld>
            <a:endParaRPr lang="ru-RU" altLang="ru-RU"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Rectangle 10">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11">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Rectangle 12">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Oval 13">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ru-RU"/>
              <a:t>Образец заголовка</a:t>
            </a:r>
            <a:endParaRPr lang="en-US" dirty="0"/>
          </a:p>
        </p:txBody>
      </p:sp>
      <p:sp>
        <p:nvSpPr>
          <p:cNvPr id="8" name="Date Placeholder 3">
            <a:extLst/>
          </p:cNvPr>
          <p:cNvSpPr>
            <a:spLocks noGrp="1"/>
          </p:cNvSpPr>
          <p:nvPr>
            <p:ph type="dt" sz="half" idx="10"/>
          </p:nvPr>
        </p:nvSpPr>
        <p:spPr/>
        <p:txBody>
          <a:bodyPr/>
          <a:lstStyle>
            <a:lvl1pPr>
              <a:defRPr/>
            </a:lvl1pPr>
          </a:lstStyle>
          <a:p>
            <a:pPr>
              <a:defRPr/>
            </a:pPr>
            <a:fld id="{39342095-9FF0-4B2F-A7E0-B3E5F6E24FA4}" type="datetime1">
              <a:rPr lang="ru-RU"/>
              <a:pPr>
                <a:defRPr/>
              </a:pPr>
              <a:t>22.05.2018</a:t>
            </a:fld>
            <a:endParaRPr lang="ru-RU"/>
          </a:p>
        </p:txBody>
      </p:sp>
      <p:sp>
        <p:nvSpPr>
          <p:cNvPr id="9" name="Footer Placeholder 4">
            <a:extLst/>
          </p:cNvPr>
          <p:cNvSpPr>
            <a:spLocks noGrp="1"/>
          </p:cNvSpPr>
          <p:nvPr>
            <p:ph type="ftr" sz="quarter" idx="11"/>
          </p:nvPr>
        </p:nvSpPr>
        <p:spPr/>
        <p:txBody>
          <a:bodyPr/>
          <a:lstStyle>
            <a:lvl1pPr>
              <a:defRPr/>
            </a:lvl1pPr>
          </a:lstStyle>
          <a:p>
            <a:pPr>
              <a:defRPr/>
            </a:pPr>
            <a:endParaRPr lang="ru-RU"/>
          </a:p>
        </p:txBody>
      </p:sp>
      <p:sp>
        <p:nvSpPr>
          <p:cNvPr id="10" name="Slide Number Placeholder 5">
            <a:extLst/>
          </p:cNvPr>
          <p:cNvSpPr>
            <a:spLocks noGrp="1"/>
          </p:cNvSpPr>
          <p:nvPr>
            <p:ph type="sldNum" sz="quarter" idx="12"/>
          </p:nvPr>
        </p:nvSpPr>
        <p:spPr/>
        <p:txBody>
          <a:bodyPr/>
          <a:lstStyle>
            <a:lvl1pPr>
              <a:defRPr smtClean="0"/>
            </a:lvl1pPr>
          </a:lstStyle>
          <a:p>
            <a:pPr>
              <a:defRPr/>
            </a:pPr>
            <a:fld id="{36E98C4F-8627-4900-B883-2C40D1916EEA}" type="slidenum">
              <a:rPr lang="ru-RU" altLang="ru-RU"/>
              <a:pPr>
                <a:defRPr/>
              </a:pPr>
              <a:t>‹#›</a:t>
            </a:fld>
            <a:endParaRPr lang="ru-RU" altLang="ru-RU"/>
          </a:p>
        </p:txBody>
      </p:sp>
    </p:spTree>
    <p:extLst>
      <p:ext uri="{BB962C8B-B14F-4D97-AF65-F5344CB8AC3E}">
        <p14:creationId xmlns:p14="http://schemas.microsoft.com/office/powerpoint/2010/main" val="3178064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Rectangle 10">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11">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12">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Oval 13">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ru-RU"/>
              <a:t>Образец заголовка</a:t>
            </a:r>
            <a:endParaRPr lang="en-US" dirty="0"/>
          </a:p>
        </p:txBody>
      </p:sp>
      <p:sp>
        <p:nvSpPr>
          <p:cNvPr id="8" name="Date Placeholder 3">
            <a:extLst/>
          </p:cNvPr>
          <p:cNvSpPr>
            <a:spLocks noGrp="1"/>
          </p:cNvSpPr>
          <p:nvPr>
            <p:ph type="dt" sz="half" idx="10"/>
          </p:nvPr>
        </p:nvSpPr>
        <p:spPr/>
        <p:txBody>
          <a:bodyPr/>
          <a:lstStyle>
            <a:lvl1pPr>
              <a:defRPr/>
            </a:lvl1pPr>
          </a:lstStyle>
          <a:p>
            <a:pPr>
              <a:defRPr/>
            </a:pPr>
            <a:fld id="{FD99C738-71B8-47ED-A97D-7B562F2B03DC}" type="datetime1">
              <a:rPr lang="ru-RU"/>
              <a:pPr>
                <a:defRPr/>
              </a:pPr>
              <a:t>22.05.2018</a:t>
            </a:fld>
            <a:endParaRPr lang="ru-RU"/>
          </a:p>
        </p:txBody>
      </p:sp>
      <p:sp>
        <p:nvSpPr>
          <p:cNvPr id="9" name="Footer Placeholder 4">
            <a:extLst/>
          </p:cNvPr>
          <p:cNvSpPr>
            <a:spLocks noGrp="1"/>
          </p:cNvSpPr>
          <p:nvPr>
            <p:ph type="ftr" sz="quarter" idx="11"/>
          </p:nvPr>
        </p:nvSpPr>
        <p:spPr/>
        <p:txBody>
          <a:bodyPr/>
          <a:lstStyle>
            <a:lvl1pPr>
              <a:defRPr/>
            </a:lvl1pPr>
          </a:lstStyle>
          <a:p>
            <a:pPr>
              <a:defRPr/>
            </a:pPr>
            <a:endParaRPr lang="ru-RU"/>
          </a:p>
        </p:txBody>
      </p:sp>
      <p:sp>
        <p:nvSpPr>
          <p:cNvPr id="10" name="Slide Number Placeholder 5">
            <a:extLst/>
          </p:cNvPr>
          <p:cNvSpPr>
            <a:spLocks noGrp="1"/>
          </p:cNvSpPr>
          <p:nvPr>
            <p:ph type="sldNum" sz="quarter" idx="12"/>
          </p:nvPr>
        </p:nvSpPr>
        <p:spPr/>
        <p:txBody>
          <a:bodyPr/>
          <a:lstStyle>
            <a:lvl1pPr>
              <a:defRPr smtClean="0"/>
            </a:lvl1pPr>
          </a:lstStyle>
          <a:p>
            <a:pPr>
              <a:defRPr/>
            </a:pPr>
            <a:fld id="{ACD30D68-5CE6-4964-BA0A-3AEE03C6E5EB}" type="slidenum">
              <a:rPr lang="ru-RU" altLang="ru-RU"/>
              <a:pPr>
                <a:defRPr/>
              </a:pPr>
              <a:t>‹#›</a:t>
            </a:fld>
            <a:endParaRPr lang="ru-RU" altLang="ru-RU"/>
          </a:p>
        </p:txBody>
      </p:sp>
    </p:spTree>
    <p:extLst>
      <p:ext uri="{BB962C8B-B14F-4D97-AF65-F5344CB8AC3E}">
        <p14:creationId xmlns:p14="http://schemas.microsoft.com/office/powerpoint/2010/main" val="1115700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7">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Oval 9">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Rectangle 6">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9" name="Rectangle 7">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0" name="Rectangle 8">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1" name="Oval 9">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2" name="Date Placeholder 3">
            <a:extLst/>
          </p:cNvPr>
          <p:cNvSpPr>
            <a:spLocks noGrp="1"/>
          </p:cNvSpPr>
          <p:nvPr>
            <p:ph type="dt" sz="half" idx="10"/>
          </p:nvPr>
        </p:nvSpPr>
        <p:spPr/>
        <p:txBody>
          <a:bodyPr/>
          <a:lstStyle>
            <a:lvl1pPr>
              <a:defRPr/>
            </a:lvl1pPr>
          </a:lstStyle>
          <a:p>
            <a:pPr>
              <a:defRPr/>
            </a:pPr>
            <a:fld id="{1E66C171-08B5-4C5F-95F4-4766C739932C}" type="datetime1">
              <a:rPr lang="ru-RU"/>
              <a:pPr>
                <a:defRPr/>
              </a:pPr>
              <a:t>22.05.2018</a:t>
            </a:fld>
            <a:endParaRPr lang="ru-RU"/>
          </a:p>
        </p:txBody>
      </p:sp>
      <p:sp>
        <p:nvSpPr>
          <p:cNvPr id="13" name="Footer Placeholder 4">
            <a:extLst/>
          </p:cNvPr>
          <p:cNvSpPr>
            <a:spLocks noGrp="1"/>
          </p:cNvSpPr>
          <p:nvPr>
            <p:ph type="ftr" sz="quarter" idx="11"/>
          </p:nvPr>
        </p:nvSpPr>
        <p:spPr/>
        <p:txBody>
          <a:bodyPr/>
          <a:lstStyle>
            <a:lvl1pPr>
              <a:defRPr/>
            </a:lvl1pPr>
          </a:lstStyle>
          <a:p>
            <a:pPr>
              <a:defRPr/>
            </a:pPr>
            <a:endParaRPr lang="ru-RU"/>
          </a:p>
        </p:txBody>
      </p:sp>
      <p:sp>
        <p:nvSpPr>
          <p:cNvPr id="14" name="Slide Number Placeholder 5">
            <a:extLst/>
          </p:cNvPr>
          <p:cNvSpPr>
            <a:spLocks noGrp="1"/>
          </p:cNvSpPr>
          <p:nvPr>
            <p:ph type="sldNum" sz="quarter" idx="12"/>
          </p:nvPr>
        </p:nvSpPr>
        <p:spPr/>
        <p:txBody>
          <a:bodyPr/>
          <a:lstStyle>
            <a:lvl1pPr>
              <a:defRPr smtClean="0"/>
            </a:lvl1pPr>
          </a:lstStyle>
          <a:p>
            <a:pPr>
              <a:defRPr/>
            </a:pPr>
            <a:fld id="{6CFA8F0F-3C6C-4C4A-B31B-EC0C05DFB2BC}" type="slidenum">
              <a:rPr lang="ru-RU" altLang="ru-RU"/>
              <a:pPr>
                <a:defRPr/>
              </a:pPr>
              <a:t>‹#›</a:t>
            </a:fld>
            <a:endParaRPr lang="ru-RU" altLang="ru-RU"/>
          </a:p>
        </p:txBody>
      </p:sp>
    </p:spTree>
    <p:extLst>
      <p:ext uri="{BB962C8B-B14F-4D97-AF65-F5344CB8AC3E}">
        <p14:creationId xmlns:p14="http://schemas.microsoft.com/office/powerpoint/2010/main" val="42599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Rectangle 7">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ectangle 8">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Rectangle 9">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Oval 10">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ru-RU"/>
              <a:t>Образец заголовка</a:t>
            </a:r>
            <a:endParaRPr lang="en-US" dirty="0"/>
          </a:p>
        </p:txBody>
      </p:sp>
      <p:sp>
        <p:nvSpPr>
          <p:cNvPr id="9" name="Date Placeholder 4">
            <a:extLst/>
          </p:cNvPr>
          <p:cNvSpPr>
            <a:spLocks noGrp="1"/>
          </p:cNvSpPr>
          <p:nvPr>
            <p:ph type="dt" sz="half" idx="10"/>
          </p:nvPr>
        </p:nvSpPr>
        <p:spPr/>
        <p:txBody>
          <a:bodyPr/>
          <a:lstStyle>
            <a:lvl1pPr>
              <a:defRPr/>
            </a:lvl1pPr>
          </a:lstStyle>
          <a:p>
            <a:pPr>
              <a:defRPr/>
            </a:pPr>
            <a:fld id="{6E334F92-D28F-4202-B96C-1A2E3268EABB}" type="datetime1">
              <a:rPr lang="ru-RU"/>
              <a:pPr>
                <a:defRPr/>
              </a:pPr>
              <a:t>22.05.2018</a:t>
            </a:fld>
            <a:endParaRPr lang="ru-RU"/>
          </a:p>
        </p:txBody>
      </p:sp>
      <p:sp>
        <p:nvSpPr>
          <p:cNvPr id="10" name="Footer Placeholder 5">
            <a:extLst/>
          </p:cNvPr>
          <p:cNvSpPr>
            <a:spLocks noGrp="1"/>
          </p:cNvSpPr>
          <p:nvPr>
            <p:ph type="ftr" sz="quarter" idx="11"/>
          </p:nvPr>
        </p:nvSpPr>
        <p:spPr/>
        <p:txBody>
          <a:bodyPr/>
          <a:lstStyle>
            <a:lvl1pPr>
              <a:defRPr/>
            </a:lvl1pPr>
          </a:lstStyle>
          <a:p>
            <a:pPr>
              <a:defRPr/>
            </a:pPr>
            <a:endParaRPr lang="ru-RU"/>
          </a:p>
        </p:txBody>
      </p:sp>
      <p:sp>
        <p:nvSpPr>
          <p:cNvPr id="11" name="Slide Number Placeholder 6">
            <a:extLst/>
          </p:cNvPr>
          <p:cNvSpPr>
            <a:spLocks noGrp="1"/>
          </p:cNvSpPr>
          <p:nvPr>
            <p:ph type="sldNum" sz="quarter" idx="12"/>
          </p:nvPr>
        </p:nvSpPr>
        <p:spPr/>
        <p:txBody>
          <a:bodyPr/>
          <a:lstStyle>
            <a:lvl1pPr>
              <a:defRPr smtClean="0"/>
            </a:lvl1pPr>
          </a:lstStyle>
          <a:p>
            <a:pPr>
              <a:defRPr/>
            </a:pPr>
            <a:fld id="{4ED0ED9B-264E-418C-B9A8-C8080606DF4C}" type="slidenum">
              <a:rPr lang="ru-RU" altLang="ru-RU"/>
              <a:pPr>
                <a:defRPr/>
              </a:pPr>
              <a:t>‹#›</a:t>
            </a:fld>
            <a:endParaRPr lang="ru-RU" altLang="ru-RU"/>
          </a:p>
        </p:txBody>
      </p:sp>
    </p:spTree>
    <p:extLst>
      <p:ext uri="{BB962C8B-B14F-4D97-AF65-F5344CB8AC3E}">
        <p14:creationId xmlns:p14="http://schemas.microsoft.com/office/powerpoint/2010/main" val="1480440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0ECEEA73-256F-476F-9550-D39D6B33F831}" type="slidenum">
              <a:rPr lang="ru-RU" altLang="ru-RU" smtClean="0"/>
              <a:pPr>
                <a:defRPr/>
              </a:pPr>
              <a:t>‹#›</a:t>
            </a:fld>
            <a:endParaRPr lang="ru-RU" alt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ru-RU"/>
          </a:p>
        </p:txBody>
      </p:sp>
      <p:sp>
        <p:nvSpPr>
          <p:cNvPr id="3" name="Rectangle 18"/>
          <p:cNvSpPr>
            <a:spLocks noGrp="1" noChangeArrowheads="1"/>
          </p:cNvSpPr>
          <p:nvPr>
            <p:ph type="ftr" sz="quarter" idx="11"/>
          </p:nvPr>
        </p:nvSpPr>
        <p:spPr>
          <a:ln/>
        </p:spPr>
        <p:txBody>
          <a:bodyPr/>
          <a:lstStyle>
            <a:lvl1pPr>
              <a:defRPr/>
            </a:lvl1pPr>
          </a:lstStyle>
          <a:p>
            <a:pPr>
              <a:defRPr/>
            </a:pPr>
            <a:endParaRPr lang="ru-RU"/>
          </a:p>
        </p:txBody>
      </p:sp>
      <p:sp>
        <p:nvSpPr>
          <p:cNvPr id="4" name="Rectangle 19"/>
          <p:cNvSpPr>
            <a:spLocks noGrp="1" noChangeArrowheads="1"/>
          </p:cNvSpPr>
          <p:nvPr>
            <p:ph type="sldNum" sz="quarter" idx="12"/>
          </p:nvPr>
        </p:nvSpPr>
        <p:spPr>
          <a:ln/>
        </p:spPr>
        <p:txBody>
          <a:bodyPr/>
          <a:lstStyle>
            <a:lvl1pPr>
              <a:defRPr/>
            </a:lvl1pPr>
          </a:lstStyle>
          <a:p>
            <a:pPr>
              <a:defRPr/>
            </a:pPr>
            <a:fld id="{F1BCF91A-DAB2-41E3-8704-948C627C4F8B}"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7"/>
          <p:cNvSpPr>
            <a:spLocks noGrp="1" noChangeArrowheads="1"/>
          </p:cNvSpPr>
          <p:nvPr>
            <p:ph type="dt" sz="half" idx="10"/>
          </p:nvPr>
        </p:nvSpPr>
        <p:spPr>
          <a:ln/>
        </p:spPr>
        <p:txBody>
          <a:bodyPr/>
          <a:lstStyle>
            <a:lvl1pPr>
              <a:defRPr/>
            </a:lvl1pPr>
          </a:lstStyle>
          <a:p>
            <a:pPr>
              <a:defRPr/>
            </a:pPr>
            <a:endParaRPr lang="ru-RU"/>
          </a:p>
        </p:txBody>
      </p:sp>
      <p:sp>
        <p:nvSpPr>
          <p:cNvPr id="5" name="Rectangle 18"/>
          <p:cNvSpPr>
            <a:spLocks noGrp="1" noChangeArrowheads="1"/>
          </p:cNvSpPr>
          <p:nvPr>
            <p:ph type="ftr" sz="quarter" idx="11"/>
          </p:nvPr>
        </p:nvSpPr>
        <p:spPr>
          <a:ln/>
        </p:spPr>
        <p:txBody>
          <a:bodyPr/>
          <a:lstStyle>
            <a:lvl1pPr>
              <a:defRPr/>
            </a:lvl1pPr>
          </a:lstStyle>
          <a:p>
            <a:pPr>
              <a:defRPr/>
            </a:pPr>
            <a:endParaRPr lang="ru-RU"/>
          </a:p>
        </p:txBody>
      </p:sp>
      <p:sp>
        <p:nvSpPr>
          <p:cNvPr id="6" name="Rectangle 19"/>
          <p:cNvSpPr>
            <a:spLocks noGrp="1" noChangeArrowheads="1"/>
          </p:cNvSpPr>
          <p:nvPr>
            <p:ph type="sldNum" sz="quarter" idx="12"/>
          </p:nvPr>
        </p:nvSpPr>
        <p:spPr>
          <a:ln/>
        </p:spPr>
        <p:txBody>
          <a:bodyPr/>
          <a:lstStyle>
            <a:lvl1pPr>
              <a:defRPr/>
            </a:lvl1pPr>
          </a:lstStyle>
          <a:p>
            <a:pPr>
              <a:defRPr/>
            </a:pPr>
            <a:fld id="{F0402540-8B25-4DA4-9DA6-670712EB0594}"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Rectangle 10">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11">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12">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Oval 13">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ru-RU"/>
              <a:t>Образец заголовка</a:t>
            </a:r>
            <a:endParaRPr lang="en-US" dirty="0"/>
          </a:p>
        </p:txBody>
      </p:sp>
      <p:sp>
        <p:nvSpPr>
          <p:cNvPr id="8" name="Date Placeholder 3">
            <a:extLst/>
          </p:cNvPr>
          <p:cNvSpPr>
            <a:spLocks noGrp="1"/>
          </p:cNvSpPr>
          <p:nvPr>
            <p:ph type="dt" sz="half" idx="10"/>
          </p:nvPr>
        </p:nvSpPr>
        <p:spPr/>
        <p:txBody>
          <a:bodyPr/>
          <a:lstStyle>
            <a:lvl1pPr>
              <a:defRPr/>
            </a:lvl1pPr>
          </a:lstStyle>
          <a:p>
            <a:pPr>
              <a:defRPr/>
            </a:pPr>
            <a:fld id="{59DDFF8B-CD1F-4CA0-A545-CA72838E16D9}" type="datetime1">
              <a:rPr lang="ru-RU"/>
              <a:pPr>
                <a:defRPr/>
              </a:pPr>
              <a:t>22.05.2018</a:t>
            </a:fld>
            <a:endParaRPr lang="ru-RU"/>
          </a:p>
        </p:txBody>
      </p:sp>
      <p:sp>
        <p:nvSpPr>
          <p:cNvPr id="9" name="Footer Placeholder 4">
            <a:extLst/>
          </p:cNvPr>
          <p:cNvSpPr>
            <a:spLocks noGrp="1"/>
          </p:cNvSpPr>
          <p:nvPr>
            <p:ph type="ftr" sz="quarter" idx="11"/>
          </p:nvPr>
        </p:nvSpPr>
        <p:spPr/>
        <p:txBody>
          <a:bodyPr/>
          <a:lstStyle>
            <a:lvl1pPr>
              <a:defRPr/>
            </a:lvl1pPr>
          </a:lstStyle>
          <a:p>
            <a:pPr>
              <a:defRPr/>
            </a:pPr>
            <a:endParaRPr lang="ru-RU"/>
          </a:p>
        </p:txBody>
      </p:sp>
      <p:sp>
        <p:nvSpPr>
          <p:cNvPr id="10" name="Slide Number Placeholder 5">
            <a:extLst/>
          </p:cNvPr>
          <p:cNvSpPr>
            <a:spLocks noGrp="1"/>
          </p:cNvSpPr>
          <p:nvPr>
            <p:ph type="sldNum" sz="quarter" idx="12"/>
          </p:nvPr>
        </p:nvSpPr>
        <p:spPr/>
        <p:txBody>
          <a:bodyPr/>
          <a:lstStyle>
            <a:lvl1pPr>
              <a:defRPr smtClean="0"/>
            </a:lvl1pPr>
          </a:lstStyle>
          <a:p>
            <a:pPr>
              <a:defRPr/>
            </a:pPr>
            <a:fld id="{233B0BF5-DC12-4ABE-81EF-4C51EE1F6C1D}" type="slidenum">
              <a:rPr lang="ru-RU" altLang="ru-RU"/>
              <a:pPr>
                <a:defRPr/>
              </a:pPr>
              <a:t>‹#›</a:t>
            </a:fld>
            <a:endParaRPr lang="ru-RU" altLang="ru-RU"/>
          </a:p>
        </p:txBody>
      </p:sp>
    </p:spTree>
    <p:extLst>
      <p:ext uri="{BB962C8B-B14F-4D97-AF65-F5344CB8AC3E}">
        <p14:creationId xmlns:p14="http://schemas.microsoft.com/office/powerpoint/2010/main" val="3031928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7">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Oval 9">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Rectangle 6">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9" name="Rectangle 7">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0" name="Rectangle 8">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1" name="Oval 9">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2" name="Date Placeholder 3">
            <a:extLst/>
          </p:cNvPr>
          <p:cNvSpPr>
            <a:spLocks noGrp="1"/>
          </p:cNvSpPr>
          <p:nvPr>
            <p:ph type="dt" sz="half" idx="10"/>
          </p:nvPr>
        </p:nvSpPr>
        <p:spPr/>
        <p:txBody>
          <a:bodyPr/>
          <a:lstStyle>
            <a:lvl1pPr>
              <a:defRPr/>
            </a:lvl1pPr>
          </a:lstStyle>
          <a:p>
            <a:pPr>
              <a:defRPr/>
            </a:pPr>
            <a:fld id="{1C8B98BA-25E8-4281-9AC5-1158C31C2CB4}" type="datetime1">
              <a:rPr lang="ru-RU"/>
              <a:pPr>
                <a:defRPr/>
              </a:pPr>
              <a:t>22.05.2018</a:t>
            </a:fld>
            <a:endParaRPr lang="ru-RU"/>
          </a:p>
        </p:txBody>
      </p:sp>
      <p:sp>
        <p:nvSpPr>
          <p:cNvPr id="13" name="Footer Placeholder 4">
            <a:extLst/>
          </p:cNvPr>
          <p:cNvSpPr>
            <a:spLocks noGrp="1"/>
          </p:cNvSpPr>
          <p:nvPr>
            <p:ph type="ftr" sz="quarter" idx="11"/>
          </p:nvPr>
        </p:nvSpPr>
        <p:spPr/>
        <p:txBody>
          <a:bodyPr/>
          <a:lstStyle>
            <a:lvl1pPr>
              <a:defRPr/>
            </a:lvl1pPr>
          </a:lstStyle>
          <a:p>
            <a:pPr>
              <a:defRPr/>
            </a:pPr>
            <a:endParaRPr lang="ru-RU"/>
          </a:p>
        </p:txBody>
      </p:sp>
      <p:sp>
        <p:nvSpPr>
          <p:cNvPr id="14" name="Slide Number Placeholder 5">
            <a:extLst/>
          </p:cNvPr>
          <p:cNvSpPr>
            <a:spLocks noGrp="1"/>
          </p:cNvSpPr>
          <p:nvPr>
            <p:ph type="sldNum" sz="quarter" idx="12"/>
          </p:nvPr>
        </p:nvSpPr>
        <p:spPr/>
        <p:txBody>
          <a:bodyPr/>
          <a:lstStyle>
            <a:lvl1pPr>
              <a:defRPr smtClean="0"/>
            </a:lvl1pPr>
          </a:lstStyle>
          <a:p>
            <a:pPr>
              <a:defRPr/>
            </a:pPr>
            <a:fld id="{F9D9EADA-713E-47F9-B29B-72E634ED51E9}" type="slidenum">
              <a:rPr lang="ru-RU" altLang="ru-RU"/>
              <a:pPr>
                <a:defRPr/>
              </a:pPr>
              <a:t>‹#›</a:t>
            </a:fld>
            <a:endParaRPr lang="ru-RU" altLang="ru-RU"/>
          </a:p>
        </p:txBody>
      </p:sp>
    </p:spTree>
    <p:extLst>
      <p:ext uri="{BB962C8B-B14F-4D97-AF65-F5344CB8AC3E}">
        <p14:creationId xmlns:p14="http://schemas.microsoft.com/office/powerpoint/2010/main" val="2719360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Rectangle 7">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ectangle 8">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Rectangle 9">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Oval 10">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ru-RU"/>
              <a:t>Образец заголовка</a:t>
            </a:r>
            <a:endParaRPr lang="en-US" dirty="0"/>
          </a:p>
        </p:txBody>
      </p:sp>
      <p:sp>
        <p:nvSpPr>
          <p:cNvPr id="9" name="Date Placeholder 4">
            <a:extLst/>
          </p:cNvPr>
          <p:cNvSpPr>
            <a:spLocks noGrp="1"/>
          </p:cNvSpPr>
          <p:nvPr>
            <p:ph type="dt" sz="half" idx="10"/>
          </p:nvPr>
        </p:nvSpPr>
        <p:spPr/>
        <p:txBody>
          <a:bodyPr/>
          <a:lstStyle>
            <a:lvl1pPr>
              <a:defRPr/>
            </a:lvl1pPr>
          </a:lstStyle>
          <a:p>
            <a:pPr>
              <a:defRPr/>
            </a:pPr>
            <a:fld id="{5DAA7A07-B209-4881-BF95-DEB268D31008}" type="datetime1">
              <a:rPr lang="ru-RU"/>
              <a:pPr>
                <a:defRPr/>
              </a:pPr>
              <a:t>22.05.2018</a:t>
            </a:fld>
            <a:endParaRPr lang="ru-RU"/>
          </a:p>
        </p:txBody>
      </p:sp>
      <p:sp>
        <p:nvSpPr>
          <p:cNvPr id="10" name="Footer Placeholder 5">
            <a:extLst/>
          </p:cNvPr>
          <p:cNvSpPr>
            <a:spLocks noGrp="1"/>
          </p:cNvSpPr>
          <p:nvPr>
            <p:ph type="ftr" sz="quarter" idx="11"/>
          </p:nvPr>
        </p:nvSpPr>
        <p:spPr/>
        <p:txBody>
          <a:bodyPr/>
          <a:lstStyle>
            <a:lvl1pPr>
              <a:defRPr/>
            </a:lvl1pPr>
          </a:lstStyle>
          <a:p>
            <a:pPr>
              <a:defRPr/>
            </a:pPr>
            <a:endParaRPr lang="ru-RU"/>
          </a:p>
        </p:txBody>
      </p:sp>
      <p:sp>
        <p:nvSpPr>
          <p:cNvPr id="11" name="Slide Number Placeholder 6">
            <a:extLst/>
          </p:cNvPr>
          <p:cNvSpPr>
            <a:spLocks noGrp="1"/>
          </p:cNvSpPr>
          <p:nvPr>
            <p:ph type="sldNum" sz="quarter" idx="12"/>
          </p:nvPr>
        </p:nvSpPr>
        <p:spPr/>
        <p:txBody>
          <a:bodyPr/>
          <a:lstStyle>
            <a:lvl1pPr>
              <a:defRPr smtClean="0"/>
            </a:lvl1pPr>
          </a:lstStyle>
          <a:p>
            <a:pPr>
              <a:defRPr/>
            </a:pPr>
            <a:fld id="{EDD0BDED-39D7-44A1-98AD-1118734FACDB}" type="slidenum">
              <a:rPr lang="ru-RU" altLang="ru-RU"/>
              <a:pPr>
                <a:defRPr/>
              </a:pPr>
              <a:t>‹#›</a:t>
            </a:fld>
            <a:endParaRPr lang="ru-RU" altLang="ru-RU"/>
          </a:p>
        </p:txBody>
      </p:sp>
    </p:spTree>
    <p:extLst>
      <p:ext uri="{BB962C8B-B14F-4D97-AF65-F5344CB8AC3E}">
        <p14:creationId xmlns:p14="http://schemas.microsoft.com/office/powerpoint/2010/main" val="3645632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7">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Rectangle 8">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Oval 9">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6">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9" name="Rectangle 7">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0" name="Rectangle 8">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Oval 9">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2" name="Date Placeholder 3">
            <a:extLst/>
          </p:cNvPr>
          <p:cNvSpPr>
            <a:spLocks noGrp="1"/>
          </p:cNvSpPr>
          <p:nvPr>
            <p:ph type="dt" sz="half" idx="10"/>
          </p:nvPr>
        </p:nvSpPr>
        <p:spPr/>
        <p:txBody>
          <a:bodyPr/>
          <a:lstStyle>
            <a:lvl1pPr>
              <a:defRPr/>
            </a:lvl1pPr>
          </a:lstStyle>
          <a:p>
            <a:pPr>
              <a:defRPr/>
            </a:pPr>
            <a:fld id="{33BBBC82-BDFC-44A4-A82F-AB68618227B2}" type="datetime1">
              <a:rPr lang="ru-RU"/>
              <a:pPr>
                <a:defRPr/>
              </a:pPr>
              <a:t>22.05.2018</a:t>
            </a:fld>
            <a:endParaRPr lang="ru-RU"/>
          </a:p>
        </p:txBody>
      </p:sp>
      <p:sp>
        <p:nvSpPr>
          <p:cNvPr id="13" name="Footer Placeholder 4">
            <a:extLst/>
          </p:cNvPr>
          <p:cNvSpPr>
            <a:spLocks noGrp="1"/>
          </p:cNvSpPr>
          <p:nvPr>
            <p:ph type="ftr" sz="quarter" idx="11"/>
          </p:nvPr>
        </p:nvSpPr>
        <p:spPr/>
        <p:txBody>
          <a:bodyPr/>
          <a:lstStyle>
            <a:lvl1pPr>
              <a:defRPr/>
            </a:lvl1pPr>
          </a:lstStyle>
          <a:p>
            <a:pPr>
              <a:defRPr/>
            </a:pPr>
            <a:endParaRPr lang="ru-RU"/>
          </a:p>
        </p:txBody>
      </p:sp>
      <p:sp>
        <p:nvSpPr>
          <p:cNvPr id="14" name="Slide Number Placeholder 5">
            <a:extLst/>
          </p:cNvPr>
          <p:cNvSpPr>
            <a:spLocks noGrp="1"/>
          </p:cNvSpPr>
          <p:nvPr>
            <p:ph type="sldNum" sz="quarter" idx="12"/>
          </p:nvPr>
        </p:nvSpPr>
        <p:spPr/>
        <p:txBody>
          <a:bodyPr/>
          <a:lstStyle>
            <a:lvl1pPr>
              <a:defRPr smtClean="0"/>
            </a:lvl1pPr>
          </a:lstStyle>
          <a:p>
            <a:pPr>
              <a:defRPr/>
            </a:pPr>
            <a:fld id="{3A948CF4-9D25-4FC4-A060-ECC73E654C3F}" type="slidenum">
              <a:rPr lang="ru-RU" altLang="ru-RU"/>
              <a:pPr>
                <a:defRPr/>
              </a:pPr>
              <a:t>‹#›</a:t>
            </a:fld>
            <a:endParaRPr lang="ru-RU" altLang="ru-RU"/>
          </a:p>
        </p:txBody>
      </p:sp>
    </p:spTree>
    <p:extLst>
      <p:ext uri="{BB962C8B-B14F-4D97-AF65-F5344CB8AC3E}">
        <p14:creationId xmlns:p14="http://schemas.microsoft.com/office/powerpoint/2010/main" val="1211978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Rectangle 7">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Rectangle 8">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7" name="Rectangle 9">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Oval 10">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ru-RU"/>
              <a:t>Образец заголовка</a:t>
            </a:r>
            <a:endParaRPr lang="en-US" dirty="0"/>
          </a:p>
        </p:txBody>
      </p:sp>
      <p:sp>
        <p:nvSpPr>
          <p:cNvPr id="9" name="Date Placeholder 4">
            <a:extLst/>
          </p:cNvPr>
          <p:cNvSpPr>
            <a:spLocks noGrp="1"/>
          </p:cNvSpPr>
          <p:nvPr>
            <p:ph type="dt" sz="half" idx="10"/>
          </p:nvPr>
        </p:nvSpPr>
        <p:spPr/>
        <p:txBody>
          <a:bodyPr/>
          <a:lstStyle>
            <a:lvl1pPr>
              <a:defRPr/>
            </a:lvl1pPr>
          </a:lstStyle>
          <a:p>
            <a:pPr>
              <a:defRPr/>
            </a:pPr>
            <a:fld id="{EEC0D9CA-FB6A-4665-BB44-9C7137F7878A}" type="datetime1">
              <a:rPr lang="ru-RU"/>
              <a:pPr>
                <a:defRPr/>
              </a:pPr>
              <a:t>22.05.2018</a:t>
            </a:fld>
            <a:endParaRPr lang="ru-RU"/>
          </a:p>
        </p:txBody>
      </p:sp>
      <p:sp>
        <p:nvSpPr>
          <p:cNvPr id="10" name="Footer Placeholder 5">
            <a:extLst/>
          </p:cNvPr>
          <p:cNvSpPr>
            <a:spLocks noGrp="1"/>
          </p:cNvSpPr>
          <p:nvPr>
            <p:ph type="ftr" sz="quarter" idx="11"/>
          </p:nvPr>
        </p:nvSpPr>
        <p:spPr/>
        <p:txBody>
          <a:bodyPr/>
          <a:lstStyle>
            <a:lvl1pPr>
              <a:defRPr/>
            </a:lvl1pPr>
          </a:lstStyle>
          <a:p>
            <a:pPr>
              <a:defRPr/>
            </a:pPr>
            <a:endParaRPr lang="ru-RU"/>
          </a:p>
        </p:txBody>
      </p:sp>
      <p:sp>
        <p:nvSpPr>
          <p:cNvPr id="11" name="Slide Number Placeholder 6">
            <a:extLst/>
          </p:cNvPr>
          <p:cNvSpPr>
            <a:spLocks noGrp="1"/>
          </p:cNvSpPr>
          <p:nvPr>
            <p:ph type="sldNum" sz="quarter" idx="12"/>
          </p:nvPr>
        </p:nvSpPr>
        <p:spPr/>
        <p:txBody>
          <a:bodyPr/>
          <a:lstStyle>
            <a:lvl1pPr>
              <a:defRPr smtClean="0"/>
            </a:lvl1pPr>
          </a:lstStyle>
          <a:p>
            <a:pPr>
              <a:defRPr/>
            </a:pPr>
            <a:fld id="{BF63A608-5D2B-42E8-BEF8-F87A488CCE7D}" type="slidenum">
              <a:rPr lang="ru-RU" altLang="ru-RU"/>
              <a:pPr>
                <a:defRPr/>
              </a:pPr>
              <a:t>‹#›</a:t>
            </a:fld>
            <a:endParaRPr lang="ru-RU" altLang="ru-RU"/>
          </a:p>
        </p:txBody>
      </p:sp>
    </p:spTree>
    <p:extLst>
      <p:ext uri="{BB962C8B-B14F-4D97-AF65-F5344CB8AC3E}">
        <p14:creationId xmlns:p14="http://schemas.microsoft.com/office/powerpoint/2010/main" val="3575021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Rectangle 10">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11">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12">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Oval 13">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ru-RU"/>
              <a:t>Образец заголовка</a:t>
            </a:r>
            <a:endParaRPr lang="en-US" dirty="0"/>
          </a:p>
        </p:txBody>
      </p:sp>
      <p:sp>
        <p:nvSpPr>
          <p:cNvPr id="8" name="Date Placeholder 3">
            <a:extLst/>
          </p:cNvPr>
          <p:cNvSpPr>
            <a:spLocks noGrp="1"/>
          </p:cNvSpPr>
          <p:nvPr>
            <p:ph type="dt" sz="half" idx="10"/>
          </p:nvPr>
        </p:nvSpPr>
        <p:spPr/>
        <p:txBody>
          <a:bodyPr/>
          <a:lstStyle>
            <a:lvl1pPr>
              <a:defRPr/>
            </a:lvl1pPr>
          </a:lstStyle>
          <a:p>
            <a:pPr>
              <a:defRPr/>
            </a:pPr>
            <a:fld id="{FDBBA1F6-8517-42B4-83BC-A1106E25FCF2}" type="datetime1">
              <a:rPr lang="ru-RU"/>
              <a:pPr>
                <a:defRPr/>
              </a:pPr>
              <a:t>22.05.2018</a:t>
            </a:fld>
            <a:endParaRPr lang="ru-RU"/>
          </a:p>
        </p:txBody>
      </p:sp>
      <p:sp>
        <p:nvSpPr>
          <p:cNvPr id="9" name="Footer Placeholder 4">
            <a:extLst/>
          </p:cNvPr>
          <p:cNvSpPr>
            <a:spLocks noGrp="1"/>
          </p:cNvSpPr>
          <p:nvPr>
            <p:ph type="ftr" sz="quarter" idx="11"/>
          </p:nvPr>
        </p:nvSpPr>
        <p:spPr/>
        <p:txBody>
          <a:bodyPr/>
          <a:lstStyle>
            <a:lvl1pPr>
              <a:defRPr/>
            </a:lvl1pPr>
          </a:lstStyle>
          <a:p>
            <a:pPr>
              <a:defRPr/>
            </a:pPr>
            <a:endParaRPr lang="ru-RU"/>
          </a:p>
        </p:txBody>
      </p:sp>
      <p:sp>
        <p:nvSpPr>
          <p:cNvPr id="10" name="Slide Number Placeholder 5">
            <a:extLst/>
          </p:cNvPr>
          <p:cNvSpPr>
            <a:spLocks noGrp="1"/>
          </p:cNvSpPr>
          <p:nvPr>
            <p:ph type="sldNum" sz="quarter" idx="12"/>
          </p:nvPr>
        </p:nvSpPr>
        <p:spPr/>
        <p:txBody>
          <a:bodyPr/>
          <a:lstStyle>
            <a:lvl1pPr>
              <a:defRPr smtClean="0"/>
            </a:lvl1pPr>
          </a:lstStyle>
          <a:p>
            <a:pPr>
              <a:defRPr/>
            </a:pPr>
            <a:fld id="{A1DC0973-5CAB-46A9-8CDC-9B4EEC277D09}" type="slidenum">
              <a:rPr lang="ru-RU" altLang="ru-RU"/>
              <a:pPr>
                <a:defRPr/>
              </a:pPr>
              <a:t>‹#›</a:t>
            </a:fld>
            <a:endParaRPr lang="ru-RU" altLang="ru-RU"/>
          </a:p>
        </p:txBody>
      </p:sp>
    </p:spTree>
    <p:extLst>
      <p:ext uri="{BB962C8B-B14F-4D97-AF65-F5344CB8AC3E}">
        <p14:creationId xmlns:p14="http://schemas.microsoft.com/office/powerpoint/2010/main" val="1088766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7">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Oval 9">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Rectangle 6">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9" name="Rectangle 7">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0" name="Rectangle 8">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1" name="Oval 9">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2" name="Date Placeholder 3">
            <a:extLst/>
          </p:cNvPr>
          <p:cNvSpPr>
            <a:spLocks noGrp="1"/>
          </p:cNvSpPr>
          <p:nvPr>
            <p:ph type="dt" sz="half" idx="10"/>
          </p:nvPr>
        </p:nvSpPr>
        <p:spPr/>
        <p:txBody>
          <a:bodyPr/>
          <a:lstStyle>
            <a:lvl1pPr>
              <a:defRPr/>
            </a:lvl1pPr>
          </a:lstStyle>
          <a:p>
            <a:pPr>
              <a:defRPr/>
            </a:pPr>
            <a:fld id="{75DB7FD6-2CFC-4C48-86AE-F68E515F80E3}" type="datetime1">
              <a:rPr lang="ru-RU"/>
              <a:pPr>
                <a:defRPr/>
              </a:pPr>
              <a:t>22.05.2018</a:t>
            </a:fld>
            <a:endParaRPr lang="ru-RU"/>
          </a:p>
        </p:txBody>
      </p:sp>
      <p:sp>
        <p:nvSpPr>
          <p:cNvPr id="13" name="Footer Placeholder 4">
            <a:extLst/>
          </p:cNvPr>
          <p:cNvSpPr>
            <a:spLocks noGrp="1"/>
          </p:cNvSpPr>
          <p:nvPr>
            <p:ph type="ftr" sz="quarter" idx="11"/>
          </p:nvPr>
        </p:nvSpPr>
        <p:spPr/>
        <p:txBody>
          <a:bodyPr/>
          <a:lstStyle>
            <a:lvl1pPr>
              <a:defRPr/>
            </a:lvl1pPr>
          </a:lstStyle>
          <a:p>
            <a:pPr>
              <a:defRPr/>
            </a:pPr>
            <a:endParaRPr lang="ru-RU"/>
          </a:p>
        </p:txBody>
      </p:sp>
      <p:sp>
        <p:nvSpPr>
          <p:cNvPr id="14" name="Slide Number Placeholder 5">
            <a:extLst/>
          </p:cNvPr>
          <p:cNvSpPr>
            <a:spLocks noGrp="1"/>
          </p:cNvSpPr>
          <p:nvPr>
            <p:ph type="sldNum" sz="quarter" idx="12"/>
          </p:nvPr>
        </p:nvSpPr>
        <p:spPr/>
        <p:txBody>
          <a:bodyPr/>
          <a:lstStyle>
            <a:lvl1pPr>
              <a:defRPr smtClean="0"/>
            </a:lvl1pPr>
          </a:lstStyle>
          <a:p>
            <a:pPr>
              <a:defRPr/>
            </a:pPr>
            <a:fld id="{501BAC51-3EC6-4259-98AD-3A26380D2A20}" type="slidenum">
              <a:rPr lang="ru-RU" altLang="ru-RU"/>
              <a:pPr>
                <a:defRPr/>
              </a:pPr>
              <a:t>‹#›</a:t>
            </a:fld>
            <a:endParaRPr lang="ru-RU" altLang="ru-RU"/>
          </a:p>
        </p:txBody>
      </p:sp>
    </p:spTree>
    <p:extLst>
      <p:ext uri="{BB962C8B-B14F-4D97-AF65-F5344CB8AC3E}">
        <p14:creationId xmlns:p14="http://schemas.microsoft.com/office/powerpoint/2010/main" val="2085097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Rectangle 7">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ectangle 8">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Rectangle 9">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Oval 10">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ru-RU"/>
              <a:t>Образец заголовка</a:t>
            </a:r>
            <a:endParaRPr lang="en-US" dirty="0"/>
          </a:p>
        </p:txBody>
      </p:sp>
      <p:sp>
        <p:nvSpPr>
          <p:cNvPr id="9" name="Date Placeholder 4">
            <a:extLst/>
          </p:cNvPr>
          <p:cNvSpPr>
            <a:spLocks noGrp="1"/>
          </p:cNvSpPr>
          <p:nvPr>
            <p:ph type="dt" sz="half" idx="10"/>
          </p:nvPr>
        </p:nvSpPr>
        <p:spPr/>
        <p:txBody>
          <a:bodyPr/>
          <a:lstStyle>
            <a:lvl1pPr>
              <a:defRPr/>
            </a:lvl1pPr>
          </a:lstStyle>
          <a:p>
            <a:pPr>
              <a:defRPr/>
            </a:pPr>
            <a:fld id="{86C41232-8B1A-46FA-8E7D-759764B7D52E}" type="datetime1">
              <a:rPr lang="ru-RU"/>
              <a:pPr>
                <a:defRPr/>
              </a:pPr>
              <a:t>22.05.2018</a:t>
            </a:fld>
            <a:endParaRPr lang="ru-RU"/>
          </a:p>
        </p:txBody>
      </p:sp>
      <p:sp>
        <p:nvSpPr>
          <p:cNvPr id="10" name="Footer Placeholder 5">
            <a:extLst/>
          </p:cNvPr>
          <p:cNvSpPr>
            <a:spLocks noGrp="1"/>
          </p:cNvSpPr>
          <p:nvPr>
            <p:ph type="ftr" sz="quarter" idx="11"/>
          </p:nvPr>
        </p:nvSpPr>
        <p:spPr/>
        <p:txBody>
          <a:bodyPr/>
          <a:lstStyle>
            <a:lvl1pPr>
              <a:defRPr/>
            </a:lvl1pPr>
          </a:lstStyle>
          <a:p>
            <a:pPr>
              <a:defRPr/>
            </a:pPr>
            <a:endParaRPr lang="ru-RU"/>
          </a:p>
        </p:txBody>
      </p:sp>
      <p:sp>
        <p:nvSpPr>
          <p:cNvPr id="11" name="Slide Number Placeholder 6">
            <a:extLst/>
          </p:cNvPr>
          <p:cNvSpPr>
            <a:spLocks noGrp="1"/>
          </p:cNvSpPr>
          <p:nvPr>
            <p:ph type="sldNum" sz="quarter" idx="12"/>
          </p:nvPr>
        </p:nvSpPr>
        <p:spPr/>
        <p:txBody>
          <a:bodyPr/>
          <a:lstStyle>
            <a:lvl1pPr>
              <a:defRPr smtClean="0"/>
            </a:lvl1pPr>
          </a:lstStyle>
          <a:p>
            <a:pPr>
              <a:defRPr/>
            </a:pPr>
            <a:fld id="{41B3D0D9-E7A5-4D88-8F0B-DAFE3DC1B95C}" type="slidenum">
              <a:rPr lang="ru-RU" altLang="ru-RU"/>
              <a:pPr>
                <a:defRPr/>
              </a:pPr>
              <a:t>‹#›</a:t>
            </a:fld>
            <a:endParaRPr lang="ru-RU" altLang="ru-RU"/>
          </a:p>
        </p:txBody>
      </p:sp>
    </p:spTree>
    <p:extLst>
      <p:ext uri="{BB962C8B-B14F-4D97-AF65-F5344CB8AC3E}">
        <p14:creationId xmlns:p14="http://schemas.microsoft.com/office/powerpoint/2010/main" val="979014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Rectangle 10">
            <a:extLst/>
          </p:cNvPr>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11">
            <a:extLst/>
          </p:cNvPr>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12">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Oval 13">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ru-RU"/>
              <a:t>Образец заголовка</a:t>
            </a:r>
            <a:endParaRPr lang="en-US" dirty="0"/>
          </a:p>
        </p:txBody>
      </p:sp>
      <p:sp>
        <p:nvSpPr>
          <p:cNvPr id="8" name="Date Placeholder 3">
            <a:extLst/>
          </p:cNvPr>
          <p:cNvSpPr>
            <a:spLocks noGrp="1"/>
          </p:cNvSpPr>
          <p:nvPr>
            <p:ph type="dt" sz="half" idx="10"/>
          </p:nvPr>
        </p:nvSpPr>
        <p:spPr/>
        <p:txBody>
          <a:bodyPr/>
          <a:lstStyle>
            <a:lvl1pPr>
              <a:defRPr/>
            </a:lvl1pPr>
          </a:lstStyle>
          <a:p>
            <a:pPr>
              <a:defRPr/>
            </a:pPr>
            <a:fld id="{3AF94DB9-ED38-4572-A16B-9D5D4346BA6A}" type="datetime1">
              <a:rPr lang="ru-RU"/>
              <a:pPr>
                <a:defRPr/>
              </a:pPr>
              <a:t>22.05.2018</a:t>
            </a:fld>
            <a:endParaRPr lang="ru-RU"/>
          </a:p>
        </p:txBody>
      </p:sp>
      <p:sp>
        <p:nvSpPr>
          <p:cNvPr id="9" name="Footer Placeholder 4">
            <a:extLst/>
          </p:cNvPr>
          <p:cNvSpPr>
            <a:spLocks noGrp="1"/>
          </p:cNvSpPr>
          <p:nvPr>
            <p:ph type="ftr" sz="quarter" idx="11"/>
          </p:nvPr>
        </p:nvSpPr>
        <p:spPr/>
        <p:txBody>
          <a:bodyPr/>
          <a:lstStyle>
            <a:lvl1pPr>
              <a:defRPr/>
            </a:lvl1pPr>
          </a:lstStyle>
          <a:p>
            <a:pPr>
              <a:defRPr/>
            </a:pPr>
            <a:endParaRPr lang="ru-RU"/>
          </a:p>
        </p:txBody>
      </p:sp>
      <p:sp>
        <p:nvSpPr>
          <p:cNvPr id="10" name="Slide Number Placeholder 5">
            <a:extLst/>
          </p:cNvPr>
          <p:cNvSpPr>
            <a:spLocks noGrp="1"/>
          </p:cNvSpPr>
          <p:nvPr>
            <p:ph type="sldNum" sz="quarter" idx="12"/>
          </p:nvPr>
        </p:nvSpPr>
        <p:spPr/>
        <p:txBody>
          <a:bodyPr/>
          <a:lstStyle>
            <a:lvl1pPr>
              <a:defRPr smtClean="0"/>
            </a:lvl1pPr>
          </a:lstStyle>
          <a:p>
            <a:pPr>
              <a:defRPr/>
            </a:pPr>
            <a:fld id="{D0189202-0F87-49FD-AE78-674C3C1A69DB}" type="slidenum">
              <a:rPr lang="ru-RU" altLang="ru-RU"/>
              <a:pPr>
                <a:defRPr/>
              </a:pPr>
              <a:t>‹#›</a:t>
            </a:fld>
            <a:endParaRPr lang="ru-RU" altLang="ru-RU"/>
          </a:p>
        </p:txBody>
      </p:sp>
    </p:spTree>
    <p:extLst>
      <p:ext uri="{BB962C8B-B14F-4D97-AF65-F5344CB8AC3E}">
        <p14:creationId xmlns:p14="http://schemas.microsoft.com/office/powerpoint/2010/main" val="2275916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a:extLst/>
          </p:cNvPr>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Rectangle 7">
            <a:extLst/>
          </p:cNvPr>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a:extLst/>
          </p:cNvPr>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7" name="Oval 9">
            <a:extLst/>
          </p:cNvPr>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Rectangle 6">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9" name="Rectangle 7">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10" name="Rectangle 8">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11" name="Oval 9">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2" name="Date Placeholder 3">
            <a:extLst/>
          </p:cNvPr>
          <p:cNvSpPr>
            <a:spLocks noGrp="1"/>
          </p:cNvSpPr>
          <p:nvPr>
            <p:ph type="dt" sz="half" idx="10"/>
          </p:nvPr>
        </p:nvSpPr>
        <p:spPr/>
        <p:txBody>
          <a:bodyPr/>
          <a:lstStyle>
            <a:lvl1pPr>
              <a:defRPr/>
            </a:lvl1pPr>
          </a:lstStyle>
          <a:p>
            <a:pPr>
              <a:defRPr/>
            </a:pPr>
            <a:fld id="{9BDE5C28-088B-4BE4-B708-D0CDD6DFEBD1}" type="datetime1">
              <a:rPr lang="ru-RU"/>
              <a:pPr>
                <a:defRPr/>
              </a:pPr>
              <a:t>22.05.2018</a:t>
            </a:fld>
            <a:endParaRPr lang="ru-RU"/>
          </a:p>
        </p:txBody>
      </p:sp>
      <p:sp>
        <p:nvSpPr>
          <p:cNvPr id="13" name="Footer Placeholder 4">
            <a:extLst/>
          </p:cNvPr>
          <p:cNvSpPr>
            <a:spLocks noGrp="1"/>
          </p:cNvSpPr>
          <p:nvPr>
            <p:ph type="ftr" sz="quarter" idx="11"/>
          </p:nvPr>
        </p:nvSpPr>
        <p:spPr/>
        <p:txBody>
          <a:bodyPr/>
          <a:lstStyle>
            <a:lvl1pPr>
              <a:defRPr/>
            </a:lvl1pPr>
          </a:lstStyle>
          <a:p>
            <a:pPr>
              <a:defRPr/>
            </a:pPr>
            <a:endParaRPr lang="ru-RU"/>
          </a:p>
        </p:txBody>
      </p:sp>
      <p:sp>
        <p:nvSpPr>
          <p:cNvPr id="14" name="Slide Number Placeholder 5">
            <a:extLst/>
          </p:cNvPr>
          <p:cNvSpPr>
            <a:spLocks noGrp="1"/>
          </p:cNvSpPr>
          <p:nvPr>
            <p:ph type="sldNum" sz="quarter" idx="12"/>
          </p:nvPr>
        </p:nvSpPr>
        <p:spPr/>
        <p:txBody>
          <a:bodyPr/>
          <a:lstStyle>
            <a:lvl1pPr>
              <a:defRPr smtClean="0"/>
            </a:lvl1pPr>
          </a:lstStyle>
          <a:p>
            <a:pPr>
              <a:defRPr/>
            </a:pPr>
            <a:fld id="{94A54D5B-FD5C-474D-A213-E411D5E3CAC9}" type="slidenum">
              <a:rPr lang="ru-RU" altLang="ru-RU"/>
              <a:pPr>
                <a:defRPr/>
              </a:pPr>
              <a:t>‹#›</a:t>
            </a:fld>
            <a:endParaRPr lang="ru-RU" altLang="ru-RU"/>
          </a:p>
        </p:txBody>
      </p:sp>
    </p:spTree>
    <p:extLst>
      <p:ext uri="{BB962C8B-B14F-4D97-AF65-F5344CB8AC3E}">
        <p14:creationId xmlns:p14="http://schemas.microsoft.com/office/powerpoint/2010/main" val="5162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Rectangle 7">
            <a:extLst/>
          </p:cNvPr>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Rectangle 8">
            <a:extLst/>
          </p:cNvPr>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Rectangle 9">
            <a:extLst/>
          </p:cNvPr>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Oval 10">
            <a:extLst/>
          </p:cNvPr>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ru-RU"/>
              <a:t>Образец заголовка</a:t>
            </a:r>
            <a:endParaRPr lang="en-US" dirty="0"/>
          </a:p>
        </p:txBody>
      </p:sp>
      <p:sp>
        <p:nvSpPr>
          <p:cNvPr id="9" name="Date Placeholder 4">
            <a:extLst/>
          </p:cNvPr>
          <p:cNvSpPr>
            <a:spLocks noGrp="1"/>
          </p:cNvSpPr>
          <p:nvPr>
            <p:ph type="dt" sz="half" idx="10"/>
          </p:nvPr>
        </p:nvSpPr>
        <p:spPr/>
        <p:txBody>
          <a:bodyPr/>
          <a:lstStyle>
            <a:lvl1pPr>
              <a:defRPr/>
            </a:lvl1pPr>
          </a:lstStyle>
          <a:p>
            <a:pPr>
              <a:defRPr/>
            </a:pPr>
            <a:fld id="{EF97EE34-F3EC-4E57-A20F-6B22A5F63FCA}" type="datetime1">
              <a:rPr lang="ru-RU"/>
              <a:pPr>
                <a:defRPr/>
              </a:pPr>
              <a:t>22.05.2018</a:t>
            </a:fld>
            <a:endParaRPr lang="ru-RU"/>
          </a:p>
        </p:txBody>
      </p:sp>
      <p:sp>
        <p:nvSpPr>
          <p:cNvPr id="10" name="Footer Placeholder 5">
            <a:extLst/>
          </p:cNvPr>
          <p:cNvSpPr>
            <a:spLocks noGrp="1"/>
          </p:cNvSpPr>
          <p:nvPr>
            <p:ph type="ftr" sz="quarter" idx="11"/>
          </p:nvPr>
        </p:nvSpPr>
        <p:spPr/>
        <p:txBody>
          <a:bodyPr/>
          <a:lstStyle>
            <a:lvl1pPr>
              <a:defRPr/>
            </a:lvl1pPr>
          </a:lstStyle>
          <a:p>
            <a:pPr>
              <a:defRPr/>
            </a:pPr>
            <a:endParaRPr lang="ru-RU"/>
          </a:p>
        </p:txBody>
      </p:sp>
      <p:sp>
        <p:nvSpPr>
          <p:cNvPr id="11" name="Slide Number Placeholder 6">
            <a:extLst/>
          </p:cNvPr>
          <p:cNvSpPr>
            <a:spLocks noGrp="1"/>
          </p:cNvSpPr>
          <p:nvPr>
            <p:ph type="sldNum" sz="quarter" idx="12"/>
          </p:nvPr>
        </p:nvSpPr>
        <p:spPr/>
        <p:txBody>
          <a:bodyPr/>
          <a:lstStyle>
            <a:lvl1pPr>
              <a:defRPr smtClean="0"/>
            </a:lvl1pPr>
          </a:lstStyle>
          <a:p>
            <a:pPr>
              <a:defRPr/>
            </a:pPr>
            <a:fld id="{A569D517-DE18-4130-89F8-4E6CDC46D6BA}" type="slidenum">
              <a:rPr lang="ru-RU" altLang="ru-RU"/>
              <a:pPr>
                <a:defRPr/>
              </a:pPr>
              <a:t>‹#›</a:t>
            </a:fld>
            <a:endParaRPr lang="ru-RU" altLang="ru-RU"/>
          </a:p>
        </p:txBody>
      </p:sp>
    </p:spTree>
    <p:extLst>
      <p:ext uri="{BB962C8B-B14F-4D97-AF65-F5344CB8AC3E}">
        <p14:creationId xmlns:p14="http://schemas.microsoft.com/office/powerpoint/2010/main" val="23408674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 name="Title Placeholder 1">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075"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5" name="Date Placeholder 4">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0" hangingPunct="0">
              <a:defRPr sz="1100" b="1">
                <a:solidFill>
                  <a:schemeClr val="tx1">
                    <a:lumMod val="50000"/>
                    <a:lumOff val="50000"/>
                  </a:schemeClr>
                </a:solidFill>
                <a:latin typeface="Arial" charset="0"/>
                <a:cs typeface="Arial" charset="0"/>
              </a:defRPr>
            </a:lvl1pPr>
          </a:lstStyle>
          <a:p>
            <a:pPr>
              <a:defRPr/>
            </a:pPr>
            <a:fld id="{485AD6BC-622C-42FA-8E98-13E80389F4DD}" type="datetime1">
              <a:rPr lang="ru-RU"/>
              <a:pPr>
                <a:defRPr/>
              </a:pPr>
              <a:t>22.05.2018</a:t>
            </a:fld>
            <a:endParaRPr lang="ru-RU"/>
          </a:p>
        </p:txBody>
      </p:sp>
      <p:sp>
        <p:nvSpPr>
          <p:cNvPr id="16" name="Footer Placeholder 5">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0" hangingPunct="0">
              <a:defRPr sz="1100" b="1">
                <a:solidFill>
                  <a:schemeClr val="tx1">
                    <a:lumMod val="50000"/>
                    <a:lumOff val="50000"/>
                  </a:schemeClr>
                </a:solidFill>
                <a:latin typeface="Arial" charset="0"/>
                <a:cs typeface="Arial" charset="0"/>
              </a:defRPr>
            </a:lvl1pPr>
          </a:lstStyle>
          <a:p>
            <a:pPr>
              <a:defRPr/>
            </a:pPr>
            <a:endParaRPr lang="ru-RU"/>
          </a:p>
        </p:txBody>
      </p:sp>
      <p:sp>
        <p:nvSpPr>
          <p:cNvPr id="17" name="Slide Number Placeholder 6">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smtClean="0">
                <a:solidFill>
                  <a:srgbClr val="7F7F7F"/>
                </a:solidFill>
              </a:defRPr>
            </a:lvl1pPr>
          </a:lstStyle>
          <a:p>
            <a:pPr>
              <a:defRPr/>
            </a:pPr>
            <a:fld id="{778B3302-54F0-4CD3-B2CA-E6F886BD5887}"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7734" r:id="rId1"/>
    <p:sldLayoutId id="2147487735" r:id="rId2"/>
    <p:sldLayoutId id="2147487736" r:id="rId3"/>
  </p:sldLayoutIdLst>
  <p:hf hdr="0" ftr="0" dt="0"/>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Arial" charset="0"/>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Arial" charset="0"/>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Arial" charset="0"/>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sz="2400" kern="1200">
          <a:solidFill>
            <a:srgbClr val="404040"/>
          </a:solidFill>
          <a:latin typeface="Arial" charset="0"/>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Arial" charset="0"/>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Arial" charset="0"/>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 name="Title Placeholder 1">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4099"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5" name="Date Placeholder 4">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0" hangingPunct="0">
              <a:defRPr sz="1100" b="1">
                <a:solidFill>
                  <a:prstClr val="black">
                    <a:lumMod val="50000"/>
                    <a:lumOff val="50000"/>
                  </a:prstClr>
                </a:solidFill>
                <a:latin typeface="Arial" charset="0"/>
                <a:cs typeface="Arial" charset="0"/>
              </a:defRPr>
            </a:lvl1pPr>
          </a:lstStyle>
          <a:p>
            <a:pPr>
              <a:defRPr/>
            </a:pPr>
            <a:fld id="{32B1A026-D6D4-49CF-BE0E-02381393AFAC}" type="datetime1">
              <a:rPr lang="ru-RU"/>
              <a:pPr>
                <a:defRPr/>
              </a:pPr>
              <a:t>22.05.2018</a:t>
            </a:fld>
            <a:endParaRPr lang="ru-RU"/>
          </a:p>
        </p:txBody>
      </p:sp>
      <p:sp>
        <p:nvSpPr>
          <p:cNvPr id="16" name="Footer Placeholder 5">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0" hangingPunct="0">
              <a:defRPr sz="1100" b="1">
                <a:solidFill>
                  <a:prstClr val="black">
                    <a:lumMod val="50000"/>
                    <a:lumOff val="50000"/>
                  </a:prstClr>
                </a:solidFill>
                <a:latin typeface="Arial" charset="0"/>
                <a:cs typeface="Arial" charset="0"/>
              </a:defRPr>
            </a:lvl1pPr>
          </a:lstStyle>
          <a:p>
            <a:pPr>
              <a:defRPr/>
            </a:pPr>
            <a:endParaRPr lang="ru-RU"/>
          </a:p>
        </p:txBody>
      </p:sp>
      <p:sp>
        <p:nvSpPr>
          <p:cNvPr id="17" name="Slide Number Placeholder 6">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smtClean="0">
                <a:solidFill>
                  <a:srgbClr val="7F7F7F"/>
                </a:solidFill>
              </a:defRPr>
            </a:lvl1pPr>
          </a:lstStyle>
          <a:p>
            <a:pPr>
              <a:defRPr/>
            </a:pPr>
            <a:fld id="{2A5123F7-E35D-45D4-AB8F-04891324728D}"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7737" r:id="rId1"/>
    <p:sldLayoutId id="2147487738" r:id="rId2"/>
    <p:sldLayoutId id="2147487739" r:id="rId3"/>
  </p:sldLayoutIdLst>
  <p:hf hdr="0" ftr="0" dt="0"/>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Arial" charset="0"/>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Arial" charset="0"/>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Arial" charset="0"/>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sz="2400" kern="1200">
          <a:solidFill>
            <a:srgbClr val="404040"/>
          </a:solidFill>
          <a:latin typeface="Arial" charset="0"/>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Arial" charset="0"/>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Arial" charset="0"/>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 name="Title Placeholder 1">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5123"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5" name="Date Placeholder 4">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0" hangingPunct="0">
              <a:defRPr sz="1100" b="1">
                <a:solidFill>
                  <a:prstClr val="black">
                    <a:lumMod val="50000"/>
                    <a:lumOff val="50000"/>
                  </a:prstClr>
                </a:solidFill>
                <a:latin typeface="Arial" charset="0"/>
                <a:cs typeface="Arial" charset="0"/>
              </a:defRPr>
            </a:lvl1pPr>
          </a:lstStyle>
          <a:p>
            <a:pPr>
              <a:defRPr/>
            </a:pPr>
            <a:fld id="{19A1C6BD-A48C-4782-8DA6-9792722FD075}" type="datetime1">
              <a:rPr lang="ru-RU"/>
              <a:pPr>
                <a:defRPr/>
              </a:pPr>
              <a:t>22.05.2018</a:t>
            </a:fld>
            <a:endParaRPr lang="ru-RU"/>
          </a:p>
        </p:txBody>
      </p:sp>
      <p:sp>
        <p:nvSpPr>
          <p:cNvPr id="16" name="Footer Placeholder 5">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0" hangingPunct="0">
              <a:defRPr sz="1100" b="1">
                <a:solidFill>
                  <a:prstClr val="black">
                    <a:lumMod val="50000"/>
                    <a:lumOff val="50000"/>
                  </a:prstClr>
                </a:solidFill>
                <a:latin typeface="Arial" charset="0"/>
                <a:cs typeface="Arial" charset="0"/>
              </a:defRPr>
            </a:lvl1pPr>
          </a:lstStyle>
          <a:p>
            <a:pPr>
              <a:defRPr/>
            </a:pPr>
            <a:endParaRPr lang="ru-RU"/>
          </a:p>
        </p:txBody>
      </p:sp>
      <p:sp>
        <p:nvSpPr>
          <p:cNvPr id="17" name="Slide Number Placeholder 6">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smtClean="0">
                <a:solidFill>
                  <a:srgbClr val="7F7F7F"/>
                </a:solidFill>
              </a:defRPr>
            </a:lvl1pPr>
          </a:lstStyle>
          <a:p>
            <a:pPr>
              <a:defRPr/>
            </a:pPr>
            <a:fld id="{10D3001C-9220-4151-8BC4-CB427A829006}"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7740" r:id="rId1"/>
    <p:sldLayoutId id="2147487741" r:id="rId2"/>
    <p:sldLayoutId id="2147487742" r:id="rId3"/>
  </p:sldLayoutIdLst>
  <p:hf hdr="0" ftr="0" dt="0"/>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Arial" charset="0"/>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Arial" charset="0"/>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Arial" charset="0"/>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sz="2400" kern="1200">
          <a:solidFill>
            <a:srgbClr val="404040"/>
          </a:solidFill>
          <a:latin typeface="Arial" charset="0"/>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Arial" charset="0"/>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Arial" charset="0"/>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614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5" name="Date Placeholder 4">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0" hangingPunct="0">
              <a:defRPr sz="1100" b="1">
                <a:solidFill>
                  <a:prstClr val="black">
                    <a:lumMod val="50000"/>
                    <a:lumOff val="50000"/>
                  </a:prstClr>
                </a:solidFill>
                <a:latin typeface="Arial" charset="0"/>
                <a:cs typeface="Arial" charset="0"/>
              </a:defRPr>
            </a:lvl1pPr>
          </a:lstStyle>
          <a:p>
            <a:pPr>
              <a:defRPr/>
            </a:pPr>
            <a:fld id="{0826AA6E-62EF-437F-AC70-26F9F085B993}" type="datetime1">
              <a:rPr lang="ru-RU"/>
              <a:pPr>
                <a:defRPr/>
              </a:pPr>
              <a:t>22.05.2018</a:t>
            </a:fld>
            <a:endParaRPr lang="ru-RU"/>
          </a:p>
        </p:txBody>
      </p:sp>
      <p:sp>
        <p:nvSpPr>
          <p:cNvPr id="16" name="Footer Placeholder 5">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0" hangingPunct="0">
              <a:defRPr sz="1100" b="1">
                <a:solidFill>
                  <a:prstClr val="black">
                    <a:lumMod val="50000"/>
                    <a:lumOff val="50000"/>
                  </a:prstClr>
                </a:solidFill>
                <a:latin typeface="Arial" charset="0"/>
                <a:cs typeface="Arial" charset="0"/>
              </a:defRPr>
            </a:lvl1pPr>
          </a:lstStyle>
          <a:p>
            <a:pPr>
              <a:defRPr/>
            </a:pPr>
            <a:endParaRPr lang="ru-RU"/>
          </a:p>
        </p:txBody>
      </p:sp>
      <p:sp>
        <p:nvSpPr>
          <p:cNvPr id="17" name="Slide Number Placeholder 6">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smtClean="0">
                <a:solidFill>
                  <a:srgbClr val="7F7F7F"/>
                </a:solidFill>
              </a:defRPr>
            </a:lvl1pPr>
          </a:lstStyle>
          <a:p>
            <a:pPr>
              <a:defRPr/>
            </a:pPr>
            <a:fld id="{E5D79F97-3A0A-4B9A-B5E2-7FCD78595437}"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7743" r:id="rId1"/>
    <p:sldLayoutId id="2147487744" r:id="rId2"/>
    <p:sldLayoutId id="2147487745" r:id="rId3"/>
    <p:sldLayoutId id="2147487773" r:id="rId4"/>
    <p:sldLayoutId id="2147487774" r:id="rId5"/>
    <p:sldLayoutId id="2147487775" r:id="rId6"/>
  </p:sldLayoutIdLst>
  <p:hf hdr="0" ftr="0" dt="0"/>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Arial" charset="0"/>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Arial" charset="0"/>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Arial" charset="0"/>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sz="2400" kern="1200">
          <a:solidFill>
            <a:srgbClr val="404040"/>
          </a:solidFill>
          <a:latin typeface="Arial" charset="0"/>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Arial" charset="0"/>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Arial" charset="0"/>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 name="Title Placeholder 1">
            <a:extLst/>
          </p:cNvPr>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7171"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endParaRPr lang="en-US" altLang="ru-RU"/>
          </a:p>
        </p:txBody>
      </p:sp>
      <p:sp>
        <p:nvSpPr>
          <p:cNvPr id="15" name="Date Placeholder 4">
            <a:extLst/>
          </p:cNvPr>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0" hangingPunct="0">
              <a:defRPr sz="1100" b="1">
                <a:solidFill>
                  <a:prstClr val="black">
                    <a:lumMod val="50000"/>
                    <a:lumOff val="50000"/>
                  </a:prstClr>
                </a:solidFill>
                <a:latin typeface="Arial" charset="0"/>
                <a:cs typeface="Arial" charset="0"/>
              </a:defRPr>
            </a:lvl1pPr>
          </a:lstStyle>
          <a:p>
            <a:pPr>
              <a:defRPr/>
            </a:pPr>
            <a:fld id="{8CAF6D93-2BC0-46B6-A86C-E2FF518B7582}" type="datetime1">
              <a:rPr lang="ru-RU"/>
              <a:pPr>
                <a:defRPr/>
              </a:pPr>
              <a:t>22.05.2018</a:t>
            </a:fld>
            <a:endParaRPr lang="ru-RU"/>
          </a:p>
        </p:txBody>
      </p:sp>
      <p:sp>
        <p:nvSpPr>
          <p:cNvPr id="16" name="Footer Placeholder 5">
            <a:extLst/>
          </p:cNvPr>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0" hangingPunct="0">
              <a:defRPr sz="1100" b="1">
                <a:solidFill>
                  <a:prstClr val="black">
                    <a:lumMod val="50000"/>
                    <a:lumOff val="50000"/>
                  </a:prstClr>
                </a:solidFill>
                <a:latin typeface="Arial" charset="0"/>
                <a:cs typeface="Arial" charset="0"/>
              </a:defRPr>
            </a:lvl1pPr>
          </a:lstStyle>
          <a:p>
            <a:pPr>
              <a:defRPr/>
            </a:pPr>
            <a:endParaRPr lang="ru-RU"/>
          </a:p>
        </p:txBody>
      </p:sp>
      <p:sp>
        <p:nvSpPr>
          <p:cNvPr id="17" name="Slide Number Placeholder 6">
            <a:extLst/>
          </p:cNvPr>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smtClean="0">
                <a:solidFill>
                  <a:srgbClr val="7F7F7F"/>
                </a:solidFill>
              </a:defRPr>
            </a:lvl1pPr>
          </a:lstStyle>
          <a:p>
            <a:pPr>
              <a:defRPr/>
            </a:pPr>
            <a:fld id="{790A2C37-BBFD-4859-A437-318BEDBBB9E7}"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7746" r:id="rId1"/>
    <p:sldLayoutId id="2147487747" r:id="rId2"/>
    <p:sldLayoutId id="2147487748" r:id="rId3"/>
  </p:sldLayoutIdLst>
  <p:hf hdr="0" ftr="0" dt="0"/>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Arial" charset="0"/>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Arial" charset="0"/>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Arial" charset="0"/>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sz="2400" kern="1200">
          <a:solidFill>
            <a:srgbClr val="404040"/>
          </a:solidFill>
          <a:latin typeface="Arial" charset="0"/>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Arial" charset="0"/>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Arial" charset="0"/>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20.png"/><Relationship Id="rId5" Type="http://schemas.openxmlformats.org/officeDocument/2006/relationships/oleObject" Target="../embeddings/oleObject5.bin"/><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hyperlink" Target="http://go.mail.ru/redir?q=%D1%84%D0%BE%D1%82%D0%BE%20%D0%BD%D0%B0%20%D1%82%D0%B5%D0%BC%D1%83%20%D0%BE%D0%B1%D1%80%D0%B0%D0%B7%D0%BE%D0%B2%D0%B0%D0%BD%D0%B8%D0%B5&amp;via_page=1&amp;type=sr&amp;redir=eJzLKCkpsNLXzy5LTcnPzS8uydRLzs_VNzUzNTcz003JLMjJz9XNLc4GCkJ5lbr5Sbr52fl5yRmJeZmZujmVpUn56fm6ZaVVibrFuilAMxLLsvMrdQuAYsWplbrFJUWJeal6GSW5OQwXWy7su9h0YZ_Chb0XNigAWVsv7LnYrHBh34WNFxsubLiwHcjaBKT3XthxYSuDoYmliZmZiYmpKQPrhBufH1gbtl0MWqzZ8FTUDgAFhlIx"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go.mail.ru/search_images?rf=10445&amp;sbmt=1502700262676&amp;fm=1&amp;gp=profitraf7&amp;q=+%D0%BA%D1%83%D0%BB%D1%8C%D1%82%D1%83%D1%80%D0%B0+%D0%B8+%D0%B8%D1%81%D0%BA%D1%83%D1%81%D1%81%D1%82%D0%B2%D0%BE+%D0%BA%D0%B0%D1%80%D1%82%D0%B8%D0%BD%D0%BA%D0%B8&amp;=" TargetMode="External"/><Relationship Id="rId7"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go.mail.ru/search_images?rf=10445&amp;fm=1&amp;gp=profitraf7&amp;q=%D1%81%D0%BE%D1%86%D0%B8%D0%B0%D0%BB%D1%8C%D0%BD%D0%B0%D1%8F%20%D0%B7%D0%B0%D1%89%D0%B8%D1%82%D0%B0%20%D0%BA%D0%B0%D1%80%D1%82%D0%B8%D0%BD%D0%BA%D0%B8&amp;frm=web"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71.png"/><Relationship Id="rId4" Type="http://schemas.openxmlformats.org/officeDocument/2006/relationships/oleObject" Target="../embeddings/oleObject7.bin"/></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mailto:finans_ns@mail.ru"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0" name="Rectangle 4">
            <a:extLst/>
          </p:cNvPr>
          <p:cNvSpPr>
            <a:spLocks noGrp="1" noChangeArrowheads="1"/>
          </p:cNvSpPr>
          <p:nvPr>
            <p:ph type="title"/>
          </p:nvPr>
        </p:nvSpPr>
        <p:spPr>
          <a:xfrm>
            <a:off x="0" y="3286124"/>
            <a:ext cx="9144000" cy="1743076"/>
          </a:xfrm>
        </p:spPr>
        <p:txBody>
          <a:bodyPr wrap="square" numCol="1" compatLnSpc="1">
            <a:prstTxWarp prst="textNoShape">
              <a:avLst/>
            </a:prstTxWarp>
            <a:normAutofit fontScale="90000"/>
          </a:bodyPr>
          <a:lstStyle/>
          <a:p>
            <a:pPr marL="0" indent="0" algn="ctr" eaLnBrk="1" hangingPunct="1">
              <a:buFont typeface="Georgia" pitchFamily="18" charset="0"/>
              <a:buNone/>
              <a:defRPr/>
            </a:pPr>
            <a:r>
              <a:rPr lang="ru-RU" sz="60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r>
              <a:rPr lang="ru-RU" sz="48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ru-RU" sz="48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48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городского округа Нижняя Салда </a:t>
            </a:r>
            <a:br>
              <a:rPr lang="ru-RU" sz="48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48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2018 год и плановый период </a:t>
            </a:r>
            <a:br>
              <a:rPr lang="ru-RU" sz="48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48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2019 и 2020 годов </a:t>
            </a:r>
            <a:br>
              <a:rPr lang="ru-RU" sz="48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altLang="ru-RU" sz="3200" dirty="0">
              <a:solidFill>
                <a:srgbClr val="00421E"/>
              </a:solidFill>
              <a:effectLst>
                <a:outerShdw blurRad="38100" dist="38100" dir="2700000" algn="tl">
                  <a:srgbClr val="C0C0C0"/>
                </a:outerShdw>
              </a:effectLst>
            </a:endParaRPr>
          </a:p>
        </p:txBody>
      </p:sp>
      <p:pic>
        <p:nvPicPr>
          <p:cNvPr id="67585" name="Picture 1"/>
          <p:cNvPicPr>
            <a:picLocks noChangeAspect="1" noChangeArrowheads="1"/>
          </p:cNvPicPr>
          <p:nvPr/>
        </p:nvPicPr>
        <p:blipFill>
          <a:blip r:embed="rId3" cstate="print"/>
          <a:srcRect t="27500" b="11250"/>
          <a:stretch>
            <a:fillRect/>
          </a:stretch>
        </p:blipFill>
        <p:spPr bwMode="auto">
          <a:xfrm>
            <a:off x="-1" y="0"/>
            <a:ext cx="9121295" cy="3357562"/>
          </a:xfrm>
          <a:prstGeom prst="rect">
            <a:avLst/>
          </a:prstGeom>
          <a:noFill/>
          <a:ln w="9525">
            <a:noFill/>
            <a:miter lim="800000"/>
            <a:headEnd/>
            <a:tailEnd/>
          </a:ln>
          <a:effectLst/>
        </p:spPr>
      </p:pic>
      <p:pic>
        <p:nvPicPr>
          <p:cNvPr id="5" name="Picture 4"/>
          <p:cNvPicPr>
            <a:picLocks noChangeAspect="1" noChangeArrowheads="1"/>
          </p:cNvPicPr>
          <p:nvPr/>
        </p:nvPicPr>
        <p:blipFill>
          <a:blip r:embed="rId4" cstate="print"/>
          <a:srcRect/>
          <a:stretch>
            <a:fillRect/>
          </a:stretch>
        </p:blipFill>
        <p:spPr bwMode="auto">
          <a:xfrm>
            <a:off x="142844" y="142852"/>
            <a:ext cx="1073150" cy="1579563"/>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fld id="{27E471EC-F840-4C78-93E1-97B4F927CF99}" type="slidenum">
              <a:rPr lang="ru-RU" altLang="ru-RU" sz="1200">
                <a:solidFill>
                  <a:srgbClr val="7F7F7F"/>
                </a:solidFill>
              </a:rPr>
              <a:pPr/>
              <a:t>10</a:t>
            </a:fld>
            <a:endParaRPr lang="ru-RU" altLang="ru-RU" sz="1200">
              <a:solidFill>
                <a:srgbClr val="7F7F7F"/>
              </a:solidFill>
            </a:endParaRPr>
          </a:p>
        </p:txBody>
      </p:sp>
      <p:sp>
        <p:nvSpPr>
          <p:cNvPr id="62467" name="Rectangle 166">
            <a:extLst/>
          </p:cNvPr>
          <p:cNvSpPr>
            <a:spLocks noChangeArrowheads="1"/>
          </p:cNvSpPr>
          <p:nvPr/>
        </p:nvSpPr>
        <p:spPr bwMode="auto">
          <a:xfrm>
            <a:off x="493713" y="228600"/>
            <a:ext cx="7959725" cy="954088"/>
          </a:xfrm>
          <a:prstGeom prst="rect">
            <a:avLst/>
          </a:prstGeom>
          <a:noFill/>
          <a:ln>
            <a:noFill/>
          </a:ln>
          <a:extLst/>
        </p:spPr>
        <p:txBody>
          <a:bodyPr>
            <a:spAutoFit/>
          </a:bodyPr>
          <a:lstStyle/>
          <a:p>
            <a:pPr algn="ctr" eaLnBrk="1" hangingPunct="1">
              <a:defRPr/>
            </a:pPr>
            <a:r>
              <a:rPr lang="ru-RU" altLang="ru-RU" sz="2800" b="1" i="1" dirty="0">
                <a:solidFill>
                  <a:srgbClr val="00421E"/>
                </a:solidFill>
                <a:effectLst>
                  <a:outerShdw blurRad="38100" dist="38100" dir="2700000" algn="tl">
                    <a:srgbClr val="000000">
                      <a:alpha val="43137"/>
                    </a:srgbClr>
                  </a:outerShdw>
                </a:effectLst>
                <a:latin typeface="Times New Roman" pitchFamily="18" charset="0"/>
                <a:cs typeface="Times New Roman" pitchFamily="18" charset="0"/>
              </a:rPr>
              <a:t>Доходы  бюджета городского округа </a:t>
            </a:r>
            <a:br>
              <a:rPr lang="ru-RU" altLang="ru-RU" sz="2800" b="1" i="1" dirty="0">
                <a:solidFill>
                  <a:srgbClr val="00421E"/>
                </a:solidFill>
                <a:effectLst>
                  <a:outerShdw blurRad="38100" dist="38100" dir="2700000" algn="tl">
                    <a:srgbClr val="000000">
                      <a:alpha val="43137"/>
                    </a:srgbClr>
                  </a:outerShdw>
                </a:effectLst>
                <a:latin typeface="Times New Roman" pitchFamily="18" charset="0"/>
                <a:cs typeface="Times New Roman" pitchFamily="18" charset="0"/>
              </a:rPr>
            </a:br>
            <a:r>
              <a:rPr lang="ru-RU" altLang="ru-RU" sz="2800" b="1" i="1" dirty="0">
                <a:solidFill>
                  <a:srgbClr val="00421E"/>
                </a:solidFill>
                <a:effectLst>
                  <a:outerShdw blurRad="38100" dist="38100" dir="2700000" algn="tl">
                    <a:srgbClr val="000000">
                      <a:alpha val="43137"/>
                    </a:srgbClr>
                  </a:outerShdw>
                </a:effectLst>
                <a:latin typeface="Times New Roman" pitchFamily="18" charset="0"/>
                <a:cs typeface="Times New Roman" pitchFamily="18" charset="0"/>
              </a:rPr>
              <a:t>Нижняя Салда на 2018-2020 годы, тыс. руб.</a:t>
            </a:r>
          </a:p>
        </p:txBody>
      </p:sp>
      <p:graphicFrame>
        <p:nvGraphicFramePr>
          <p:cNvPr id="10" name="Таблица 9">
            <a:extLst/>
          </p:cNvPr>
          <p:cNvGraphicFramePr>
            <a:graphicFrameLocks noGrp="1"/>
          </p:cNvGraphicFramePr>
          <p:nvPr>
            <p:extLst>
              <p:ext uri="{D42A27DB-BD31-4B8C-83A1-F6EECF244321}">
                <p14:modId xmlns:p14="http://schemas.microsoft.com/office/powerpoint/2010/main" val="148926134"/>
              </p:ext>
            </p:extLst>
          </p:nvPr>
        </p:nvGraphicFramePr>
        <p:xfrm>
          <a:off x="990600" y="1828800"/>
          <a:ext cx="7462839" cy="4038599"/>
        </p:xfrm>
        <a:graphic>
          <a:graphicData uri="http://schemas.openxmlformats.org/drawingml/2006/table">
            <a:tbl>
              <a:tblPr/>
              <a:tblGrid>
                <a:gridCol w="2096519">
                  <a:extLst>
                    <a:ext uri="{9D8B030D-6E8A-4147-A177-3AD203B41FA5}">
                      <a16:colId xmlns:a16="http://schemas.microsoft.com/office/drawing/2014/main" xmlns="" val="20000"/>
                    </a:ext>
                  </a:extLst>
                </a:gridCol>
                <a:gridCol w="1846476">
                  <a:extLst>
                    <a:ext uri="{9D8B030D-6E8A-4147-A177-3AD203B41FA5}">
                      <a16:colId xmlns:a16="http://schemas.microsoft.com/office/drawing/2014/main" xmlns="" val="20001"/>
                    </a:ext>
                  </a:extLst>
                </a:gridCol>
                <a:gridCol w="1750305">
                  <a:extLst>
                    <a:ext uri="{9D8B030D-6E8A-4147-A177-3AD203B41FA5}">
                      <a16:colId xmlns:a16="http://schemas.microsoft.com/office/drawing/2014/main" xmlns="" val="20002"/>
                    </a:ext>
                  </a:extLst>
                </a:gridCol>
                <a:gridCol w="1769539">
                  <a:extLst>
                    <a:ext uri="{9D8B030D-6E8A-4147-A177-3AD203B41FA5}">
                      <a16:colId xmlns:a16="http://schemas.microsoft.com/office/drawing/2014/main" xmlns="" val="20003"/>
                    </a:ext>
                  </a:extLst>
                </a:gridCol>
              </a:tblGrid>
              <a:tr h="1363722">
                <a:tc>
                  <a:txBody>
                    <a:bodyPr/>
                    <a:lstStyle/>
                    <a:p>
                      <a:pPr algn="ctr" fontAlgn="b"/>
                      <a:r>
                        <a:rPr lang="ru-RU" sz="1400" b="1" i="0" u="none" strike="noStrike" dirty="0">
                          <a:solidFill>
                            <a:srgbClr val="000000"/>
                          </a:solidFill>
                          <a:effectLst/>
                          <a:latin typeface="Times New Roman"/>
                        </a:rPr>
                        <a:t>Наименование доходов </a:t>
                      </a:r>
                    </a:p>
                    <a:p>
                      <a:pPr algn="ctr" fontAlgn="b"/>
                      <a:r>
                        <a:rPr lang="ru-RU" sz="1400" b="1" i="0" u="none" strike="noStrike" dirty="0">
                          <a:solidFill>
                            <a:srgbClr val="000000"/>
                          </a:solidFill>
                          <a:effectLst/>
                          <a:latin typeface="Times New Roman"/>
                        </a:rPr>
                        <a:t>бюджета</a:t>
                      </a: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ru-RU" sz="1400" b="1" i="0" u="none" strike="noStrike" dirty="0">
                          <a:solidFill>
                            <a:srgbClr val="000000"/>
                          </a:solidFill>
                          <a:effectLst/>
                          <a:latin typeface="Times New Roman"/>
                        </a:rPr>
                        <a:t>2018 </a:t>
                      </a:r>
                      <a:r>
                        <a:rPr lang="ru-RU" sz="1400" b="1" i="0" u="none" strike="noStrike" dirty="0" smtClean="0">
                          <a:solidFill>
                            <a:srgbClr val="000000"/>
                          </a:solidFill>
                          <a:effectLst/>
                          <a:latin typeface="Times New Roman"/>
                        </a:rPr>
                        <a:t>год</a:t>
                      </a:r>
                      <a:endParaRPr lang="ru-RU" sz="1400" b="1" i="0" u="none" strike="noStrike" dirty="0">
                        <a:solidFill>
                          <a:srgbClr val="000000"/>
                        </a:solidFill>
                        <a:effectLst/>
                        <a:latin typeface="Times New Roman"/>
                      </a:endParaRPr>
                    </a:p>
                  </a:txBody>
                  <a:tcPr marL="9525" marR="9525"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ru-RU" sz="1400" b="1" i="0" u="none" strike="noStrike" dirty="0">
                          <a:solidFill>
                            <a:srgbClr val="000000"/>
                          </a:solidFill>
                          <a:effectLst/>
                          <a:latin typeface="Times New Roman"/>
                        </a:rPr>
                        <a:t>2019 </a:t>
                      </a:r>
                      <a:r>
                        <a:rPr lang="ru-RU" sz="1400" b="1" i="0" u="none" strike="noStrike" dirty="0" smtClean="0">
                          <a:solidFill>
                            <a:srgbClr val="000000"/>
                          </a:solidFill>
                          <a:effectLst/>
                          <a:latin typeface="Times New Roman"/>
                        </a:rPr>
                        <a:t>год</a:t>
                      </a:r>
                      <a:endParaRPr lang="ru-RU" sz="1400" b="1" i="0" u="none" strike="noStrike" dirty="0">
                        <a:solidFill>
                          <a:srgbClr val="000000"/>
                        </a:solidFill>
                        <a:effectLst/>
                        <a:latin typeface="Times New Roman"/>
                      </a:endParaRPr>
                    </a:p>
                  </a:txBody>
                  <a:tcPr marL="9525" marR="9525"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ru-RU" sz="1400" b="1" i="0" u="none" strike="noStrike" dirty="0">
                          <a:solidFill>
                            <a:srgbClr val="003300"/>
                          </a:solidFill>
                          <a:effectLst/>
                          <a:latin typeface="Times New Roman"/>
                        </a:rPr>
                        <a:t>2020 </a:t>
                      </a:r>
                      <a:r>
                        <a:rPr lang="ru-RU" sz="1400" b="1" i="0" u="none" strike="noStrike" dirty="0" smtClean="0">
                          <a:solidFill>
                            <a:srgbClr val="003300"/>
                          </a:solidFill>
                          <a:effectLst/>
                          <a:latin typeface="Times New Roman"/>
                        </a:rPr>
                        <a:t>год</a:t>
                      </a:r>
                      <a:endParaRPr lang="ru-RU" sz="1400" b="1" i="0" u="none" strike="noStrike" dirty="0">
                        <a:solidFill>
                          <a:srgbClr val="003300"/>
                        </a:solidFill>
                        <a:effectLst/>
                        <a:latin typeface="Times New Roman"/>
                      </a:endParaRPr>
                    </a:p>
                  </a:txBody>
                  <a:tcPr marL="9525" marR="9525" marT="9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00"/>
                  </a:ext>
                </a:extLst>
              </a:tr>
              <a:tr h="716296">
                <a:tc>
                  <a:txBody>
                    <a:bodyPr/>
                    <a:lstStyle/>
                    <a:p>
                      <a:pPr algn="l" fontAlgn="b"/>
                      <a:r>
                        <a:rPr lang="ru-RU" sz="1600" b="1" i="1" u="none" strike="noStrike" dirty="0">
                          <a:solidFill>
                            <a:srgbClr val="000000"/>
                          </a:solidFill>
                          <a:effectLst/>
                          <a:latin typeface="Times New Roman"/>
                        </a:rPr>
                        <a:t>Налоговые доходы</a:t>
                      </a: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ru-RU" sz="1200" b="1" i="1" u="none" strike="noStrike" dirty="0">
                          <a:solidFill>
                            <a:srgbClr val="003300"/>
                          </a:solidFill>
                          <a:effectLst/>
                          <a:latin typeface="Bookman Old Style"/>
                        </a:rPr>
                        <a:t>168 </a:t>
                      </a:r>
                      <a:r>
                        <a:rPr lang="ru-RU" sz="1200" b="1" i="1" u="none" strike="noStrike" dirty="0" smtClean="0">
                          <a:solidFill>
                            <a:srgbClr val="003300"/>
                          </a:solidFill>
                          <a:effectLst/>
                          <a:latin typeface="Bookman Old Style"/>
                        </a:rPr>
                        <a:t>438,00</a:t>
                      </a:r>
                      <a:endParaRPr lang="ru-RU" sz="1200" b="1" i="1" u="none" strike="noStrike" dirty="0">
                        <a:solidFill>
                          <a:srgbClr val="003300"/>
                        </a:solidFill>
                        <a:effectLst/>
                        <a:latin typeface="Bookman Old Style"/>
                      </a:endParaRP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ru-RU" sz="1200" b="1" i="1" u="none" strike="noStrike" dirty="0" smtClean="0">
                          <a:solidFill>
                            <a:srgbClr val="003300"/>
                          </a:solidFill>
                          <a:effectLst/>
                          <a:latin typeface="Bookman Old Style"/>
                        </a:rPr>
                        <a:t>161 552,00</a:t>
                      </a:r>
                      <a:endParaRPr lang="ru-RU" sz="1200" b="1" i="1" u="none" strike="noStrike" dirty="0">
                        <a:solidFill>
                          <a:srgbClr val="003300"/>
                        </a:solidFill>
                        <a:effectLst/>
                        <a:latin typeface="Bookman Old Style"/>
                      </a:endParaRP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ru-RU" sz="1200" b="1" i="1" u="none" strike="noStrike" dirty="0" smtClean="0">
                          <a:solidFill>
                            <a:srgbClr val="003300"/>
                          </a:solidFill>
                          <a:effectLst/>
                          <a:latin typeface="Bookman Old Style"/>
                        </a:rPr>
                        <a:t>170 513,00</a:t>
                      </a:r>
                      <a:endParaRPr lang="ru-RU" sz="1200" b="1" i="1" u="none" strike="noStrike" dirty="0">
                        <a:solidFill>
                          <a:srgbClr val="003300"/>
                        </a:solidFill>
                        <a:effectLst/>
                        <a:latin typeface="Bookman Old Style"/>
                      </a:endParaRP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0001"/>
                  </a:ext>
                </a:extLst>
              </a:tr>
              <a:tr h="696904">
                <a:tc>
                  <a:txBody>
                    <a:bodyPr/>
                    <a:lstStyle/>
                    <a:p>
                      <a:pPr algn="l" fontAlgn="b"/>
                      <a:r>
                        <a:rPr lang="ru-RU" sz="1600" b="1" i="1" u="none" strike="noStrike" dirty="0">
                          <a:solidFill>
                            <a:srgbClr val="000000"/>
                          </a:solidFill>
                          <a:effectLst/>
                          <a:latin typeface="Times New Roman"/>
                        </a:rPr>
                        <a:t>Неналоговые доходы</a:t>
                      </a: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ru-RU" sz="1200" b="1" i="1" u="none" strike="noStrike" dirty="0">
                          <a:solidFill>
                            <a:srgbClr val="003300"/>
                          </a:solidFill>
                          <a:effectLst/>
                          <a:latin typeface="Bookman Old Style"/>
                        </a:rPr>
                        <a:t>10 142,00</a:t>
                      </a: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ru-RU" sz="1200" b="1" i="1" u="none" strike="noStrike" dirty="0">
                          <a:solidFill>
                            <a:srgbClr val="003300"/>
                          </a:solidFill>
                          <a:effectLst/>
                          <a:latin typeface="Bookman Old Style"/>
                        </a:rPr>
                        <a:t>10 197,00</a:t>
                      </a: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tc>
                  <a:txBody>
                    <a:bodyPr/>
                    <a:lstStyle/>
                    <a:p>
                      <a:pPr algn="ctr" fontAlgn="b"/>
                      <a:r>
                        <a:rPr lang="ru-RU" sz="1200" b="1" i="1" u="none" strike="noStrike">
                          <a:solidFill>
                            <a:srgbClr val="003300"/>
                          </a:solidFill>
                          <a:effectLst/>
                          <a:latin typeface="Bookman Old Style"/>
                        </a:rPr>
                        <a:t>10 410,00</a:t>
                      </a: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9694"/>
                    </a:solidFill>
                  </a:tcPr>
                </a:tc>
                <a:extLst>
                  <a:ext uri="{0D108BD9-81ED-4DB2-BD59-A6C34878D82A}">
                    <a16:rowId xmlns:a16="http://schemas.microsoft.com/office/drawing/2014/main" xmlns="" val="10002"/>
                  </a:ext>
                </a:extLst>
              </a:tr>
              <a:tr h="696904">
                <a:tc>
                  <a:txBody>
                    <a:bodyPr/>
                    <a:lstStyle/>
                    <a:p>
                      <a:pPr algn="l" fontAlgn="b"/>
                      <a:r>
                        <a:rPr lang="ru-RU" sz="1600" b="1" i="1" u="none" strike="noStrike" dirty="0">
                          <a:solidFill>
                            <a:srgbClr val="000000"/>
                          </a:solidFill>
                          <a:effectLst/>
                          <a:latin typeface="Times New Roman"/>
                        </a:rPr>
                        <a:t>Безвозмездные поступления </a:t>
                      </a: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ru-RU" sz="1200" b="1" i="1" u="none" strike="noStrike" dirty="0">
                          <a:solidFill>
                            <a:srgbClr val="003300"/>
                          </a:solidFill>
                          <a:effectLst/>
                          <a:latin typeface="Bookman Old Style"/>
                        </a:rPr>
                        <a:t>350 </a:t>
                      </a:r>
                      <a:r>
                        <a:rPr lang="ru-RU" sz="1200" b="1" i="1" u="none" strike="noStrike" dirty="0" smtClean="0">
                          <a:solidFill>
                            <a:srgbClr val="003300"/>
                          </a:solidFill>
                          <a:effectLst/>
                          <a:latin typeface="Bookman Old Style"/>
                        </a:rPr>
                        <a:t>514,90</a:t>
                      </a:r>
                      <a:endParaRPr lang="ru-RU" sz="1200" b="1" i="1" u="none" strike="noStrike" dirty="0">
                        <a:solidFill>
                          <a:srgbClr val="003300"/>
                        </a:solidFill>
                        <a:effectLst/>
                        <a:latin typeface="Bookman Old Style"/>
                      </a:endParaRP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ru-RU" sz="1200" b="1" i="1" u="none" strike="noStrike" dirty="0" smtClean="0">
                          <a:solidFill>
                            <a:srgbClr val="003300"/>
                          </a:solidFill>
                          <a:effectLst/>
                          <a:latin typeface="Bookman Old Style"/>
                        </a:rPr>
                        <a:t>275 480,20</a:t>
                      </a:r>
                      <a:endParaRPr lang="ru-RU" sz="1200" b="1" i="1" u="none" strike="noStrike" dirty="0">
                        <a:solidFill>
                          <a:srgbClr val="003300"/>
                        </a:solidFill>
                        <a:effectLst/>
                        <a:latin typeface="Bookman Old Style"/>
                      </a:endParaRP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ru-RU" sz="1200" b="1" i="1" u="none" strike="noStrike" dirty="0" smtClean="0">
                          <a:solidFill>
                            <a:srgbClr val="003300"/>
                          </a:solidFill>
                          <a:effectLst/>
                          <a:latin typeface="Bookman Old Style"/>
                        </a:rPr>
                        <a:t>270 967,50</a:t>
                      </a:r>
                      <a:endParaRPr lang="ru-RU" sz="1200" b="1" i="1" u="none" strike="noStrike" dirty="0">
                        <a:solidFill>
                          <a:srgbClr val="003300"/>
                        </a:solidFill>
                        <a:effectLst/>
                        <a:latin typeface="Bookman Old Style"/>
                      </a:endParaRP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3"/>
                  </a:ext>
                </a:extLst>
              </a:tr>
              <a:tr h="564773">
                <a:tc>
                  <a:txBody>
                    <a:bodyPr/>
                    <a:lstStyle/>
                    <a:p>
                      <a:pPr algn="l" fontAlgn="b"/>
                      <a:r>
                        <a:rPr lang="ru-RU" sz="1400" b="1" i="0" u="none" strike="noStrike" dirty="0">
                          <a:solidFill>
                            <a:srgbClr val="000000"/>
                          </a:solidFill>
                          <a:effectLst/>
                          <a:latin typeface="Times New Roman"/>
                        </a:rPr>
                        <a:t>Итого доходов</a:t>
                      </a: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200" b="1" i="0" u="none" strike="noStrike">
                          <a:solidFill>
                            <a:srgbClr val="003300"/>
                          </a:solidFill>
                          <a:effectLst/>
                          <a:latin typeface="Bookman Old Style"/>
                        </a:rPr>
                        <a:t>529 094,90</a:t>
                      </a: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200" b="1" i="0" u="none" strike="noStrike" dirty="0" smtClean="0">
                          <a:solidFill>
                            <a:srgbClr val="003300"/>
                          </a:solidFill>
                          <a:effectLst/>
                          <a:latin typeface="Bookman Old Style"/>
                        </a:rPr>
                        <a:t>447 229,20</a:t>
                      </a:r>
                      <a:endParaRPr lang="ru-RU" sz="1200" b="1" i="0" u="none" strike="noStrike" dirty="0">
                        <a:solidFill>
                          <a:srgbClr val="003300"/>
                        </a:solidFill>
                        <a:effectLst/>
                        <a:latin typeface="Bookman Old Style"/>
                      </a:endParaRP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200" b="1" i="0" u="none" strike="noStrike" dirty="0" smtClean="0">
                          <a:solidFill>
                            <a:srgbClr val="003300"/>
                          </a:solidFill>
                          <a:effectLst/>
                          <a:latin typeface="Bookman Old Style"/>
                        </a:rPr>
                        <a:t>451 890,50</a:t>
                      </a:r>
                      <a:endParaRPr lang="ru-RU" sz="1200" b="1" i="0" u="none" strike="noStrike" dirty="0">
                        <a:solidFill>
                          <a:srgbClr val="003300"/>
                        </a:solidFill>
                        <a:effectLst/>
                        <a:latin typeface="Bookman Old Style"/>
                      </a:endParaRPr>
                    </a:p>
                  </a:txBody>
                  <a:tcPr marL="9525" marR="9525" marT="9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004"/>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533400" y="406400"/>
            <a:ext cx="8229600" cy="1143000"/>
          </a:xfrm>
        </p:spPr>
        <p:txBody>
          <a:bodyPr>
            <a:normAutofit fontScale="90000"/>
          </a:bodyPr>
          <a:lstStyle/>
          <a:p>
            <a:pPr marL="0" indent="0" algn="ctr">
              <a:buFont typeface="Georgia" pitchFamily="18" charset="0"/>
              <a:buNone/>
              <a:defRPr/>
            </a:pPr>
            <a:r>
              <a:rPr lang="ru-RU" sz="32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Структура  доходов бюджета </a:t>
            </a:r>
            <a:br>
              <a:rPr lang="ru-RU" sz="32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32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городского округа Нижняя Салда </a:t>
            </a:r>
            <a:br>
              <a:rPr lang="ru-RU" sz="32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500" i="1" spc="-100" dirty="0">
                <a:ln w="3200">
                  <a:solidFill>
                    <a:srgbClr val="444D26">
                      <a:shade val="75000"/>
                      <a:alpha val="25000"/>
                    </a:srgbClr>
                  </a:solidFill>
                  <a:prstDash val="solid"/>
                  <a:round/>
                </a:ln>
                <a:solidFill>
                  <a:srgbClr val="00421E"/>
                </a:solidFill>
                <a:effectLst>
                  <a:outerShdw blurRad="38100" dist="38100" dir="2700000" algn="tl">
                    <a:srgbClr val="000000">
                      <a:alpha val="43137"/>
                    </a:srgbClr>
                  </a:outerShdw>
                </a:effectLst>
                <a:latin typeface="Times New Roman" pitchFamily="18" charset="0"/>
                <a:ea typeface="Arial Cyr" pitchFamily="34" charset="0"/>
                <a:cs typeface="Times New Roman" pitchFamily="18" charset="0"/>
              </a:rPr>
              <a:t>по проекту на 2018 год, %</a:t>
            </a:r>
            <a:endParaRPr lang="ru-RU" i="1" dirty="0">
              <a:solidFill>
                <a:srgbClr val="00421E"/>
              </a:solidFill>
            </a:endParaRPr>
          </a:p>
        </p:txBody>
      </p:sp>
      <p:pic>
        <p:nvPicPr>
          <p:cNvPr id="59395" name="Диаграмма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0" y="1549400"/>
            <a:ext cx="79502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Диаграмма 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854200"/>
            <a:ext cx="103378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1676400" y="152400"/>
            <a:ext cx="7239000" cy="1143000"/>
          </a:xfrm>
        </p:spPr>
        <p:txBody>
          <a:bodyPr/>
          <a:lstStyle/>
          <a:p>
            <a:pPr marL="0" indent="0" algn="ctr">
              <a:buFont typeface="Georgia" pitchFamily="18" charset="0"/>
              <a:buNone/>
              <a:defRPr/>
            </a:pPr>
            <a: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Налоговые доходы бюджета</a:t>
            </a:r>
            <a:b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br>
            <a: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городского округа Нижняя Салда </a:t>
            </a:r>
            <a:b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br>
            <a: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на 2018 год, тыс. руб.</a:t>
            </a:r>
          </a:p>
        </p:txBody>
      </p:sp>
      <p:graphicFrame>
        <p:nvGraphicFramePr>
          <p:cNvPr id="60419" name="Диаграмма 3"/>
          <p:cNvGraphicFramePr>
            <a:graphicFrameLocks/>
          </p:cNvGraphicFramePr>
          <p:nvPr/>
        </p:nvGraphicFramePr>
        <p:xfrm>
          <a:off x="-50800" y="-34925"/>
          <a:ext cx="2082800" cy="1244600"/>
        </p:xfrm>
        <a:graphic>
          <a:graphicData uri="http://schemas.openxmlformats.org/presentationml/2006/ole">
            <mc:AlternateContent xmlns:mc="http://schemas.openxmlformats.org/markup-compatibility/2006">
              <mc:Choice xmlns:v="urn:schemas-microsoft-com:vml" Requires="v">
                <p:oleObj spid="_x0000_s153603" r:id="rId3" imgW="2078916" imgH="1243692" progId="">
                  <p:embed/>
                </p:oleObj>
              </mc:Choice>
              <mc:Fallback>
                <p:oleObj r:id="rId3" imgW="2078916" imgH="1243692" progId="">
                  <p:embed/>
                  <p:pic>
                    <p:nvPicPr>
                      <p:cNvPr id="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34925"/>
                        <a:ext cx="2082800" cy="124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Таблица 2">
            <a:extLst/>
          </p:cNvPr>
          <p:cNvGraphicFramePr>
            <a:graphicFrameLocks noGrp="1"/>
          </p:cNvGraphicFramePr>
          <p:nvPr>
            <p:extLst>
              <p:ext uri="{D42A27DB-BD31-4B8C-83A1-F6EECF244321}">
                <p14:modId xmlns:p14="http://schemas.microsoft.com/office/powerpoint/2010/main" val="2143582184"/>
              </p:ext>
            </p:extLst>
          </p:nvPr>
        </p:nvGraphicFramePr>
        <p:xfrm>
          <a:off x="685800" y="1482725"/>
          <a:ext cx="8458200" cy="5243515"/>
        </p:xfrm>
        <a:graphic>
          <a:graphicData uri="http://schemas.openxmlformats.org/drawingml/2006/table">
            <a:tbl>
              <a:tblPr/>
              <a:tblGrid>
                <a:gridCol w="6094407">
                  <a:extLst>
                    <a:ext uri="{9D8B030D-6E8A-4147-A177-3AD203B41FA5}">
                      <a16:colId xmlns:a16="http://schemas.microsoft.com/office/drawing/2014/main" xmlns="" val="20000"/>
                    </a:ext>
                  </a:extLst>
                </a:gridCol>
                <a:gridCol w="2363793">
                  <a:extLst>
                    <a:ext uri="{9D8B030D-6E8A-4147-A177-3AD203B41FA5}">
                      <a16:colId xmlns:a16="http://schemas.microsoft.com/office/drawing/2014/main" xmlns="" val="20001"/>
                    </a:ext>
                  </a:extLst>
                </a:gridCol>
              </a:tblGrid>
              <a:tr h="739269">
                <a:tc>
                  <a:txBody>
                    <a:bodyPr/>
                    <a:lstStyle/>
                    <a:p>
                      <a:pPr algn="ctr" fontAlgn="ctr"/>
                      <a:r>
                        <a:rPr lang="ru-RU" sz="2400" b="1" i="0" u="none" strike="noStrike" dirty="0">
                          <a:solidFill>
                            <a:schemeClr val="tx1"/>
                          </a:solidFill>
                          <a:effectLst/>
                          <a:latin typeface="Times New Roman" pitchFamily="18" charset="0"/>
                          <a:cs typeface="Times New Roman" pitchFamily="18" charset="0"/>
                        </a:rPr>
                        <a:t>Наименование доходов бюджета</a:t>
                      </a: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chemeClr val="tx1"/>
                          </a:solidFill>
                          <a:effectLst/>
                          <a:latin typeface="Times New Roman" pitchFamily="18" charset="0"/>
                          <a:cs typeface="Times New Roman" pitchFamily="18" charset="0"/>
                        </a:rPr>
                        <a:t>2018 год </a:t>
                      </a: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67650">
                <a:tc>
                  <a:txBody>
                    <a:bodyPr/>
                    <a:lstStyle/>
                    <a:p>
                      <a:pPr algn="l" fontAlgn="ctr"/>
                      <a:r>
                        <a:rPr lang="ru-RU" sz="1800" b="1" i="0" u="none" strike="noStrike" dirty="0">
                          <a:solidFill>
                            <a:srgbClr val="00421E"/>
                          </a:solidFill>
                          <a:effectLst/>
                          <a:latin typeface="Times New Roman" pitchFamily="18" charset="0"/>
                          <a:cs typeface="Times New Roman" pitchFamily="18" charset="0"/>
                        </a:rPr>
                        <a:t>НАЛОГИ НА ДОХОДЫ ФИЗИЧЕСКИХ ЛИЦ</a:t>
                      </a: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800" b="1" i="0" u="none" strike="noStrike" dirty="0">
                          <a:solidFill>
                            <a:srgbClr val="00421E"/>
                          </a:solidFill>
                          <a:effectLst/>
                          <a:latin typeface="Times New Roman" pitchFamily="18" charset="0"/>
                          <a:cs typeface="Times New Roman" pitchFamily="18" charset="0"/>
                        </a:rPr>
                        <a:t>135 </a:t>
                      </a:r>
                      <a:r>
                        <a:rPr lang="ru-RU" sz="2800" b="1" i="0" u="none" strike="noStrike" dirty="0" smtClean="0">
                          <a:solidFill>
                            <a:srgbClr val="00421E"/>
                          </a:solidFill>
                          <a:effectLst/>
                          <a:latin typeface="Times New Roman" pitchFamily="18" charset="0"/>
                          <a:cs typeface="Times New Roman" pitchFamily="18" charset="0"/>
                        </a:rPr>
                        <a:t>913,00</a:t>
                      </a:r>
                      <a:endParaRPr lang="ru-RU" sz="2800" b="1" i="0" u="none" strike="noStrike" dirty="0">
                        <a:solidFill>
                          <a:srgbClr val="00421E"/>
                        </a:solidFill>
                        <a:effectLst/>
                        <a:latin typeface="Times New Roman" pitchFamily="18" charset="0"/>
                        <a:cs typeface="Times New Roman" pitchFamily="18" charset="0"/>
                      </a:endParaRP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10429">
                <a:tc>
                  <a:txBody>
                    <a:bodyPr/>
                    <a:lstStyle/>
                    <a:p>
                      <a:pPr algn="l" fontAlgn="ctr"/>
                      <a:r>
                        <a:rPr lang="ru-RU" sz="1800" b="1" i="0" u="none" strike="noStrike" dirty="0">
                          <a:solidFill>
                            <a:srgbClr val="00421E"/>
                          </a:solidFill>
                          <a:effectLst/>
                          <a:latin typeface="Times New Roman" pitchFamily="18" charset="0"/>
                          <a:cs typeface="Times New Roman" pitchFamily="18" charset="0"/>
                        </a:rPr>
                        <a:t>НАЛОГИ  НА  ТОВАРЫ   (РАБОТЫ,   УСЛУГИ), РЕАЛИЗУЕМЫЕ  НА  ТЕРРИТОРИИ   РОССИЙСКОЙ ФЕДЕРАЦИИ (АКЦИЗЫ)</a:t>
                      </a: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800" b="1" i="0" u="none" strike="noStrike" dirty="0">
                          <a:solidFill>
                            <a:srgbClr val="00421E"/>
                          </a:solidFill>
                          <a:effectLst/>
                          <a:latin typeface="Times New Roman" pitchFamily="18" charset="0"/>
                          <a:cs typeface="Times New Roman" pitchFamily="18" charset="0"/>
                        </a:rPr>
                        <a:t>5 763,00</a:t>
                      </a: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34451">
                <a:tc>
                  <a:txBody>
                    <a:bodyPr/>
                    <a:lstStyle/>
                    <a:p>
                      <a:pPr algn="l" fontAlgn="ctr"/>
                      <a:r>
                        <a:rPr lang="ru-RU" sz="1800" b="1" i="0" u="none" strike="noStrike" dirty="0">
                          <a:solidFill>
                            <a:srgbClr val="00421E"/>
                          </a:solidFill>
                          <a:effectLst/>
                          <a:latin typeface="Times New Roman" pitchFamily="18" charset="0"/>
                          <a:cs typeface="Times New Roman" pitchFamily="18" charset="0"/>
                        </a:rPr>
                        <a:t>НАЛОГИ НА СОВОКУПНЫЙ ДОХОД</a:t>
                      </a: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800" b="1" i="0" u="none" strike="noStrike" dirty="0">
                          <a:solidFill>
                            <a:srgbClr val="00421E"/>
                          </a:solidFill>
                          <a:effectLst/>
                          <a:latin typeface="Times New Roman" pitchFamily="18" charset="0"/>
                          <a:cs typeface="Times New Roman" pitchFamily="18" charset="0"/>
                        </a:rPr>
                        <a:t>6 224,00</a:t>
                      </a: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26026">
                <a:tc>
                  <a:txBody>
                    <a:bodyPr/>
                    <a:lstStyle/>
                    <a:p>
                      <a:pPr algn="l" fontAlgn="ctr"/>
                      <a:r>
                        <a:rPr lang="ru-RU" sz="1800" b="1" i="0" u="none" strike="noStrike" dirty="0">
                          <a:solidFill>
                            <a:srgbClr val="00421E"/>
                          </a:solidFill>
                          <a:effectLst/>
                          <a:latin typeface="Times New Roman" pitchFamily="18" charset="0"/>
                          <a:cs typeface="Times New Roman" pitchFamily="18" charset="0"/>
                        </a:rPr>
                        <a:t>НАЛОГ НА ИМУЩЕСТВО ФИЗИЧЕСКИХ ЛИЦ</a:t>
                      </a: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800" b="1" i="0" u="none" strike="noStrike" dirty="0">
                          <a:solidFill>
                            <a:srgbClr val="00421E"/>
                          </a:solidFill>
                          <a:effectLst/>
                          <a:latin typeface="Times New Roman" pitchFamily="18" charset="0"/>
                          <a:cs typeface="Times New Roman" pitchFamily="18" charset="0"/>
                        </a:rPr>
                        <a:t>3 717,00</a:t>
                      </a: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34451">
                <a:tc>
                  <a:txBody>
                    <a:bodyPr/>
                    <a:lstStyle/>
                    <a:p>
                      <a:pPr algn="l" fontAlgn="ctr"/>
                      <a:r>
                        <a:rPr lang="ru-RU" sz="1800" b="1" i="0" u="none" strike="noStrike" dirty="0">
                          <a:solidFill>
                            <a:srgbClr val="00421E"/>
                          </a:solidFill>
                          <a:effectLst/>
                          <a:latin typeface="Times New Roman" pitchFamily="18" charset="0"/>
                          <a:cs typeface="Times New Roman" pitchFamily="18" charset="0"/>
                        </a:rPr>
                        <a:t>ЗЕМЕЛЬНЫЙ НАЛОГ</a:t>
                      </a: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800" b="1" i="0" u="none" strike="noStrike" dirty="0">
                          <a:solidFill>
                            <a:srgbClr val="00421E"/>
                          </a:solidFill>
                          <a:effectLst/>
                          <a:latin typeface="Times New Roman" pitchFamily="18" charset="0"/>
                          <a:cs typeface="Times New Roman" pitchFamily="18" charset="0"/>
                        </a:rPr>
                        <a:t>16 053,00</a:t>
                      </a: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50299">
                <a:tc>
                  <a:txBody>
                    <a:bodyPr/>
                    <a:lstStyle/>
                    <a:p>
                      <a:pPr algn="l" fontAlgn="ctr"/>
                      <a:r>
                        <a:rPr lang="ru-RU" sz="1800" b="1" i="0" u="none" strike="noStrike">
                          <a:solidFill>
                            <a:srgbClr val="00421E"/>
                          </a:solidFill>
                          <a:effectLst/>
                          <a:latin typeface="Times New Roman" pitchFamily="18" charset="0"/>
                          <a:cs typeface="Times New Roman" pitchFamily="18" charset="0"/>
                        </a:rPr>
                        <a:t>ГОСУДАРСТВЕННАЯ ПОШЛИНА</a:t>
                      </a: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800" b="1" i="0" u="none" strike="noStrike" dirty="0">
                          <a:solidFill>
                            <a:srgbClr val="00421E"/>
                          </a:solidFill>
                          <a:effectLst/>
                          <a:latin typeface="Times New Roman" pitchFamily="18" charset="0"/>
                          <a:cs typeface="Times New Roman" pitchFamily="18" charset="0"/>
                        </a:rPr>
                        <a:t>768,00</a:t>
                      </a:r>
                    </a:p>
                  </a:txBody>
                  <a:tcPr marL="7705" marR="7705" marT="77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680940">
                <a:tc>
                  <a:txBody>
                    <a:bodyPr/>
                    <a:lstStyle/>
                    <a:p>
                      <a:pPr algn="l" fontAlgn="b"/>
                      <a:r>
                        <a:rPr lang="ru-RU" sz="2400" b="1" i="0" u="none" strike="noStrike" dirty="0">
                          <a:solidFill>
                            <a:srgbClr val="341C0E"/>
                          </a:solidFill>
                          <a:effectLst/>
                          <a:latin typeface="Times New Roman" pitchFamily="18" charset="0"/>
                          <a:cs typeface="Times New Roman" pitchFamily="18" charset="0"/>
                        </a:rPr>
                        <a:t>ИТОГО НАЛОГОВЫХ ДОХОДОВ</a:t>
                      </a:r>
                    </a:p>
                  </a:txBody>
                  <a:tcPr marL="7705" marR="7705" marT="77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2400" b="1" i="0" u="none" strike="noStrike" dirty="0">
                          <a:solidFill>
                            <a:srgbClr val="341C0E"/>
                          </a:solidFill>
                          <a:effectLst/>
                          <a:latin typeface="Times New Roman" pitchFamily="18" charset="0"/>
                          <a:cs typeface="Times New Roman" pitchFamily="18" charset="0"/>
                        </a:rPr>
                        <a:t>168 </a:t>
                      </a:r>
                      <a:r>
                        <a:rPr lang="ru-RU" sz="2400" b="1" i="0" u="none" strike="noStrike" dirty="0" smtClean="0">
                          <a:solidFill>
                            <a:srgbClr val="341C0E"/>
                          </a:solidFill>
                          <a:effectLst/>
                          <a:latin typeface="Times New Roman" pitchFamily="18" charset="0"/>
                          <a:cs typeface="Times New Roman" pitchFamily="18" charset="0"/>
                        </a:rPr>
                        <a:t>438,00</a:t>
                      </a:r>
                      <a:endParaRPr lang="ru-RU" sz="2400" b="1" i="0" u="none" strike="noStrike" dirty="0">
                        <a:solidFill>
                          <a:srgbClr val="341C0E"/>
                        </a:solidFill>
                        <a:effectLst/>
                        <a:latin typeface="Times New Roman" pitchFamily="18" charset="0"/>
                        <a:cs typeface="Times New Roman" pitchFamily="18" charset="0"/>
                      </a:endParaRPr>
                    </a:p>
                  </a:txBody>
                  <a:tcPr marL="7705" marR="7705" marT="77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228600" y="152400"/>
            <a:ext cx="8686800" cy="1143000"/>
          </a:xfrm>
        </p:spPr>
        <p:txBody>
          <a:bodyPr/>
          <a:lstStyle/>
          <a:p>
            <a:pPr marL="0" indent="0" algn="ctr">
              <a:buFont typeface="Georgia" pitchFamily="18" charset="0"/>
              <a:buNone/>
              <a:defRPr/>
            </a:pPr>
            <a: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Структура налоговых доходов бюджета</a:t>
            </a:r>
            <a:b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br>
            <a: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городского округа Нижняя Салда </a:t>
            </a:r>
            <a:b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br>
            <a: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на 2018 год, тыс. руб., %</a:t>
            </a:r>
          </a:p>
        </p:txBody>
      </p:sp>
      <p:graphicFrame>
        <p:nvGraphicFramePr>
          <p:cNvPr id="3" name="Диаграмма 2">
            <a:extLst/>
          </p:cNvPr>
          <p:cNvGraphicFramePr/>
          <p:nvPr/>
        </p:nvGraphicFramePr>
        <p:xfrm>
          <a:off x="228600" y="1066800"/>
          <a:ext cx="8610600" cy="5791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p:cNvPr>
          <p:cNvSpPr/>
          <p:nvPr/>
        </p:nvSpPr>
        <p:spPr>
          <a:xfrm>
            <a:off x="1447800" y="381000"/>
            <a:ext cx="7467600" cy="1384300"/>
          </a:xfrm>
          <a:prstGeom prst="rect">
            <a:avLst/>
          </a:prstGeom>
        </p:spPr>
        <p:txBody>
          <a:bodyPr>
            <a:spAutoFit/>
          </a:bodyPr>
          <a:lstStyle/>
          <a:p>
            <a:pPr algn="ctr">
              <a:defRPr/>
            </a:pPr>
            <a:r>
              <a:rPr lang="ru-RU" sz="2800" b="1" i="1" dirty="0">
                <a:solidFill>
                  <a:srgbClr val="00421E"/>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Неналоговые доходы бюджета </a:t>
            </a:r>
          </a:p>
          <a:p>
            <a:pPr algn="ctr">
              <a:defRPr/>
            </a:pPr>
            <a:r>
              <a:rPr lang="ru-RU" sz="2800" b="1" i="1" dirty="0">
                <a:solidFill>
                  <a:srgbClr val="00421E"/>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городского округа Нижняя Салда</a:t>
            </a:r>
          </a:p>
          <a:p>
            <a:pPr algn="ctr">
              <a:defRPr/>
            </a:pPr>
            <a:r>
              <a:rPr lang="ru-RU" sz="2800" b="1" i="1" dirty="0">
                <a:solidFill>
                  <a:srgbClr val="00421E"/>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на 2018 год, тыс. руб. </a:t>
            </a:r>
            <a:endParaRPr lang="ru-RU" dirty="0">
              <a:solidFill>
                <a:srgbClr val="00421E"/>
              </a:solidFill>
            </a:endParaRPr>
          </a:p>
        </p:txBody>
      </p:sp>
      <p:graphicFrame>
        <p:nvGraphicFramePr>
          <p:cNvPr id="4" name="Таблица 3">
            <a:extLst/>
          </p:cNvPr>
          <p:cNvGraphicFramePr>
            <a:graphicFrameLocks noGrp="1"/>
          </p:cNvGraphicFramePr>
          <p:nvPr/>
        </p:nvGraphicFramePr>
        <p:xfrm>
          <a:off x="457200" y="1905000"/>
          <a:ext cx="8382000" cy="4565649"/>
        </p:xfrm>
        <a:graphic>
          <a:graphicData uri="http://schemas.openxmlformats.org/drawingml/2006/table">
            <a:tbl>
              <a:tblPr/>
              <a:tblGrid>
                <a:gridCol w="5610950">
                  <a:extLst>
                    <a:ext uri="{9D8B030D-6E8A-4147-A177-3AD203B41FA5}">
                      <a16:colId xmlns:a16="http://schemas.microsoft.com/office/drawing/2014/main" xmlns="" val="20000"/>
                    </a:ext>
                  </a:extLst>
                </a:gridCol>
                <a:gridCol w="2771050">
                  <a:extLst>
                    <a:ext uri="{9D8B030D-6E8A-4147-A177-3AD203B41FA5}">
                      <a16:colId xmlns:a16="http://schemas.microsoft.com/office/drawing/2014/main" xmlns="" val="20001"/>
                    </a:ext>
                  </a:extLst>
                </a:gridCol>
              </a:tblGrid>
              <a:tr h="556646">
                <a:tc>
                  <a:txBody>
                    <a:bodyPr/>
                    <a:lstStyle/>
                    <a:p>
                      <a:pPr algn="ctr" fontAlgn="ctr"/>
                      <a:r>
                        <a:rPr lang="ru-RU" sz="1800" b="1" i="0" u="none" strike="noStrike" dirty="0">
                          <a:solidFill>
                            <a:schemeClr val="tx1"/>
                          </a:solidFill>
                          <a:effectLst/>
                          <a:latin typeface="Times New Roman" pitchFamily="18" charset="0"/>
                          <a:cs typeface="Times New Roman" pitchFamily="18" charset="0"/>
                        </a:rPr>
                        <a:t>Наименование доходов бюджета</a:t>
                      </a:r>
                    </a:p>
                  </a:txBody>
                  <a:tcPr marL="7937" marR="7937" marT="7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chemeClr val="tx1"/>
                          </a:solidFill>
                          <a:effectLst/>
                          <a:latin typeface="Times New Roman" pitchFamily="18" charset="0"/>
                          <a:cs typeface="Times New Roman" pitchFamily="18" charset="0"/>
                        </a:rPr>
                        <a:t>2018 </a:t>
                      </a:r>
                      <a:r>
                        <a:rPr lang="ru-RU" sz="1800" b="1" i="0" u="none" strike="noStrike" dirty="0" smtClean="0">
                          <a:solidFill>
                            <a:schemeClr val="tx1"/>
                          </a:solidFill>
                          <a:effectLst/>
                          <a:latin typeface="Times New Roman" pitchFamily="18" charset="0"/>
                          <a:cs typeface="Times New Roman" pitchFamily="18" charset="0"/>
                        </a:rPr>
                        <a:t>год</a:t>
                      </a:r>
                      <a:endParaRPr lang="ru-RU" sz="1800" b="1" i="0" u="none" strike="noStrike" dirty="0">
                        <a:solidFill>
                          <a:schemeClr val="tx1"/>
                        </a:solidFill>
                        <a:effectLst/>
                        <a:latin typeface="Times New Roman" pitchFamily="18" charset="0"/>
                        <a:cs typeface="Times New Roman" pitchFamily="18" charset="0"/>
                      </a:endParaRPr>
                    </a:p>
                  </a:txBody>
                  <a:tcPr marL="7937" marR="7937" marT="793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66416">
                <a:tc>
                  <a:txBody>
                    <a:bodyPr/>
                    <a:lstStyle/>
                    <a:p>
                      <a:pPr algn="l" fontAlgn="b"/>
                      <a:r>
                        <a:rPr lang="ru-RU" sz="1800" b="1" i="0" u="none" strike="noStrike" dirty="0">
                          <a:solidFill>
                            <a:srgbClr val="00421E"/>
                          </a:solidFill>
                          <a:effectLst/>
                          <a:latin typeface="Times New Roman" pitchFamily="18" charset="0"/>
                          <a:cs typeface="Times New Roman" pitchFamily="18" charset="0"/>
                        </a:rPr>
                        <a:t>ДОХОДЫ ОТ ИСПОЛЬЗОВАНИЯ ИМУЩЕСТВА, НАХОДЯЩЕГОСЯ В ГОСУДАРСТВЕННОЙ И МУНИЦИПАЛЬНОЙ СОБСТВЕННОСТИ</a:t>
                      </a:r>
                    </a:p>
                  </a:txBody>
                  <a:tcPr marL="7937" marR="7937" marT="79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3200" b="1" i="0" u="none" strike="noStrike" dirty="0">
                          <a:solidFill>
                            <a:srgbClr val="00421E"/>
                          </a:solidFill>
                          <a:effectLst/>
                          <a:latin typeface="Times New Roman" pitchFamily="18" charset="0"/>
                          <a:cs typeface="Times New Roman" pitchFamily="18" charset="0"/>
                        </a:rPr>
                        <a:t>6 133,00</a:t>
                      </a:r>
                    </a:p>
                  </a:txBody>
                  <a:tcPr marL="7937" marR="7937" marT="79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93943">
                <a:tc>
                  <a:txBody>
                    <a:bodyPr/>
                    <a:lstStyle/>
                    <a:p>
                      <a:pPr algn="l" fontAlgn="b"/>
                      <a:r>
                        <a:rPr lang="ru-RU" sz="1800" b="1" i="0" u="none" strike="noStrike" dirty="0">
                          <a:solidFill>
                            <a:srgbClr val="00421E"/>
                          </a:solidFill>
                          <a:effectLst/>
                          <a:latin typeface="Times New Roman" pitchFamily="18" charset="0"/>
                          <a:cs typeface="Times New Roman" pitchFamily="18" charset="0"/>
                        </a:rPr>
                        <a:t>ПЛАТЕЖИ ПРИ ПОЛЬЗОВАНИИ ПРИРОДНЫМИ РЕСУРСАМИ</a:t>
                      </a:r>
                    </a:p>
                  </a:txBody>
                  <a:tcPr marL="7937" marR="7937" marT="79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3200" b="1" i="0" u="none" strike="noStrike" dirty="0">
                          <a:solidFill>
                            <a:srgbClr val="00421E"/>
                          </a:solidFill>
                          <a:effectLst/>
                          <a:latin typeface="Times New Roman" pitchFamily="18" charset="0"/>
                          <a:cs typeface="Times New Roman" pitchFamily="18" charset="0"/>
                        </a:rPr>
                        <a:t>378,00</a:t>
                      </a:r>
                    </a:p>
                  </a:txBody>
                  <a:tcPr marL="7937" marR="7937" marT="79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24812">
                <a:tc>
                  <a:txBody>
                    <a:bodyPr/>
                    <a:lstStyle/>
                    <a:p>
                      <a:pPr algn="l" fontAlgn="b"/>
                      <a:r>
                        <a:rPr lang="ru-RU" sz="1800" b="1" i="0" u="none" strike="noStrike">
                          <a:solidFill>
                            <a:srgbClr val="00421E"/>
                          </a:solidFill>
                          <a:effectLst/>
                          <a:latin typeface="Times New Roman" pitchFamily="18" charset="0"/>
                          <a:cs typeface="Times New Roman" pitchFamily="18" charset="0"/>
                        </a:rPr>
                        <a:t>ДОХОДЫ ОТ ОКАЗАНИЯ ПЛАТНЫХ УСЛУГ И КОМПЕНСАЦИИ ЗАТРАТ ГОСУДАРСТВА</a:t>
                      </a:r>
                    </a:p>
                  </a:txBody>
                  <a:tcPr marL="7937" marR="7937" marT="79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3200" b="1" i="0" u="none" strike="noStrike" dirty="0">
                          <a:solidFill>
                            <a:srgbClr val="00421E"/>
                          </a:solidFill>
                          <a:effectLst/>
                          <a:latin typeface="Times New Roman" pitchFamily="18" charset="0"/>
                          <a:cs typeface="Times New Roman" pitchFamily="18" charset="0"/>
                        </a:rPr>
                        <a:t>155,00</a:t>
                      </a:r>
                    </a:p>
                  </a:txBody>
                  <a:tcPr marL="7937" marR="7937" marT="79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24812">
                <a:tc>
                  <a:txBody>
                    <a:bodyPr/>
                    <a:lstStyle/>
                    <a:p>
                      <a:pPr algn="l" fontAlgn="b"/>
                      <a:r>
                        <a:rPr lang="ru-RU" sz="1800" b="1" i="0" u="none" strike="noStrike">
                          <a:solidFill>
                            <a:srgbClr val="00421E"/>
                          </a:solidFill>
                          <a:effectLst/>
                          <a:latin typeface="Times New Roman" pitchFamily="18" charset="0"/>
                          <a:cs typeface="Times New Roman" pitchFamily="18" charset="0"/>
                        </a:rPr>
                        <a:t>ДОХОДЫ ОТ ПРОДАЖИ МАТЕРИАЛЬНЫХ И НЕМАТЕРИАЛЬНЫХ АКТИВОВ</a:t>
                      </a:r>
                    </a:p>
                  </a:txBody>
                  <a:tcPr marL="7937" marR="7937" marT="79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3200" b="1" i="0" u="none" strike="noStrike" dirty="0">
                          <a:solidFill>
                            <a:srgbClr val="00421E"/>
                          </a:solidFill>
                          <a:effectLst/>
                          <a:latin typeface="Times New Roman" pitchFamily="18" charset="0"/>
                          <a:cs typeface="Times New Roman" pitchFamily="18" charset="0"/>
                        </a:rPr>
                        <a:t>3 048,00</a:t>
                      </a:r>
                    </a:p>
                  </a:txBody>
                  <a:tcPr marL="7937" marR="7937" marT="79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503342">
                <a:tc>
                  <a:txBody>
                    <a:bodyPr/>
                    <a:lstStyle/>
                    <a:p>
                      <a:pPr algn="l" fontAlgn="b"/>
                      <a:r>
                        <a:rPr lang="ru-RU" sz="1800" b="1" i="0" u="none" strike="noStrike">
                          <a:solidFill>
                            <a:srgbClr val="00421E"/>
                          </a:solidFill>
                          <a:effectLst/>
                          <a:latin typeface="Times New Roman" pitchFamily="18" charset="0"/>
                          <a:cs typeface="Times New Roman" pitchFamily="18" charset="0"/>
                        </a:rPr>
                        <a:t>ШТРАФЫ, САНКЦИИ, ВОЗМЕЩЕНИЕ УЩЕРБА</a:t>
                      </a:r>
                    </a:p>
                  </a:txBody>
                  <a:tcPr marL="7937" marR="7937" marT="79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3200" b="1" i="0" u="none" strike="noStrike" dirty="0">
                          <a:solidFill>
                            <a:srgbClr val="00421E"/>
                          </a:solidFill>
                          <a:effectLst/>
                          <a:latin typeface="Times New Roman" pitchFamily="18" charset="0"/>
                          <a:cs typeface="Times New Roman" pitchFamily="18" charset="0"/>
                        </a:rPr>
                        <a:t>428,00</a:t>
                      </a:r>
                    </a:p>
                  </a:txBody>
                  <a:tcPr marL="7937" marR="7937" marT="79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95678">
                <a:tc>
                  <a:txBody>
                    <a:bodyPr/>
                    <a:lstStyle/>
                    <a:p>
                      <a:pPr algn="l" fontAlgn="b"/>
                      <a:r>
                        <a:rPr lang="ru-RU" sz="1800" b="1" i="0" u="none" strike="noStrike" dirty="0">
                          <a:solidFill>
                            <a:schemeClr val="tx1"/>
                          </a:solidFill>
                          <a:effectLst/>
                          <a:latin typeface="Times New Roman" pitchFamily="18" charset="0"/>
                          <a:cs typeface="Times New Roman" pitchFamily="18" charset="0"/>
                        </a:rPr>
                        <a:t>ИТОГО НЕНАЛОГОВЫХ ДОХОДОВ</a:t>
                      </a:r>
                    </a:p>
                  </a:txBody>
                  <a:tcPr marL="7937" marR="7937" marT="79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3200" b="1" i="0" u="none" strike="noStrike" dirty="0">
                          <a:solidFill>
                            <a:schemeClr val="tx1"/>
                          </a:solidFill>
                          <a:effectLst/>
                          <a:latin typeface="Times New Roman" pitchFamily="18" charset="0"/>
                          <a:cs typeface="Times New Roman" pitchFamily="18" charset="0"/>
                        </a:rPr>
                        <a:t>10 142,00</a:t>
                      </a:r>
                    </a:p>
                  </a:txBody>
                  <a:tcPr marL="7937" marR="7937" marT="79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graphicFrame>
        <p:nvGraphicFramePr>
          <p:cNvPr id="5" name="Диаграмма 4">
            <a:extLst/>
          </p:cNvPr>
          <p:cNvGraphicFramePr/>
          <p:nvPr/>
        </p:nvGraphicFramePr>
        <p:xfrm>
          <a:off x="0" y="0"/>
          <a:ext cx="1828800" cy="1600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1371600" y="152400"/>
            <a:ext cx="7391400" cy="1247775"/>
          </a:xfrm>
        </p:spPr>
        <p:txBody>
          <a:bodyPr/>
          <a:lstStyle/>
          <a:p>
            <a:pPr algn="ctr">
              <a:buFont typeface="Georgia" pitchFamily="18" charset="0"/>
              <a:buNone/>
              <a:defRPr/>
            </a:pPr>
            <a: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Структура неналоговых доходов бюджета </a:t>
            </a:r>
            <a:b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городского округа Нижняя Салда</a:t>
            </a:r>
            <a:b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2018 год, тыс. руб., %</a:t>
            </a:r>
          </a:p>
        </p:txBody>
      </p:sp>
      <p:graphicFrame>
        <p:nvGraphicFramePr>
          <p:cNvPr id="3" name="Диаграмма 2">
            <a:extLst/>
          </p:cNvPr>
          <p:cNvGraphicFramePr/>
          <p:nvPr/>
        </p:nvGraphicFramePr>
        <p:xfrm>
          <a:off x="0" y="1447800"/>
          <a:ext cx="9144000" cy="5410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2514600" y="228600"/>
            <a:ext cx="6629400" cy="1143000"/>
          </a:xfrm>
        </p:spPr>
        <p:txBody>
          <a:bodyPr/>
          <a:lstStyle/>
          <a:p>
            <a:pPr algn="ctr">
              <a:buFont typeface="Georgia" pitchFamily="18" charset="0"/>
              <a:buNone/>
              <a:defRPr/>
            </a:pPr>
            <a:r>
              <a:rPr lang="ru-RU" sz="2400"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Структура безвозмездных поступлений от других бюджетов бюджетной системы РФ </a:t>
            </a:r>
            <a:r>
              <a:rPr lang="ru-RU" altLang="ru-RU" sz="2400"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бюджет городского округа Нижняя Салда</a:t>
            </a:r>
            <a:br>
              <a:rPr lang="ru-RU" altLang="ru-RU" sz="2400"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altLang="ru-RU" sz="2400"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400"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2018 год, тыс. руб., % </a:t>
            </a:r>
            <a:endParaRPr lang="ru-RU" sz="2400" dirty="0">
              <a:solidFill>
                <a:srgbClr val="00421E"/>
              </a:solidFill>
            </a:endParaRPr>
          </a:p>
        </p:txBody>
      </p:sp>
      <p:graphicFrame>
        <p:nvGraphicFramePr>
          <p:cNvPr id="4" name="Диаграмма 3">
            <a:extLst/>
          </p:cNvPr>
          <p:cNvGraphicFramePr/>
          <p:nvPr/>
        </p:nvGraphicFramePr>
        <p:xfrm>
          <a:off x="0" y="0"/>
          <a:ext cx="2667000" cy="1371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Таблица 4">
            <a:extLst/>
          </p:cNvPr>
          <p:cNvGraphicFramePr>
            <a:graphicFrameLocks noGrp="1"/>
          </p:cNvGraphicFramePr>
          <p:nvPr>
            <p:extLst>
              <p:ext uri="{D42A27DB-BD31-4B8C-83A1-F6EECF244321}">
                <p14:modId xmlns:p14="http://schemas.microsoft.com/office/powerpoint/2010/main" val="2435714180"/>
              </p:ext>
            </p:extLst>
          </p:nvPr>
        </p:nvGraphicFramePr>
        <p:xfrm>
          <a:off x="228600" y="2133600"/>
          <a:ext cx="4343400" cy="3810000"/>
        </p:xfrm>
        <a:graphic>
          <a:graphicData uri="http://schemas.openxmlformats.org/drawingml/2006/table">
            <a:tbl>
              <a:tblPr/>
              <a:tblGrid>
                <a:gridCol w="2388870">
                  <a:extLst>
                    <a:ext uri="{9D8B030D-6E8A-4147-A177-3AD203B41FA5}">
                      <a16:colId xmlns:a16="http://schemas.microsoft.com/office/drawing/2014/main" xmlns="" val="20000"/>
                    </a:ext>
                  </a:extLst>
                </a:gridCol>
                <a:gridCol w="1954530">
                  <a:extLst>
                    <a:ext uri="{9D8B030D-6E8A-4147-A177-3AD203B41FA5}">
                      <a16:colId xmlns:a16="http://schemas.microsoft.com/office/drawing/2014/main" xmlns="" val="20001"/>
                    </a:ext>
                  </a:extLst>
                </a:gridCol>
              </a:tblGrid>
              <a:tr h="848667">
                <a:tc>
                  <a:txBody>
                    <a:bodyPr/>
                    <a:lstStyle/>
                    <a:p>
                      <a:pPr algn="ctr" fontAlgn="ctr"/>
                      <a:r>
                        <a:rPr lang="ru-RU" sz="2000" b="1" i="0" u="none" strike="noStrike" dirty="0">
                          <a:solidFill>
                            <a:schemeClr val="tx1"/>
                          </a:solidFill>
                          <a:latin typeface="Times New Roman" pitchFamily="18" charset="0"/>
                          <a:cs typeface="Times New Roman" pitchFamily="18" charset="0"/>
                        </a:rPr>
                        <a:t>Наименование </a:t>
                      </a:r>
                    </a:p>
                    <a:p>
                      <a:pPr algn="ctr" fontAlgn="ctr"/>
                      <a:r>
                        <a:rPr lang="ru-RU" sz="2000" b="1" i="0" u="none" strike="noStrike" dirty="0">
                          <a:solidFill>
                            <a:schemeClr val="tx1"/>
                          </a:solidFill>
                          <a:latin typeface="Times New Roman" pitchFamily="18" charset="0"/>
                          <a:cs typeface="Times New Roman" pitchFamily="18" charset="0"/>
                        </a:rPr>
                        <a:t>доходов бюджета</a:t>
                      </a:r>
                    </a:p>
                  </a:txBody>
                  <a:tcPr marL="9331" marR="9331" marT="93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000" b="1" i="0" u="none" strike="noStrike" dirty="0">
                          <a:solidFill>
                            <a:schemeClr val="tx1"/>
                          </a:solidFill>
                          <a:latin typeface="Times New Roman" pitchFamily="18" charset="0"/>
                          <a:cs typeface="Times New Roman" pitchFamily="18" charset="0"/>
                        </a:rPr>
                        <a:t>2018 </a:t>
                      </a:r>
                      <a:r>
                        <a:rPr lang="ru-RU" sz="2000" b="1" i="0" u="none" strike="noStrike" dirty="0" smtClean="0">
                          <a:solidFill>
                            <a:schemeClr val="tx1"/>
                          </a:solidFill>
                          <a:latin typeface="Times New Roman" pitchFamily="18" charset="0"/>
                          <a:cs typeface="Times New Roman" pitchFamily="18" charset="0"/>
                        </a:rPr>
                        <a:t>год</a:t>
                      </a:r>
                      <a:endParaRPr lang="ru-RU" sz="2000" b="1" i="0" u="none" strike="noStrike" dirty="0">
                        <a:solidFill>
                          <a:schemeClr val="tx1"/>
                        </a:solidFill>
                        <a:latin typeface="Times New Roman" pitchFamily="18" charset="0"/>
                        <a:cs typeface="Times New Roman" pitchFamily="18" charset="0"/>
                      </a:endParaRPr>
                    </a:p>
                  </a:txBody>
                  <a:tcPr marL="9331" marR="9331" marT="93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12358">
                <a:tc>
                  <a:txBody>
                    <a:bodyPr/>
                    <a:lstStyle/>
                    <a:p>
                      <a:pPr algn="l" fontAlgn="ctr"/>
                      <a:r>
                        <a:rPr lang="ru-RU" sz="2000" b="1" i="0" u="none" strike="noStrike" dirty="0">
                          <a:solidFill>
                            <a:srgbClr val="00421E"/>
                          </a:solidFill>
                          <a:latin typeface="Times New Roman" pitchFamily="18" charset="0"/>
                          <a:cs typeface="Times New Roman" pitchFamily="18" charset="0"/>
                        </a:rPr>
                        <a:t>Дотации</a:t>
                      </a:r>
                    </a:p>
                  </a:txBody>
                  <a:tcPr marL="9331" marR="9331" marT="93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2000" b="1" i="0" u="none" strike="noStrike" dirty="0" smtClean="0">
                          <a:solidFill>
                            <a:srgbClr val="3F032A"/>
                          </a:solidFill>
                          <a:latin typeface="Times New Roman" pitchFamily="18" charset="0"/>
                          <a:cs typeface="Times New Roman" pitchFamily="18" charset="0"/>
                        </a:rPr>
                        <a:t>1 606,00</a:t>
                      </a:r>
                      <a:endParaRPr lang="ru-RU" sz="2000" b="1" i="0" u="none" strike="noStrike" dirty="0">
                        <a:solidFill>
                          <a:srgbClr val="3F032A"/>
                        </a:solidFill>
                        <a:latin typeface="Times New Roman" pitchFamily="18" charset="0"/>
                        <a:cs typeface="Times New Roman" pitchFamily="18" charset="0"/>
                      </a:endParaRPr>
                    </a:p>
                  </a:txBody>
                  <a:tcPr marL="9331" marR="9331" marT="93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12358">
                <a:tc>
                  <a:txBody>
                    <a:bodyPr/>
                    <a:lstStyle/>
                    <a:p>
                      <a:pPr algn="l" fontAlgn="ctr"/>
                      <a:r>
                        <a:rPr lang="ru-RU" sz="2000" b="1" i="0" u="none" strike="noStrike" dirty="0">
                          <a:solidFill>
                            <a:srgbClr val="00421E"/>
                          </a:solidFill>
                          <a:latin typeface="Times New Roman" pitchFamily="18" charset="0"/>
                          <a:cs typeface="Times New Roman" pitchFamily="18" charset="0"/>
                        </a:rPr>
                        <a:t>Субсидии</a:t>
                      </a:r>
                    </a:p>
                  </a:txBody>
                  <a:tcPr marL="9331" marR="9331" marT="93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2000" b="1" i="0" u="none" strike="noStrike" dirty="0" smtClean="0">
                          <a:solidFill>
                            <a:srgbClr val="3F032A"/>
                          </a:solidFill>
                          <a:latin typeface="Times New Roman" pitchFamily="18" charset="0"/>
                          <a:cs typeface="Times New Roman" pitchFamily="18" charset="0"/>
                        </a:rPr>
                        <a:t>173 341,10</a:t>
                      </a:r>
                      <a:endParaRPr lang="ru-RU" sz="2000" b="1" i="0" u="none" strike="noStrike" dirty="0">
                        <a:solidFill>
                          <a:srgbClr val="3F032A"/>
                        </a:solidFill>
                        <a:latin typeface="Times New Roman" pitchFamily="18" charset="0"/>
                        <a:cs typeface="Times New Roman" pitchFamily="18" charset="0"/>
                      </a:endParaRPr>
                    </a:p>
                  </a:txBody>
                  <a:tcPr marL="9331" marR="9331" marT="93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28619">
                <a:tc>
                  <a:txBody>
                    <a:bodyPr/>
                    <a:lstStyle/>
                    <a:p>
                      <a:pPr algn="l" fontAlgn="ctr"/>
                      <a:r>
                        <a:rPr lang="ru-RU" sz="2000" b="1" i="0" u="none" strike="noStrike" dirty="0">
                          <a:solidFill>
                            <a:srgbClr val="00421E"/>
                          </a:solidFill>
                          <a:latin typeface="Times New Roman" pitchFamily="18" charset="0"/>
                          <a:cs typeface="Times New Roman" pitchFamily="18" charset="0"/>
                        </a:rPr>
                        <a:t>Субвенции</a:t>
                      </a:r>
                    </a:p>
                  </a:txBody>
                  <a:tcPr marL="9331" marR="9331" marT="93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2000" b="1" i="0" u="none" strike="noStrike" dirty="0">
                          <a:solidFill>
                            <a:srgbClr val="3F032A"/>
                          </a:solidFill>
                          <a:latin typeface="Times New Roman" pitchFamily="18" charset="0"/>
                          <a:cs typeface="Times New Roman" pitchFamily="18" charset="0"/>
                        </a:rPr>
                        <a:t>175 567,80</a:t>
                      </a:r>
                    </a:p>
                  </a:txBody>
                  <a:tcPr marL="9331" marR="9331" marT="93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707998">
                <a:tc>
                  <a:txBody>
                    <a:bodyPr/>
                    <a:lstStyle/>
                    <a:p>
                      <a:pPr algn="l" fontAlgn="ctr"/>
                      <a:r>
                        <a:rPr lang="ru-RU" sz="2000" b="1" i="0" u="none" strike="noStrike" dirty="0">
                          <a:solidFill>
                            <a:schemeClr val="tx1"/>
                          </a:solidFill>
                          <a:latin typeface="Times New Roman" pitchFamily="18" charset="0"/>
                          <a:cs typeface="Times New Roman" pitchFamily="18" charset="0"/>
                        </a:rPr>
                        <a:t>Итого </a:t>
                      </a:r>
                    </a:p>
                    <a:p>
                      <a:pPr algn="l" fontAlgn="ctr"/>
                      <a:r>
                        <a:rPr lang="ru-RU" sz="2000" b="1" i="0" u="none" strike="noStrike" dirty="0">
                          <a:solidFill>
                            <a:schemeClr val="tx1"/>
                          </a:solidFill>
                          <a:latin typeface="Times New Roman" pitchFamily="18" charset="0"/>
                          <a:cs typeface="Times New Roman" pitchFamily="18" charset="0"/>
                        </a:rPr>
                        <a:t>безвозмездные поступления от</a:t>
                      </a:r>
                    </a:p>
                    <a:p>
                      <a:pPr algn="l" fontAlgn="ctr"/>
                      <a:r>
                        <a:rPr lang="ru-RU" sz="2000" b="1" i="0" u="none" strike="noStrike" dirty="0">
                          <a:solidFill>
                            <a:schemeClr val="tx1"/>
                          </a:solidFill>
                          <a:latin typeface="Times New Roman" pitchFamily="18" charset="0"/>
                          <a:cs typeface="Times New Roman" pitchFamily="18" charset="0"/>
                        </a:rPr>
                        <a:t> других бюджетов бюджетной системы  </a:t>
                      </a:r>
                    </a:p>
                  </a:txBody>
                  <a:tcPr marL="9331" marR="9331" marT="93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2000" b="1" i="0" u="none" strike="noStrike" dirty="0">
                          <a:solidFill>
                            <a:srgbClr val="3F032A"/>
                          </a:solidFill>
                          <a:latin typeface="Times New Roman" pitchFamily="18" charset="0"/>
                          <a:cs typeface="Times New Roman" pitchFamily="18" charset="0"/>
                        </a:rPr>
                        <a:t>350 </a:t>
                      </a:r>
                      <a:r>
                        <a:rPr lang="ru-RU" sz="2000" b="1" i="0" u="none" strike="noStrike" dirty="0" smtClean="0">
                          <a:solidFill>
                            <a:srgbClr val="3F032A"/>
                          </a:solidFill>
                          <a:latin typeface="Times New Roman" pitchFamily="18" charset="0"/>
                          <a:cs typeface="Times New Roman" pitchFamily="18" charset="0"/>
                        </a:rPr>
                        <a:t>514,90</a:t>
                      </a:r>
                      <a:endParaRPr lang="ru-RU" sz="2000" b="1" i="0" u="none" strike="noStrike" dirty="0">
                        <a:solidFill>
                          <a:srgbClr val="3F032A"/>
                        </a:solidFill>
                        <a:latin typeface="Times New Roman" pitchFamily="18" charset="0"/>
                        <a:cs typeface="Times New Roman" pitchFamily="18" charset="0"/>
                      </a:endParaRPr>
                    </a:p>
                  </a:txBody>
                  <a:tcPr marL="9331" marR="9331" marT="93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graphicFrame>
        <p:nvGraphicFramePr>
          <p:cNvPr id="10" name="Диаграмма 9">
            <a:extLst/>
          </p:cNvPr>
          <p:cNvGraphicFramePr/>
          <p:nvPr>
            <p:extLst>
              <p:ext uri="{D42A27DB-BD31-4B8C-83A1-F6EECF244321}">
                <p14:modId xmlns:p14="http://schemas.microsoft.com/office/powerpoint/2010/main" val="2537239599"/>
              </p:ext>
            </p:extLst>
          </p:nvPr>
        </p:nvGraphicFramePr>
        <p:xfrm>
          <a:off x="4038600" y="2129246"/>
          <a:ext cx="5410200" cy="4724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a:extLst/>
          </p:cNvPr>
          <p:cNvGraphicFramePr>
            <a:graphicFrameLocks noGrp="1"/>
          </p:cNvGraphicFramePr>
          <p:nvPr>
            <p:extLst>
              <p:ext uri="{D42A27DB-BD31-4B8C-83A1-F6EECF244321}">
                <p14:modId xmlns:p14="http://schemas.microsoft.com/office/powerpoint/2010/main" val="1275563074"/>
              </p:ext>
            </p:extLst>
          </p:nvPr>
        </p:nvGraphicFramePr>
        <p:xfrm>
          <a:off x="533400" y="457200"/>
          <a:ext cx="8229600" cy="5925363"/>
        </p:xfrm>
        <a:graphic>
          <a:graphicData uri="http://schemas.openxmlformats.org/drawingml/2006/table">
            <a:tbl>
              <a:tblPr/>
              <a:tblGrid>
                <a:gridCol w="7312550">
                  <a:extLst>
                    <a:ext uri="{9D8B030D-6E8A-4147-A177-3AD203B41FA5}">
                      <a16:colId xmlns:a16="http://schemas.microsoft.com/office/drawing/2014/main" xmlns="" val="20000"/>
                    </a:ext>
                  </a:extLst>
                </a:gridCol>
                <a:gridCol w="917050">
                  <a:extLst>
                    <a:ext uri="{9D8B030D-6E8A-4147-A177-3AD203B41FA5}">
                      <a16:colId xmlns:a16="http://schemas.microsoft.com/office/drawing/2014/main" xmlns="" val="20001"/>
                    </a:ext>
                  </a:extLst>
                </a:gridCol>
              </a:tblGrid>
              <a:tr h="222223">
                <a:tc>
                  <a:txBody>
                    <a:bodyPr/>
                    <a:lstStyle/>
                    <a:p>
                      <a:pPr algn="l" fontAlgn="b"/>
                      <a:r>
                        <a:rPr lang="ru-RU" sz="1600" b="1" i="0" u="none" strike="noStrike" dirty="0">
                          <a:effectLst/>
                          <a:latin typeface="Times New Roman"/>
                        </a:rPr>
                        <a:t>Субвенции бюджетам бюджетной системы Российской Федерации</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a:effectLst/>
                          <a:latin typeface="Times New Roman"/>
                        </a:rPr>
                        <a:t>175 567 800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54770">
                <a:tc>
                  <a:txBody>
                    <a:bodyPr/>
                    <a:lstStyle/>
                    <a:p>
                      <a:pPr algn="l" fontAlgn="b"/>
                      <a:r>
                        <a:rPr lang="ru-RU" sz="1100" b="0" i="0" u="none" strike="noStrike" dirty="0">
                          <a:effectLst/>
                          <a:latin typeface="Times New Roman"/>
                        </a:rPr>
                        <a:t>Субвенции бюджетам городских округов на предоставление гражданам субсидий на оплату жилого помещения и коммунальных услуг</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effectLst/>
                          <a:latin typeface="Times New Roman"/>
                        </a:rPr>
                        <a:t>2 640 000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54770">
                <a:tc>
                  <a:txBody>
                    <a:bodyPr/>
                    <a:lstStyle/>
                    <a:p>
                      <a:pPr algn="l" fontAlgn="b"/>
                      <a:r>
                        <a:rPr lang="ru-RU" sz="1100" b="0" i="0" u="none" strike="noStrike" dirty="0">
                          <a:effectLst/>
                          <a:latin typeface="Times New Roman"/>
                        </a:rPr>
                        <a:t>Субвенции бюджетам городских округов на выполнение передаваемых полномочий субъектов  Российской Федерации , в том числе:</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a:effectLst/>
                          <a:latin typeface="Times New Roman"/>
                        </a:rPr>
                        <a:t>18 672 400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30580">
                <a:tc>
                  <a:txBody>
                    <a:bodyPr/>
                    <a:lstStyle/>
                    <a:p>
                      <a:pPr algn="l" fontAlgn="b"/>
                      <a:r>
                        <a:rPr lang="ru-RU" sz="1100" b="0" i="0" u="none" strike="noStrike" dirty="0">
                          <a:effectLst/>
                          <a:latin typeface="Times New Roman"/>
                        </a:rPr>
                        <a:t>Субвенции на осуществление государственного полномочия Свердловской области по хранению, </a:t>
                      </a:r>
                      <a:r>
                        <a:rPr lang="ru-RU" sz="1100" b="0" i="0" u="none" strike="noStrike" dirty="0" err="1">
                          <a:effectLst/>
                          <a:latin typeface="Times New Roman"/>
                        </a:rPr>
                        <a:t>комплектованию,учету</a:t>
                      </a:r>
                      <a:r>
                        <a:rPr lang="ru-RU" sz="1100" b="0" i="0" u="none" strike="noStrike" dirty="0">
                          <a:effectLst/>
                          <a:latin typeface="Times New Roman"/>
                        </a:rPr>
                        <a:t> и использованию архивных документов, относящихся к государственной  собственности Свердловской области</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241 000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87707">
                <a:tc>
                  <a:txBody>
                    <a:bodyPr/>
                    <a:lstStyle/>
                    <a:p>
                      <a:pPr algn="l" fontAlgn="b"/>
                      <a:r>
                        <a:rPr lang="ru-RU" sz="1100" b="0" i="0" u="none" strike="noStrike" dirty="0">
                          <a:effectLst/>
                          <a:latin typeface="Times New Roman"/>
                        </a:rPr>
                        <a:t>Субвенции на осуществление государственного полномочия Свердловской области по предоставлению отдельным категориям граждан компенсации расходов на оплату жилого помещения и коммунальных услуг</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17 894 000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530580">
                <a:tc>
                  <a:txBody>
                    <a:bodyPr/>
                    <a:lstStyle/>
                    <a:p>
                      <a:pPr algn="l" fontAlgn="t"/>
                      <a:r>
                        <a:rPr lang="ru-RU" sz="1100" b="0" i="0" u="none" strike="noStrike" dirty="0">
                          <a:effectLst/>
                          <a:latin typeface="Times New Roman"/>
                        </a:rPr>
                        <a:t>Субвенция на осуществление государственного полномочия Свердловской области по определению перечня должностных лиц, уполномоченных составлять протоколы об административных правонарушениях, предусмотренных законом Свердловской области</a:t>
                      </a:r>
                    </a:p>
                  </a:txBody>
                  <a:tcPr marL="3006" marR="3006" marT="300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100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84397">
                <a:tc>
                  <a:txBody>
                    <a:bodyPr/>
                    <a:lstStyle/>
                    <a:p>
                      <a:pPr algn="l" fontAlgn="t"/>
                      <a:r>
                        <a:rPr lang="ru-RU" sz="1100" b="0" i="0" u="none" strike="noStrike">
                          <a:effectLst/>
                          <a:latin typeface="Times New Roman"/>
                        </a:rPr>
                        <a:t>Субвенции на осуществление государственного полномочия по созданию административных комиссий</a:t>
                      </a:r>
                    </a:p>
                  </a:txBody>
                  <a:tcPr marL="3006" marR="3006" marT="300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106 400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530580">
                <a:tc>
                  <a:txBody>
                    <a:bodyPr/>
                    <a:lstStyle/>
                    <a:p>
                      <a:pPr algn="l" fontAlgn="b"/>
                      <a:r>
                        <a:rPr lang="ru-RU" sz="1100" b="0" i="0" u="none" strike="noStrike">
                          <a:effectLst/>
                          <a:latin typeface="Times New Roman"/>
                        </a:rPr>
                        <a:t>Субвенции на осуществление государственного полномочия Свердловской области по предоставлению  гражданам, проживающим на территории Свердловской области,меры социальной поддержки по частичному освобождению от платы за коммунальные услуги</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21 000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68795">
                <a:tc>
                  <a:txBody>
                    <a:bodyPr/>
                    <a:lstStyle/>
                    <a:p>
                      <a:pPr algn="l" fontAlgn="b"/>
                      <a:r>
                        <a:rPr lang="ru-RU" sz="1100" b="0" i="0" u="none" strike="noStrike">
                          <a:effectLst/>
                          <a:latin typeface="Times New Roman"/>
                        </a:rPr>
                        <a:t>Субвенции на осуществление государственного полномочия Свердловской области по организации проведения мероприятий по отлову и содержанию безнадзорных собак</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409 900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54770">
                <a:tc>
                  <a:txBody>
                    <a:bodyPr/>
                    <a:lstStyle/>
                    <a:p>
                      <a:pPr algn="l" fontAlgn="b"/>
                      <a:r>
                        <a:rPr lang="ru-RU" sz="1100" b="0" i="0" u="none" strike="noStrike">
                          <a:effectLst/>
                          <a:latin typeface="Times New Roman"/>
                        </a:rPr>
                        <a:t>Субвенции бюджетам городских округов на  осуществление г первичного воинского учета на территориях, где отсутствуют военные комиссариаты</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673 000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463358">
                <a:tc>
                  <a:txBody>
                    <a:bodyPr/>
                    <a:lstStyle/>
                    <a:p>
                      <a:pPr algn="l" fontAlgn="b"/>
                      <a:r>
                        <a:rPr lang="ru-RU" sz="1100" b="0" i="0" u="none" strike="noStrike">
                          <a:effectLst/>
                          <a:latin typeface="Times New Roman"/>
                        </a:rPr>
                        <a:t>Субвенции бюджетам городских округов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134 400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26242">
                <a:tc>
                  <a:txBody>
                    <a:bodyPr/>
                    <a:lstStyle/>
                    <a:p>
                      <a:pPr algn="l" fontAlgn="b"/>
                      <a:r>
                        <a:rPr lang="ru-RU" sz="1100" b="0" i="0" u="none" strike="noStrike">
                          <a:effectLst/>
                          <a:latin typeface="Times New Roman"/>
                        </a:rPr>
                        <a:t>Субвенции бюджетам городских округов на оплату жилищно-коммунальных услуг отдельным категориям граждан</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9 573 000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78961">
                <a:tc>
                  <a:txBody>
                    <a:bodyPr/>
                    <a:lstStyle/>
                    <a:p>
                      <a:pPr algn="l" fontAlgn="b"/>
                      <a:r>
                        <a:rPr lang="ru-RU" sz="1100" b="0" i="0" u="none" strike="noStrike">
                          <a:effectLst/>
                          <a:latin typeface="Times New Roman"/>
                        </a:rPr>
                        <a:t>Прочие субвенции бюджетам городских округов, в том числе:</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143 875 000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706388">
                <a:tc>
                  <a:txBody>
                    <a:bodyPr/>
                    <a:lstStyle/>
                    <a:p>
                      <a:pPr algn="l" fontAlgn="b"/>
                      <a:r>
                        <a:rPr lang="ru-RU" sz="1100" b="0" i="0" u="none" strike="noStrike">
                          <a:effectLst/>
                          <a:latin typeface="Times New Roman"/>
                        </a:rPr>
                        <a:t>субвенции на финансовое обеспечение государственных гарантий реализации прав на получение общедоступного и бесплатного дошкольного, начального общего, основного общего, среднего общего образования в муниципальных общеобразовательных организациях и финансовое обеспечение дополнительного образования детей в муниципальных </a:t>
                      </a:r>
                      <a:r>
                        <a:rPr lang="ru-RU" sz="1100" b="0" i="0" u="sng" strike="noStrike">
                          <a:effectLst/>
                          <a:latin typeface="Times New Roman"/>
                        </a:rPr>
                        <a:t>общеобразовательных организациях</a:t>
                      </a:r>
                      <a:endParaRPr lang="ru-RU" sz="1100" b="0" i="0" u="none" strike="noStrike">
                        <a:effectLst/>
                        <a:latin typeface="Times New Roman"/>
                      </a:endParaRP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97 571 000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406619">
                <a:tc>
                  <a:txBody>
                    <a:bodyPr/>
                    <a:lstStyle/>
                    <a:p>
                      <a:pPr algn="l" fontAlgn="b"/>
                      <a:r>
                        <a:rPr lang="ru-RU" sz="1100" b="0" i="0" u="none" strike="noStrike" dirty="0">
                          <a:effectLst/>
                          <a:latin typeface="Times New Roman"/>
                        </a:rPr>
                        <a:t> субвенции на финансовое обеспечение государственных гарантий реализации прав на получение общедоступного и бесплатного дошкольного образования в </a:t>
                      </a:r>
                      <a:r>
                        <a:rPr lang="ru-RU" sz="1100" b="0" i="0" u="sng" strike="noStrike" dirty="0">
                          <a:effectLst/>
                          <a:latin typeface="Times New Roman"/>
                        </a:rPr>
                        <a:t>муниципальных дошкольных образовательных организациях</a:t>
                      </a:r>
                      <a:endParaRPr lang="ru-RU" sz="1100" b="0" i="0" u="none" strike="noStrike" dirty="0">
                        <a:effectLst/>
                        <a:latin typeface="Times New Roman"/>
                      </a:endParaRP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ru-RU" sz="1100" b="0" i="0" u="none" strike="noStrike" dirty="0">
                          <a:effectLst/>
                          <a:latin typeface="Times New Roman"/>
                        </a:rPr>
                        <a:t>46 304 000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1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a:extLst/>
          </p:cNvPr>
          <p:cNvGraphicFramePr>
            <a:graphicFrameLocks noGrp="1"/>
          </p:cNvGraphicFramePr>
          <p:nvPr>
            <p:extLst>
              <p:ext uri="{D42A27DB-BD31-4B8C-83A1-F6EECF244321}">
                <p14:modId xmlns:p14="http://schemas.microsoft.com/office/powerpoint/2010/main" val="308995815"/>
              </p:ext>
            </p:extLst>
          </p:nvPr>
        </p:nvGraphicFramePr>
        <p:xfrm>
          <a:off x="428596" y="357166"/>
          <a:ext cx="8429684" cy="4427536"/>
        </p:xfrm>
        <a:graphic>
          <a:graphicData uri="http://schemas.openxmlformats.org/drawingml/2006/table">
            <a:tbl>
              <a:tblPr/>
              <a:tblGrid>
                <a:gridCol w="6811866">
                  <a:extLst>
                    <a:ext uri="{9D8B030D-6E8A-4147-A177-3AD203B41FA5}">
                      <a16:colId xmlns:a16="http://schemas.microsoft.com/office/drawing/2014/main" xmlns="" val="20000"/>
                    </a:ext>
                  </a:extLst>
                </a:gridCol>
                <a:gridCol w="1617818"/>
              </a:tblGrid>
              <a:tr h="1106884">
                <a:tc>
                  <a:txBody>
                    <a:bodyPr/>
                    <a:lstStyle/>
                    <a:p>
                      <a:pPr algn="l" fontAlgn="b"/>
                      <a:r>
                        <a:rPr lang="ru-RU" sz="2400" b="1" i="0" u="none" strike="noStrike" dirty="0">
                          <a:effectLst/>
                          <a:latin typeface="Times New Roman"/>
                        </a:rPr>
                        <a:t>Субсидии бюджетам бюджетной системы Российской Федерации (межбюджетные субсидии)</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b" latinLnBrk="0" hangingPunct="1"/>
                      <a:r>
                        <a:rPr lang="ru-RU" sz="1800" b="1" i="0" u="none" strike="noStrike" kern="1200" dirty="0" smtClean="0">
                          <a:solidFill>
                            <a:srgbClr val="341C0E"/>
                          </a:solidFill>
                          <a:effectLst/>
                          <a:latin typeface="Times New Roman"/>
                          <a:ea typeface="+mn-ea"/>
                          <a:cs typeface="+mn-cs"/>
                        </a:rPr>
                        <a:t>173 341 100</a:t>
                      </a:r>
                    </a:p>
                    <a:p>
                      <a:pPr marL="0" algn="r" defTabSz="914400" rtl="0" eaLnBrk="1" fontAlgn="b" latinLnBrk="0" hangingPunct="1"/>
                      <a:endParaRPr lang="ru-RU" sz="1800" b="1" i="0" u="none" strike="noStrike" kern="1200" dirty="0">
                        <a:solidFill>
                          <a:srgbClr val="341C0E"/>
                        </a:solidFill>
                        <a:effectLst/>
                        <a:latin typeface="Times New Roman"/>
                        <a:ea typeface="+mn-ea"/>
                        <a:cs typeface="+mn-cs"/>
                      </a:endParaRP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472671">
                <a:tc>
                  <a:txBody>
                    <a:bodyPr/>
                    <a:lstStyle/>
                    <a:p>
                      <a:pPr algn="l" fontAlgn="b"/>
                      <a:r>
                        <a:rPr lang="ru-RU" sz="2400" b="0" i="0" u="none" strike="noStrike" dirty="0">
                          <a:effectLst/>
                          <a:latin typeface="Times New Roman"/>
                        </a:rPr>
                        <a:t>субсидии на выравнивание обеспеченности муниципальных районов(городских округов) по реализации ими их отдельных расходных обязательств по вопросам местного значения</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b" latinLnBrk="0" hangingPunct="1"/>
                      <a:r>
                        <a:rPr lang="ru-RU" sz="1800" b="0" i="0" u="none" strike="noStrike" kern="1200" dirty="0" smtClean="0">
                          <a:solidFill>
                            <a:srgbClr val="341C0E"/>
                          </a:solidFill>
                          <a:effectLst/>
                          <a:latin typeface="Times New Roman"/>
                          <a:ea typeface="+mn-ea"/>
                          <a:cs typeface="+mn-cs"/>
                        </a:rPr>
                        <a:t>157 608 000</a:t>
                      </a:r>
                      <a:endParaRPr lang="ru-RU" sz="1800" b="0" i="0" u="none" strike="noStrike" kern="1200" dirty="0">
                        <a:solidFill>
                          <a:srgbClr val="341C0E"/>
                        </a:solidFill>
                        <a:effectLst/>
                        <a:latin typeface="Times New Roman"/>
                        <a:ea typeface="+mn-ea"/>
                        <a:cs typeface="+mn-cs"/>
                      </a:endParaRP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06884">
                <a:tc>
                  <a:txBody>
                    <a:bodyPr/>
                    <a:lstStyle/>
                    <a:p>
                      <a:pPr algn="l" fontAlgn="b"/>
                      <a:r>
                        <a:rPr lang="ru-RU" sz="2400" b="0" i="0" u="none" strike="noStrike">
                          <a:effectLst/>
                          <a:latin typeface="Times New Roman"/>
                        </a:rPr>
                        <a:t>субсидии на обеспечение питанием обучающихся в  муниципальных общеобразовательных организациях</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dirty="0">
                          <a:solidFill>
                            <a:srgbClr val="341C0E"/>
                          </a:solidFill>
                          <a:effectLst/>
                          <a:latin typeface="Times New Roman"/>
                        </a:rPr>
                        <a:t>11 174 000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41097">
                <a:tc>
                  <a:txBody>
                    <a:bodyPr/>
                    <a:lstStyle/>
                    <a:p>
                      <a:pPr algn="l" fontAlgn="b"/>
                      <a:r>
                        <a:rPr lang="ru-RU" sz="2400" b="0" i="0" u="none" strike="noStrike">
                          <a:effectLst/>
                          <a:latin typeface="Times New Roman"/>
                        </a:rPr>
                        <a:t>субсидии на организацию отдыха детей в каникулярное время</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dirty="0">
                          <a:solidFill>
                            <a:srgbClr val="341C0E"/>
                          </a:solidFill>
                          <a:effectLst/>
                          <a:latin typeface="Times New Roman"/>
                        </a:rPr>
                        <a:t>4 559 100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graphicFrame>
        <p:nvGraphicFramePr>
          <p:cNvPr id="3" name="Таблица 2"/>
          <p:cNvGraphicFramePr>
            <a:graphicFrameLocks noGrp="1"/>
          </p:cNvGraphicFramePr>
          <p:nvPr/>
        </p:nvGraphicFramePr>
        <p:xfrm>
          <a:off x="428596" y="4786322"/>
          <a:ext cx="8429684" cy="1847850"/>
        </p:xfrm>
        <a:graphic>
          <a:graphicData uri="http://schemas.openxmlformats.org/drawingml/2006/table">
            <a:tbl>
              <a:tblPr/>
              <a:tblGrid>
                <a:gridCol w="6858048"/>
                <a:gridCol w="1571636"/>
              </a:tblGrid>
              <a:tr h="34937">
                <a:tc>
                  <a:txBody>
                    <a:bodyPr/>
                    <a:lstStyle/>
                    <a:p>
                      <a:pPr algn="l" fontAlgn="b"/>
                      <a:r>
                        <a:rPr lang="ru-RU" sz="2000" b="1" i="0" u="none" strike="noStrike" dirty="0">
                          <a:effectLst/>
                          <a:latin typeface="Times New Roman"/>
                        </a:rPr>
                        <a:t>Дотации бюджетам бюджетной системы Российской Федерации</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2000" b="1" i="0" u="none" strike="noStrike" dirty="0" smtClean="0">
                          <a:effectLst/>
                          <a:latin typeface="Times New Roman"/>
                        </a:rPr>
                        <a:t>1 606 000 </a:t>
                      </a:r>
                      <a:endParaRPr lang="ru-RU" sz="2000" b="1" i="0" u="none" strike="noStrike" dirty="0">
                        <a:effectLst/>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23925">
                <a:tc>
                  <a:txBody>
                    <a:bodyPr/>
                    <a:lstStyle/>
                    <a:p>
                      <a:pPr algn="l" fontAlgn="b"/>
                      <a:r>
                        <a:rPr lang="ru-RU" sz="2000" b="0" i="0" u="none" strike="noStrike" dirty="0">
                          <a:effectLst/>
                          <a:latin typeface="Times New Roman"/>
                        </a:rPr>
                        <a:t>Дотации из областного бюджета на выравнивание бюджетной обеспеченности муниципальных районов (городских округов) между муниципальными районами (городскими округами), расположенными на территории Свердловской области</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2000" b="0" i="0" u="none" strike="noStrike" dirty="0" smtClean="0">
                          <a:effectLst/>
                          <a:latin typeface="Times New Roman"/>
                        </a:rPr>
                        <a:t>1606 000</a:t>
                      </a:r>
                      <a:endParaRPr lang="ru-RU" sz="2000" b="0" i="0" u="none" strike="noStrike" dirty="0">
                        <a:effectLst/>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rot="10800000" flipV="1">
            <a:off x="1793875" y="214290"/>
            <a:ext cx="6511925" cy="428628"/>
          </a:xfrm>
        </p:spPr>
        <p:txBody>
          <a:bodyPr/>
          <a:lstStyle/>
          <a:p>
            <a:pPr>
              <a:buNone/>
            </a:pPr>
            <a:r>
              <a:rPr lang="ru-RU" sz="2000" dirty="0" smtClean="0"/>
              <a:t>Безвозмездные поступления на 2019 и 2020 годы</a:t>
            </a:r>
            <a:endParaRPr lang="ru-RU" sz="2000" dirty="0"/>
          </a:p>
        </p:txBody>
      </p:sp>
      <p:sp>
        <p:nvSpPr>
          <p:cNvPr id="3" name="Номер слайда 2"/>
          <p:cNvSpPr>
            <a:spLocks noGrp="1"/>
          </p:cNvSpPr>
          <p:nvPr>
            <p:ph type="sldNum" sz="quarter" idx="12"/>
          </p:nvPr>
        </p:nvSpPr>
        <p:spPr/>
        <p:txBody>
          <a:bodyPr/>
          <a:lstStyle/>
          <a:p>
            <a:pPr>
              <a:defRPr/>
            </a:pPr>
            <a:fld id="{0ECEEA73-256F-476F-9550-D39D6B33F831}" type="slidenum">
              <a:rPr lang="ru-RU" altLang="ru-RU" smtClean="0"/>
              <a:pPr>
                <a:defRPr/>
              </a:pPr>
              <a:t>19</a:t>
            </a:fld>
            <a:endParaRPr lang="ru-RU" altLang="ru-RU"/>
          </a:p>
        </p:txBody>
      </p:sp>
      <p:graphicFrame>
        <p:nvGraphicFramePr>
          <p:cNvPr id="4" name="Таблица 3"/>
          <p:cNvGraphicFramePr>
            <a:graphicFrameLocks noGrp="1"/>
          </p:cNvGraphicFramePr>
          <p:nvPr/>
        </p:nvGraphicFramePr>
        <p:xfrm>
          <a:off x="285720" y="642918"/>
          <a:ext cx="7358114" cy="6061400"/>
        </p:xfrm>
        <a:graphic>
          <a:graphicData uri="http://schemas.openxmlformats.org/drawingml/2006/table">
            <a:tbl>
              <a:tblPr/>
              <a:tblGrid>
                <a:gridCol w="6572296"/>
                <a:gridCol w="785818"/>
              </a:tblGrid>
              <a:tr h="99208">
                <a:tc>
                  <a:txBody>
                    <a:bodyPr/>
                    <a:lstStyle/>
                    <a:p>
                      <a:pPr algn="l" fontAlgn="b"/>
                      <a:r>
                        <a:rPr lang="ru-RU" sz="1100" b="1" i="0" u="none" strike="noStrike" dirty="0">
                          <a:effectLst/>
                          <a:latin typeface="Times New Roman"/>
                        </a:rPr>
                        <a:t>Субвенции бюджетам бюджетной системы Российской Федерации</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1" i="0" u="none" strike="noStrike" dirty="0">
                          <a:effectLst/>
                          <a:latin typeface="Times New Roman"/>
                        </a:rPr>
                        <a:t>175 567 800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4770">
                <a:tc>
                  <a:txBody>
                    <a:bodyPr/>
                    <a:lstStyle/>
                    <a:p>
                      <a:pPr algn="l" fontAlgn="b"/>
                      <a:r>
                        <a:rPr lang="ru-RU" sz="1100" b="0" i="0" u="none" strike="noStrike" dirty="0">
                          <a:effectLst/>
                          <a:latin typeface="Times New Roman"/>
                        </a:rPr>
                        <a:t>Субвенции бюджетам городских округов на предоставление гражданам субсидий на оплату жилого помещения и коммунальных услуг</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2 640 000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4770">
                <a:tc>
                  <a:txBody>
                    <a:bodyPr/>
                    <a:lstStyle/>
                    <a:p>
                      <a:pPr algn="l" fontAlgn="b"/>
                      <a:r>
                        <a:rPr lang="ru-RU" sz="1100" b="0" i="0" u="none" strike="noStrike" dirty="0">
                          <a:effectLst/>
                          <a:latin typeface="Times New Roman"/>
                        </a:rPr>
                        <a:t>Субвенции бюджетам городских округов на выполнение передаваемых полномочий субъектов  Российской Федерации , в том числе:</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18 </a:t>
                      </a:r>
                      <a:r>
                        <a:rPr lang="ru-RU" sz="1100" b="0" i="0" u="none" strike="noStrike" dirty="0" smtClean="0">
                          <a:effectLst/>
                          <a:latin typeface="Times New Roman"/>
                        </a:rPr>
                        <a:t>682 </a:t>
                      </a:r>
                      <a:r>
                        <a:rPr lang="ru-RU" sz="1100" b="0" i="0" u="none" strike="noStrike" dirty="0">
                          <a:effectLst/>
                          <a:latin typeface="Times New Roman"/>
                        </a:rPr>
                        <a:t>400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0580">
                <a:tc>
                  <a:txBody>
                    <a:bodyPr/>
                    <a:lstStyle/>
                    <a:p>
                      <a:pPr algn="l" fontAlgn="b"/>
                      <a:r>
                        <a:rPr lang="ru-RU" sz="1100" b="0" i="0" u="none" strike="noStrike" dirty="0">
                          <a:effectLst/>
                          <a:latin typeface="Times New Roman"/>
                        </a:rPr>
                        <a:t>Субвенции на осуществление государственного полномочия Свердловской области по хранению, </a:t>
                      </a:r>
                      <a:r>
                        <a:rPr lang="ru-RU" sz="1100" b="0" i="0" u="none" strike="noStrike" dirty="0" err="1">
                          <a:effectLst/>
                          <a:latin typeface="Times New Roman"/>
                        </a:rPr>
                        <a:t>комплектованию,учету</a:t>
                      </a:r>
                      <a:r>
                        <a:rPr lang="ru-RU" sz="1100" b="0" i="0" u="none" strike="noStrike" dirty="0">
                          <a:effectLst/>
                          <a:latin typeface="Times New Roman"/>
                        </a:rPr>
                        <a:t> и использованию архивных документов, относящихся к государственной  собственности Свердловской области</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smtClean="0">
                          <a:effectLst/>
                          <a:latin typeface="Times New Roman"/>
                        </a:rPr>
                        <a:t>251 </a:t>
                      </a:r>
                      <a:r>
                        <a:rPr lang="ru-RU" sz="1100" b="0" i="0" u="none" strike="noStrike" dirty="0">
                          <a:effectLst/>
                          <a:latin typeface="Times New Roman"/>
                        </a:rPr>
                        <a:t>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7707">
                <a:tc>
                  <a:txBody>
                    <a:bodyPr/>
                    <a:lstStyle/>
                    <a:p>
                      <a:pPr algn="l" fontAlgn="b"/>
                      <a:r>
                        <a:rPr lang="ru-RU" sz="1100" b="0" i="0" u="none" strike="noStrike" dirty="0">
                          <a:effectLst/>
                          <a:latin typeface="Times New Roman"/>
                        </a:rPr>
                        <a:t>Субвенции на осуществление государственного полномочия Свердловской области по предоставлению отдельным категориям граждан компенсации расходов на оплату жилого помещения и коммунальных услуг</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17 894 000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0580">
                <a:tc>
                  <a:txBody>
                    <a:bodyPr/>
                    <a:lstStyle/>
                    <a:p>
                      <a:pPr algn="l" fontAlgn="t"/>
                      <a:r>
                        <a:rPr lang="ru-RU" sz="1100" b="0" i="0" u="none" strike="noStrike" dirty="0">
                          <a:effectLst/>
                          <a:latin typeface="Times New Roman"/>
                        </a:rPr>
                        <a:t>Субвенция на осуществление государственного полномочия Свердловской области по определению перечня должностных лиц, уполномоченных составлять протоколы об административных правонарушениях, предусмотренных законом Свердловской области</a:t>
                      </a:r>
                    </a:p>
                  </a:txBody>
                  <a:tcPr marL="3006" marR="3006" marT="300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100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715">
                <a:tc>
                  <a:txBody>
                    <a:bodyPr/>
                    <a:lstStyle/>
                    <a:p>
                      <a:pPr algn="l" fontAlgn="t"/>
                      <a:r>
                        <a:rPr lang="ru-RU" sz="1100" b="0" i="0" u="none" strike="noStrike">
                          <a:effectLst/>
                          <a:latin typeface="Times New Roman"/>
                        </a:rPr>
                        <a:t>Субвенции на осуществление государственного полномочия по созданию административных комиссий</a:t>
                      </a:r>
                    </a:p>
                  </a:txBody>
                  <a:tcPr marL="3006" marR="3006" marT="300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106 400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0580">
                <a:tc>
                  <a:txBody>
                    <a:bodyPr/>
                    <a:lstStyle/>
                    <a:p>
                      <a:pPr algn="l" fontAlgn="b"/>
                      <a:r>
                        <a:rPr lang="ru-RU" sz="1100" b="0" i="0" u="none" strike="noStrike">
                          <a:effectLst/>
                          <a:latin typeface="Times New Roman"/>
                        </a:rPr>
                        <a:t>Субвенции на осуществление государственного полномочия Свердловской области по предоставлению  гражданам, проживающим на территории Свердловской области,меры социальной поддержки по частичному освобождению от платы за коммунальные услуги</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21 000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795">
                <a:tc>
                  <a:txBody>
                    <a:bodyPr/>
                    <a:lstStyle/>
                    <a:p>
                      <a:pPr algn="l" fontAlgn="b"/>
                      <a:r>
                        <a:rPr lang="ru-RU" sz="1100" b="0" i="0" u="none" strike="noStrike">
                          <a:effectLst/>
                          <a:latin typeface="Times New Roman"/>
                        </a:rPr>
                        <a:t>Субвенции на осуществление государственного полномочия Свердловской области по организации проведения мероприятий по отлову и содержанию безнадзорных собак</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409 900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4770">
                <a:tc>
                  <a:txBody>
                    <a:bodyPr/>
                    <a:lstStyle/>
                    <a:p>
                      <a:pPr algn="l" fontAlgn="b"/>
                      <a:r>
                        <a:rPr lang="ru-RU" sz="1100" b="0" i="0" u="none" strike="noStrike">
                          <a:effectLst/>
                          <a:latin typeface="Times New Roman"/>
                        </a:rPr>
                        <a:t>Субвенции бюджетам городских округов на  осуществление г первичного воинского учета на территориях, где отсутствуют военные комиссариаты</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smtClean="0">
                          <a:effectLst/>
                          <a:latin typeface="Times New Roman"/>
                        </a:rPr>
                        <a:t>680400</a:t>
                      </a:r>
                      <a:endParaRPr lang="ru-RU" sz="1100" b="0" i="0" u="none" strike="noStrike" dirty="0">
                        <a:effectLst/>
                        <a:latin typeface="Times New Roman"/>
                      </a:endParaRP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3358">
                <a:tc>
                  <a:txBody>
                    <a:bodyPr/>
                    <a:lstStyle/>
                    <a:p>
                      <a:pPr algn="l" fontAlgn="b"/>
                      <a:r>
                        <a:rPr lang="ru-RU" sz="1100" b="0" i="0" u="none" strike="noStrike">
                          <a:effectLst/>
                          <a:latin typeface="Times New Roman"/>
                        </a:rPr>
                        <a:t>Субвенции бюджетам городских округов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smtClean="0">
                          <a:effectLst/>
                          <a:latin typeface="Times New Roman"/>
                        </a:rPr>
                        <a:t>9000</a:t>
                      </a:r>
                      <a:endParaRPr lang="ru-RU" sz="1100" b="0" i="0" u="none" strike="noStrike" dirty="0">
                        <a:effectLst/>
                        <a:latin typeface="Times New Roman"/>
                      </a:endParaRP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242">
                <a:tc>
                  <a:txBody>
                    <a:bodyPr/>
                    <a:lstStyle/>
                    <a:p>
                      <a:pPr algn="l" fontAlgn="b"/>
                      <a:r>
                        <a:rPr lang="ru-RU" sz="1100" b="0" i="0" u="none" strike="noStrike">
                          <a:effectLst/>
                          <a:latin typeface="Times New Roman"/>
                        </a:rPr>
                        <a:t>Субвенции бюджетам городских округов на оплату жилищно-коммунальных услуг отдельным категориям граждан</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a:effectLst/>
                          <a:latin typeface="Times New Roman"/>
                        </a:rPr>
                        <a:t>9 </a:t>
                      </a:r>
                      <a:r>
                        <a:rPr lang="ru-RU" sz="1100" b="0" i="0" u="none" strike="noStrike" dirty="0" smtClean="0">
                          <a:effectLst/>
                          <a:latin typeface="Times New Roman"/>
                        </a:rPr>
                        <a:t>767 </a:t>
                      </a:r>
                      <a:r>
                        <a:rPr lang="ru-RU" sz="1100" b="0" i="0" u="none" strike="noStrike" dirty="0">
                          <a:effectLst/>
                          <a:latin typeface="Times New Roman"/>
                        </a:rPr>
                        <a:t>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8961">
                <a:tc>
                  <a:txBody>
                    <a:bodyPr/>
                    <a:lstStyle/>
                    <a:p>
                      <a:pPr algn="l" fontAlgn="b"/>
                      <a:r>
                        <a:rPr lang="ru-RU" sz="1100" b="0" i="0" u="none" strike="noStrike">
                          <a:effectLst/>
                          <a:latin typeface="Times New Roman"/>
                        </a:rPr>
                        <a:t>Прочие субвенции бюджетам городских округов, в том числе:</a:t>
                      </a: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smtClean="0">
                          <a:effectLst/>
                          <a:latin typeface="Times New Roman"/>
                        </a:rPr>
                        <a:t>145 406 </a:t>
                      </a:r>
                      <a:r>
                        <a:rPr lang="ru-RU" sz="1100" b="0" i="0" u="none" strike="noStrike" dirty="0">
                          <a:effectLst/>
                          <a:latin typeface="Times New Roman"/>
                        </a:rPr>
                        <a:t>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06388">
                <a:tc>
                  <a:txBody>
                    <a:bodyPr/>
                    <a:lstStyle/>
                    <a:p>
                      <a:pPr algn="l" fontAlgn="b"/>
                      <a:r>
                        <a:rPr lang="ru-RU" sz="1100" b="0" i="0" u="none" strike="noStrike">
                          <a:effectLst/>
                          <a:latin typeface="Times New Roman"/>
                        </a:rPr>
                        <a:t>субвенции на финансовое обеспечение государственных гарантий реализации прав на получение общедоступного и бесплатного дошкольного, начального общего, основного общего, среднего общего образования в муниципальных общеобразовательных организациях и финансовое обеспечение дополнительного образования детей в муниципальных </a:t>
                      </a:r>
                      <a:r>
                        <a:rPr lang="ru-RU" sz="1100" b="0" i="0" u="sng" strike="noStrike">
                          <a:effectLst/>
                          <a:latin typeface="Times New Roman"/>
                        </a:rPr>
                        <a:t>общеобразовательных организациях</a:t>
                      </a:r>
                      <a:endParaRPr lang="ru-RU" sz="1100" b="0" i="0" u="none" strike="noStrike">
                        <a:effectLst/>
                        <a:latin typeface="Times New Roman"/>
                      </a:endParaRP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100" b="0" i="0" u="none" strike="noStrike" dirty="0" smtClean="0">
                          <a:effectLst/>
                          <a:latin typeface="Times New Roman"/>
                        </a:rPr>
                        <a:t>98 554000</a:t>
                      </a:r>
                      <a:endParaRPr lang="ru-RU" sz="1100" b="0" i="0" u="none" strike="noStrike" dirty="0">
                        <a:effectLst/>
                        <a:latin typeface="Times New Roman"/>
                      </a:endParaRP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6619">
                <a:tc>
                  <a:txBody>
                    <a:bodyPr/>
                    <a:lstStyle/>
                    <a:p>
                      <a:pPr algn="l" fontAlgn="b"/>
                      <a:r>
                        <a:rPr lang="ru-RU" sz="1100" b="0" i="0" u="none" strike="noStrike" dirty="0">
                          <a:effectLst/>
                          <a:latin typeface="Times New Roman"/>
                        </a:rPr>
                        <a:t> субвенции на финансовое обеспечение государственных гарантий реализации прав на получение общедоступного и бесплатного дошкольного образования в </a:t>
                      </a:r>
                      <a:r>
                        <a:rPr lang="ru-RU" sz="1100" b="0" i="0" u="sng" strike="noStrike" dirty="0" smtClean="0">
                          <a:effectLst/>
                          <a:latin typeface="Times New Roman"/>
                        </a:rPr>
                        <a:t>муниципальных </a:t>
                      </a:r>
                      <a:r>
                        <a:rPr lang="ru-RU" sz="1100" b="0" i="0" u="sng" strike="noStrike" dirty="0">
                          <a:effectLst/>
                          <a:latin typeface="Times New Roman"/>
                        </a:rPr>
                        <a:t>дошкольных образовательных организациях</a:t>
                      </a:r>
                      <a:endParaRPr lang="ru-RU" sz="1100" b="0" i="0" u="none" strike="noStrike" dirty="0">
                        <a:effectLst/>
                        <a:latin typeface="Times New Roman"/>
                      </a:endParaRPr>
                    </a:p>
                  </a:txBody>
                  <a:tcPr marL="3006" marR="3006" marT="30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ru-RU" sz="1100" b="0" i="0" u="none" strike="noStrike" dirty="0">
                          <a:effectLst/>
                          <a:latin typeface="Times New Roman"/>
                        </a:rPr>
                        <a:t>46 </a:t>
                      </a:r>
                      <a:r>
                        <a:rPr lang="ru-RU" sz="1100" b="0" i="0" u="none" strike="noStrike" dirty="0" smtClean="0">
                          <a:effectLst/>
                          <a:latin typeface="Times New Roman"/>
                        </a:rPr>
                        <a:t> 852 </a:t>
                      </a:r>
                      <a:r>
                        <a:rPr lang="ru-RU" sz="1100" b="0" i="0" u="none" strike="noStrike" dirty="0">
                          <a:effectLst/>
                          <a:latin typeface="Times New Roman"/>
                        </a:rPr>
                        <a:t>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r>
            </a:tbl>
          </a:graphicData>
        </a:graphic>
      </p:graphicFrame>
      <p:graphicFrame>
        <p:nvGraphicFramePr>
          <p:cNvPr id="7" name="Таблица 6"/>
          <p:cNvGraphicFramePr>
            <a:graphicFrameLocks noGrp="1"/>
          </p:cNvGraphicFramePr>
          <p:nvPr/>
        </p:nvGraphicFramePr>
        <p:xfrm>
          <a:off x="7786710" y="642918"/>
          <a:ext cx="1143040" cy="5907345"/>
        </p:xfrm>
        <a:graphic>
          <a:graphicData uri="http://schemas.openxmlformats.org/drawingml/2006/table">
            <a:tbl>
              <a:tblPr/>
              <a:tblGrid>
                <a:gridCol w="1143040"/>
              </a:tblGrid>
              <a:tr h="170646">
                <a:tc>
                  <a:txBody>
                    <a:bodyPr/>
                    <a:lstStyle/>
                    <a:p>
                      <a:pPr algn="r" fontAlgn="b"/>
                      <a:r>
                        <a:rPr lang="ru-RU" sz="1100" b="1" i="0" u="none" strike="noStrike" dirty="0">
                          <a:effectLst/>
                          <a:latin typeface="Times New Roman"/>
                        </a:rPr>
                        <a:t>175 567 800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4770">
                <a:tc>
                  <a:txBody>
                    <a:bodyPr/>
                    <a:lstStyle/>
                    <a:p>
                      <a:pPr algn="r" fontAlgn="b"/>
                      <a:r>
                        <a:rPr lang="ru-RU" sz="1100" b="0" i="0" u="none" strike="noStrike" dirty="0">
                          <a:effectLst/>
                          <a:latin typeface="Times New Roman"/>
                        </a:rPr>
                        <a:t>2 640 000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4770">
                <a:tc>
                  <a:txBody>
                    <a:bodyPr/>
                    <a:lstStyle/>
                    <a:p>
                      <a:pPr algn="r" fontAlgn="b"/>
                      <a:r>
                        <a:rPr lang="ru-RU" sz="1100" b="0" i="0" u="none" strike="noStrike" dirty="0">
                          <a:effectLst/>
                          <a:latin typeface="Times New Roman"/>
                        </a:rPr>
                        <a:t>18 </a:t>
                      </a:r>
                      <a:r>
                        <a:rPr lang="ru-RU" sz="1100" b="0" i="0" u="none" strike="noStrike" dirty="0" smtClean="0">
                          <a:effectLst/>
                          <a:latin typeface="Times New Roman"/>
                        </a:rPr>
                        <a:t>692 </a:t>
                      </a:r>
                      <a:r>
                        <a:rPr lang="ru-RU" sz="1100" b="0" i="0" u="none" strike="noStrike" dirty="0">
                          <a:effectLst/>
                          <a:latin typeface="Times New Roman"/>
                        </a:rPr>
                        <a:t>400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0580">
                <a:tc>
                  <a:txBody>
                    <a:bodyPr/>
                    <a:lstStyle/>
                    <a:p>
                      <a:pPr algn="r" fontAlgn="b"/>
                      <a:r>
                        <a:rPr lang="ru-RU" sz="1100" b="0" i="0" u="none" strike="noStrike" dirty="0" smtClean="0">
                          <a:effectLst/>
                          <a:latin typeface="Times New Roman"/>
                        </a:rPr>
                        <a:t>261 </a:t>
                      </a:r>
                      <a:r>
                        <a:rPr lang="ru-RU" sz="1100" b="0" i="0" u="none" strike="noStrike" dirty="0">
                          <a:effectLst/>
                          <a:latin typeface="Times New Roman"/>
                        </a:rPr>
                        <a:t>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5184">
                <a:tc>
                  <a:txBody>
                    <a:bodyPr/>
                    <a:lstStyle/>
                    <a:p>
                      <a:pPr algn="r" fontAlgn="b"/>
                      <a:r>
                        <a:rPr lang="ru-RU" sz="1100" b="0" i="0" u="none" strike="noStrike" dirty="0">
                          <a:effectLst/>
                          <a:latin typeface="Times New Roman"/>
                        </a:rPr>
                        <a:t>17 894 000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0066">
                <a:tc>
                  <a:txBody>
                    <a:bodyPr/>
                    <a:lstStyle/>
                    <a:p>
                      <a:pPr algn="r" fontAlgn="b"/>
                      <a:r>
                        <a:rPr lang="ru-RU" sz="1100" b="0" i="0" u="none" strike="noStrike" dirty="0">
                          <a:effectLst/>
                          <a:latin typeface="Times New Roman"/>
                        </a:rPr>
                        <a:t>100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752">
                <a:tc>
                  <a:txBody>
                    <a:bodyPr/>
                    <a:lstStyle/>
                    <a:p>
                      <a:pPr algn="r" fontAlgn="b"/>
                      <a:r>
                        <a:rPr lang="ru-RU" sz="1100" b="0" i="0" u="none" strike="noStrike" dirty="0">
                          <a:effectLst/>
                          <a:latin typeface="Times New Roman"/>
                        </a:rPr>
                        <a:t>106 400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8628">
                <a:tc>
                  <a:txBody>
                    <a:bodyPr/>
                    <a:lstStyle/>
                    <a:p>
                      <a:pPr algn="r" fontAlgn="b"/>
                      <a:r>
                        <a:rPr lang="ru-RU" sz="1100" b="0" i="0" u="none" strike="noStrike" dirty="0">
                          <a:effectLst/>
                          <a:latin typeface="Times New Roman"/>
                        </a:rPr>
                        <a:t>21 000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795">
                <a:tc>
                  <a:txBody>
                    <a:bodyPr/>
                    <a:lstStyle/>
                    <a:p>
                      <a:pPr algn="r" fontAlgn="b"/>
                      <a:r>
                        <a:rPr lang="ru-RU" sz="1100" b="0" i="0" u="none" strike="noStrike" dirty="0">
                          <a:effectLst/>
                          <a:latin typeface="Times New Roman"/>
                        </a:rPr>
                        <a:t>409 900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4770">
                <a:tc>
                  <a:txBody>
                    <a:bodyPr/>
                    <a:lstStyle/>
                    <a:p>
                      <a:pPr algn="r" fontAlgn="b"/>
                      <a:r>
                        <a:rPr lang="ru-RU" sz="1100" b="0" i="0" u="none" strike="noStrike" dirty="0" smtClean="0">
                          <a:effectLst/>
                          <a:latin typeface="Times New Roman"/>
                        </a:rPr>
                        <a:t>705 500</a:t>
                      </a:r>
                      <a:endParaRPr lang="ru-RU" sz="1100" b="0" i="0" u="none" strike="noStrike" dirty="0">
                        <a:effectLst/>
                        <a:latin typeface="Times New Roman"/>
                      </a:endParaRP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1805">
                <a:tc>
                  <a:txBody>
                    <a:bodyPr/>
                    <a:lstStyle/>
                    <a:p>
                      <a:pPr algn="r" fontAlgn="b"/>
                      <a:r>
                        <a:rPr lang="ru-RU" sz="1100" b="0" i="0" u="none" strike="noStrike" dirty="0" smtClean="0">
                          <a:effectLst/>
                          <a:latin typeface="Times New Roman"/>
                        </a:rPr>
                        <a:t>14500</a:t>
                      </a:r>
                      <a:endParaRPr lang="ru-RU" sz="1100" b="0" i="0" u="none" strike="noStrike" dirty="0">
                        <a:effectLst/>
                        <a:latin typeface="Times New Roman"/>
                      </a:endParaRP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4199">
                <a:tc>
                  <a:txBody>
                    <a:bodyPr/>
                    <a:lstStyle/>
                    <a:p>
                      <a:pPr algn="r" fontAlgn="b"/>
                      <a:r>
                        <a:rPr lang="ru-RU" sz="1100" b="0" i="0" u="none" strike="noStrike" dirty="0">
                          <a:effectLst/>
                          <a:latin typeface="Times New Roman"/>
                        </a:rPr>
                        <a:t>9 </a:t>
                      </a:r>
                      <a:r>
                        <a:rPr lang="ru-RU" sz="1100" b="0" i="0" u="none" strike="noStrike" dirty="0" smtClean="0">
                          <a:effectLst/>
                          <a:latin typeface="Times New Roman"/>
                        </a:rPr>
                        <a:t>766 </a:t>
                      </a:r>
                      <a:r>
                        <a:rPr lang="ru-RU" sz="1100" b="0" i="0" u="none" strike="noStrike" dirty="0">
                          <a:effectLst/>
                          <a:latin typeface="Times New Roman"/>
                        </a:rPr>
                        <a:t>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314">
                <a:tc>
                  <a:txBody>
                    <a:bodyPr/>
                    <a:lstStyle/>
                    <a:p>
                      <a:pPr algn="r" fontAlgn="b"/>
                      <a:r>
                        <a:rPr lang="ru-RU" sz="1100" b="0" i="0" u="none" strike="noStrike" dirty="0" smtClean="0">
                          <a:effectLst/>
                          <a:latin typeface="Times New Roman"/>
                        </a:rPr>
                        <a:t>150  011 </a:t>
                      </a:r>
                      <a:r>
                        <a:rPr lang="ru-RU" sz="1100" b="0" i="0" u="none" strike="noStrike" dirty="0">
                          <a:effectLst/>
                          <a:latin typeface="Times New Roman"/>
                        </a:rPr>
                        <a:t>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76447">
                <a:tc>
                  <a:txBody>
                    <a:bodyPr/>
                    <a:lstStyle/>
                    <a:p>
                      <a:pPr algn="r" fontAlgn="b"/>
                      <a:r>
                        <a:rPr lang="ru-RU" sz="1100" b="0" i="0" u="none" strike="noStrike" dirty="0" smtClean="0">
                          <a:effectLst/>
                          <a:latin typeface="Times New Roman"/>
                        </a:rPr>
                        <a:t>101 387 000</a:t>
                      </a:r>
                      <a:endParaRPr lang="ru-RU" sz="1100" b="0" i="0" u="none" strike="noStrike" dirty="0">
                        <a:effectLst/>
                        <a:latin typeface="Times New Roman"/>
                      </a:endParaRP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6619">
                <a:tc>
                  <a:txBody>
                    <a:bodyPr/>
                    <a:lstStyle/>
                    <a:p>
                      <a:pPr algn="r" fontAlgn="b"/>
                      <a:r>
                        <a:rPr lang="ru-RU" sz="1100" b="0" i="0" u="none" strike="noStrike" dirty="0" smtClean="0">
                          <a:effectLst/>
                          <a:latin typeface="Times New Roman"/>
                        </a:rPr>
                        <a:t>48 624 </a:t>
                      </a:r>
                      <a:r>
                        <a:rPr lang="ru-RU" sz="1100" b="0" i="0" u="none" strike="noStrike" dirty="0">
                          <a:effectLst/>
                          <a:latin typeface="Times New Roman"/>
                        </a:rPr>
                        <a:t>000</a:t>
                      </a:r>
                    </a:p>
                  </a:txBody>
                  <a:tcPr marL="3006" marR="3006" marT="300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3"/>
          <p:cNvSpPr>
            <a:spLocks noGrp="1"/>
          </p:cNvSpPr>
          <p:nvPr>
            <p:ph type="sldNum" sz="quarter" idx="12"/>
          </p:nvPr>
        </p:nvSpPr>
        <p:spPr/>
        <p:txBody>
          <a:bodyPr/>
          <a:lstStyle/>
          <a:p>
            <a:pPr>
              <a:defRPr/>
            </a:pPr>
            <a:fld id="{DB022A30-F727-4873-BA23-FB0F9FB88048}" type="slidenum">
              <a:rPr lang="ru-RU"/>
              <a:pPr>
                <a:defRPr/>
              </a:pPr>
              <a:t>2</a:t>
            </a:fld>
            <a:endParaRPr lang="ru-RU"/>
          </a:p>
        </p:txBody>
      </p:sp>
      <p:sp>
        <p:nvSpPr>
          <p:cNvPr id="13315" name="Rectangle 5"/>
          <p:cNvSpPr>
            <a:spLocks noChangeArrowheads="1"/>
          </p:cNvSpPr>
          <p:nvPr/>
        </p:nvSpPr>
        <p:spPr bwMode="auto">
          <a:xfrm>
            <a:off x="2500298" y="1643050"/>
            <a:ext cx="6175390" cy="4431983"/>
          </a:xfrm>
          <a:prstGeom prst="rect">
            <a:avLst/>
          </a:prstGeom>
          <a:noFill/>
          <a:ln w="9525">
            <a:noFill/>
            <a:miter lim="800000"/>
            <a:headEnd/>
            <a:tailEnd/>
          </a:ln>
        </p:spPr>
        <p:txBody>
          <a:bodyPr wrap="square">
            <a:spAutoFit/>
          </a:bodyPr>
          <a:lstStyle/>
          <a:p>
            <a:pPr algn="ctr">
              <a:spcBef>
                <a:spcPct val="0"/>
              </a:spcBef>
              <a:buClrTx/>
              <a:buSzTx/>
              <a:buFontTx/>
              <a:buNone/>
              <a:defRPr/>
            </a:pPr>
            <a:endParaRPr lang="ru-RU" sz="1600" dirty="0">
              <a:effectLst/>
              <a:latin typeface="Times New Roman" pitchFamily="18" charset="0"/>
            </a:endParaRPr>
          </a:p>
          <a:p>
            <a:pPr algn="ctr">
              <a:spcBef>
                <a:spcPct val="0"/>
              </a:spcBef>
              <a:buClrTx/>
              <a:buSzTx/>
              <a:buFontTx/>
              <a:buNone/>
              <a:defRPr/>
            </a:pPr>
            <a:endParaRPr lang="ru-RU" sz="1600" dirty="0">
              <a:effectLst/>
              <a:latin typeface="Times New Roman" pitchFamily="18" charset="0"/>
            </a:endParaRPr>
          </a:p>
          <a:p>
            <a:pPr algn="just">
              <a:buFont typeface="Wingdings" pitchFamily="2" charset="2"/>
              <a:buNone/>
              <a:defRPr/>
            </a:pPr>
            <a:r>
              <a:rPr lang="ru-RU" sz="1600" dirty="0"/>
              <a:t>	</a:t>
            </a:r>
            <a:r>
              <a:rPr lang="ru-RU" sz="1800" dirty="0" smtClean="0">
                <a:latin typeface="Times New Roman" pitchFamily="18" charset="0"/>
                <a:cs typeface="Times New Roman" pitchFamily="18" charset="0"/>
              </a:rPr>
              <a:t>Перед </a:t>
            </a:r>
            <a:r>
              <a:rPr lang="ru-RU" sz="1800" dirty="0">
                <a:latin typeface="Times New Roman" pitchFamily="18" charset="0"/>
                <a:cs typeface="Times New Roman" pitchFamily="18" charset="0"/>
              </a:rPr>
              <a:t>вами информационный материал–«Бюджет для граждан», который познакомит Вас с основными параметрами бюджета городского округа Нижняя Салда на 2018 год и плановый период 2019 и 2020 годов.</a:t>
            </a:r>
          </a:p>
          <a:p>
            <a:pPr algn="just">
              <a:buFont typeface="Wingdings" pitchFamily="2" charset="2"/>
              <a:buNone/>
              <a:defRPr/>
            </a:pPr>
            <a:r>
              <a:rPr lang="ru-RU" sz="1800" dirty="0">
                <a:latin typeface="Times New Roman" pitchFamily="18" charset="0"/>
                <a:cs typeface="Times New Roman" pitchFamily="18" charset="0"/>
              </a:rPr>
              <a:t>	</a:t>
            </a:r>
            <a:r>
              <a:rPr lang="ru-RU" sz="1800" dirty="0" smtClean="0">
                <a:latin typeface="Times New Roman" pitchFamily="18" charset="0"/>
                <a:cs typeface="Times New Roman" pitchFamily="18" charset="0"/>
              </a:rPr>
              <a:t>Представленная </a:t>
            </a:r>
            <a:r>
              <a:rPr lang="ru-RU" sz="1800" dirty="0">
                <a:latin typeface="Times New Roman" pitchFamily="18" charset="0"/>
                <a:cs typeface="Times New Roman" pitchFamily="18" charset="0"/>
              </a:rPr>
              <a:t>в доступной и понятной форме информация предназначена для широкого круга пользователей и обеспечивает реализацию принципов прозрачности,   открытости и обеспечения полного и доступного информирования граждан о бюджете городского округа Нижняя Салда .</a:t>
            </a:r>
          </a:p>
          <a:p>
            <a:pPr>
              <a:spcBef>
                <a:spcPct val="0"/>
              </a:spcBef>
              <a:buClrTx/>
              <a:buSzTx/>
              <a:buFontTx/>
              <a:buNone/>
              <a:defRPr/>
            </a:pPr>
            <a:endParaRPr lang="ru-RU" sz="1600" dirty="0">
              <a:effectLst/>
              <a:latin typeface="Times New Roman" pitchFamily="18" charset="0"/>
            </a:endParaRPr>
          </a:p>
          <a:p>
            <a:pPr>
              <a:spcBef>
                <a:spcPct val="0"/>
              </a:spcBef>
              <a:buClrTx/>
              <a:buSzTx/>
              <a:buFontTx/>
              <a:buNone/>
              <a:defRPr/>
            </a:pPr>
            <a:r>
              <a:rPr lang="ru-RU" sz="1800" dirty="0" smtClean="0">
                <a:effectLst/>
                <a:latin typeface="Times New Roman" pitchFamily="18" charset="0"/>
              </a:rPr>
              <a:t>			С </a:t>
            </a:r>
            <a:r>
              <a:rPr lang="ru-RU" sz="1800" dirty="0">
                <a:effectLst/>
                <a:latin typeface="Times New Roman" pitchFamily="18" charset="0"/>
              </a:rPr>
              <a:t>уважением, </a:t>
            </a:r>
            <a:endParaRPr lang="ru-RU" sz="1800" dirty="0" smtClean="0">
              <a:effectLst/>
              <a:latin typeface="Times New Roman" pitchFamily="18" charset="0"/>
            </a:endParaRPr>
          </a:p>
          <a:p>
            <a:pPr>
              <a:spcBef>
                <a:spcPct val="0"/>
              </a:spcBef>
              <a:buClrTx/>
              <a:buSzTx/>
              <a:buFontTx/>
              <a:buNone/>
              <a:defRPr/>
            </a:pPr>
            <a:r>
              <a:rPr lang="ru-RU" sz="1800" dirty="0" smtClean="0">
                <a:effectLst/>
                <a:latin typeface="Times New Roman" pitchFamily="18" charset="0"/>
              </a:rPr>
              <a:t>			глава </a:t>
            </a:r>
            <a:r>
              <a:rPr lang="ru-RU" sz="1800" dirty="0">
                <a:effectLst/>
                <a:latin typeface="Times New Roman" pitchFamily="18" charset="0"/>
              </a:rPr>
              <a:t>городского округа</a:t>
            </a:r>
          </a:p>
          <a:p>
            <a:pPr>
              <a:spcBef>
                <a:spcPct val="0"/>
              </a:spcBef>
              <a:buClrTx/>
              <a:buSzTx/>
              <a:buFontTx/>
              <a:buNone/>
              <a:defRPr/>
            </a:pPr>
            <a:r>
              <a:rPr lang="ru-RU" sz="1800" dirty="0" smtClean="0">
                <a:effectLst/>
                <a:latin typeface="Times New Roman" pitchFamily="18" charset="0"/>
              </a:rPr>
              <a:t>			Матвеева </a:t>
            </a:r>
            <a:r>
              <a:rPr lang="ru-RU" sz="1800" dirty="0">
                <a:effectLst/>
                <a:latin typeface="Times New Roman" pitchFamily="18" charset="0"/>
              </a:rPr>
              <a:t>Елена </a:t>
            </a:r>
            <a:r>
              <a:rPr lang="ru-RU" sz="1800" dirty="0" smtClean="0">
                <a:effectLst/>
                <a:latin typeface="Times New Roman" pitchFamily="18" charset="0"/>
              </a:rPr>
              <a:t>Владимировна</a:t>
            </a:r>
            <a:endParaRPr lang="ru-RU" sz="1800" dirty="0">
              <a:effectLst/>
              <a:latin typeface="Times New Roman" pitchFamily="18" charset="0"/>
            </a:endParaRPr>
          </a:p>
        </p:txBody>
      </p:sp>
      <p:pic>
        <p:nvPicPr>
          <p:cNvPr id="13316" name="Picture 6" descr="http://nsaldago.ru/media/cache/94/82/2a/12/6a/cd/94822a126acd35cf5419a9fa1a9e1fc1.jpg"/>
          <p:cNvPicPr>
            <a:picLocks noChangeAspect="1" noChangeArrowheads="1"/>
          </p:cNvPicPr>
          <p:nvPr/>
        </p:nvPicPr>
        <p:blipFill>
          <a:blip r:embed="rId2" cstate="print"/>
          <a:srcRect/>
          <a:stretch>
            <a:fillRect/>
          </a:stretch>
        </p:blipFill>
        <p:spPr bwMode="auto">
          <a:xfrm>
            <a:off x="428596" y="285728"/>
            <a:ext cx="1857375" cy="2406650"/>
          </a:xfrm>
          <a:prstGeom prst="rect">
            <a:avLst/>
          </a:prstGeom>
          <a:noFill/>
          <a:ln w="9525">
            <a:noFill/>
            <a:miter lim="800000"/>
            <a:headEnd/>
            <a:tailEnd/>
          </a:ln>
        </p:spPr>
      </p:pic>
      <p:sp>
        <p:nvSpPr>
          <p:cNvPr id="8" name="Горизонтальный свиток 7"/>
          <p:cNvSpPr/>
          <p:nvPr/>
        </p:nvSpPr>
        <p:spPr bwMode="auto">
          <a:xfrm>
            <a:off x="2857500" y="1643063"/>
            <a:ext cx="4643438" cy="1176337"/>
          </a:xfrm>
          <a:prstGeom prst="horizontalScroll">
            <a:avLst/>
          </a:prstGeom>
          <a:noFill/>
          <a:ln w="9525" cap="flat" cmpd="sng" algn="ctr">
            <a:noFill/>
            <a:prstDash val="solid"/>
            <a:round/>
            <a:headEnd type="none" w="med" len="med"/>
            <a:tailEnd type="none" w="med" len="med"/>
          </a:ln>
          <a:effectLst/>
        </p:spPr>
        <p:txBody>
          <a:bodyPr/>
          <a:lstStyle/>
          <a:p>
            <a:pPr marL="342900" indent="-342900">
              <a:defRPr/>
            </a:pPr>
            <a:endParaRPr lang="ru-RU" dirty="0"/>
          </a:p>
        </p:txBody>
      </p:sp>
      <p:sp>
        <p:nvSpPr>
          <p:cNvPr id="18" name="Горизонтальный свиток 17"/>
          <p:cNvSpPr/>
          <p:nvPr/>
        </p:nvSpPr>
        <p:spPr bwMode="auto">
          <a:xfrm>
            <a:off x="2643188" y="785813"/>
            <a:ext cx="5357812" cy="1033462"/>
          </a:xfrm>
          <a:prstGeom prst="horizontalScroll">
            <a:avLst/>
          </a:prstGeom>
          <a:noFill/>
          <a:ln w="9525" cap="flat" cmpd="sng" algn="ctr">
            <a:noFill/>
            <a:prstDash val="solid"/>
            <a:round/>
            <a:headEnd type="none" w="med" len="med"/>
            <a:tailEnd type="none" w="med" len="med"/>
          </a:ln>
          <a:effectLst/>
        </p:spPr>
        <p:txBody>
          <a:bodyPr/>
          <a:lstStyle/>
          <a:p>
            <a:pPr marL="342900" indent="-342900" algn="ctr">
              <a:buFont typeface="Wingdings" pitchFamily="2" charset="2"/>
              <a:buNone/>
              <a:defRPr/>
            </a:pPr>
            <a:r>
              <a:rPr lang="ru-RU" sz="2000" dirty="0">
                <a:solidFill>
                  <a:srgbClr val="000000"/>
                </a:solidFill>
                <a:effectLst/>
                <a:latin typeface="Times New Roman" pitchFamily="18" charset="0"/>
              </a:rPr>
              <a:t>Уважаемые жители городского округа Нижняя Салда !</a:t>
            </a:r>
            <a:endParaRPr lang="ru-RU" sz="2000" dirty="0"/>
          </a:p>
          <a:p>
            <a:pPr marL="342900" indent="-342900">
              <a:defRPr/>
            </a:pP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a:extLst/>
          </p:cNvPr>
          <p:cNvGraphicFramePr>
            <a:graphicFrameLocks noGrp="1"/>
          </p:cNvGraphicFramePr>
          <p:nvPr>
            <p:extLst>
              <p:ext uri="{D42A27DB-BD31-4B8C-83A1-F6EECF244321}">
                <p14:modId xmlns:p14="http://schemas.microsoft.com/office/powerpoint/2010/main" val="308995815"/>
              </p:ext>
            </p:extLst>
          </p:nvPr>
        </p:nvGraphicFramePr>
        <p:xfrm>
          <a:off x="285720" y="357166"/>
          <a:ext cx="6929486" cy="3320652"/>
        </p:xfrm>
        <a:graphic>
          <a:graphicData uri="http://schemas.openxmlformats.org/drawingml/2006/table">
            <a:tbl>
              <a:tblPr/>
              <a:tblGrid>
                <a:gridCol w="5429288">
                  <a:extLst>
                    <a:ext uri="{9D8B030D-6E8A-4147-A177-3AD203B41FA5}">
                      <a16:colId xmlns:a16="http://schemas.microsoft.com/office/drawing/2014/main" xmlns="" val="20000"/>
                    </a:ext>
                  </a:extLst>
                </a:gridCol>
                <a:gridCol w="1500198"/>
              </a:tblGrid>
              <a:tr h="1106884">
                <a:tc>
                  <a:txBody>
                    <a:bodyPr/>
                    <a:lstStyle/>
                    <a:p>
                      <a:pPr algn="l" fontAlgn="b"/>
                      <a:r>
                        <a:rPr lang="ru-RU" sz="2400" b="1" i="0" u="none" strike="noStrike" dirty="0">
                          <a:effectLst/>
                          <a:latin typeface="Times New Roman"/>
                        </a:rPr>
                        <a:t>Субсидии бюджетам бюджетной системы Российской Федерации (межбюджетные субсидии)</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b" latinLnBrk="0" hangingPunct="1"/>
                      <a:r>
                        <a:rPr lang="ru-RU" sz="1800" b="1" i="0" u="none" strike="noStrike" kern="1200" dirty="0" smtClean="0">
                          <a:solidFill>
                            <a:srgbClr val="341C0E"/>
                          </a:solidFill>
                          <a:effectLst/>
                          <a:latin typeface="Times New Roman"/>
                          <a:ea typeface="+mn-ea"/>
                          <a:cs typeface="+mn-cs"/>
                        </a:rPr>
                        <a:t>89 243 400</a:t>
                      </a:r>
                    </a:p>
                    <a:p>
                      <a:pPr marL="0" algn="r" defTabSz="914400" rtl="0" eaLnBrk="1" fontAlgn="b" latinLnBrk="0" hangingPunct="1"/>
                      <a:endParaRPr lang="ru-RU" sz="1800" b="1" i="0" u="none" strike="noStrike" kern="1200" dirty="0">
                        <a:solidFill>
                          <a:srgbClr val="341C0E"/>
                        </a:solidFill>
                        <a:effectLst/>
                        <a:latin typeface="Times New Roman"/>
                        <a:ea typeface="+mn-ea"/>
                        <a:cs typeface="+mn-cs"/>
                      </a:endParaRP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472671">
                <a:tc>
                  <a:txBody>
                    <a:bodyPr/>
                    <a:lstStyle/>
                    <a:p>
                      <a:pPr algn="l" fontAlgn="b"/>
                      <a:r>
                        <a:rPr lang="ru-RU" sz="2000" b="0" i="0" u="none" strike="noStrike" dirty="0">
                          <a:effectLst/>
                          <a:latin typeface="Times New Roman"/>
                        </a:rPr>
                        <a:t>субсидии на выравнивание обеспеченности муниципальных районов(городских округов) по реализации ими их отдельных расходных обязательств по вопросам местного значения</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914400" rtl="0" eaLnBrk="1" fontAlgn="b" latinLnBrk="0" hangingPunct="1"/>
                      <a:r>
                        <a:rPr lang="ru-RU" sz="1800" b="0" i="0" u="none" strike="noStrike" kern="1200" dirty="0" smtClean="0">
                          <a:solidFill>
                            <a:srgbClr val="341C0E"/>
                          </a:solidFill>
                          <a:effectLst/>
                          <a:latin typeface="Times New Roman"/>
                          <a:ea typeface="+mn-ea"/>
                          <a:cs typeface="+mn-cs"/>
                        </a:rPr>
                        <a:t>84 502 000</a:t>
                      </a:r>
                      <a:endParaRPr lang="ru-RU" sz="1800" b="0" i="0" u="none" strike="noStrike" kern="1200" dirty="0">
                        <a:solidFill>
                          <a:srgbClr val="341C0E"/>
                        </a:solidFill>
                        <a:effectLst/>
                        <a:latin typeface="Times New Roman"/>
                        <a:ea typeface="+mn-ea"/>
                        <a:cs typeface="+mn-cs"/>
                      </a:endParaRP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41097">
                <a:tc>
                  <a:txBody>
                    <a:bodyPr/>
                    <a:lstStyle/>
                    <a:p>
                      <a:pPr algn="l" fontAlgn="b"/>
                      <a:r>
                        <a:rPr lang="ru-RU" sz="2000" b="0" i="0" u="none" strike="noStrike" dirty="0">
                          <a:effectLst/>
                          <a:latin typeface="Times New Roman"/>
                        </a:rPr>
                        <a:t>субсидии на организацию отдыха детей в каникулярное время</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dirty="0">
                          <a:solidFill>
                            <a:srgbClr val="341C0E"/>
                          </a:solidFill>
                          <a:effectLst/>
                          <a:latin typeface="Times New Roman"/>
                        </a:rPr>
                        <a:t>4 </a:t>
                      </a:r>
                      <a:r>
                        <a:rPr lang="ru-RU" sz="1800" b="0" i="0" u="none" strike="noStrike" dirty="0" smtClean="0">
                          <a:solidFill>
                            <a:srgbClr val="341C0E"/>
                          </a:solidFill>
                          <a:effectLst/>
                          <a:latin typeface="Times New Roman"/>
                        </a:rPr>
                        <a:t>741 400</a:t>
                      </a:r>
                      <a:endParaRPr lang="ru-RU" sz="1800" b="0" i="0" u="none" strike="noStrike" dirty="0">
                        <a:solidFill>
                          <a:srgbClr val="341C0E"/>
                        </a:solidFill>
                        <a:effectLst/>
                        <a:latin typeface="Times New Roman"/>
                      </a:endParaRP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graphicFrame>
        <p:nvGraphicFramePr>
          <p:cNvPr id="3" name="Таблица 2"/>
          <p:cNvGraphicFramePr>
            <a:graphicFrameLocks noGrp="1"/>
          </p:cNvGraphicFramePr>
          <p:nvPr/>
        </p:nvGraphicFramePr>
        <p:xfrm>
          <a:off x="7215206" y="357166"/>
          <a:ext cx="1357290" cy="3312865"/>
        </p:xfrm>
        <a:graphic>
          <a:graphicData uri="http://schemas.openxmlformats.org/drawingml/2006/table">
            <a:tbl>
              <a:tblPr/>
              <a:tblGrid>
                <a:gridCol w="1357290"/>
              </a:tblGrid>
              <a:tr h="1143008">
                <a:tc>
                  <a:txBody>
                    <a:bodyPr/>
                    <a:lstStyle/>
                    <a:p>
                      <a:pPr marL="0" algn="r" defTabSz="914400" rtl="0" eaLnBrk="1" fontAlgn="b" latinLnBrk="0" hangingPunct="1"/>
                      <a:r>
                        <a:rPr lang="ru-RU" sz="1800" b="1" i="0" u="none" strike="noStrike" kern="1200" dirty="0" smtClean="0">
                          <a:solidFill>
                            <a:srgbClr val="341C0E"/>
                          </a:solidFill>
                          <a:effectLst/>
                          <a:latin typeface="Times New Roman"/>
                          <a:ea typeface="+mn-ea"/>
                          <a:cs typeface="+mn-cs"/>
                        </a:rPr>
                        <a:t>88 398 100</a:t>
                      </a:r>
                    </a:p>
                    <a:p>
                      <a:pPr marL="0" algn="r" defTabSz="914400" rtl="0" eaLnBrk="1" fontAlgn="b" latinLnBrk="0" hangingPunct="1"/>
                      <a:endParaRPr lang="ru-RU" sz="1800" b="1" i="0" u="none" strike="noStrike" kern="1200" dirty="0">
                        <a:solidFill>
                          <a:srgbClr val="341C0E"/>
                        </a:solidFill>
                        <a:effectLst/>
                        <a:latin typeface="Times New Roman"/>
                        <a:ea typeface="+mn-ea"/>
                        <a:cs typeface="+mn-cs"/>
                      </a:endParaRP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28760">
                <a:tc>
                  <a:txBody>
                    <a:bodyPr/>
                    <a:lstStyle/>
                    <a:p>
                      <a:pPr marL="0" algn="r" defTabSz="914400" rtl="0" eaLnBrk="1" fontAlgn="b" latinLnBrk="0" hangingPunct="1"/>
                      <a:r>
                        <a:rPr lang="ru-RU" sz="1800" b="0" i="0" u="none" strike="noStrike" kern="1200" dirty="0" smtClean="0">
                          <a:solidFill>
                            <a:srgbClr val="341C0E"/>
                          </a:solidFill>
                          <a:effectLst/>
                          <a:latin typeface="Times New Roman"/>
                          <a:ea typeface="+mn-ea"/>
                          <a:cs typeface="+mn-cs"/>
                        </a:rPr>
                        <a:t>83 467 000</a:t>
                      </a:r>
                      <a:endParaRPr lang="ru-RU" sz="1800" b="0" i="0" u="none" strike="noStrike" kern="1200" dirty="0">
                        <a:solidFill>
                          <a:srgbClr val="341C0E"/>
                        </a:solidFill>
                        <a:effectLst/>
                        <a:latin typeface="Times New Roman"/>
                        <a:ea typeface="+mn-ea"/>
                        <a:cs typeface="+mn-cs"/>
                      </a:endParaRP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41097">
                <a:tc>
                  <a:txBody>
                    <a:bodyPr/>
                    <a:lstStyle/>
                    <a:p>
                      <a:pPr algn="r" fontAlgn="b"/>
                      <a:r>
                        <a:rPr lang="ru-RU" sz="1800" b="0" i="0" u="none" strike="noStrike" dirty="0">
                          <a:solidFill>
                            <a:srgbClr val="341C0E"/>
                          </a:solidFill>
                          <a:effectLst/>
                          <a:latin typeface="Times New Roman"/>
                        </a:rPr>
                        <a:t>4 </a:t>
                      </a:r>
                      <a:r>
                        <a:rPr lang="ru-RU" sz="1800" b="0" i="0" u="none" strike="noStrike" dirty="0" smtClean="0">
                          <a:solidFill>
                            <a:srgbClr val="341C0E"/>
                          </a:solidFill>
                          <a:effectLst/>
                          <a:latin typeface="Times New Roman"/>
                        </a:rPr>
                        <a:t>931 </a:t>
                      </a:r>
                      <a:r>
                        <a:rPr lang="ru-RU" sz="1800" b="0" i="0" u="none" strike="noStrike" dirty="0">
                          <a:solidFill>
                            <a:srgbClr val="341C0E"/>
                          </a:solidFill>
                          <a:effectLst/>
                          <a:latin typeface="Times New Roman"/>
                        </a:rPr>
                        <a:t>100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5" name="Таблица 4">
            <a:extLst/>
          </p:cNvPr>
          <p:cNvGraphicFramePr>
            <a:graphicFrameLocks noGrp="1"/>
          </p:cNvGraphicFramePr>
          <p:nvPr>
            <p:extLst>
              <p:ext uri="{D42A27DB-BD31-4B8C-83A1-F6EECF244321}">
                <p14:modId xmlns:p14="http://schemas.microsoft.com/office/powerpoint/2010/main" val="2249640630"/>
              </p:ext>
            </p:extLst>
          </p:nvPr>
        </p:nvGraphicFramePr>
        <p:xfrm>
          <a:off x="285720" y="3786190"/>
          <a:ext cx="6929486" cy="2457450"/>
        </p:xfrm>
        <a:graphic>
          <a:graphicData uri="http://schemas.openxmlformats.org/drawingml/2006/table">
            <a:tbl>
              <a:tblPr/>
              <a:tblGrid>
                <a:gridCol w="5429288">
                  <a:extLst>
                    <a:ext uri="{9D8B030D-6E8A-4147-A177-3AD203B41FA5}">
                      <a16:colId xmlns:a16="http://schemas.microsoft.com/office/drawing/2014/main" xmlns="" val="20000"/>
                    </a:ext>
                  </a:extLst>
                </a:gridCol>
                <a:gridCol w="1500198"/>
              </a:tblGrid>
              <a:tr h="34937">
                <a:tc>
                  <a:txBody>
                    <a:bodyPr/>
                    <a:lstStyle/>
                    <a:p>
                      <a:pPr algn="l" fontAlgn="b"/>
                      <a:r>
                        <a:rPr lang="ru-RU" sz="2000" b="1" i="0" u="none" strike="noStrike" dirty="0">
                          <a:effectLst/>
                          <a:latin typeface="Times New Roman"/>
                        </a:rPr>
                        <a:t>Дотации бюджетам бюджетной системы Российской Федерации</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2000" b="1" i="0" u="none" strike="noStrike" dirty="0" smtClean="0">
                          <a:effectLst/>
                          <a:latin typeface="Times New Roman"/>
                        </a:rPr>
                        <a:t>9 052 000 </a:t>
                      </a:r>
                      <a:endParaRPr lang="ru-RU" sz="2000" b="1" i="0" u="none" strike="noStrike" dirty="0">
                        <a:effectLst/>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23925">
                <a:tc>
                  <a:txBody>
                    <a:bodyPr/>
                    <a:lstStyle/>
                    <a:p>
                      <a:pPr algn="l" fontAlgn="b"/>
                      <a:r>
                        <a:rPr lang="ru-RU" sz="2000" b="0" i="0" u="none" strike="noStrike" dirty="0">
                          <a:effectLst/>
                          <a:latin typeface="Times New Roman"/>
                        </a:rPr>
                        <a:t>Дотации из областного бюджета на выравнивание бюджетной обеспеченности муниципальных районов (городских округов) между муниципальными районами (городскими округами), расположенными на территории Свердловской области</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2000" b="0" i="0" u="none" strike="noStrike" dirty="0" smtClean="0">
                          <a:effectLst/>
                          <a:latin typeface="Times New Roman"/>
                        </a:rPr>
                        <a:t>9</a:t>
                      </a:r>
                      <a:r>
                        <a:rPr lang="ru-RU" sz="2000" b="0" i="0" u="none" strike="noStrike" baseline="0" dirty="0" smtClean="0">
                          <a:effectLst/>
                          <a:latin typeface="Times New Roman"/>
                        </a:rPr>
                        <a:t> 052</a:t>
                      </a:r>
                      <a:r>
                        <a:rPr lang="ru-RU" sz="2000" b="0" i="0" u="none" strike="noStrike" dirty="0" smtClean="0">
                          <a:effectLst/>
                          <a:latin typeface="Times New Roman"/>
                        </a:rPr>
                        <a:t> 000</a:t>
                      </a:r>
                      <a:endParaRPr lang="ru-RU" sz="2000" b="0" i="0" u="none" strike="noStrike" dirty="0">
                        <a:effectLst/>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graphicFrame>
        <p:nvGraphicFramePr>
          <p:cNvPr id="6" name="Таблица 5"/>
          <p:cNvGraphicFramePr>
            <a:graphicFrameLocks noGrp="1"/>
          </p:cNvGraphicFramePr>
          <p:nvPr/>
        </p:nvGraphicFramePr>
        <p:xfrm>
          <a:off x="7215206" y="3786166"/>
          <a:ext cx="1357322" cy="2500354"/>
        </p:xfrm>
        <a:graphic>
          <a:graphicData uri="http://schemas.openxmlformats.org/drawingml/2006/table">
            <a:tbl>
              <a:tblPr/>
              <a:tblGrid>
                <a:gridCol w="1357322"/>
              </a:tblGrid>
              <a:tr h="627127">
                <a:tc>
                  <a:txBody>
                    <a:bodyPr/>
                    <a:lstStyle/>
                    <a:p>
                      <a:pPr algn="r" fontAlgn="b"/>
                      <a:r>
                        <a:rPr lang="ru-RU" sz="2000" b="1" i="0" u="none" strike="noStrike" dirty="0" smtClean="0">
                          <a:effectLst/>
                          <a:latin typeface="Times New Roman"/>
                        </a:rPr>
                        <a:t>740 000 </a:t>
                      </a:r>
                      <a:endParaRPr lang="ru-RU" sz="2000" b="1" i="0" u="none" strike="noStrike" dirty="0">
                        <a:effectLst/>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73227">
                <a:tc>
                  <a:txBody>
                    <a:bodyPr/>
                    <a:lstStyle/>
                    <a:p>
                      <a:pPr algn="r" fontAlgn="b"/>
                      <a:r>
                        <a:rPr lang="ru-RU" sz="2000" b="0" i="0" u="none" strike="noStrike" dirty="0" smtClean="0">
                          <a:effectLst/>
                          <a:latin typeface="Times New Roman"/>
                        </a:rPr>
                        <a:t>740 000</a:t>
                      </a:r>
                      <a:endParaRPr lang="ru-RU" sz="2000" b="0" i="0" u="none" strike="noStrike" dirty="0">
                        <a:effectLst/>
                        <a:latin typeface="Times New Roman"/>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fld id="{2910B157-A2AE-4498-8EE7-7129FC6C9E56}" type="slidenum">
              <a:rPr lang="ru-RU" altLang="ru-RU" sz="1200">
                <a:solidFill>
                  <a:srgbClr val="7F7F7F"/>
                </a:solidFill>
              </a:rPr>
              <a:pPr/>
              <a:t>21</a:t>
            </a:fld>
            <a:endParaRPr lang="ru-RU" altLang="ru-RU" sz="1200">
              <a:solidFill>
                <a:srgbClr val="7F7F7F"/>
              </a:solidFill>
            </a:endParaRPr>
          </a:p>
        </p:txBody>
      </p:sp>
      <p:sp>
        <p:nvSpPr>
          <p:cNvPr id="71683" name="Rectangle 2">
            <a:extLst/>
          </p:cNvPr>
          <p:cNvSpPr>
            <a:spLocks noGrp="1" noChangeArrowheads="1"/>
          </p:cNvSpPr>
          <p:nvPr>
            <p:ph type="title" idx="4294967295"/>
          </p:nvPr>
        </p:nvSpPr>
        <p:spPr bwMode="auto">
          <a:xfrm>
            <a:off x="0" y="274638"/>
            <a:ext cx="9144000" cy="952500"/>
          </a:xfrm>
          <a:extLst/>
        </p:spPr>
        <p:txBody>
          <a:bodyPr wrap="square" numCol="1" compatLnSpc="1">
            <a:prstTxWarp prst="textNoShape">
              <a:avLst/>
            </a:prstTxWarp>
          </a:bodyPr>
          <a:lstStyle/>
          <a:p>
            <a:pPr algn="ctr">
              <a:buFont typeface="Georgia" pitchFamily="18" charset="0"/>
              <a:buNone/>
              <a:defRPr/>
            </a:pPr>
            <a:r>
              <a:rPr lang="ru-RU" sz="3200" i="1" spc="-100" dirty="0">
                <a:ln w="3200">
                  <a:solidFill>
                    <a:srgbClr val="444D26">
                      <a:shade val="75000"/>
                      <a:alpha val="25000"/>
                    </a:srgbClr>
                  </a:solidFill>
                  <a:prstDash val="solid"/>
                  <a:round/>
                </a:ln>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 бюджета </a:t>
            </a:r>
            <a:r>
              <a:rPr lang="ru-RU" sz="2800" i="1" spc="-100" dirty="0">
                <a:ln w="3200">
                  <a:solidFill>
                    <a:srgbClr val="444D26">
                      <a:shade val="75000"/>
                      <a:alpha val="25000"/>
                    </a:srgbClr>
                  </a:solidFill>
                  <a:prstDash val="solid"/>
                  <a:round/>
                </a:ln>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2800" i="1" spc="-100" dirty="0">
                <a:ln w="3200">
                  <a:solidFill>
                    <a:srgbClr val="444D26">
                      <a:shade val="75000"/>
                      <a:alpha val="25000"/>
                    </a:srgbClr>
                  </a:solidFill>
                  <a:prstDash val="solid"/>
                  <a:round/>
                </a:ln>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400" i="1" dirty="0">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городского округа Нижняя Салда</a:t>
            </a:r>
            <a:br>
              <a:rPr lang="ru-RU" sz="2400" i="1" dirty="0">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400" i="1" dirty="0">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2018 год, тыс. руб. </a:t>
            </a:r>
            <a:endParaRPr lang="ru-RU" altLang="ru-RU" sz="2500" i="1" dirty="0">
              <a:solidFill>
                <a:srgbClr val="007E39"/>
              </a:solidFill>
              <a:effectLst/>
              <a:latin typeface="Bookman Old Style" pitchFamily="18" charset="0"/>
            </a:endParaRPr>
          </a:p>
        </p:txBody>
      </p:sp>
      <p:graphicFrame>
        <p:nvGraphicFramePr>
          <p:cNvPr id="4" name="Таблица 3">
            <a:extLst/>
          </p:cNvPr>
          <p:cNvGraphicFramePr>
            <a:graphicFrameLocks noGrp="1"/>
          </p:cNvGraphicFramePr>
          <p:nvPr/>
        </p:nvGraphicFramePr>
        <p:xfrm>
          <a:off x="228600" y="1622425"/>
          <a:ext cx="8763000" cy="5157791"/>
        </p:xfrm>
        <a:graphic>
          <a:graphicData uri="http://schemas.openxmlformats.org/drawingml/2006/table">
            <a:tbl>
              <a:tblPr/>
              <a:tblGrid>
                <a:gridCol w="1309413">
                  <a:extLst>
                    <a:ext uri="{9D8B030D-6E8A-4147-A177-3AD203B41FA5}">
                      <a16:colId xmlns:a16="http://schemas.microsoft.com/office/drawing/2014/main" xmlns="" val="20000"/>
                    </a:ext>
                  </a:extLst>
                </a:gridCol>
                <a:gridCol w="5506254">
                  <a:extLst>
                    <a:ext uri="{9D8B030D-6E8A-4147-A177-3AD203B41FA5}">
                      <a16:colId xmlns:a16="http://schemas.microsoft.com/office/drawing/2014/main" xmlns="" val="20001"/>
                    </a:ext>
                  </a:extLst>
                </a:gridCol>
                <a:gridCol w="1947333">
                  <a:extLst>
                    <a:ext uri="{9D8B030D-6E8A-4147-A177-3AD203B41FA5}">
                      <a16:colId xmlns:a16="http://schemas.microsoft.com/office/drawing/2014/main" xmlns="" val="20002"/>
                    </a:ext>
                  </a:extLst>
                </a:gridCol>
              </a:tblGrid>
              <a:tr h="805746">
                <a:tc>
                  <a:txBody>
                    <a:bodyPr/>
                    <a:lstStyle/>
                    <a:p>
                      <a:pPr algn="ctr" fontAlgn="ctr"/>
                      <a:r>
                        <a:rPr lang="ru-RU" sz="1600" b="1" i="0" u="none" strike="noStrike" dirty="0">
                          <a:latin typeface="Bookman Old Style"/>
                        </a:rPr>
                        <a:t>Код подраздела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a:latin typeface="Bookman Old Style"/>
                        </a:rPr>
                        <a:t>Наименование раздела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a:latin typeface="Bookman Old Style"/>
                        </a:rPr>
                        <a:t>2018 год </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27143">
                <a:tc>
                  <a:txBody>
                    <a:bodyPr/>
                    <a:lstStyle/>
                    <a:p>
                      <a:pPr algn="ctr" fontAlgn="ctr"/>
                      <a:r>
                        <a:rPr lang="ru-RU" sz="1800" b="1" i="0" u="none" strike="noStrike" dirty="0">
                          <a:solidFill>
                            <a:srgbClr val="007E39"/>
                          </a:solidFill>
                          <a:latin typeface="Bookman Old Style"/>
                        </a:rPr>
                        <a:t>0100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800" b="1" i="0" u="none" strike="noStrike">
                          <a:solidFill>
                            <a:srgbClr val="007E39"/>
                          </a:solidFill>
                          <a:latin typeface="Bookman Old Style"/>
                        </a:rPr>
                        <a:t>Общегосударственные вопросы</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7E39"/>
                          </a:solidFill>
                          <a:latin typeface="Bookman Old Style"/>
                        </a:rPr>
                        <a:t>45 646,00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81573">
                <a:tc>
                  <a:txBody>
                    <a:bodyPr/>
                    <a:lstStyle/>
                    <a:p>
                      <a:pPr algn="ctr" fontAlgn="ctr"/>
                      <a:r>
                        <a:rPr lang="ru-RU" sz="1800" b="1" i="0" u="none" strike="noStrike">
                          <a:solidFill>
                            <a:srgbClr val="007E39"/>
                          </a:solidFill>
                          <a:latin typeface="Bookman Old Style"/>
                        </a:rPr>
                        <a:t>0200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800" b="1" i="0" u="none" strike="noStrike" dirty="0">
                          <a:solidFill>
                            <a:srgbClr val="007E39"/>
                          </a:solidFill>
                          <a:latin typeface="Bookman Old Style"/>
                        </a:rPr>
                        <a:t>Национальная оборона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7E39"/>
                          </a:solidFill>
                          <a:latin typeface="Bookman Old Style"/>
                        </a:rPr>
                        <a:t>673,00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55922">
                <a:tc>
                  <a:txBody>
                    <a:bodyPr/>
                    <a:lstStyle/>
                    <a:p>
                      <a:pPr algn="ctr" fontAlgn="ctr"/>
                      <a:r>
                        <a:rPr lang="ru-RU" sz="1800" b="1" i="0" u="none" strike="noStrike">
                          <a:solidFill>
                            <a:srgbClr val="007E39"/>
                          </a:solidFill>
                          <a:latin typeface="Bookman Old Style"/>
                        </a:rPr>
                        <a:t>0300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800" b="1" i="0" u="none" strike="noStrike" dirty="0">
                          <a:solidFill>
                            <a:srgbClr val="007E39"/>
                          </a:solidFill>
                          <a:latin typeface="Bookman Old Style"/>
                        </a:rPr>
                        <a:t>Национальная безопасность и правоохранительная деятельность</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7E39"/>
                          </a:solidFill>
                          <a:latin typeface="Bookman Old Style"/>
                        </a:rPr>
                        <a:t>7 510,80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81573">
                <a:tc>
                  <a:txBody>
                    <a:bodyPr/>
                    <a:lstStyle/>
                    <a:p>
                      <a:pPr algn="ctr" fontAlgn="ctr"/>
                      <a:r>
                        <a:rPr lang="ru-RU" sz="1800" b="1" i="0" u="none" strike="noStrike">
                          <a:solidFill>
                            <a:srgbClr val="007E39"/>
                          </a:solidFill>
                          <a:latin typeface="Bookman Old Style"/>
                        </a:rPr>
                        <a:t>0400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800" b="1" i="0" u="none" strike="noStrike" dirty="0">
                          <a:solidFill>
                            <a:srgbClr val="007E39"/>
                          </a:solidFill>
                          <a:latin typeface="Bookman Old Style"/>
                        </a:rPr>
                        <a:t>Национальная экономика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a:solidFill>
                            <a:srgbClr val="007E39"/>
                          </a:solidFill>
                          <a:latin typeface="Bookman Old Style"/>
                        </a:rPr>
                        <a:t>38 655,90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98020">
                <a:tc>
                  <a:txBody>
                    <a:bodyPr/>
                    <a:lstStyle/>
                    <a:p>
                      <a:pPr algn="ctr" fontAlgn="ctr"/>
                      <a:r>
                        <a:rPr lang="ru-RU" sz="1800" b="1" i="0" u="none" strike="noStrike" dirty="0">
                          <a:solidFill>
                            <a:srgbClr val="007E39"/>
                          </a:solidFill>
                          <a:latin typeface="Bookman Old Style"/>
                        </a:rPr>
                        <a:t>0500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800" b="1" i="0" u="none" strike="noStrike" dirty="0">
                          <a:solidFill>
                            <a:srgbClr val="007E39"/>
                          </a:solidFill>
                          <a:latin typeface="Bookman Old Style"/>
                        </a:rPr>
                        <a:t>Жилищно-коммунальное хозяйство</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7E39"/>
                          </a:solidFill>
                          <a:latin typeface="Bookman Old Style"/>
                        </a:rPr>
                        <a:t>62 793,90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30064">
                <a:tc>
                  <a:txBody>
                    <a:bodyPr/>
                    <a:lstStyle/>
                    <a:p>
                      <a:pPr algn="ctr" fontAlgn="ctr"/>
                      <a:r>
                        <a:rPr lang="ru-RU" sz="1800" b="1" i="0" u="none" strike="noStrike">
                          <a:solidFill>
                            <a:srgbClr val="007E39"/>
                          </a:solidFill>
                          <a:latin typeface="Bookman Old Style"/>
                        </a:rPr>
                        <a:t>0600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800" b="1" i="0" u="none" strike="noStrike" dirty="0">
                          <a:solidFill>
                            <a:srgbClr val="007E39"/>
                          </a:solidFill>
                          <a:latin typeface="Bookman Old Style"/>
                        </a:rPr>
                        <a:t>Охрана окружающей среды</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7E39"/>
                          </a:solidFill>
                          <a:latin typeface="Bookman Old Style"/>
                        </a:rPr>
                        <a:t>160,40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81573">
                <a:tc>
                  <a:txBody>
                    <a:bodyPr/>
                    <a:lstStyle/>
                    <a:p>
                      <a:pPr algn="ctr" fontAlgn="ctr"/>
                      <a:r>
                        <a:rPr lang="ru-RU" sz="1800" b="1" i="0" u="none" strike="noStrike">
                          <a:solidFill>
                            <a:srgbClr val="007E39"/>
                          </a:solidFill>
                          <a:latin typeface="Bookman Old Style"/>
                        </a:rPr>
                        <a:t>0700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800" b="1" i="0" u="none" strike="noStrike" dirty="0">
                          <a:solidFill>
                            <a:srgbClr val="007E39"/>
                          </a:solidFill>
                          <a:latin typeface="Bookman Old Style"/>
                        </a:rPr>
                        <a:t>Образование</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7E39"/>
                          </a:solidFill>
                          <a:latin typeface="Bookman Old Style"/>
                        </a:rPr>
                        <a:t>334 548,10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81573">
                <a:tc>
                  <a:txBody>
                    <a:bodyPr/>
                    <a:lstStyle/>
                    <a:p>
                      <a:pPr algn="ctr" fontAlgn="ctr"/>
                      <a:r>
                        <a:rPr lang="ru-RU" sz="1800" b="1" i="0" u="none" strike="noStrike">
                          <a:solidFill>
                            <a:srgbClr val="007E39"/>
                          </a:solidFill>
                          <a:latin typeface="Bookman Old Style"/>
                        </a:rPr>
                        <a:t>0800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800" b="1" i="0" u="none" strike="noStrike" dirty="0">
                          <a:solidFill>
                            <a:srgbClr val="007E39"/>
                          </a:solidFill>
                          <a:latin typeface="Bookman Old Style"/>
                        </a:rPr>
                        <a:t>Культура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a:solidFill>
                            <a:srgbClr val="007E39"/>
                          </a:solidFill>
                          <a:latin typeface="Bookman Old Style"/>
                        </a:rPr>
                        <a:t>29 690,00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81573">
                <a:tc>
                  <a:txBody>
                    <a:bodyPr/>
                    <a:lstStyle/>
                    <a:p>
                      <a:pPr algn="ctr" fontAlgn="ctr"/>
                      <a:r>
                        <a:rPr lang="ru-RU" sz="1800" b="1" i="0" u="none" strike="noStrike">
                          <a:solidFill>
                            <a:srgbClr val="007E39"/>
                          </a:solidFill>
                          <a:latin typeface="Bookman Old Style"/>
                        </a:rPr>
                        <a:t>1000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800" b="1" i="0" u="none" strike="noStrike" dirty="0">
                          <a:solidFill>
                            <a:srgbClr val="007E39"/>
                          </a:solidFill>
                          <a:latin typeface="Bookman Old Style"/>
                        </a:rPr>
                        <a:t>Социальная политика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7E39"/>
                          </a:solidFill>
                          <a:latin typeface="Bookman Old Style"/>
                        </a:rPr>
                        <a:t>31 584,20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81573">
                <a:tc>
                  <a:txBody>
                    <a:bodyPr/>
                    <a:lstStyle/>
                    <a:p>
                      <a:pPr algn="ctr" fontAlgn="ctr"/>
                      <a:r>
                        <a:rPr lang="ru-RU" sz="1800" b="1" i="0" u="none" strike="noStrike">
                          <a:solidFill>
                            <a:srgbClr val="007E39"/>
                          </a:solidFill>
                          <a:latin typeface="Bookman Old Style"/>
                        </a:rPr>
                        <a:t>1100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800" b="1" i="0" u="none" strike="noStrike" dirty="0">
                          <a:solidFill>
                            <a:srgbClr val="007E39"/>
                          </a:solidFill>
                          <a:latin typeface="Bookman Old Style"/>
                        </a:rPr>
                        <a:t>Физическая культура и спорт</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7E39"/>
                          </a:solidFill>
                          <a:latin typeface="Bookman Old Style"/>
                        </a:rPr>
                        <a:t>11 099,00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81573">
                <a:tc>
                  <a:txBody>
                    <a:bodyPr/>
                    <a:lstStyle/>
                    <a:p>
                      <a:pPr algn="ctr" fontAlgn="ctr"/>
                      <a:r>
                        <a:rPr lang="ru-RU" sz="1800" b="1" i="0" u="none" strike="noStrike">
                          <a:solidFill>
                            <a:srgbClr val="007E39"/>
                          </a:solidFill>
                          <a:latin typeface="Bookman Old Style"/>
                        </a:rPr>
                        <a:t>1200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800" b="1" i="0" u="none" strike="noStrike" dirty="0">
                          <a:solidFill>
                            <a:srgbClr val="007E39"/>
                          </a:solidFill>
                          <a:latin typeface="Bookman Old Style"/>
                        </a:rPr>
                        <a:t>Средства массовой информации</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7E39"/>
                          </a:solidFill>
                          <a:latin typeface="Bookman Old Style"/>
                        </a:rPr>
                        <a:t>2 200,00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88312">
                <a:tc>
                  <a:txBody>
                    <a:bodyPr/>
                    <a:lstStyle/>
                    <a:p>
                      <a:pPr algn="ctr" fontAlgn="ctr"/>
                      <a:r>
                        <a:rPr lang="ru-RU" sz="1800" b="1" i="0" u="none" strike="noStrike">
                          <a:solidFill>
                            <a:srgbClr val="007E39"/>
                          </a:solidFill>
                          <a:latin typeface="Bookman Old Style"/>
                        </a:rPr>
                        <a:t>1300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800" b="1" i="0" u="none" strike="noStrike">
                          <a:solidFill>
                            <a:srgbClr val="007E39"/>
                          </a:solidFill>
                          <a:latin typeface="Bookman Old Style"/>
                        </a:rPr>
                        <a:t>Обслуживание муниципального долга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7E39"/>
                          </a:solidFill>
                          <a:latin typeface="Bookman Old Style"/>
                        </a:rPr>
                        <a:t>1 100,00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81573">
                <a:tc>
                  <a:txBody>
                    <a:bodyPr/>
                    <a:lstStyle/>
                    <a:p>
                      <a:pPr algn="l" fontAlgn="b"/>
                      <a:r>
                        <a:rPr lang="ru-RU" sz="1800" b="0" i="0" u="none" strike="noStrike">
                          <a:latin typeface="Arial"/>
                        </a:rPr>
                        <a:t> </a:t>
                      </a:r>
                    </a:p>
                  </a:txBody>
                  <a:tcPr marL="7223" marR="7223" marT="72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800" b="1" i="0" u="none" strike="noStrike">
                          <a:latin typeface="Bookman Old Style"/>
                        </a:rPr>
                        <a:t>ВСЕГО РАСХОДОВ</a:t>
                      </a:r>
                    </a:p>
                  </a:txBody>
                  <a:tcPr marL="7223" marR="7223" marT="72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3300"/>
                          </a:solidFill>
                          <a:latin typeface="Bookman Old Style"/>
                        </a:rPr>
                        <a:t>565 661,30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fld id="{2910B157-A2AE-4498-8EE7-7129FC6C9E56}" type="slidenum">
              <a:rPr lang="ru-RU" altLang="ru-RU" sz="1200">
                <a:solidFill>
                  <a:srgbClr val="7F7F7F"/>
                </a:solidFill>
              </a:rPr>
              <a:pPr/>
              <a:t>22</a:t>
            </a:fld>
            <a:endParaRPr lang="ru-RU" altLang="ru-RU" sz="1200">
              <a:solidFill>
                <a:srgbClr val="7F7F7F"/>
              </a:solidFill>
            </a:endParaRPr>
          </a:p>
        </p:txBody>
      </p:sp>
      <p:sp>
        <p:nvSpPr>
          <p:cNvPr id="71683" name="Rectangle 2">
            <a:extLst/>
          </p:cNvPr>
          <p:cNvSpPr>
            <a:spLocks noGrp="1" noChangeArrowheads="1"/>
          </p:cNvSpPr>
          <p:nvPr>
            <p:ph type="title" idx="4294967295"/>
          </p:nvPr>
        </p:nvSpPr>
        <p:spPr bwMode="auto">
          <a:xfrm>
            <a:off x="0" y="274638"/>
            <a:ext cx="9144000" cy="952500"/>
          </a:xfrm>
          <a:extLst/>
        </p:spPr>
        <p:txBody>
          <a:bodyPr wrap="square" numCol="1" compatLnSpc="1">
            <a:prstTxWarp prst="textNoShape">
              <a:avLst/>
            </a:prstTxWarp>
          </a:bodyPr>
          <a:lstStyle/>
          <a:p>
            <a:pPr algn="ctr">
              <a:buFont typeface="Georgia" pitchFamily="18" charset="0"/>
              <a:buNone/>
              <a:defRPr/>
            </a:pPr>
            <a:r>
              <a:rPr lang="ru-RU" sz="3200" i="1" spc="-100" dirty="0">
                <a:ln w="3200">
                  <a:solidFill>
                    <a:srgbClr val="444D26">
                      <a:shade val="75000"/>
                      <a:alpha val="25000"/>
                    </a:srgbClr>
                  </a:solidFill>
                  <a:prstDash val="solid"/>
                  <a:round/>
                </a:ln>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Расходы бюджета </a:t>
            </a:r>
            <a:r>
              <a:rPr lang="ru-RU" sz="2800" i="1" spc="-100" dirty="0">
                <a:ln w="3200">
                  <a:solidFill>
                    <a:srgbClr val="444D26">
                      <a:shade val="75000"/>
                      <a:alpha val="25000"/>
                    </a:srgbClr>
                  </a:solidFill>
                  <a:prstDash val="solid"/>
                  <a:round/>
                </a:ln>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2800" i="1" spc="-100" dirty="0">
                <a:ln w="3200">
                  <a:solidFill>
                    <a:srgbClr val="444D26">
                      <a:shade val="75000"/>
                      <a:alpha val="25000"/>
                    </a:srgbClr>
                  </a:solidFill>
                  <a:prstDash val="solid"/>
                  <a:round/>
                </a:ln>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400" i="1" dirty="0">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городского округа Нижняя Салда</a:t>
            </a:r>
            <a:br>
              <a:rPr lang="ru-RU" sz="2400" i="1" dirty="0">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400" i="1" dirty="0">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sz="2400" i="1" dirty="0" smtClean="0">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2019 и 2020 годы, </a:t>
            </a:r>
            <a:r>
              <a:rPr lang="ru-RU" sz="2400" i="1" dirty="0">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тыс. руб. </a:t>
            </a:r>
            <a:endParaRPr lang="ru-RU" altLang="ru-RU" sz="2500" i="1" dirty="0">
              <a:solidFill>
                <a:srgbClr val="007E39"/>
              </a:solidFill>
              <a:effectLst/>
              <a:latin typeface="Bookman Old Style" pitchFamily="18" charset="0"/>
            </a:endParaRPr>
          </a:p>
        </p:txBody>
      </p:sp>
      <p:graphicFrame>
        <p:nvGraphicFramePr>
          <p:cNvPr id="4" name="Таблица 3">
            <a:extLst/>
          </p:cNvPr>
          <p:cNvGraphicFramePr>
            <a:graphicFrameLocks noGrp="1"/>
          </p:cNvGraphicFramePr>
          <p:nvPr/>
        </p:nvGraphicFramePr>
        <p:xfrm>
          <a:off x="214282" y="1631050"/>
          <a:ext cx="7358114" cy="5222588"/>
        </p:xfrm>
        <a:graphic>
          <a:graphicData uri="http://schemas.openxmlformats.org/drawingml/2006/table">
            <a:tbl>
              <a:tblPr/>
              <a:tblGrid>
                <a:gridCol w="1143008">
                  <a:extLst>
                    <a:ext uri="{9D8B030D-6E8A-4147-A177-3AD203B41FA5}">
                      <a16:colId xmlns:a16="http://schemas.microsoft.com/office/drawing/2014/main" xmlns="" val="20000"/>
                    </a:ext>
                  </a:extLst>
                </a:gridCol>
                <a:gridCol w="4428997">
                  <a:extLst>
                    <a:ext uri="{9D8B030D-6E8A-4147-A177-3AD203B41FA5}">
                      <a16:colId xmlns:a16="http://schemas.microsoft.com/office/drawing/2014/main" xmlns="" val="20001"/>
                    </a:ext>
                  </a:extLst>
                </a:gridCol>
                <a:gridCol w="1786109">
                  <a:extLst>
                    <a:ext uri="{9D8B030D-6E8A-4147-A177-3AD203B41FA5}">
                      <a16:colId xmlns:a16="http://schemas.microsoft.com/office/drawing/2014/main" xmlns="" val="20002"/>
                    </a:ext>
                  </a:extLst>
                </a:gridCol>
              </a:tblGrid>
              <a:tr h="642942">
                <a:tc>
                  <a:txBody>
                    <a:bodyPr/>
                    <a:lstStyle/>
                    <a:p>
                      <a:pPr algn="ctr" fontAlgn="ctr"/>
                      <a:r>
                        <a:rPr lang="ru-RU" sz="1400" b="1" i="0" u="none" strike="noStrike" dirty="0">
                          <a:solidFill>
                            <a:srgbClr val="007E39"/>
                          </a:solidFill>
                          <a:latin typeface="Bookman Old Style"/>
                        </a:rPr>
                        <a:t>Код подраздела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7E39"/>
                          </a:solidFill>
                          <a:latin typeface="Bookman Old Style"/>
                        </a:rPr>
                        <a:t>Наименование раздела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solidFill>
                            <a:srgbClr val="007E39"/>
                          </a:solidFill>
                          <a:latin typeface="Bookman Old Style"/>
                        </a:rPr>
                        <a:t>2019 </a:t>
                      </a:r>
                      <a:r>
                        <a:rPr lang="ru-RU" sz="1400" b="1" i="0" u="none" strike="noStrike" dirty="0">
                          <a:solidFill>
                            <a:srgbClr val="007E39"/>
                          </a:solidFill>
                          <a:latin typeface="Bookman Old Style"/>
                        </a:rPr>
                        <a:t>год </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38736">
                <a:tc>
                  <a:txBody>
                    <a:bodyPr/>
                    <a:lstStyle/>
                    <a:p>
                      <a:pPr algn="ctr" fontAlgn="ctr"/>
                      <a:r>
                        <a:rPr lang="ru-RU" sz="1600" b="1" i="0" u="none" strike="noStrike" dirty="0">
                          <a:solidFill>
                            <a:srgbClr val="007E39"/>
                          </a:solidFill>
                          <a:latin typeface="Bookman Old Style"/>
                        </a:rPr>
                        <a:t>0100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600" b="1" i="0" u="none" strike="noStrike" dirty="0">
                          <a:solidFill>
                            <a:srgbClr val="007E39"/>
                          </a:solidFill>
                          <a:latin typeface="Bookman Old Style"/>
                        </a:rPr>
                        <a:t>Общегосударственные вопросы</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smtClean="0">
                          <a:solidFill>
                            <a:srgbClr val="007E39"/>
                          </a:solidFill>
                          <a:latin typeface="Bookman Old Style"/>
                        </a:rPr>
                        <a:t>44 541,00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89215">
                <a:tc>
                  <a:txBody>
                    <a:bodyPr/>
                    <a:lstStyle/>
                    <a:p>
                      <a:pPr algn="ctr" fontAlgn="ctr"/>
                      <a:r>
                        <a:rPr lang="ru-RU" sz="1600" b="1" i="0" u="none" strike="noStrike" dirty="0">
                          <a:solidFill>
                            <a:srgbClr val="007E39"/>
                          </a:solidFill>
                          <a:latin typeface="Bookman Old Style"/>
                        </a:rPr>
                        <a:t>0200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600" b="1" i="0" u="none" strike="noStrike" dirty="0">
                          <a:solidFill>
                            <a:srgbClr val="007E39"/>
                          </a:solidFill>
                          <a:latin typeface="Bookman Old Style"/>
                        </a:rPr>
                        <a:t>Национальная оборона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smtClean="0">
                          <a:solidFill>
                            <a:srgbClr val="007E39"/>
                          </a:solidFill>
                          <a:latin typeface="Bookman Old Style"/>
                        </a:rPr>
                        <a:t>680,00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71010">
                <a:tc>
                  <a:txBody>
                    <a:bodyPr/>
                    <a:lstStyle/>
                    <a:p>
                      <a:pPr algn="ctr" fontAlgn="ctr"/>
                      <a:r>
                        <a:rPr lang="ru-RU" sz="1600" b="1" i="0" u="none" strike="noStrike" dirty="0">
                          <a:solidFill>
                            <a:srgbClr val="007E39"/>
                          </a:solidFill>
                          <a:latin typeface="Bookman Old Style"/>
                        </a:rPr>
                        <a:t>0300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600" b="1" i="0" u="none" strike="noStrike" dirty="0">
                          <a:solidFill>
                            <a:srgbClr val="007E39"/>
                          </a:solidFill>
                          <a:latin typeface="Bookman Old Style"/>
                        </a:rPr>
                        <a:t>Национальная безопасность и правоохранительная деятельность</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a:solidFill>
                            <a:srgbClr val="007E39"/>
                          </a:solidFill>
                          <a:latin typeface="Bookman Old Style"/>
                        </a:rPr>
                        <a:t>7 </a:t>
                      </a:r>
                      <a:r>
                        <a:rPr lang="ru-RU" sz="1600" b="1" i="0" u="none" strike="noStrike" dirty="0" smtClean="0">
                          <a:solidFill>
                            <a:srgbClr val="007E39"/>
                          </a:solidFill>
                          <a:latin typeface="Bookman Old Style"/>
                        </a:rPr>
                        <a:t>396,00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89215">
                <a:tc>
                  <a:txBody>
                    <a:bodyPr/>
                    <a:lstStyle/>
                    <a:p>
                      <a:pPr algn="ctr" fontAlgn="ctr"/>
                      <a:r>
                        <a:rPr lang="ru-RU" sz="1600" b="1" i="0" u="none" strike="noStrike" dirty="0">
                          <a:solidFill>
                            <a:srgbClr val="007E39"/>
                          </a:solidFill>
                          <a:latin typeface="Bookman Old Style"/>
                        </a:rPr>
                        <a:t>0400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600" b="1" i="0" u="none" strike="noStrike" dirty="0">
                          <a:solidFill>
                            <a:srgbClr val="007E39"/>
                          </a:solidFill>
                          <a:latin typeface="Bookman Old Style"/>
                        </a:rPr>
                        <a:t>Национальная экономика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smtClean="0">
                          <a:solidFill>
                            <a:srgbClr val="007E39"/>
                          </a:solidFill>
                          <a:latin typeface="Bookman Old Style"/>
                        </a:rPr>
                        <a:t>26 290,00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08822">
                <a:tc>
                  <a:txBody>
                    <a:bodyPr/>
                    <a:lstStyle/>
                    <a:p>
                      <a:pPr algn="ctr" fontAlgn="ctr"/>
                      <a:r>
                        <a:rPr lang="ru-RU" sz="1600" b="1" i="0" u="none" strike="noStrike" dirty="0">
                          <a:solidFill>
                            <a:srgbClr val="007E39"/>
                          </a:solidFill>
                          <a:latin typeface="Bookman Old Style"/>
                        </a:rPr>
                        <a:t>0500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600" b="1" i="0" u="none" strike="noStrike" dirty="0">
                          <a:solidFill>
                            <a:srgbClr val="007E39"/>
                          </a:solidFill>
                          <a:latin typeface="Bookman Old Style"/>
                        </a:rPr>
                        <a:t>Жилищно-коммунальное хозяйство</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smtClean="0">
                          <a:solidFill>
                            <a:srgbClr val="007E39"/>
                          </a:solidFill>
                          <a:latin typeface="Bookman Old Style"/>
                        </a:rPr>
                        <a:t>16 053,00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39022">
                <a:tc>
                  <a:txBody>
                    <a:bodyPr/>
                    <a:lstStyle/>
                    <a:p>
                      <a:pPr algn="ctr" fontAlgn="ctr"/>
                      <a:r>
                        <a:rPr lang="ru-RU" sz="1600" b="1" i="0" u="none" strike="noStrike" dirty="0">
                          <a:solidFill>
                            <a:srgbClr val="007E39"/>
                          </a:solidFill>
                          <a:latin typeface="Bookman Old Style"/>
                        </a:rPr>
                        <a:t>0600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600" b="1" i="0" u="none" strike="noStrike" dirty="0">
                          <a:solidFill>
                            <a:srgbClr val="007E39"/>
                          </a:solidFill>
                          <a:latin typeface="Bookman Old Style"/>
                        </a:rPr>
                        <a:t>Охрана окружающей среды</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smtClean="0">
                          <a:solidFill>
                            <a:srgbClr val="007E39"/>
                          </a:solidFill>
                          <a:latin typeface="Bookman Old Style"/>
                        </a:rPr>
                        <a:t>162,00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89215">
                <a:tc>
                  <a:txBody>
                    <a:bodyPr/>
                    <a:lstStyle/>
                    <a:p>
                      <a:pPr algn="ctr" fontAlgn="ctr"/>
                      <a:r>
                        <a:rPr lang="ru-RU" sz="1600" b="1" i="0" u="none" strike="noStrike" dirty="0">
                          <a:solidFill>
                            <a:srgbClr val="007E39"/>
                          </a:solidFill>
                          <a:latin typeface="Bookman Old Style"/>
                        </a:rPr>
                        <a:t>0700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600" b="1" i="0" u="none" strike="noStrike" dirty="0">
                          <a:solidFill>
                            <a:srgbClr val="007E39"/>
                          </a:solidFill>
                          <a:latin typeface="Bookman Old Style"/>
                        </a:rPr>
                        <a:t>Образование</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smtClean="0">
                          <a:solidFill>
                            <a:srgbClr val="007E39"/>
                          </a:solidFill>
                          <a:latin typeface="Bookman Old Style"/>
                        </a:rPr>
                        <a:t>277 394,00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289215">
                <a:tc>
                  <a:txBody>
                    <a:bodyPr/>
                    <a:lstStyle/>
                    <a:p>
                      <a:pPr algn="ctr" fontAlgn="ctr"/>
                      <a:r>
                        <a:rPr lang="ru-RU" sz="1600" b="1" i="0" u="none" strike="noStrike" dirty="0">
                          <a:solidFill>
                            <a:srgbClr val="007E39"/>
                          </a:solidFill>
                          <a:latin typeface="Bookman Old Style"/>
                        </a:rPr>
                        <a:t>0800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600" b="1" i="0" u="none" strike="noStrike" dirty="0">
                          <a:solidFill>
                            <a:srgbClr val="007E39"/>
                          </a:solidFill>
                          <a:latin typeface="Bookman Old Style"/>
                        </a:rPr>
                        <a:t>Культура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a:solidFill>
                            <a:srgbClr val="007E39"/>
                          </a:solidFill>
                          <a:latin typeface="Bookman Old Style"/>
                        </a:rPr>
                        <a:t>29 </a:t>
                      </a:r>
                      <a:r>
                        <a:rPr lang="ru-RU" sz="1600" b="1" i="0" u="none" strike="noStrike" dirty="0" smtClean="0">
                          <a:solidFill>
                            <a:srgbClr val="007E39"/>
                          </a:solidFill>
                          <a:latin typeface="Bookman Old Style"/>
                        </a:rPr>
                        <a:t>999,00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89215">
                <a:tc>
                  <a:txBody>
                    <a:bodyPr/>
                    <a:lstStyle/>
                    <a:p>
                      <a:pPr algn="ctr" fontAlgn="ctr"/>
                      <a:r>
                        <a:rPr lang="ru-RU" sz="1600" b="1" i="0" u="none" strike="noStrike" dirty="0">
                          <a:solidFill>
                            <a:srgbClr val="007E39"/>
                          </a:solidFill>
                          <a:latin typeface="Bookman Old Style"/>
                        </a:rPr>
                        <a:t>1000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600" b="1" i="0" u="none" strike="noStrike" dirty="0">
                          <a:solidFill>
                            <a:srgbClr val="007E39"/>
                          </a:solidFill>
                          <a:latin typeface="Bookman Old Style"/>
                        </a:rPr>
                        <a:t>Социальная политика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a:solidFill>
                            <a:srgbClr val="007E39"/>
                          </a:solidFill>
                          <a:latin typeface="Bookman Old Style"/>
                        </a:rPr>
                        <a:t>31 </a:t>
                      </a:r>
                      <a:r>
                        <a:rPr lang="ru-RU" sz="1600" b="1" i="0" u="none" strike="noStrike" dirty="0" smtClean="0">
                          <a:solidFill>
                            <a:srgbClr val="007E39"/>
                          </a:solidFill>
                          <a:latin typeface="Bookman Old Style"/>
                        </a:rPr>
                        <a:t>793,00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89215">
                <a:tc>
                  <a:txBody>
                    <a:bodyPr/>
                    <a:lstStyle/>
                    <a:p>
                      <a:pPr algn="ctr" fontAlgn="ctr"/>
                      <a:r>
                        <a:rPr lang="ru-RU" sz="1600" b="1" i="0" u="none" strike="noStrike" dirty="0">
                          <a:solidFill>
                            <a:srgbClr val="007E39"/>
                          </a:solidFill>
                          <a:latin typeface="Bookman Old Style"/>
                        </a:rPr>
                        <a:t>1100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600" b="1" i="0" u="none" strike="noStrike" dirty="0">
                          <a:solidFill>
                            <a:srgbClr val="007E39"/>
                          </a:solidFill>
                          <a:latin typeface="Bookman Old Style"/>
                        </a:rPr>
                        <a:t>Физическая культура и спорт</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smtClean="0">
                          <a:solidFill>
                            <a:srgbClr val="007E39"/>
                          </a:solidFill>
                          <a:latin typeface="Bookman Old Style"/>
                        </a:rPr>
                        <a:t>9 814,00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289215">
                <a:tc>
                  <a:txBody>
                    <a:bodyPr/>
                    <a:lstStyle/>
                    <a:p>
                      <a:pPr algn="ctr" fontAlgn="ctr"/>
                      <a:r>
                        <a:rPr lang="ru-RU" sz="1600" b="1" i="0" u="none" strike="noStrike" dirty="0">
                          <a:solidFill>
                            <a:srgbClr val="007E39"/>
                          </a:solidFill>
                          <a:latin typeface="Bookman Old Style"/>
                        </a:rPr>
                        <a:t>1200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600" b="1" i="0" u="none" strike="noStrike" dirty="0">
                          <a:solidFill>
                            <a:srgbClr val="007E39"/>
                          </a:solidFill>
                          <a:latin typeface="Bookman Old Style"/>
                        </a:rPr>
                        <a:t>Средства массовой информации</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a:solidFill>
                            <a:srgbClr val="007E39"/>
                          </a:solidFill>
                          <a:latin typeface="Bookman Old Style"/>
                        </a:rPr>
                        <a:t>2 200,00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508336">
                <a:tc>
                  <a:txBody>
                    <a:bodyPr/>
                    <a:lstStyle/>
                    <a:p>
                      <a:pPr algn="ctr" fontAlgn="ctr"/>
                      <a:r>
                        <a:rPr lang="ru-RU" sz="1600" b="1" i="0" u="none" strike="noStrike" dirty="0">
                          <a:solidFill>
                            <a:srgbClr val="007E39"/>
                          </a:solidFill>
                          <a:latin typeface="Bookman Old Style"/>
                        </a:rPr>
                        <a:t>1300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ru-RU" sz="1600" b="1" i="0" u="none" strike="noStrike">
                          <a:solidFill>
                            <a:srgbClr val="007E39"/>
                          </a:solidFill>
                          <a:latin typeface="Bookman Old Style"/>
                        </a:rPr>
                        <a:t>Обслуживание муниципального долга</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a:solidFill>
                            <a:srgbClr val="007E39"/>
                          </a:solidFill>
                          <a:latin typeface="Bookman Old Style"/>
                        </a:rPr>
                        <a:t>1 100,00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289215">
                <a:tc>
                  <a:txBody>
                    <a:bodyPr/>
                    <a:lstStyle/>
                    <a:p>
                      <a:pPr algn="l" fontAlgn="b"/>
                      <a:r>
                        <a:rPr lang="ru-RU" sz="1600" b="0" i="0" u="none" strike="noStrike" dirty="0">
                          <a:latin typeface="Arial"/>
                        </a:rPr>
                        <a:t> </a:t>
                      </a:r>
                    </a:p>
                  </a:txBody>
                  <a:tcPr marL="7223" marR="7223" marT="72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600" b="1" i="0" u="none" strike="noStrike" dirty="0">
                          <a:latin typeface="Bookman Old Style"/>
                        </a:rPr>
                        <a:t>ВСЕГО РАСХОДОВ</a:t>
                      </a:r>
                    </a:p>
                  </a:txBody>
                  <a:tcPr marL="7223" marR="7223" marT="72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smtClean="0">
                          <a:solidFill>
                            <a:schemeClr val="tx1"/>
                          </a:solidFill>
                          <a:latin typeface="Bookman Old Style"/>
                        </a:rPr>
                        <a:t>447 422,00</a:t>
                      </a:r>
                      <a:endParaRPr lang="ru-RU" sz="1600" b="1" i="0" u="none" strike="noStrike" dirty="0">
                        <a:solidFill>
                          <a:schemeClr val="tx1"/>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bl>
          </a:graphicData>
        </a:graphic>
      </p:graphicFrame>
      <p:graphicFrame>
        <p:nvGraphicFramePr>
          <p:cNvPr id="5" name="Таблица 4"/>
          <p:cNvGraphicFramePr>
            <a:graphicFrameLocks noGrp="1"/>
          </p:cNvGraphicFramePr>
          <p:nvPr/>
        </p:nvGraphicFramePr>
        <p:xfrm>
          <a:off x="7643834" y="1635412"/>
          <a:ext cx="1285884" cy="5222588"/>
        </p:xfrm>
        <a:graphic>
          <a:graphicData uri="http://schemas.openxmlformats.org/drawingml/2006/table">
            <a:tbl>
              <a:tblPr/>
              <a:tblGrid>
                <a:gridCol w="1285884"/>
              </a:tblGrid>
              <a:tr h="642942">
                <a:tc>
                  <a:txBody>
                    <a:bodyPr/>
                    <a:lstStyle/>
                    <a:p>
                      <a:pPr algn="ctr" fontAlgn="ctr"/>
                      <a:r>
                        <a:rPr lang="ru-RU" sz="1400" b="1" i="0" u="none" strike="noStrike" dirty="0" smtClean="0">
                          <a:solidFill>
                            <a:srgbClr val="007E39"/>
                          </a:solidFill>
                          <a:latin typeface="Bookman Old Style"/>
                        </a:rPr>
                        <a:t>2020 год </a:t>
                      </a:r>
                      <a:endParaRPr lang="ru-RU" sz="14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8736">
                <a:tc>
                  <a:txBody>
                    <a:bodyPr/>
                    <a:lstStyle/>
                    <a:p>
                      <a:pPr algn="ctr" fontAlgn="ctr"/>
                      <a:r>
                        <a:rPr lang="ru-RU" sz="1600" b="1" i="0" u="none" strike="noStrike" dirty="0" smtClean="0">
                          <a:solidFill>
                            <a:srgbClr val="007E39"/>
                          </a:solidFill>
                          <a:latin typeface="Bookman Old Style"/>
                        </a:rPr>
                        <a:t>42 999,00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215">
                <a:tc>
                  <a:txBody>
                    <a:bodyPr/>
                    <a:lstStyle/>
                    <a:p>
                      <a:pPr algn="ctr" fontAlgn="ctr"/>
                      <a:r>
                        <a:rPr lang="ru-RU" sz="1600" b="1" i="0" u="none" strike="noStrike" dirty="0" smtClean="0">
                          <a:solidFill>
                            <a:srgbClr val="007E39"/>
                          </a:solidFill>
                          <a:latin typeface="Bookman Old Style"/>
                        </a:rPr>
                        <a:t>706,00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1010">
                <a:tc>
                  <a:txBody>
                    <a:bodyPr/>
                    <a:lstStyle/>
                    <a:p>
                      <a:pPr algn="ctr" fontAlgn="ctr"/>
                      <a:r>
                        <a:rPr lang="ru-RU" sz="1600" b="1" i="0" u="none" strike="noStrike" dirty="0">
                          <a:solidFill>
                            <a:srgbClr val="007E39"/>
                          </a:solidFill>
                          <a:latin typeface="Bookman Old Style"/>
                        </a:rPr>
                        <a:t>7 </a:t>
                      </a:r>
                      <a:r>
                        <a:rPr lang="ru-RU" sz="1600" b="1" i="0" u="none" strike="noStrike" dirty="0" smtClean="0">
                          <a:solidFill>
                            <a:srgbClr val="007E39"/>
                          </a:solidFill>
                          <a:latin typeface="Bookman Old Style"/>
                        </a:rPr>
                        <a:t>077,00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215">
                <a:tc>
                  <a:txBody>
                    <a:bodyPr/>
                    <a:lstStyle/>
                    <a:p>
                      <a:pPr algn="ctr" fontAlgn="ctr"/>
                      <a:r>
                        <a:rPr lang="ru-RU" sz="1600" b="1" i="0" u="none" strike="noStrike" dirty="0" smtClean="0">
                          <a:solidFill>
                            <a:srgbClr val="007E39"/>
                          </a:solidFill>
                          <a:latin typeface="Bookman Old Style"/>
                        </a:rPr>
                        <a:t>25 906,00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822">
                <a:tc>
                  <a:txBody>
                    <a:bodyPr/>
                    <a:lstStyle/>
                    <a:p>
                      <a:pPr algn="ctr" fontAlgn="ctr"/>
                      <a:r>
                        <a:rPr lang="ru-RU" sz="1600" b="1" i="0" u="none" strike="noStrike" dirty="0" smtClean="0">
                          <a:solidFill>
                            <a:srgbClr val="007E39"/>
                          </a:solidFill>
                          <a:latin typeface="Bookman Old Style"/>
                        </a:rPr>
                        <a:t>13 817,00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022">
                <a:tc>
                  <a:txBody>
                    <a:bodyPr/>
                    <a:lstStyle/>
                    <a:p>
                      <a:pPr algn="ctr" fontAlgn="ctr"/>
                      <a:r>
                        <a:rPr lang="ru-RU" sz="1600" b="1" i="0" u="none" strike="noStrike" dirty="0" smtClean="0">
                          <a:solidFill>
                            <a:srgbClr val="007E39"/>
                          </a:solidFill>
                          <a:latin typeface="Bookman Old Style"/>
                        </a:rPr>
                        <a:t>160,00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215">
                <a:tc>
                  <a:txBody>
                    <a:bodyPr/>
                    <a:lstStyle/>
                    <a:p>
                      <a:pPr algn="ctr" fontAlgn="ctr"/>
                      <a:r>
                        <a:rPr lang="ru-RU" sz="1600" b="1" i="0" u="none" strike="noStrike" dirty="0" smtClean="0">
                          <a:solidFill>
                            <a:srgbClr val="007E39"/>
                          </a:solidFill>
                          <a:latin typeface="Bookman Old Style"/>
                        </a:rPr>
                        <a:t>280 274,00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215">
                <a:tc>
                  <a:txBody>
                    <a:bodyPr/>
                    <a:lstStyle/>
                    <a:p>
                      <a:pPr algn="ctr" fontAlgn="ctr"/>
                      <a:r>
                        <a:rPr lang="ru-RU" sz="1600" b="1" i="0" u="none" strike="noStrike" dirty="0">
                          <a:solidFill>
                            <a:srgbClr val="007E39"/>
                          </a:solidFill>
                          <a:latin typeface="Bookman Old Style"/>
                        </a:rPr>
                        <a:t>29 </a:t>
                      </a:r>
                      <a:r>
                        <a:rPr lang="ru-RU" sz="1600" b="1" i="0" u="none" strike="noStrike" dirty="0" smtClean="0">
                          <a:solidFill>
                            <a:srgbClr val="007E39"/>
                          </a:solidFill>
                          <a:latin typeface="Bookman Old Style"/>
                        </a:rPr>
                        <a:t>578,00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215">
                <a:tc>
                  <a:txBody>
                    <a:bodyPr/>
                    <a:lstStyle/>
                    <a:p>
                      <a:pPr algn="ctr" fontAlgn="ctr"/>
                      <a:r>
                        <a:rPr lang="ru-RU" sz="1600" b="1" i="0" u="none" strike="noStrike" dirty="0">
                          <a:solidFill>
                            <a:srgbClr val="007E39"/>
                          </a:solidFill>
                          <a:latin typeface="Bookman Old Style"/>
                        </a:rPr>
                        <a:t>31 </a:t>
                      </a:r>
                      <a:r>
                        <a:rPr lang="ru-RU" sz="1600" b="1" i="0" u="none" strike="noStrike" dirty="0" smtClean="0">
                          <a:solidFill>
                            <a:srgbClr val="007E39"/>
                          </a:solidFill>
                          <a:latin typeface="Bookman Old Style"/>
                        </a:rPr>
                        <a:t>772,00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215">
                <a:tc>
                  <a:txBody>
                    <a:bodyPr/>
                    <a:lstStyle/>
                    <a:p>
                      <a:pPr algn="ctr" fontAlgn="ctr"/>
                      <a:r>
                        <a:rPr lang="ru-RU" sz="1600" b="1" i="0" u="none" strike="noStrike" dirty="0" smtClean="0">
                          <a:solidFill>
                            <a:srgbClr val="007E39"/>
                          </a:solidFill>
                          <a:latin typeface="Bookman Old Style"/>
                        </a:rPr>
                        <a:t>9 695,00</a:t>
                      </a:r>
                      <a:endParaRPr lang="ru-RU" sz="1600" b="1" i="0" u="none" strike="noStrike" dirty="0">
                        <a:solidFill>
                          <a:srgbClr val="007E39"/>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215">
                <a:tc>
                  <a:txBody>
                    <a:bodyPr/>
                    <a:lstStyle/>
                    <a:p>
                      <a:pPr algn="ctr" fontAlgn="ctr"/>
                      <a:r>
                        <a:rPr lang="ru-RU" sz="1600" b="1" i="0" u="none" strike="noStrike" dirty="0">
                          <a:solidFill>
                            <a:srgbClr val="007E39"/>
                          </a:solidFill>
                          <a:latin typeface="Bookman Old Style"/>
                        </a:rPr>
                        <a:t>2 200,00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8336">
                <a:tc>
                  <a:txBody>
                    <a:bodyPr/>
                    <a:lstStyle/>
                    <a:p>
                      <a:pPr algn="ctr" fontAlgn="ctr"/>
                      <a:r>
                        <a:rPr lang="ru-RU" sz="1600" b="1" i="0" u="none" strike="noStrike" dirty="0">
                          <a:solidFill>
                            <a:srgbClr val="007E39"/>
                          </a:solidFill>
                          <a:latin typeface="Bookman Old Style"/>
                        </a:rPr>
                        <a:t>1 100,00</a:t>
                      </a: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9215">
                <a:tc>
                  <a:txBody>
                    <a:bodyPr/>
                    <a:lstStyle/>
                    <a:p>
                      <a:pPr algn="ctr" fontAlgn="ctr"/>
                      <a:r>
                        <a:rPr lang="ru-RU" sz="1600" b="1" i="0" u="none" strike="noStrike" dirty="0" smtClean="0">
                          <a:solidFill>
                            <a:schemeClr val="tx1"/>
                          </a:solidFill>
                          <a:latin typeface="Bookman Old Style"/>
                        </a:rPr>
                        <a:t>445 284,00</a:t>
                      </a:r>
                      <a:endParaRPr lang="ru-RU" sz="1600" b="1" i="0" u="none" strike="noStrike" dirty="0">
                        <a:solidFill>
                          <a:schemeClr val="tx1"/>
                        </a:solidFill>
                        <a:latin typeface="Bookman Old Style"/>
                      </a:endParaRPr>
                    </a:p>
                  </a:txBody>
                  <a:tcPr marL="7223" marR="7223" marT="7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Диаграмма 3"/>
          <p:cNvGraphicFramePr>
            <a:graphicFrameLocks/>
          </p:cNvGraphicFramePr>
          <p:nvPr/>
        </p:nvGraphicFramePr>
        <p:xfrm>
          <a:off x="-2286000" y="381000"/>
          <a:ext cx="12065000" cy="5381625"/>
        </p:xfrm>
        <a:graphic>
          <a:graphicData uri="http://schemas.openxmlformats.org/presentationml/2006/ole">
            <mc:AlternateContent xmlns:mc="http://schemas.openxmlformats.org/markup-compatibility/2006">
              <mc:Choice xmlns:v="urn:schemas-microsoft-com:vml" Requires="v">
                <p:oleObj spid="_x0000_s154629" r:id="rId3" imgW="12065030" imgH="5377138" progId="">
                  <p:embed/>
                </p:oleObj>
              </mc:Choice>
              <mc:Fallback>
                <p:oleObj r:id="rId3" imgW="12065030" imgH="5377138" progId="">
                  <p:embed/>
                  <p:pic>
                    <p:nvPicPr>
                      <p:cNvPr id="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81000"/>
                        <a:ext cx="12065000" cy="5381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5" name="Диаграмма 3"/>
          <p:cNvGraphicFramePr>
            <a:graphicFrameLocks/>
          </p:cNvGraphicFramePr>
          <p:nvPr/>
        </p:nvGraphicFramePr>
        <p:xfrm>
          <a:off x="-50800" y="558800"/>
          <a:ext cx="8407400" cy="8255000"/>
        </p:xfrm>
        <a:graphic>
          <a:graphicData uri="http://schemas.openxmlformats.org/presentationml/2006/ole">
            <mc:AlternateContent xmlns:mc="http://schemas.openxmlformats.org/markup-compatibility/2006">
              <mc:Choice xmlns:v="urn:schemas-microsoft-com:vml" Requires="v">
                <p:oleObj spid="_x0000_s154630" r:id="rId5" imgW="8407113" imgH="8254699" progId="">
                  <p:embed/>
                </p:oleObj>
              </mc:Choice>
              <mc:Fallback>
                <p:oleObj r:id="rId5" imgW="8407113" imgH="8254699" progId="">
                  <p:embed/>
                  <p:pic>
                    <p:nvPicPr>
                      <p:cNvPr id="0"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558800"/>
                        <a:ext cx="8407400" cy="825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6" name="Диаграмма 5"/>
          <p:cNvGraphicFramePr>
            <a:graphicFrameLocks/>
          </p:cNvGraphicFramePr>
          <p:nvPr/>
        </p:nvGraphicFramePr>
        <p:xfrm>
          <a:off x="0" y="1071546"/>
          <a:ext cx="8864600" cy="7035800"/>
        </p:xfrm>
        <a:graphic>
          <a:graphicData uri="http://schemas.openxmlformats.org/presentationml/2006/ole">
            <mc:AlternateContent xmlns:mc="http://schemas.openxmlformats.org/markup-compatibility/2006">
              <mc:Choice xmlns:v="urn:schemas-microsoft-com:vml" Requires="v">
                <p:oleObj spid="_x0000_s154631" r:id="rId7" imgW="8864352" imgH="7035394" progId="">
                  <p:embed/>
                </p:oleObj>
              </mc:Choice>
              <mc:Fallback>
                <p:oleObj r:id="rId7" imgW="8864352" imgH="7035394" progId="">
                  <p:embed/>
                  <p:pic>
                    <p:nvPicPr>
                      <p:cNvPr id="0" name="Picture 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71546"/>
                        <a:ext cx="8864600" cy="703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57158" y="357166"/>
            <a:ext cx="8786842" cy="954107"/>
          </a:xfrm>
          <a:prstGeom prst="rect">
            <a:avLst/>
          </a:prstGeom>
          <a:noFill/>
        </p:spPr>
        <p:txBody>
          <a:bodyPr wrap="square" rtlCol="0">
            <a:spAutoFit/>
          </a:bodyPr>
          <a:lstStyle/>
          <a:p>
            <a:r>
              <a:rPr lang="ru-RU" sz="2800" b="1" i="1" spc="-100" dirty="0" smtClean="0">
                <a:ln w="3200">
                  <a:solidFill>
                    <a:srgbClr val="444D26">
                      <a:shade val="75000"/>
                      <a:alpha val="25000"/>
                    </a:srgbClr>
                  </a:solidFill>
                  <a:prstDash val="solid"/>
                  <a:round/>
                </a:ln>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Структура расходов бюджета </a:t>
            </a:r>
            <a:r>
              <a:rPr lang="ru-RU" b="1" i="1" dirty="0" smtClean="0">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800" b="1" i="1" spc="-100" dirty="0" smtClean="0">
                <a:ln w="3200">
                  <a:solidFill>
                    <a:srgbClr val="444D26">
                      <a:shade val="75000"/>
                      <a:alpha val="25000"/>
                    </a:srgbClr>
                  </a:solidFill>
                  <a:prstDash val="solid"/>
                  <a:round/>
                </a:ln>
                <a:solidFill>
                  <a:srgbClr val="007E3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городского округа Нижняя Салда на 2018 год, тыс. руб.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0" y="381000"/>
            <a:ext cx="9144000" cy="1143000"/>
          </a:xfrm>
        </p:spPr>
        <p:txBody>
          <a:bodyPr/>
          <a:lstStyle/>
          <a:p>
            <a:pPr algn="l">
              <a:buFont typeface="Georgia" pitchFamily="18" charset="0"/>
              <a:buNone/>
              <a:defRPr/>
            </a:pPr>
            <a:r>
              <a:rPr lang="ru-RU" sz="3200" i="1" dirty="0">
                <a:solidFill>
                  <a:srgbClr val="007E39"/>
                </a:solidFill>
                <a:effectLst>
                  <a:outerShdw blurRad="38100" dist="38100" dir="2700000" algn="tl">
                    <a:srgbClr val="000000">
                      <a:alpha val="43137"/>
                    </a:srgbClr>
                  </a:outerShdw>
                </a:effectLst>
                <a:latin typeface="Times New Roman" pitchFamily="18" charset="0"/>
                <a:cs typeface="Times New Roman" pitchFamily="18" charset="0"/>
              </a:rPr>
              <a:t>Раздел 0100 Общегосударственные вопросы</a:t>
            </a:r>
            <a:r>
              <a:rPr lang="ru-RU" sz="1600" dirty="0">
                <a:effectLst>
                  <a:outerShdw blurRad="38100" dist="38100" dir="2700000" algn="tl">
                    <a:srgbClr val="000000">
                      <a:alpha val="43137"/>
                    </a:srgbClr>
                  </a:outerShdw>
                </a:effectLst>
                <a:latin typeface="Times New Roman" pitchFamily="18" charset="0"/>
                <a:cs typeface="Times New Roman" pitchFamily="18" charset="0"/>
              </a:rPr>
              <a:t/>
            </a:r>
            <a:br>
              <a:rPr lang="ru-RU" sz="1600" dirty="0">
                <a:effectLst>
                  <a:outerShdw blurRad="38100" dist="38100" dir="2700000" algn="tl">
                    <a:srgbClr val="000000">
                      <a:alpha val="43137"/>
                    </a:srgbClr>
                  </a:outerShdw>
                </a:effectLst>
                <a:latin typeface="Times New Roman" pitchFamily="18" charset="0"/>
                <a:cs typeface="Times New Roman" pitchFamily="18" charset="0"/>
              </a:rPr>
            </a:br>
            <a:r>
              <a:rPr lang="ru-RU" sz="1600" dirty="0">
                <a:latin typeface="Times New Roman" pitchFamily="18" charset="0"/>
                <a:cs typeface="Times New Roman" pitchFamily="18" charset="0"/>
              </a:rPr>
              <a:t> </a:t>
            </a:r>
            <a:br>
              <a:rPr lang="ru-RU" sz="1600" dirty="0">
                <a:latin typeface="Times New Roman" pitchFamily="18" charset="0"/>
                <a:cs typeface="Times New Roman" pitchFamily="18" charset="0"/>
              </a:rPr>
            </a:br>
            <a:r>
              <a:rPr lang="ru-RU" sz="1600" dirty="0">
                <a:effectLst/>
                <a:latin typeface="Times New Roman" pitchFamily="18" charset="0"/>
                <a:cs typeface="Times New Roman" pitchFamily="18" charset="0"/>
              </a:rPr>
              <a:t>       В целом по разделу предусмотрены бюджетные ассигнования на 2018 год –  45 646,0 тыс. руб.</a:t>
            </a:r>
            <a:r>
              <a:rPr lang="ru-RU" sz="1600" dirty="0">
                <a:effectLst/>
              </a:rPr>
              <a:t>  </a:t>
            </a:r>
            <a:r>
              <a:rPr lang="ru-RU" sz="1600" dirty="0">
                <a:effectLst/>
                <a:latin typeface="Times New Roman" pitchFamily="18" charset="0"/>
                <a:cs typeface="Times New Roman" pitchFamily="18" charset="0"/>
              </a:rPr>
              <a:t>Раздел включает:</a:t>
            </a:r>
            <a:br>
              <a:rPr lang="ru-RU" sz="1600" dirty="0">
                <a:effectLst/>
                <a:latin typeface="Times New Roman" pitchFamily="18" charset="0"/>
                <a:cs typeface="Times New Roman" pitchFamily="18" charset="0"/>
              </a:rPr>
            </a:br>
            <a:r>
              <a:rPr lang="ru-RU" sz="1600" dirty="0">
                <a:solidFill>
                  <a:srgbClr val="007E39"/>
                </a:solidFill>
                <a:effectLst/>
                <a:latin typeface="Times New Roman" pitchFamily="18" charset="0"/>
                <a:cs typeface="Times New Roman" pitchFamily="18" charset="0"/>
              </a:rPr>
              <a:t>0102 Функционирование высшего должностного лица субъекта Российской Федерации и муниципального образования - </a:t>
            </a:r>
            <a:r>
              <a:rPr lang="ru-RU" sz="1800" dirty="0">
                <a:solidFill>
                  <a:schemeClr val="tx2">
                    <a:lumMod val="50000"/>
                  </a:schemeClr>
                </a:solidFill>
                <a:effectLst/>
                <a:latin typeface="Times New Roman" pitchFamily="18" charset="0"/>
                <a:cs typeface="Times New Roman" pitchFamily="18" charset="0"/>
              </a:rPr>
              <a:t>1 572 450 руб.</a:t>
            </a:r>
            <a:br>
              <a:rPr lang="ru-RU" sz="1800" dirty="0">
                <a:solidFill>
                  <a:schemeClr val="tx2">
                    <a:lumMod val="50000"/>
                  </a:schemeClr>
                </a:solidFill>
                <a:effectLst/>
                <a:latin typeface="Times New Roman" pitchFamily="18" charset="0"/>
                <a:cs typeface="Times New Roman" pitchFamily="18" charset="0"/>
              </a:rPr>
            </a:br>
            <a:r>
              <a:rPr lang="ru-RU" sz="1600" dirty="0">
                <a:solidFill>
                  <a:schemeClr val="tx2">
                    <a:lumMod val="50000"/>
                  </a:schemeClr>
                </a:solidFill>
                <a:effectLst/>
                <a:latin typeface="Times New Roman" pitchFamily="18" charset="0"/>
                <a:cs typeface="Times New Roman" pitchFamily="18" charset="0"/>
              </a:rPr>
              <a:t> </a:t>
            </a:r>
            <a:br>
              <a:rPr lang="ru-RU" sz="1600" dirty="0">
                <a:solidFill>
                  <a:schemeClr val="tx2">
                    <a:lumMod val="50000"/>
                  </a:schemeClr>
                </a:solidFill>
                <a:effectLst/>
                <a:latin typeface="Times New Roman" pitchFamily="18" charset="0"/>
                <a:cs typeface="Times New Roman" pitchFamily="18" charset="0"/>
              </a:rPr>
            </a:br>
            <a:r>
              <a:rPr lang="ru-RU" sz="1600" dirty="0">
                <a:solidFill>
                  <a:srgbClr val="007E39"/>
                </a:solidFill>
                <a:effectLst/>
                <a:latin typeface="Times New Roman" pitchFamily="18" charset="0"/>
                <a:cs typeface="Times New Roman" pitchFamily="18" charset="0"/>
              </a:rPr>
              <a:t>0103  Функционирование законодательных (представительных) органов государственной власти и представительных органов муниципальных образований (содержание и обеспечение деятельности аппарата Думы городского округа  и председателя)</a:t>
            </a:r>
            <a:r>
              <a:rPr lang="ru-RU" sz="1600" dirty="0">
                <a:effectLst/>
              </a:rPr>
              <a:t>–  </a:t>
            </a:r>
            <a:br>
              <a:rPr lang="ru-RU" sz="1600" dirty="0">
                <a:effectLst/>
              </a:rPr>
            </a:br>
            <a:r>
              <a:rPr lang="ru-RU" sz="1800" dirty="0">
                <a:solidFill>
                  <a:schemeClr val="tx2">
                    <a:lumMod val="50000"/>
                  </a:schemeClr>
                </a:solidFill>
                <a:effectLst/>
                <a:latin typeface="Times New Roman" pitchFamily="18" charset="0"/>
                <a:cs typeface="Times New Roman" pitchFamily="18" charset="0"/>
              </a:rPr>
              <a:t>1 622 052 руб.</a:t>
            </a:r>
            <a:r>
              <a:rPr lang="ru-RU" sz="1600" dirty="0">
                <a:solidFill>
                  <a:schemeClr val="tx2">
                    <a:lumMod val="50000"/>
                  </a:schemeClr>
                </a:solidFill>
                <a:effectLst/>
                <a:latin typeface="Times New Roman" pitchFamily="18" charset="0"/>
                <a:cs typeface="Times New Roman" pitchFamily="18" charset="0"/>
              </a:rPr>
              <a:t/>
            </a:r>
            <a:br>
              <a:rPr lang="ru-RU" sz="1600" dirty="0">
                <a:solidFill>
                  <a:schemeClr val="tx2">
                    <a:lumMod val="50000"/>
                  </a:schemeClr>
                </a:solidFill>
                <a:effectLst/>
                <a:latin typeface="Times New Roman" pitchFamily="18" charset="0"/>
                <a:cs typeface="Times New Roman" pitchFamily="18" charset="0"/>
              </a:rPr>
            </a:br>
            <a:r>
              <a:rPr lang="ru-RU" sz="1600" dirty="0">
                <a:solidFill>
                  <a:schemeClr val="tx2">
                    <a:lumMod val="50000"/>
                  </a:schemeClr>
                </a:solidFill>
                <a:effectLst/>
                <a:latin typeface="Times New Roman" pitchFamily="18" charset="0"/>
                <a:cs typeface="Times New Roman" pitchFamily="18" charset="0"/>
              </a:rPr>
              <a:t> </a:t>
            </a:r>
            <a:br>
              <a:rPr lang="ru-RU" sz="1600" dirty="0">
                <a:solidFill>
                  <a:schemeClr val="tx2">
                    <a:lumMod val="50000"/>
                  </a:schemeClr>
                </a:solidFill>
                <a:effectLst/>
                <a:latin typeface="Times New Roman" pitchFamily="18" charset="0"/>
                <a:cs typeface="Times New Roman" pitchFamily="18" charset="0"/>
              </a:rPr>
            </a:br>
            <a:r>
              <a:rPr lang="ru-RU" sz="1600" dirty="0">
                <a:solidFill>
                  <a:srgbClr val="007E39"/>
                </a:solidFill>
                <a:effectLst/>
                <a:latin typeface="Times New Roman" pitchFamily="18" charset="0"/>
                <a:cs typeface="Times New Roman" pitchFamily="18" charset="0"/>
              </a:rPr>
              <a:t>0104 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 (содержание и обеспечение деятельности администрации городского округа)</a:t>
            </a:r>
            <a:r>
              <a:rPr lang="ru-RU" sz="1600" dirty="0">
                <a:effectLst/>
              </a:rPr>
              <a:t> – </a:t>
            </a:r>
            <a:r>
              <a:rPr lang="ru-RU" sz="1800" dirty="0">
                <a:solidFill>
                  <a:schemeClr val="tx2">
                    <a:lumMod val="50000"/>
                  </a:schemeClr>
                </a:solidFill>
                <a:effectLst/>
                <a:latin typeface="Times New Roman" pitchFamily="18" charset="0"/>
                <a:cs typeface="Times New Roman" pitchFamily="18" charset="0"/>
              </a:rPr>
              <a:t>26 248 159 руб., </a:t>
            </a:r>
            <a:br>
              <a:rPr lang="ru-RU" sz="1800" dirty="0">
                <a:solidFill>
                  <a:schemeClr val="tx2">
                    <a:lumMod val="50000"/>
                  </a:schemeClr>
                </a:solidFill>
                <a:effectLst/>
                <a:latin typeface="Times New Roman" pitchFamily="18" charset="0"/>
                <a:cs typeface="Times New Roman" pitchFamily="18" charset="0"/>
              </a:rPr>
            </a:br>
            <a:r>
              <a:rPr lang="ru-RU" sz="1600" dirty="0">
                <a:effectLst/>
              </a:rPr>
              <a:t/>
            </a:r>
            <a:br>
              <a:rPr lang="ru-RU" sz="1600" dirty="0">
                <a:effectLst/>
              </a:rPr>
            </a:br>
            <a:r>
              <a:rPr lang="ru-RU" sz="1600" dirty="0">
                <a:solidFill>
                  <a:srgbClr val="007E39"/>
                </a:solidFill>
                <a:effectLst/>
                <a:latin typeface="Times New Roman" pitchFamily="18" charset="0"/>
                <a:cs typeface="Times New Roman" pitchFamily="18" charset="0"/>
              </a:rPr>
              <a:t>0105 Судебная система -</a:t>
            </a:r>
            <a:r>
              <a:rPr lang="ru-RU" sz="1800" dirty="0">
                <a:solidFill>
                  <a:schemeClr val="tx2">
                    <a:lumMod val="50000"/>
                  </a:schemeClr>
                </a:solidFill>
                <a:effectLst/>
                <a:latin typeface="Times New Roman" pitchFamily="18" charset="0"/>
                <a:cs typeface="Times New Roman" pitchFamily="18" charset="0"/>
              </a:rPr>
              <a:t>134 400 руб. </a:t>
            </a:r>
            <a:r>
              <a:rPr lang="ru-RU" sz="1600" dirty="0">
                <a:solidFill>
                  <a:schemeClr val="tx2">
                    <a:lumMod val="50000"/>
                  </a:schemeClr>
                </a:solidFill>
                <a:effectLst/>
                <a:latin typeface="Times New Roman" pitchFamily="18" charset="0"/>
                <a:cs typeface="Times New Roman" pitchFamily="18" charset="0"/>
              </a:rPr>
              <a:t>на составление списков кандидатов в присяжные заседатели федеральных судов,</a:t>
            </a:r>
            <a:br>
              <a:rPr lang="ru-RU" sz="1600" dirty="0">
                <a:solidFill>
                  <a:schemeClr val="tx2">
                    <a:lumMod val="50000"/>
                  </a:schemeClr>
                </a:solidFill>
                <a:effectLst/>
                <a:latin typeface="Times New Roman" pitchFamily="18" charset="0"/>
                <a:cs typeface="Times New Roman" pitchFamily="18" charset="0"/>
              </a:rPr>
            </a:br>
            <a:r>
              <a:rPr lang="ru-RU" sz="1600" dirty="0">
                <a:effectLst/>
              </a:rPr>
              <a:t> </a:t>
            </a:r>
            <a:br>
              <a:rPr lang="ru-RU" sz="1600" dirty="0">
                <a:effectLst/>
              </a:rPr>
            </a:br>
            <a:r>
              <a:rPr lang="ru-RU" sz="1600" dirty="0">
                <a:solidFill>
                  <a:srgbClr val="007E39"/>
                </a:solidFill>
                <a:effectLst/>
                <a:latin typeface="Times New Roman" pitchFamily="18" charset="0"/>
                <a:cs typeface="Times New Roman" pitchFamily="18" charset="0"/>
              </a:rPr>
              <a:t>0106 Обеспечение деятельности финансовых, налоговых и таможенных органов и органов финансового (финансово-бюджетного) надзора (ФУ и КРК) </a:t>
            </a:r>
            <a:r>
              <a:rPr lang="ru-RU" sz="1600" dirty="0">
                <a:effectLst/>
              </a:rPr>
              <a:t>-</a:t>
            </a:r>
            <a:r>
              <a:rPr lang="ru-RU" sz="1600" dirty="0">
                <a:solidFill>
                  <a:schemeClr val="tx2">
                    <a:lumMod val="50000"/>
                  </a:schemeClr>
                </a:solidFill>
                <a:effectLst/>
                <a:latin typeface="Times New Roman" pitchFamily="18" charset="0"/>
                <a:cs typeface="Times New Roman" pitchFamily="18" charset="0"/>
              </a:rPr>
              <a:t>6 406 561,00 руб.,  </a:t>
            </a:r>
            <a:br>
              <a:rPr lang="ru-RU" sz="1600" dirty="0">
                <a:solidFill>
                  <a:schemeClr val="tx2">
                    <a:lumMod val="50000"/>
                  </a:schemeClr>
                </a:solidFill>
                <a:effectLst/>
                <a:latin typeface="Times New Roman" pitchFamily="18" charset="0"/>
                <a:cs typeface="Times New Roman" pitchFamily="18" charset="0"/>
              </a:rPr>
            </a:br>
            <a:r>
              <a:rPr lang="ru-RU" sz="1600" dirty="0">
                <a:effectLst/>
              </a:rPr>
              <a:t> </a:t>
            </a:r>
            <a:br>
              <a:rPr lang="ru-RU" sz="1600" dirty="0">
                <a:effectLst/>
              </a:rPr>
            </a:br>
            <a:r>
              <a:rPr lang="ru-RU" sz="1600" dirty="0">
                <a:solidFill>
                  <a:srgbClr val="007E39"/>
                </a:solidFill>
                <a:effectLst/>
                <a:latin typeface="Times New Roman" pitchFamily="18" charset="0"/>
                <a:cs typeface="Times New Roman" pitchFamily="18" charset="0"/>
              </a:rPr>
              <a:t>0111 Резервные фонды </a:t>
            </a:r>
            <a:r>
              <a:rPr lang="ru-RU" sz="1600" dirty="0">
                <a:effectLst/>
              </a:rPr>
              <a:t>-</a:t>
            </a:r>
            <a:r>
              <a:rPr lang="ru-RU" sz="1800" dirty="0">
                <a:solidFill>
                  <a:schemeClr val="tx2">
                    <a:lumMod val="50000"/>
                  </a:schemeClr>
                </a:solidFill>
                <a:effectLst/>
                <a:latin typeface="Times New Roman" pitchFamily="18" charset="0"/>
                <a:cs typeface="Times New Roman" pitchFamily="18" charset="0"/>
              </a:rPr>
              <a:t>100 000 руб.</a:t>
            </a:r>
            <a:br>
              <a:rPr lang="ru-RU" sz="1800" dirty="0">
                <a:solidFill>
                  <a:schemeClr val="tx2">
                    <a:lumMod val="50000"/>
                  </a:schemeClr>
                </a:solidFill>
                <a:effectLst/>
                <a:latin typeface="Times New Roman" pitchFamily="18" charset="0"/>
                <a:cs typeface="Times New Roman" pitchFamily="18" charset="0"/>
              </a:rPr>
            </a:br>
            <a:r>
              <a:rPr lang="ru-RU" sz="1600" dirty="0"/>
              <a:t> </a:t>
            </a:r>
            <a:br>
              <a:rPr lang="ru-RU" sz="1600" dirty="0"/>
            </a:br>
            <a:r>
              <a:rPr lang="ru-RU" sz="1600" dirty="0"/>
              <a:t> </a:t>
            </a:r>
            <a:br>
              <a:rPr lang="ru-RU" sz="1600" dirty="0"/>
            </a:br>
            <a:endParaRPr lang="ru-RU" sz="16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152400" y="228600"/>
            <a:ext cx="8763000" cy="1143000"/>
          </a:xfrm>
        </p:spPr>
        <p:txBody>
          <a:bodyPr/>
          <a:lstStyle/>
          <a:p>
            <a:pPr algn="l">
              <a:buFont typeface="Georgia" pitchFamily="18" charset="0"/>
              <a:buNone/>
              <a:defRPr/>
            </a:pPr>
            <a:r>
              <a:rPr lang="ru-RU" sz="1600" dirty="0">
                <a:solidFill>
                  <a:srgbClr val="007E39"/>
                </a:solidFill>
                <a:effectLst/>
                <a:latin typeface="Times New Roman" pitchFamily="18" charset="0"/>
                <a:cs typeface="Times New Roman" pitchFamily="18" charset="0"/>
              </a:rPr>
              <a:t>       0113 Другие общегосударственные вопросы</a:t>
            </a:r>
            <a:br>
              <a:rPr lang="ru-RU" sz="1600" dirty="0">
                <a:solidFill>
                  <a:srgbClr val="007E39"/>
                </a:solidFill>
                <a:effectLst/>
                <a:latin typeface="Times New Roman" pitchFamily="18" charset="0"/>
                <a:cs typeface="Times New Roman" pitchFamily="18" charset="0"/>
              </a:rPr>
            </a:br>
            <a:r>
              <a:rPr lang="ru-RU" sz="1400" dirty="0">
                <a:effectLst/>
              </a:rPr>
              <a:t> </a:t>
            </a:r>
            <a:br>
              <a:rPr lang="ru-RU" sz="1400" dirty="0">
                <a:effectLst/>
              </a:rPr>
            </a:br>
            <a:r>
              <a:rPr lang="ru-RU" sz="1500" dirty="0">
                <a:effectLst/>
                <a:latin typeface="Times New Roman" pitchFamily="18" charset="0"/>
                <a:cs typeface="Times New Roman" pitchFamily="18" charset="0"/>
              </a:rPr>
              <a:t>       В целом по данному подразделу предусмотрены бюджетные ассигнования на 2018 год –    9 562 337 руб. в т.ч. субвенции из областного бюджета составляют 347 400 руб., и направляются на:</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-осуществление государственного полномочия  по  создание административных комиссий и по определению перечня должностных лиц, уполномоченных составлять протоколы об административных правонарушениях, предусмотренных законом Свердловской области в сумме  - 106 500 руб., </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осуществление государственных полномочий органами местного самоуправления по хранению, комплектованию, учету и использованию архивных документов, относящихся к государственной собственности Свердловской области - 241 000 </a:t>
            </a:r>
            <a:r>
              <a:rPr lang="ru-RU" sz="1500" dirty="0" err="1">
                <a:effectLst/>
                <a:latin typeface="Times New Roman" pitchFamily="18" charset="0"/>
                <a:cs typeface="Times New Roman" pitchFamily="18" charset="0"/>
              </a:rPr>
              <a:t>руб</a:t>
            </a:r>
            <a:r>
              <a:rPr lang="ru-RU" sz="1500" dirty="0">
                <a:effectLst/>
                <a:latin typeface="Times New Roman" pitchFamily="18" charset="0"/>
                <a:cs typeface="Times New Roman" pitchFamily="18" charset="0"/>
              </a:rPr>
              <a:t>, </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По подразделу 0113 предусмотрено финансирование 2 муниципальных программ.</a:t>
            </a:r>
            <a:br>
              <a:rPr lang="ru-RU" sz="1500" dirty="0">
                <a:effectLst/>
                <a:latin typeface="Times New Roman" pitchFamily="18" charset="0"/>
                <a:cs typeface="Times New Roman" pitchFamily="18" charset="0"/>
              </a:rPr>
            </a:br>
            <a:r>
              <a:rPr lang="ru-RU" sz="1500" i="1" dirty="0">
                <a:effectLst/>
                <a:latin typeface="Times New Roman" pitchFamily="18" charset="0"/>
                <a:cs typeface="Times New Roman" pitchFamily="18" charset="0"/>
              </a:rPr>
              <a:t>Муниципальная программа «Повышение эффективности управления муниципальной собственностью городского округа Нижняя Салда до 2020 года»</a:t>
            </a:r>
            <a:r>
              <a:rPr lang="ru-RU" sz="1500" dirty="0">
                <a:effectLst/>
                <a:latin typeface="Times New Roman" pitchFamily="18" charset="0"/>
                <a:cs typeface="Times New Roman" pitchFamily="18" charset="0"/>
              </a:rPr>
              <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На реализацию  данной программы предусмотрены бюджетные ассигнования на 2018 год- 920 945 руб., </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По данной программе большая часть расходов (80%) направлены на содержание  муниципального имущества (Ленина 26, Строителей 21а,34, Фрунзе 137,137а, Ломоносова11-3,40, Парижской коммуны 4),  а также на  финансирование мероприятий по проведению технической инвентаризации и постановки на кадастровый учет муниципального имущества</a:t>
            </a:r>
            <a:br>
              <a:rPr lang="ru-RU" sz="1500" dirty="0">
                <a:effectLst/>
                <a:latin typeface="Times New Roman" pitchFamily="18" charset="0"/>
                <a:cs typeface="Times New Roman" pitchFamily="18" charset="0"/>
              </a:rPr>
            </a:br>
            <a:r>
              <a:rPr lang="ru-RU" sz="1500" i="1" dirty="0">
                <a:effectLst/>
                <a:latin typeface="Times New Roman" pitchFamily="18" charset="0"/>
                <a:cs typeface="Times New Roman" pitchFamily="18" charset="0"/>
              </a:rPr>
              <a:t>Муниципальная программа "Общегосударственные вопросы"</a:t>
            </a:r>
            <a:r>
              <a:rPr lang="ru-RU" sz="1500" dirty="0">
                <a:effectLst/>
                <a:latin typeface="Times New Roman" pitchFamily="18" charset="0"/>
                <a:cs typeface="Times New Roman" pitchFamily="18" charset="0"/>
              </a:rPr>
              <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На реализацию  данной программы предусмотрены бюджетные ассигнования на 2018 год –    8 641 392 руб., в том числе субвенции из областного бюджета -347 400 </a:t>
            </a:r>
            <a:r>
              <a:rPr lang="ru-RU" sz="1500" dirty="0" err="1">
                <a:effectLst/>
                <a:latin typeface="Times New Roman" pitchFamily="18" charset="0"/>
                <a:cs typeface="Times New Roman" pitchFamily="18" charset="0"/>
              </a:rPr>
              <a:t>руб</a:t>
            </a:r>
            <a:r>
              <a:rPr lang="ru-RU" sz="1500" dirty="0">
                <a:effectLst/>
                <a:latin typeface="Times New Roman" pitchFamily="18" charset="0"/>
                <a:cs typeface="Times New Roman" pitchFamily="18" charset="0"/>
              </a:rPr>
              <a:t>, на создание административных комиссий и хранение и комплектование архивных документов.</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По данной программе предусматривается расходы на пенсионное обеспечение муниципальных служащих,  на обеспечение деятельности подведомственных учреждений: МКУ "Архив городского округа Нижняя Салда", МКУ "Служба муниципального заказа".</a:t>
            </a:r>
            <a:br>
              <a:rPr lang="ru-RU" sz="1500" dirty="0">
                <a:effectLst/>
                <a:latin typeface="Times New Roman" pitchFamily="18" charset="0"/>
                <a:cs typeface="Times New Roman" pitchFamily="18" charset="0"/>
              </a:rPr>
            </a:br>
            <a:r>
              <a:rPr lang="ru-RU" sz="1400" dirty="0">
                <a:effectLst/>
              </a:rPr>
              <a:t> </a:t>
            </a:r>
            <a:br>
              <a:rPr lang="ru-RU" sz="1400" dirty="0">
                <a:effectLst/>
              </a:rPr>
            </a:br>
            <a:r>
              <a:rPr lang="ru-RU" sz="1400" dirty="0"/>
              <a:t> </a:t>
            </a:r>
            <a:br>
              <a:rPr lang="ru-RU" sz="1400" dirty="0"/>
            </a:br>
            <a:endParaRPr lang="ru-RU" sz="1400" dirty="0">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228600" y="457200"/>
            <a:ext cx="8686800" cy="914400"/>
          </a:xfrm>
        </p:spPr>
        <p:txBody>
          <a:bodyPr/>
          <a:lstStyle/>
          <a:p>
            <a:pPr algn="l">
              <a:buFont typeface="Georgia" pitchFamily="18" charset="0"/>
              <a:buNone/>
              <a:defRPr/>
            </a:pPr>
            <a:r>
              <a:rPr lang="ru-RU" sz="2800" i="1" dirty="0">
                <a:solidFill>
                  <a:srgbClr val="007E39"/>
                </a:solidFill>
                <a:effectLst/>
                <a:latin typeface="Times New Roman" pitchFamily="18" charset="0"/>
                <a:cs typeface="Times New Roman" pitchFamily="18" charset="0"/>
              </a:rPr>
              <a:t>    Раздел 0203 Мобилизационная и вневойсковая подготовка</a:t>
            </a:r>
            <a:r>
              <a:rPr lang="ru-RU" sz="1400" dirty="0">
                <a:effectLst/>
              </a:rPr>
              <a:t/>
            </a:r>
            <a:br>
              <a:rPr lang="ru-RU" sz="1400" dirty="0">
                <a:effectLst/>
              </a:rPr>
            </a:br>
            <a:r>
              <a:rPr lang="ru-RU" sz="1400" dirty="0">
                <a:effectLst/>
              </a:rPr>
              <a:t> </a:t>
            </a:r>
            <a:br>
              <a:rPr lang="ru-RU" sz="1400" dirty="0">
                <a:effectLst/>
              </a:rPr>
            </a:br>
            <a:r>
              <a:rPr lang="ru-RU" sz="1600" dirty="0">
                <a:effectLst/>
                <a:latin typeface="Times New Roman" pitchFamily="18" charset="0"/>
                <a:cs typeface="Times New Roman" pitchFamily="18" charset="0"/>
              </a:rPr>
              <a:t>    По данному подразделу предусмотрены бюджетные ассигнования на осуществление первичного воинского учета на территориях, где отсутствуют военные комиссариаты –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673 000,00 руб.     Подраздел финансируется за счет субвенций городскому округу из федерального бюджета.</a:t>
            </a:r>
            <a:br>
              <a:rPr lang="ru-RU" sz="1600" dirty="0">
                <a:effectLst/>
                <a:latin typeface="Times New Roman" pitchFamily="18" charset="0"/>
                <a:cs typeface="Times New Roman" pitchFamily="18" charset="0"/>
              </a:rPr>
            </a:br>
            <a:r>
              <a:rPr lang="ru-RU" sz="1400" dirty="0">
                <a:effectLst/>
              </a:rPr>
              <a:t> </a:t>
            </a:r>
            <a:br>
              <a:rPr lang="ru-RU" sz="1400" dirty="0">
                <a:effectLst/>
              </a:rPr>
            </a:br>
            <a:r>
              <a:rPr lang="ru-RU" sz="2800" i="1" dirty="0">
                <a:solidFill>
                  <a:srgbClr val="007E39"/>
                </a:solidFill>
                <a:effectLst/>
                <a:latin typeface="Times New Roman" pitchFamily="18" charset="0"/>
                <a:cs typeface="Times New Roman" pitchFamily="18" charset="0"/>
              </a:rPr>
              <a:t>Раздел 0300 Национальная безопасность и правоохранительная деятельность</a:t>
            </a:r>
            <a:r>
              <a:rPr lang="ru-RU" sz="1400" dirty="0">
                <a:effectLst/>
              </a:rPr>
              <a:t/>
            </a:r>
            <a:br>
              <a:rPr lang="ru-RU" sz="1400" dirty="0">
                <a:effectLst/>
              </a:rPr>
            </a:br>
            <a:r>
              <a:rPr lang="ru-RU" sz="1400" dirty="0">
                <a:effectLst/>
              </a:rPr>
              <a:t> </a:t>
            </a:r>
            <a:br>
              <a:rPr lang="ru-RU" sz="1400" dirty="0">
                <a:effectLst/>
              </a:rPr>
            </a:br>
            <a:r>
              <a:rPr lang="ru-RU" sz="1600" dirty="0">
                <a:effectLst/>
                <a:latin typeface="Times New Roman" pitchFamily="18" charset="0"/>
                <a:cs typeface="Times New Roman" pitchFamily="18" charset="0"/>
              </a:rPr>
              <a:t>       В целом по разделу предусмотрены бюджетные ассигнования на 2018 год –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7 510 833,00 руб. Раздел финансируется за счет собственных средств, поступления из вышестоящих бюджетов не предусматриваются. Все расходы – программные.</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 </a:t>
            </a:r>
            <a:br>
              <a:rPr lang="ru-RU" sz="1600" dirty="0">
                <a:effectLst/>
                <a:latin typeface="Times New Roman" pitchFamily="18" charset="0"/>
                <a:cs typeface="Times New Roman" pitchFamily="18" charset="0"/>
              </a:rPr>
            </a:br>
            <a:r>
              <a:rPr lang="ru-RU" sz="1400" dirty="0">
                <a:solidFill>
                  <a:srgbClr val="007E39"/>
                </a:solidFill>
                <a:effectLst/>
              </a:rPr>
              <a:t>0309 Защита населения и территории от чрезвычайных ситуаций природного и техногенного характера, гражданская оборона</a:t>
            </a:r>
            <a:br>
              <a:rPr lang="ru-RU" sz="1400" dirty="0">
                <a:solidFill>
                  <a:srgbClr val="007E39"/>
                </a:solidFill>
                <a:effectLst/>
              </a:rPr>
            </a:br>
            <a:r>
              <a:rPr lang="ru-RU" sz="1400" dirty="0">
                <a:effectLst/>
              </a:rPr>
              <a:t> </a:t>
            </a:r>
            <a:r>
              <a:rPr lang="ru-RU" sz="1400" dirty="0">
                <a:effectLst/>
                <a:latin typeface="Times New Roman" pitchFamily="18" charset="0"/>
                <a:cs typeface="Times New Roman" pitchFamily="18" charset="0"/>
              </a:rPr>
              <a:t>     В целом по подразделу предусмотрены бюджетные ассигнования на 2018год –   6 550 130,00 руб.( в том числе на содержание МКУ– 5 905 149 руб.), в рамках муниципальной программы «Развитие гражданской обороны, защиты населения и территории городского округа Нижняя Салда от чрезвычайных ситуаций природного и техногенного характера, обеспечение пожарной безопасности и безопасности людей на водных объектах на 2014-2020 годы» и ее подпрограмма «Гражданская оборона и предупреждение чрезвычайных ситуаций на территории городского округа Нижняя Салда на 2014-2020 годы».    </a:t>
            </a:r>
            <a:br>
              <a:rPr lang="ru-RU" sz="1400" dirty="0">
                <a:effectLst/>
                <a:latin typeface="Times New Roman" pitchFamily="18" charset="0"/>
                <a:cs typeface="Times New Roman" pitchFamily="18" charset="0"/>
              </a:rPr>
            </a:br>
            <a:endParaRPr lang="ru-RU" sz="1400" dirty="0">
              <a:effectLst/>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0" y="381000"/>
            <a:ext cx="9144000" cy="1143000"/>
          </a:xfrm>
        </p:spPr>
        <p:txBody>
          <a:bodyPr/>
          <a:lstStyle/>
          <a:p>
            <a:pPr algn="l">
              <a:buFont typeface="Georgia" pitchFamily="18" charset="0"/>
              <a:buNone/>
              <a:defRPr/>
            </a:pPr>
            <a:r>
              <a:rPr lang="ru-RU" sz="28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    	</a:t>
            </a:r>
            <a:r>
              <a:rPr lang="ru-RU" sz="1800" dirty="0">
                <a:solidFill>
                  <a:srgbClr val="007E39"/>
                </a:solidFill>
                <a:effectLst/>
                <a:latin typeface="Times New Roman" pitchFamily="18" charset="0"/>
                <a:cs typeface="Times New Roman" pitchFamily="18" charset="0"/>
              </a:rPr>
              <a:t>0310 Обеспечение пожарной безопасности</a:t>
            </a:r>
            <a:br>
              <a:rPr lang="ru-RU" sz="1800" dirty="0">
                <a:solidFill>
                  <a:srgbClr val="007E39"/>
                </a:solidFill>
                <a:effectLst/>
                <a:latin typeface="Times New Roman" pitchFamily="18" charset="0"/>
                <a:cs typeface="Times New Roman" pitchFamily="18" charset="0"/>
              </a:rPr>
            </a:br>
            <a:r>
              <a:rPr lang="ru-RU" sz="1600" dirty="0">
                <a:effectLst/>
              </a:rPr>
              <a:t> </a:t>
            </a:r>
            <a:br>
              <a:rPr lang="ru-RU" sz="1600" dirty="0">
                <a:effectLst/>
              </a:rPr>
            </a:br>
            <a:r>
              <a:rPr lang="ru-RU" sz="1600" dirty="0">
                <a:effectLst/>
                <a:latin typeface="Times New Roman" pitchFamily="18" charset="0"/>
                <a:cs typeface="Times New Roman" pitchFamily="18" charset="0"/>
              </a:rPr>
              <a:t>    По подразделу предусмотрены бюджетные ассигнования для реализации на 2018 год –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572 703 руб., в рамках  муниципальной программы  «Развитие гражданской обороны, защиты населения и территории городского округа Нижняя Салда от чрезвычайных ситуаций природного и техногенного характера, обеспечение пожарной безопасности и безопасности людей на водных объектах на 2014-2020 годы» и ее подпрограммы «Обеспечение первичных мер пожарной безопасности на территории городского округа Нижняя Салда»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
            </a:r>
            <a:br>
              <a:rPr lang="ru-RU" sz="1600" dirty="0">
                <a:effectLst/>
                <a:latin typeface="Times New Roman" pitchFamily="18" charset="0"/>
                <a:cs typeface="Times New Roman" pitchFamily="18" charset="0"/>
              </a:rPr>
            </a:br>
            <a:r>
              <a:rPr lang="ru-RU" sz="1600" dirty="0">
                <a:effectLst/>
              </a:rPr>
              <a:t>	</a:t>
            </a:r>
            <a:r>
              <a:rPr lang="ru-RU" sz="1600" dirty="0">
                <a:effectLst/>
                <a:latin typeface="Times New Roman" pitchFamily="18" charset="0"/>
                <a:cs typeface="Times New Roman" pitchFamily="18" charset="0"/>
              </a:rPr>
              <a:t> </a:t>
            </a:r>
            <a:r>
              <a:rPr lang="ru-RU" sz="1800" dirty="0">
                <a:solidFill>
                  <a:srgbClr val="007E39"/>
                </a:solidFill>
                <a:effectLst/>
                <a:latin typeface="Times New Roman" pitchFamily="18" charset="0"/>
                <a:cs typeface="Times New Roman" pitchFamily="18" charset="0"/>
              </a:rPr>
              <a:t>0314 Другие вопросы в области национальной безопасности и правоохранительной деятельности</a:t>
            </a:r>
            <a:br>
              <a:rPr lang="ru-RU" sz="1800" dirty="0">
                <a:solidFill>
                  <a:srgbClr val="007E39"/>
                </a:solidFill>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     В целом по данному подразделу предусмотрены бюджетные ассигнования на 2018 год – 388 000 руб. Все расходы за счет средств местного бюджета.</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    Расходы запланированы в рамках реализации двух муниципальных  программ :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 Муниципальная программа "Профилактика правонарушений в городском округе Нижняя Салда до 2020 года"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По данной программе   предусмотрены бюджетные ассигнования на  2018год – 228 000руб.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на установку средств видеонаблюдения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 Муниципальная программа «Гармонизация межнациональных отношений, профилактика экстремизма и терроризма на территории городского округа Нижняя Салда на 2015- 2020 годы"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По данной программе   предусмотрены бюджетные ассигнования на  2018 год – 160 000руб., на установку домофонов в образовательных учреждениях.</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228600" y="0"/>
            <a:ext cx="8458200" cy="1143000"/>
          </a:xfrm>
        </p:spPr>
        <p:txBody>
          <a:bodyPr/>
          <a:lstStyle/>
          <a:p>
            <a:pPr>
              <a:buFont typeface="Georgia" pitchFamily="18" charset="0"/>
              <a:buNone/>
              <a:defRPr/>
            </a:pPr>
            <a:r>
              <a:rPr lang="ru-RU" sz="28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Bookman Old Style"/>
              </a:rPr>
              <a:t/>
            </a:r>
            <a:br>
              <a:rPr lang="ru-RU" sz="28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Bookman Old Style"/>
              </a:rPr>
            </a:br>
            <a:r>
              <a:rPr lang="ru-RU" sz="32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Раздел 0400 Национальная экономика</a:t>
            </a:r>
            <a:r>
              <a:rPr lang="ru-RU" sz="3200" dirty="0">
                <a:latin typeface="Times New Roman" pitchFamily="18" charset="0"/>
                <a:cs typeface="Times New Roman" pitchFamily="18" charset="0"/>
              </a:rPr>
              <a:t/>
            </a:r>
            <a:br>
              <a:rPr lang="ru-RU" sz="3200" dirty="0">
                <a:latin typeface="Times New Roman" pitchFamily="18" charset="0"/>
                <a:cs typeface="Times New Roman" pitchFamily="18" charset="0"/>
              </a:rPr>
            </a:br>
            <a:endParaRPr lang="ru-RU" sz="3200" dirty="0">
              <a:latin typeface="Times New Roman" pitchFamily="18" charset="0"/>
              <a:cs typeface="Times New Roman" pitchFamily="18" charset="0"/>
            </a:endParaRPr>
          </a:p>
        </p:txBody>
      </p:sp>
      <p:graphicFrame>
        <p:nvGraphicFramePr>
          <p:cNvPr id="3" name="Таблица 2">
            <a:extLst/>
          </p:cNvPr>
          <p:cNvGraphicFramePr>
            <a:graphicFrameLocks noGrp="1"/>
          </p:cNvGraphicFramePr>
          <p:nvPr/>
        </p:nvGraphicFramePr>
        <p:xfrm>
          <a:off x="381000" y="762000"/>
          <a:ext cx="8229600" cy="6089651"/>
        </p:xfrm>
        <a:graphic>
          <a:graphicData uri="http://schemas.openxmlformats.org/drawingml/2006/table">
            <a:tbl>
              <a:tblPr/>
              <a:tblGrid>
                <a:gridCol w="4038600">
                  <a:extLst>
                    <a:ext uri="{9D8B030D-6E8A-4147-A177-3AD203B41FA5}">
                      <a16:colId xmlns:a16="http://schemas.microsoft.com/office/drawing/2014/main" xmlns="" val="20000"/>
                    </a:ext>
                  </a:extLst>
                </a:gridCol>
                <a:gridCol w="4191000">
                  <a:extLst>
                    <a:ext uri="{9D8B030D-6E8A-4147-A177-3AD203B41FA5}">
                      <a16:colId xmlns:a16="http://schemas.microsoft.com/office/drawing/2014/main" xmlns="" val="20001"/>
                    </a:ext>
                  </a:extLst>
                </a:gridCol>
              </a:tblGrid>
              <a:tr h="340221">
                <a:tc gridSpan="2">
                  <a:txBody>
                    <a:bodyPr/>
                    <a:lstStyle/>
                    <a:p>
                      <a:pPr algn="l" fontAlgn="ctr"/>
                      <a:endParaRPr lang="ru-RU" sz="1300" b="1" i="0" u="none" strike="noStrike" dirty="0">
                        <a:latin typeface="Bookman Old Style"/>
                      </a:endParaRPr>
                    </a:p>
                  </a:txBody>
                  <a:tcPr marL="8676" marR="8676" marT="8677" marB="0" anchor="ctr">
                    <a:lnL>
                      <a:noFill/>
                    </a:lnL>
                    <a:lnR>
                      <a:noFill/>
                    </a:lnR>
                    <a:lnT>
                      <a:noFill/>
                    </a:lnT>
                    <a:lnB>
                      <a:noFill/>
                    </a:lnB>
                  </a:tcPr>
                </a:tc>
                <a:tc hMerge="1">
                  <a:txBody>
                    <a:bodyPr/>
                    <a:lstStyle/>
                    <a:p>
                      <a:endParaRPr lang="ru-RU"/>
                    </a:p>
                  </a:txBody>
                  <a:tcPr/>
                </a:tc>
                <a:extLst>
                  <a:ext uri="{0D108BD9-81ED-4DB2-BD59-A6C34878D82A}">
                    <a16:rowId xmlns:a16="http://schemas.microsoft.com/office/drawing/2014/main" xmlns="" val="10000"/>
                  </a:ext>
                </a:extLst>
              </a:tr>
              <a:tr h="242641">
                <a:tc>
                  <a:txBody>
                    <a:bodyPr/>
                    <a:lstStyle/>
                    <a:p>
                      <a:pPr algn="l" fontAlgn="b"/>
                      <a:endParaRPr lang="ru-RU" sz="900" b="0" i="0" u="none" strike="noStrike" dirty="0">
                        <a:latin typeface="Arial"/>
                      </a:endParaRPr>
                    </a:p>
                  </a:txBody>
                  <a:tcPr marL="8676" marR="8676" marT="867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ru-RU" sz="900" b="0" i="0" u="none" strike="noStrike">
                        <a:latin typeface="Arial"/>
                      </a:endParaRPr>
                    </a:p>
                  </a:txBody>
                  <a:tcPr marL="8676" marR="8676" marT="8677"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94218">
                <a:tc>
                  <a:txBody>
                    <a:bodyPr/>
                    <a:lstStyle/>
                    <a:p>
                      <a:pPr algn="ctr" fontAlgn="ctr"/>
                      <a:r>
                        <a:rPr lang="ru-RU" sz="2400" b="1" i="0" u="none" strike="noStrike" dirty="0">
                          <a:latin typeface="Times New Roman" pitchFamily="18" charset="0"/>
                          <a:cs typeface="Times New Roman" pitchFamily="18" charset="0"/>
                        </a:rPr>
                        <a:t>Направление расходов</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latin typeface="Times New Roman" pitchFamily="18" charset="0"/>
                          <a:cs typeface="Times New Roman" pitchFamily="18" charset="0"/>
                        </a:rPr>
                        <a:t>2018 </a:t>
                      </a:r>
                      <a:r>
                        <a:rPr lang="ru-RU" sz="2400" b="1" i="0" u="none" strike="noStrike" dirty="0" smtClean="0">
                          <a:latin typeface="Times New Roman" pitchFamily="18" charset="0"/>
                          <a:cs typeface="Times New Roman" pitchFamily="18" charset="0"/>
                        </a:rPr>
                        <a:t>год</a:t>
                      </a:r>
                      <a:endParaRPr lang="ru-RU" sz="2400" b="1" i="0" u="none" strike="noStrike" dirty="0">
                        <a:latin typeface="Times New Roman" pitchFamily="18" charset="0"/>
                        <a:cs typeface="Times New Roman" pitchFamily="18" charset="0"/>
                      </a:endParaRP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79302">
                <a:tc>
                  <a:txBody>
                    <a:bodyPr/>
                    <a:lstStyle/>
                    <a:p>
                      <a:pPr algn="l" fontAlgn="ctr"/>
                      <a:r>
                        <a:rPr lang="ru-RU" sz="2400" b="1" i="0" u="none" strike="noStrike" dirty="0">
                          <a:latin typeface="Times New Roman" pitchFamily="18" charset="0"/>
                          <a:cs typeface="Times New Roman" pitchFamily="18" charset="0"/>
                        </a:rPr>
                        <a:t>Сельское хозяйство и рыболовство</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3300"/>
                          </a:solidFill>
                          <a:latin typeface="Times New Roman" pitchFamily="18" charset="0"/>
                          <a:cs typeface="Times New Roman" pitchFamily="18" charset="0"/>
                        </a:rPr>
                        <a:t>468,90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13827">
                <a:tc>
                  <a:txBody>
                    <a:bodyPr/>
                    <a:lstStyle/>
                    <a:p>
                      <a:pPr algn="l" fontAlgn="ctr"/>
                      <a:r>
                        <a:rPr lang="ru-RU" sz="2400" b="1" i="0" u="none" strike="noStrike" dirty="0">
                          <a:latin typeface="Times New Roman" pitchFamily="18" charset="0"/>
                          <a:cs typeface="Times New Roman" pitchFamily="18" charset="0"/>
                        </a:rPr>
                        <a:t>Водное хозяйство</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3300"/>
                          </a:solidFill>
                          <a:latin typeface="Times New Roman" pitchFamily="18" charset="0"/>
                          <a:cs typeface="Times New Roman" pitchFamily="18" charset="0"/>
                        </a:rPr>
                        <a:t>1 841,20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28011">
                <a:tc>
                  <a:txBody>
                    <a:bodyPr/>
                    <a:lstStyle/>
                    <a:p>
                      <a:pPr algn="l" fontAlgn="ctr"/>
                      <a:r>
                        <a:rPr lang="ru-RU" sz="2400" b="1" i="0" u="none" strike="noStrike" dirty="0">
                          <a:latin typeface="Times New Roman" pitchFamily="18" charset="0"/>
                          <a:cs typeface="Times New Roman" pitchFamily="18" charset="0"/>
                        </a:rPr>
                        <a:t>Лесное хозяйство</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3300"/>
                          </a:solidFill>
                          <a:latin typeface="Times New Roman" pitchFamily="18" charset="0"/>
                          <a:cs typeface="Times New Roman" pitchFamily="18" charset="0"/>
                        </a:rPr>
                        <a:t>67,00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542373">
                <a:tc>
                  <a:txBody>
                    <a:bodyPr/>
                    <a:lstStyle/>
                    <a:p>
                      <a:pPr algn="l" fontAlgn="ctr"/>
                      <a:r>
                        <a:rPr lang="ru-RU" sz="2400" b="1" i="0" u="none" strike="noStrike">
                          <a:latin typeface="Times New Roman" pitchFamily="18" charset="0"/>
                          <a:cs typeface="Times New Roman" pitchFamily="18" charset="0"/>
                        </a:rPr>
                        <a:t>Транспорт</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3300"/>
                          </a:solidFill>
                          <a:latin typeface="Times New Roman" pitchFamily="18" charset="0"/>
                          <a:cs typeface="Times New Roman" pitchFamily="18" charset="0"/>
                        </a:rPr>
                        <a:t>380,00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779302">
                <a:tc>
                  <a:txBody>
                    <a:bodyPr/>
                    <a:lstStyle/>
                    <a:p>
                      <a:pPr algn="l" fontAlgn="ctr"/>
                      <a:r>
                        <a:rPr lang="ru-RU" sz="2400" b="1" i="0" u="none" strike="noStrike">
                          <a:latin typeface="Times New Roman" pitchFamily="18" charset="0"/>
                          <a:cs typeface="Times New Roman" pitchFamily="18" charset="0"/>
                        </a:rPr>
                        <a:t>Дорожное хозяйство (дорожные фонды)</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3300"/>
                          </a:solidFill>
                          <a:latin typeface="Times New Roman" pitchFamily="18" charset="0"/>
                          <a:cs typeface="Times New Roman" pitchFamily="18" charset="0"/>
                        </a:rPr>
                        <a:t>34 272,00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542373">
                <a:tc>
                  <a:txBody>
                    <a:bodyPr/>
                    <a:lstStyle/>
                    <a:p>
                      <a:pPr algn="l" fontAlgn="ctr"/>
                      <a:r>
                        <a:rPr lang="ru-RU" sz="2400" b="1" i="0" u="none" strike="noStrike">
                          <a:latin typeface="Times New Roman" pitchFamily="18" charset="0"/>
                          <a:cs typeface="Times New Roman" pitchFamily="18" charset="0"/>
                        </a:rPr>
                        <a:t>Связь и информатика</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3300"/>
                          </a:solidFill>
                          <a:latin typeface="Times New Roman" pitchFamily="18" charset="0"/>
                          <a:cs typeface="Times New Roman" pitchFamily="18" charset="0"/>
                        </a:rPr>
                        <a:t>590,00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799285">
                <a:tc>
                  <a:txBody>
                    <a:bodyPr/>
                    <a:lstStyle/>
                    <a:p>
                      <a:pPr algn="l" fontAlgn="ctr"/>
                      <a:r>
                        <a:rPr lang="ru-RU" sz="2400" b="1" i="0" u="none" strike="noStrike" dirty="0">
                          <a:latin typeface="Times New Roman" pitchFamily="18" charset="0"/>
                          <a:cs typeface="Times New Roman" pitchFamily="18" charset="0"/>
                        </a:rPr>
                        <a:t>Другие вопросы в области национальной экономики</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3300"/>
                          </a:solidFill>
                          <a:latin typeface="Times New Roman" pitchFamily="18" charset="0"/>
                          <a:cs typeface="Times New Roman" pitchFamily="18" charset="0"/>
                        </a:rPr>
                        <a:t>1 036,80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528098">
                <a:tc>
                  <a:txBody>
                    <a:bodyPr/>
                    <a:lstStyle/>
                    <a:p>
                      <a:pPr algn="l" fontAlgn="t"/>
                      <a:r>
                        <a:rPr lang="ru-RU" sz="2400" b="1" i="0" u="none" strike="noStrike" dirty="0">
                          <a:latin typeface="Times New Roman" pitchFamily="18" charset="0"/>
                          <a:cs typeface="Times New Roman" pitchFamily="18" charset="0"/>
                        </a:rPr>
                        <a:t>ВСЕГО РАСХОДОВ</a:t>
                      </a:r>
                    </a:p>
                  </a:txBody>
                  <a:tcPr marL="8676" marR="8676" marT="86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3300"/>
                          </a:solidFill>
                          <a:latin typeface="Times New Roman" pitchFamily="18" charset="0"/>
                          <a:cs typeface="Times New Roman" pitchFamily="18" charset="0"/>
                        </a:rPr>
                        <a:t>38 655,90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457200" y="228600"/>
            <a:ext cx="5410199" cy="6400800"/>
          </a:xfrm>
        </p:spPr>
        <p:txBody>
          <a:bodyPr/>
          <a:lstStyle/>
          <a:p>
            <a:pPr algn="l">
              <a:buFont typeface="Georgia" pitchFamily="18" charset="0"/>
              <a:buNone/>
              <a:defRPr/>
            </a:pPr>
            <a:r>
              <a:rPr lang="ru-RU" sz="1800" i="1" dirty="0">
                <a:solidFill>
                  <a:srgbClr val="007E39"/>
                </a:solidFill>
                <a:latin typeface="Times New Roman" pitchFamily="18" charset="0"/>
                <a:cs typeface="Times New Roman" pitchFamily="18" charset="0"/>
              </a:rPr>
              <a:t>	</a:t>
            </a:r>
            <a:r>
              <a:rPr lang="ru-RU" sz="1800" u="sng" dirty="0">
                <a:solidFill>
                  <a:srgbClr val="007E39"/>
                </a:solidFill>
                <a:effectLst/>
                <a:latin typeface="Times New Roman" pitchFamily="18" charset="0"/>
                <a:cs typeface="Times New Roman" pitchFamily="18" charset="0"/>
              </a:rPr>
              <a:t>0405 Сельское хозяйство и рыболовство</a:t>
            </a:r>
            <a:br>
              <a:rPr lang="ru-RU" sz="1800" u="sng" dirty="0">
                <a:solidFill>
                  <a:srgbClr val="007E39"/>
                </a:solidFill>
                <a:effectLst/>
                <a:latin typeface="Times New Roman" pitchFamily="18" charset="0"/>
                <a:cs typeface="Times New Roman" pitchFamily="18" charset="0"/>
              </a:rPr>
            </a:br>
            <a:r>
              <a:rPr lang="ru-RU" sz="1400" dirty="0">
                <a:effectLst/>
              </a:rPr>
              <a:t/>
            </a:r>
            <a:br>
              <a:rPr lang="ru-RU" sz="1400" dirty="0">
                <a:effectLst/>
              </a:rPr>
            </a:br>
            <a:r>
              <a:rPr lang="ru-RU" sz="1400" dirty="0">
                <a:effectLst/>
              </a:rPr>
              <a:t>	</a:t>
            </a:r>
            <a:r>
              <a:rPr lang="ru-RU" sz="1500" dirty="0">
                <a:effectLst/>
                <a:latin typeface="Times New Roman" pitchFamily="18" charset="0"/>
                <a:cs typeface="Times New Roman" pitchFamily="18" charset="0"/>
              </a:rPr>
              <a:t>По данному подразделу предусмотрены бюджетные ассигнования на 2018 год – 468 900руб.,    </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в том числе субвенции из областного бюджета на осуществление государственного полномочия Свердловской области по организации проведения мероприятий по отлову и содержанию безнадзорных собак– 409 900руб.</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Средства местного бюджета в сумме  59 000руб. предусмотрены на оказание финансовой поддержки  крестьянским (фермерским) хозяйствам, личным подсобным хозяйствам городского округа Нижняя Салда.</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a:r>
            <a:br>
              <a:rPr lang="ru-RU" sz="1500" dirty="0">
                <a:effectLst/>
                <a:latin typeface="Times New Roman" pitchFamily="18" charset="0"/>
                <a:cs typeface="Times New Roman" pitchFamily="18" charset="0"/>
              </a:rPr>
            </a:br>
            <a:r>
              <a:rPr lang="ru-RU" sz="1800" u="sng" dirty="0">
                <a:solidFill>
                  <a:srgbClr val="007E39"/>
                </a:solidFill>
                <a:effectLst/>
                <a:latin typeface="Times New Roman" pitchFamily="18" charset="0"/>
                <a:cs typeface="Times New Roman" pitchFamily="18" charset="0"/>
              </a:rPr>
              <a:t>0406 Водное хозяйство</a:t>
            </a:r>
            <a:r>
              <a:rPr lang="ru-RU" sz="1800" i="1" dirty="0">
                <a:solidFill>
                  <a:srgbClr val="007E39"/>
                </a:solidFill>
                <a:effectLst/>
                <a:latin typeface="Times New Roman" pitchFamily="18" charset="0"/>
                <a:cs typeface="Times New Roman" pitchFamily="18" charset="0"/>
              </a:rPr>
              <a:t/>
            </a:r>
            <a:br>
              <a:rPr lang="ru-RU" sz="1800" i="1" dirty="0">
                <a:solidFill>
                  <a:srgbClr val="007E39"/>
                </a:solidFill>
                <a:effectLst/>
                <a:latin typeface="Times New Roman" pitchFamily="18" charset="0"/>
                <a:cs typeface="Times New Roman" pitchFamily="18" charset="0"/>
              </a:rPr>
            </a:br>
            <a:r>
              <a:rPr lang="ru-RU" sz="1400" dirty="0">
                <a:effectLst/>
              </a:rPr>
              <a:t>	</a:t>
            </a:r>
            <a:r>
              <a:rPr lang="ru-RU" sz="1500" dirty="0">
                <a:effectLst/>
                <a:latin typeface="Times New Roman" pitchFamily="18" charset="0"/>
                <a:cs typeface="Times New Roman" pitchFamily="18" charset="0"/>
              </a:rPr>
              <a:t>Расходы в размере 1 841 200 руб. запланированы в рамках муниципальной программы «Обеспечение рационального и безопасного природопользования на территории городского округа Нижняя Салда до 2020 года» подпрограммы «Развитие водохозяйственного комплекса в городском округе Нижняя Салда на 2014-2020 годы» на обслуживание гидроузла.</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В 2018 году предусмотрены бюджетные ассигнования для </a:t>
            </a:r>
            <a:r>
              <a:rPr lang="ru-RU" sz="1500" dirty="0" err="1">
                <a:effectLst/>
                <a:latin typeface="Times New Roman" pitchFamily="18" charset="0"/>
                <a:cs typeface="Times New Roman" pitchFamily="18" charset="0"/>
              </a:rPr>
              <a:t>софинансирования</a:t>
            </a:r>
            <a:r>
              <a:rPr lang="ru-RU" sz="1500" dirty="0">
                <a:effectLst/>
                <a:latin typeface="Times New Roman" pitchFamily="18" charset="0"/>
                <a:cs typeface="Times New Roman" pitchFamily="18" charset="0"/>
              </a:rPr>
              <a:t>  расходов по   капитальному ремонту гидроузла в сумме 1 100 000 руб.</a:t>
            </a:r>
            <a:r>
              <a:rPr lang="ru-RU" sz="1500" i="1" dirty="0">
                <a:solidFill>
                  <a:srgbClr val="007E39"/>
                </a:solidFill>
                <a:effectLst/>
                <a:latin typeface="Times New Roman" pitchFamily="18" charset="0"/>
                <a:cs typeface="Times New Roman" pitchFamily="18" charset="0"/>
              </a:rPr>
              <a:t/>
            </a:r>
            <a:br>
              <a:rPr lang="ru-RU" sz="1500" i="1" dirty="0">
                <a:solidFill>
                  <a:srgbClr val="007E39"/>
                </a:solidFill>
                <a:effectLst/>
                <a:latin typeface="Times New Roman" pitchFamily="18" charset="0"/>
                <a:cs typeface="Times New Roman" pitchFamily="18" charset="0"/>
              </a:rPr>
            </a:br>
            <a:r>
              <a:rPr lang="ru-RU" sz="1400" dirty="0">
                <a:effectLst/>
              </a:rPr>
              <a:t/>
            </a:r>
            <a:br>
              <a:rPr lang="ru-RU" sz="1400" dirty="0">
                <a:effectLst/>
              </a:rPr>
            </a:br>
            <a:r>
              <a:rPr lang="ru-RU" sz="1400" dirty="0">
                <a:effectLst/>
              </a:rPr>
              <a:t> </a:t>
            </a:r>
            <a:br>
              <a:rPr lang="ru-RU" sz="1400" dirty="0">
                <a:effectLst/>
              </a:rPr>
            </a:br>
            <a:endParaRPr lang="ru-RU" sz="1400" dirty="0">
              <a:effectLst/>
            </a:endParaRPr>
          </a:p>
        </p:txBody>
      </p:sp>
      <p:pic>
        <p:nvPicPr>
          <p:cNvPr id="75779" name="Рисунок 2" descr="плотина прямо в веточках.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4419600"/>
            <a:ext cx="2997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0" name="Picture 2" descr="724ef0704c8245729a751a9c2468d1ff">
            <a:extLst/>
          </p:cNvPr>
          <p:cNvPicPr>
            <a:picLocks noChangeAspect="1" noChangeArrowheads="1"/>
          </p:cNvPicPr>
          <p:nvPr/>
        </p:nvPicPr>
        <p:blipFill>
          <a:blip r:embed="rId3" cstate="print"/>
          <a:srcRect/>
          <a:stretch>
            <a:fillRect/>
          </a:stretch>
        </p:blipFill>
        <p:spPr bwMode="auto">
          <a:xfrm>
            <a:off x="5943600" y="381000"/>
            <a:ext cx="2925763" cy="1646238"/>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30051" name="Picture 3" descr="7f6dfe9a215d1dde097bce871528b8d0_1468236199_1000_666">
            <a:extLst/>
          </p:cNvPr>
          <p:cNvPicPr>
            <a:picLocks noChangeAspect="1" noChangeArrowheads="1"/>
          </p:cNvPicPr>
          <p:nvPr/>
        </p:nvPicPr>
        <p:blipFill>
          <a:blip r:embed="rId4" cstate="print"/>
          <a:srcRect t="18604" r="12025"/>
          <a:stretch>
            <a:fillRect/>
          </a:stretch>
        </p:blipFill>
        <p:spPr bwMode="auto">
          <a:xfrm>
            <a:off x="5943600" y="2133600"/>
            <a:ext cx="2922588" cy="1800225"/>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ChangeArrowheads="1"/>
          </p:cNvSpPr>
          <p:nvPr/>
        </p:nvSpPr>
        <p:spPr bwMode="auto">
          <a:xfrm>
            <a:off x="428596" y="2644311"/>
            <a:ext cx="4429125" cy="3046988"/>
          </a:xfrm>
          <a:prstGeom prst="rect">
            <a:avLst/>
          </a:prstGeom>
          <a:noFill/>
          <a:ln w="9525">
            <a:noFill/>
            <a:miter lim="800000"/>
            <a:headEnd/>
            <a:tailEnd/>
          </a:ln>
        </p:spPr>
        <p:txBody>
          <a:bodyPr anchor="ctr">
            <a:spAutoFit/>
          </a:bodyPr>
          <a:lstStyle/>
          <a:p>
            <a:pPr algn="just">
              <a:spcAft>
                <a:spcPts val="1200"/>
              </a:spcAft>
            </a:pPr>
            <a:r>
              <a:rPr lang="ru-RU" altLang="ru-RU" sz="1800" b="1" dirty="0">
                <a:solidFill>
                  <a:srgbClr val="007E39"/>
                </a:solidFill>
                <a:latin typeface="Times New Roman" pitchFamily="18" charset="0"/>
                <a:cs typeface="Times New Roman" pitchFamily="18" charset="0"/>
              </a:rPr>
              <a:t>В состав территории городского округа входят 5 населенных пунктов: </a:t>
            </a:r>
          </a:p>
          <a:p>
            <a:pPr algn="just">
              <a:spcAft>
                <a:spcPts val="1200"/>
              </a:spcAft>
            </a:pPr>
            <a:r>
              <a:rPr lang="ru-RU" altLang="ru-RU" sz="1600" b="1" dirty="0">
                <a:latin typeface="Times New Roman" pitchFamily="18" charset="0"/>
                <a:cs typeface="Times New Roman" pitchFamily="18" charset="0"/>
              </a:rPr>
              <a:t>город Нижняя Салда, основанный в 1760 году</a:t>
            </a:r>
          </a:p>
          <a:p>
            <a:pPr algn="just">
              <a:spcAft>
                <a:spcPts val="1200"/>
              </a:spcAft>
            </a:pPr>
            <a:r>
              <a:rPr lang="ru-RU" altLang="ru-RU" sz="1600" b="1" dirty="0">
                <a:latin typeface="Times New Roman" pitchFamily="18" charset="0"/>
                <a:cs typeface="Times New Roman" pitchFamily="18" charset="0"/>
              </a:rPr>
              <a:t>село </a:t>
            </a:r>
            <a:r>
              <a:rPr lang="ru-RU" altLang="ru-RU" sz="1600" b="1" dirty="0" err="1">
                <a:latin typeface="Times New Roman" pitchFamily="18" charset="0"/>
                <a:cs typeface="Times New Roman" pitchFamily="18" charset="0"/>
              </a:rPr>
              <a:t>Акинфиево</a:t>
            </a:r>
            <a:r>
              <a:rPr lang="ru-RU" altLang="ru-RU" sz="1600" b="1" dirty="0">
                <a:latin typeface="Times New Roman" pitchFamily="18" charset="0"/>
                <a:cs typeface="Times New Roman" pitchFamily="18" charset="0"/>
              </a:rPr>
              <a:t>,</a:t>
            </a:r>
          </a:p>
          <a:p>
            <a:pPr algn="just">
              <a:spcAft>
                <a:spcPts val="1200"/>
              </a:spcAft>
            </a:pPr>
            <a:r>
              <a:rPr lang="ru-RU" altLang="ru-RU" sz="1600" b="1" dirty="0">
                <a:latin typeface="Times New Roman" pitchFamily="18" charset="0"/>
                <a:cs typeface="Times New Roman" pitchFamily="18" charset="0"/>
              </a:rPr>
              <a:t>село Медведево,</a:t>
            </a:r>
          </a:p>
          <a:p>
            <a:pPr algn="just">
              <a:spcAft>
                <a:spcPts val="1200"/>
              </a:spcAft>
            </a:pPr>
            <a:r>
              <a:rPr lang="ru-RU" altLang="ru-RU" sz="1600" b="1" dirty="0">
                <a:latin typeface="Times New Roman" pitchFamily="18" charset="0"/>
                <a:cs typeface="Times New Roman" pitchFamily="18" charset="0"/>
              </a:rPr>
              <a:t>поселок </a:t>
            </a:r>
            <a:r>
              <a:rPr lang="ru-RU" altLang="ru-RU" sz="1600" b="1" dirty="0" err="1">
                <a:latin typeface="Times New Roman" pitchFamily="18" charset="0"/>
                <a:cs typeface="Times New Roman" pitchFamily="18" charset="0"/>
              </a:rPr>
              <a:t>Шайтанский</a:t>
            </a:r>
            <a:r>
              <a:rPr lang="ru-RU" altLang="ru-RU" sz="1600" b="1" dirty="0">
                <a:latin typeface="Times New Roman" pitchFamily="18" charset="0"/>
                <a:cs typeface="Times New Roman" pitchFamily="18" charset="0"/>
              </a:rPr>
              <a:t> Рудник,</a:t>
            </a:r>
          </a:p>
          <a:p>
            <a:pPr algn="just">
              <a:spcAft>
                <a:spcPts val="1200"/>
              </a:spcAft>
            </a:pPr>
            <a:r>
              <a:rPr lang="ru-RU" altLang="ru-RU" sz="1600" b="1" dirty="0">
                <a:latin typeface="Times New Roman" pitchFamily="18" charset="0"/>
                <a:cs typeface="Times New Roman" pitchFamily="18" charset="0"/>
              </a:rPr>
              <a:t>поселок Встреча</a:t>
            </a:r>
          </a:p>
          <a:p>
            <a:pPr algn="just">
              <a:spcAft>
                <a:spcPts val="1200"/>
              </a:spcAft>
            </a:pPr>
            <a:r>
              <a:rPr lang="ru-RU" altLang="ru-RU" sz="1600" b="1" dirty="0" smtClean="0">
                <a:solidFill>
                  <a:srgbClr val="007E39"/>
                </a:solidFill>
                <a:latin typeface="Times New Roman" pitchFamily="18" charset="0"/>
                <a:cs typeface="Times New Roman" pitchFamily="18" charset="0"/>
              </a:rPr>
              <a:t>Общая численность населения: 17,7 тыс.чел </a:t>
            </a:r>
          </a:p>
        </p:txBody>
      </p:sp>
      <p:sp>
        <p:nvSpPr>
          <p:cNvPr id="1028" name="Rectangle 5"/>
          <p:cNvSpPr>
            <a:spLocks noChangeArrowheads="1"/>
          </p:cNvSpPr>
          <p:nvPr/>
        </p:nvSpPr>
        <p:spPr bwMode="auto">
          <a:xfrm>
            <a:off x="428596" y="2000240"/>
            <a:ext cx="3600450" cy="368300"/>
          </a:xfrm>
          <a:prstGeom prst="rect">
            <a:avLst/>
          </a:prstGeom>
          <a:noFill/>
          <a:ln w="9525">
            <a:noFill/>
            <a:miter lim="800000"/>
            <a:headEnd/>
            <a:tailEnd/>
          </a:ln>
        </p:spPr>
        <p:txBody>
          <a:bodyPr anchor="ctr">
            <a:spAutoFit/>
          </a:bodyPr>
          <a:lstStyle/>
          <a:p>
            <a:r>
              <a:rPr lang="ru-RU" altLang="ru-RU" sz="1800" b="1" dirty="0">
                <a:solidFill>
                  <a:srgbClr val="FF0000"/>
                </a:solidFill>
                <a:latin typeface="Times New Roman" pitchFamily="18" charset="0"/>
                <a:cs typeface="Times New Roman" pitchFamily="18" charset="0"/>
              </a:rPr>
              <a:t>Площадь: 59 080 га </a:t>
            </a:r>
          </a:p>
        </p:txBody>
      </p:sp>
      <p:sp>
        <p:nvSpPr>
          <p:cNvPr id="276487" name="AutoShape 7" descr="&amp;Kcy;&amp;acy;&amp;rcy;&amp;tcy;&amp;acy; &amp;Ncy;&amp;icy;&amp;zhcy;&amp;ncy;&amp;iecy;&amp;jcy; &amp;Scy;&amp;acy;&amp;lcy;&amp;dcy;&amp;ycy;"/>
          <p:cNvSpPr>
            <a:spLocks noChangeAspect="1" noChangeArrowheads="1"/>
          </p:cNvSpPr>
          <p:nvPr/>
        </p:nvSpPr>
        <p:spPr bwMode="auto">
          <a:xfrm>
            <a:off x="4419600" y="3276600"/>
            <a:ext cx="304800" cy="304800"/>
          </a:xfrm>
          <a:prstGeom prst="rect">
            <a:avLst/>
          </a:prstGeom>
          <a:noFill/>
          <a:extLst/>
        </p:spPr>
        <p:txBody>
          <a:bodyPr/>
          <a:lstStyle/>
          <a:p>
            <a:pPr>
              <a:spcBef>
                <a:spcPct val="20000"/>
              </a:spcBef>
              <a:buClr>
                <a:schemeClr val="hlink"/>
              </a:buClr>
              <a:buSzPct val="70000"/>
              <a:buFont typeface="Wingdings" pitchFamily="2" charset="2"/>
              <a:buChar char="n"/>
              <a:defRPr/>
            </a:pPr>
            <a:endParaRPr lang="ru-RU">
              <a:effectLst>
                <a:outerShdw blurRad="38100" dist="38100" dir="2700000" algn="tl">
                  <a:srgbClr val="000000">
                    <a:alpha val="43137"/>
                  </a:srgbClr>
                </a:outerShdw>
              </a:effectLst>
              <a:cs typeface="+mn-cs"/>
            </a:endParaRPr>
          </a:p>
        </p:txBody>
      </p:sp>
      <p:sp>
        <p:nvSpPr>
          <p:cNvPr id="276488" name="AutoShape 8" descr="Карта Нижней Салды"/>
          <p:cNvSpPr>
            <a:spLocks noChangeAspect="1" noChangeArrowheads="1"/>
          </p:cNvSpPr>
          <p:nvPr/>
        </p:nvSpPr>
        <p:spPr bwMode="auto">
          <a:xfrm>
            <a:off x="4859338" y="981075"/>
            <a:ext cx="304800" cy="304800"/>
          </a:xfrm>
          <a:prstGeom prst="rect">
            <a:avLst/>
          </a:prstGeom>
          <a:noFill/>
          <a:extLst/>
        </p:spPr>
        <p:txBody>
          <a:bodyPr/>
          <a:lstStyle/>
          <a:p>
            <a:pPr>
              <a:spcBef>
                <a:spcPct val="20000"/>
              </a:spcBef>
              <a:buClr>
                <a:schemeClr val="hlink"/>
              </a:buClr>
              <a:buSzPct val="70000"/>
              <a:buFont typeface="Wingdings" pitchFamily="2" charset="2"/>
              <a:buChar char="n"/>
              <a:defRPr/>
            </a:pPr>
            <a:endParaRPr lang="ru-RU">
              <a:effectLst>
                <a:outerShdw blurRad="38100" dist="38100" dir="2700000" algn="tl">
                  <a:srgbClr val="000000">
                    <a:alpha val="43137"/>
                  </a:srgbClr>
                </a:outerShdw>
              </a:effectLst>
              <a:cs typeface="+mn-cs"/>
            </a:endParaRPr>
          </a:p>
        </p:txBody>
      </p:sp>
      <p:sp>
        <p:nvSpPr>
          <p:cNvPr id="276489" name="AutoShape 9" descr="http://&amp;scy;&amp;acy;&amp;lcy;&amp;dcy;&amp;icy;&amp;ncy;&amp;scy;&amp;kcy;&amp;acy;&amp;yacy;-&amp;icy;&amp;scy;&amp;tcy;&amp;ocy;&amp;rcy;&amp;icy;&amp;yacy;.&amp;rcy;&amp;fcy;/images/ris/niznya-salda.gif"/>
          <p:cNvSpPr>
            <a:spLocks noChangeAspect="1" noChangeArrowheads="1"/>
          </p:cNvSpPr>
          <p:nvPr/>
        </p:nvSpPr>
        <p:spPr bwMode="auto">
          <a:xfrm>
            <a:off x="4419600" y="3276600"/>
            <a:ext cx="304800" cy="304800"/>
          </a:xfrm>
          <a:prstGeom prst="rect">
            <a:avLst/>
          </a:prstGeom>
          <a:noFill/>
          <a:extLst/>
        </p:spPr>
        <p:txBody>
          <a:bodyPr/>
          <a:lstStyle/>
          <a:p>
            <a:pPr>
              <a:spcBef>
                <a:spcPct val="20000"/>
              </a:spcBef>
              <a:buClr>
                <a:schemeClr val="hlink"/>
              </a:buClr>
              <a:buSzPct val="70000"/>
              <a:buFont typeface="Wingdings" pitchFamily="2" charset="2"/>
              <a:buChar char="n"/>
              <a:defRPr/>
            </a:pPr>
            <a:endParaRPr lang="ru-RU">
              <a:effectLst>
                <a:outerShdw blurRad="38100" dist="38100" dir="2700000" algn="tl">
                  <a:srgbClr val="000000">
                    <a:alpha val="43137"/>
                  </a:srgbClr>
                </a:outerShdw>
              </a:effectLst>
              <a:cs typeface="+mn-cs"/>
            </a:endParaRPr>
          </a:p>
        </p:txBody>
      </p:sp>
      <p:sp>
        <p:nvSpPr>
          <p:cNvPr id="276490" name="AutoShape 10" descr="http://&amp;scy;&amp;acy;&amp;lcy;&amp;dcy;&amp;icy;&amp;ncy;&amp;scy;&amp;kcy;&amp;acy;&amp;yacy;-&amp;icy;&amp;scy;&amp;tcy;&amp;ocy;&amp;rcy;&amp;icy;&amp;yacy;.&amp;rcy;&amp;fcy;/images/ris/niznya-salda.gif"/>
          <p:cNvSpPr>
            <a:spLocks noChangeAspect="1" noChangeArrowheads="1"/>
          </p:cNvSpPr>
          <p:nvPr/>
        </p:nvSpPr>
        <p:spPr bwMode="auto">
          <a:xfrm>
            <a:off x="4419600" y="3276600"/>
            <a:ext cx="304800" cy="304800"/>
          </a:xfrm>
          <a:prstGeom prst="rect">
            <a:avLst/>
          </a:prstGeom>
          <a:noFill/>
          <a:extLst/>
        </p:spPr>
        <p:txBody>
          <a:bodyPr/>
          <a:lstStyle/>
          <a:p>
            <a:pPr>
              <a:spcBef>
                <a:spcPct val="20000"/>
              </a:spcBef>
              <a:buClr>
                <a:schemeClr val="hlink"/>
              </a:buClr>
              <a:buSzPct val="70000"/>
              <a:buFont typeface="Wingdings" pitchFamily="2" charset="2"/>
              <a:buChar char="n"/>
              <a:defRPr/>
            </a:pPr>
            <a:endParaRPr lang="ru-RU">
              <a:effectLst>
                <a:outerShdw blurRad="38100" dist="38100" dir="2700000" algn="tl">
                  <a:srgbClr val="000000">
                    <a:alpha val="43137"/>
                  </a:srgbClr>
                </a:outerShdw>
              </a:effectLst>
              <a:cs typeface="+mn-cs"/>
            </a:endParaRPr>
          </a:p>
        </p:txBody>
      </p:sp>
      <p:sp>
        <p:nvSpPr>
          <p:cNvPr id="276491" name="AutoShape 11" descr="http://&amp;scy;&amp;acy;&amp;lcy;&amp;dcy;&amp;icy;&amp;ncy;&amp;scy;&amp;kcy;&amp;acy;&amp;yacy;-&amp;icy;&amp;scy;&amp;tcy;&amp;ocy;&amp;rcy;&amp;icy;&amp;yacy;.&amp;rcy;&amp;fcy;/images/ris/niznya-salda.gif"/>
          <p:cNvSpPr>
            <a:spLocks noChangeAspect="1" noChangeArrowheads="1"/>
          </p:cNvSpPr>
          <p:nvPr/>
        </p:nvSpPr>
        <p:spPr bwMode="auto">
          <a:xfrm>
            <a:off x="4419600" y="3276600"/>
            <a:ext cx="304800" cy="304800"/>
          </a:xfrm>
          <a:prstGeom prst="rect">
            <a:avLst/>
          </a:prstGeom>
          <a:noFill/>
          <a:extLst/>
        </p:spPr>
        <p:txBody>
          <a:bodyPr/>
          <a:lstStyle/>
          <a:p>
            <a:pPr>
              <a:spcBef>
                <a:spcPct val="20000"/>
              </a:spcBef>
              <a:buClr>
                <a:schemeClr val="hlink"/>
              </a:buClr>
              <a:buSzPct val="70000"/>
              <a:buFont typeface="Wingdings" pitchFamily="2" charset="2"/>
              <a:buChar char="n"/>
              <a:defRPr/>
            </a:pPr>
            <a:endParaRPr lang="ru-RU">
              <a:effectLst>
                <a:outerShdw blurRad="38100" dist="38100" dir="2700000" algn="tl">
                  <a:srgbClr val="000000">
                    <a:alpha val="43137"/>
                  </a:srgbClr>
                </a:outerShdw>
              </a:effectLst>
              <a:cs typeface="+mn-cs"/>
            </a:endParaRPr>
          </a:p>
        </p:txBody>
      </p:sp>
      <p:sp>
        <p:nvSpPr>
          <p:cNvPr id="276492" name="AutoShape 12" descr="&amp;Ncy;&amp;icy;&amp;zhcy;&amp;ncy;&amp;yacy;&amp;yacy; &amp;Scy;&amp;acy;&amp;lcy;&amp;dcy;&amp;acy;"/>
          <p:cNvSpPr>
            <a:spLocks noChangeAspect="1" noChangeArrowheads="1"/>
          </p:cNvSpPr>
          <p:nvPr/>
        </p:nvSpPr>
        <p:spPr bwMode="auto">
          <a:xfrm>
            <a:off x="3124200" y="2714625"/>
            <a:ext cx="2895600" cy="1428750"/>
          </a:xfrm>
          <a:prstGeom prst="rect">
            <a:avLst/>
          </a:prstGeom>
          <a:noFill/>
          <a:extLst/>
        </p:spPr>
        <p:txBody>
          <a:bodyPr/>
          <a:lstStyle/>
          <a:p>
            <a:pPr>
              <a:spcBef>
                <a:spcPct val="20000"/>
              </a:spcBef>
              <a:buClr>
                <a:schemeClr val="hlink"/>
              </a:buClr>
              <a:buSzPct val="70000"/>
              <a:buFont typeface="Wingdings" pitchFamily="2" charset="2"/>
              <a:buChar char="n"/>
              <a:defRPr/>
            </a:pPr>
            <a:endParaRPr lang="ru-RU">
              <a:effectLst>
                <a:outerShdw blurRad="38100" dist="38100" dir="2700000" algn="tl">
                  <a:srgbClr val="000000">
                    <a:alpha val="43137"/>
                  </a:srgbClr>
                </a:outerShdw>
              </a:effectLst>
              <a:cs typeface="+mn-cs"/>
            </a:endParaRPr>
          </a:p>
        </p:txBody>
      </p:sp>
      <p:sp>
        <p:nvSpPr>
          <p:cNvPr id="276493" name="AutoShape 13" descr="&amp;Ncy;&amp;icy;&amp;zhcy;&amp;ncy;&amp;yacy;&amp;yacy; &amp;Scy;&amp;acy;&amp;lcy;&amp;dcy;&amp;acy;"/>
          <p:cNvSpPr>
            <a:spLocks noChangeAspect="1" noChangeArrowheads="1"/>
          </p:cNvSpPr>
          <p:nvPr/>
        </p:nvSpPr>
        <p:spPr bwMode="auto">
          <a:xfrm>
            <a:off x="3124200" y="2714625"/>
            <a:ext cx="2895600" cy="1428750"/>
          </a:xfrm>
          <a:prstGeom prst="rect">
            <a:avLst/>
          </a:prstGeom>
          <a:noFill/>
          <a:extLst/>
        </p:spPr>
        <p:txBody>
          <a:bodyPr/>
          <a:lstStyle/>
          <a:p>
            <a:pPr>
              <a:spcBef>
                <a:spcPct val="20000"/>
              </a:spcBef>
              <a:buClr>
                <a:schemeClr val="hlink"/>
              </a:buClr>
              <a:buSzPct val="70000"/>
              <a:buFont typeface="Wingdings" pitchFamily="2" charset="2"/>
              <a:buChar char="n"/>
              <a:defRPr/>
            </a:pPr>
            <a:endParaRPr lang="ru-RU" dirty="0">
              <a:effectLst>
                <a:outerShdw blurRad="38100" dist="38100" dir="2700000" algn="tl">
                  <a:srgbClr val="000000">
                    <a:alpha val="43137"/>
                  </a:srgbClr>
                </a:outerShdw>
              </a:effectLst>
              <a:cs typeface="+mn-cs"/>
            </a:endParaRPr>
          </a:p>
        </p:txBody>
      </p:sp>
      <p:sp>
        <p:nvSpPr>
          <p:cNvPr id="276494" name="AutoShape 14" descr="&amp;Ncy;&amp;icy;&amp;zhcy;&amp;ncy;&amp;yacy;&amp;yacy; &amp;Scy;&amp;acy;&amp;lcy;&amp;dcy;&amp;acy;"/>
          <p:cNvSpPr>
            <a:spLocks noChangeAspect="1" noChangeArrowheads="1"/>
          </p:cNvSpPr>
          <p:nvPr/>
        </p:nvSpPr>
        <p:spPr bwMode="auto">
          <a:xfrm>
            <a:off x="3143250" y="2571750"/>
            <a:ext cx="2895600" cy="1428750"/>
          </a:xfrm>
          <a:prstGeom prst="rect">
            <a:avLst/>
          </a:prstGeom>
          <a:noFill/>
          <a:extLst/>
        </p:spPr>
        <p:txBody>
          <a:bodyPr/>
          <a:lstStyle/>
          <a:p>
            <a:pPr>
              <a:spcBef>
                <a:spcPct val="20000"/>
              </a:spcBef>
              <a:buClr>
                <a:schemeClr val="hlink"/>
              </a:buClr>
              <a:buSzPct val="70000"/>
              <a:buFont typeface="Wingdings" pitchFamily="2" charset="2"/>
              <a:buChar char="n"/>
              <a:defRPr/>
            </a:pPr>
            <a:endParaRPr lang="ru-RU">
              <a:effectLst>
                <a:outerShdw blurRad="38100" dist="38100" dir="2700000" algn="tl">
                  <a:srgbClr val="000000">
                    <a:alpha val="43137"/>
                  </a:srgbClr>
                </a:outerShdw>
              </a:effectLst>
              <a:cs typeface="+mn-cs"/>
            </a:endParaRPr>
          </a:p>
        </p:txBody>
      </p:sp>
      <p:sp>
        <p:nvSpPr>
          <p:cNvPr id="276495" name="AutoShape 15" descr="Карта Нижней Салды"/>
          <p:cNvSpPr>
            <a:spLocks noChangeAspect="1" noChangeArrowheads="1"/>
          </p:cNvSpPr>
          <p:nvPr/>
        </p:nvSpPr>
        <p:spPr bwMode="auto">
          <a:xfrm>
            <a:off x="6400800" y="1612900"/>
            <a:ext cx="304800" cy="304800"/>
          </a:xfrm>
          <a:prstGeom prst="rect">
            <a:avLst/>
          </a:prstGeom>
          <a:noFill/>
          <a:extLst/>
        </p:spPr>
        <p:txBody>
          <a:bodyPr/>
          <a:lstStyle/>
          <a:p>
            <a:pPr>
              <a:spcBef>
                <a:spcPct val="20000"/>
              </a:spcBef>
              <a:buClr>
                <a:schemeClr val="hlink"/>
              </a:buClr>
              <a:buSzPct val="70000"/>
              <a:buFont typeface="Wingdings" pitchFamily="2" charset="2"/>
              <a:buChar char="n"/>
              <a:defRPr/>
            </a:pPr>
            <a:endParaRPr lang="ru-RU">
              <a:effectLst>
                <a:outerShdw blurRad="38100" dist="38100" dir="2700000" algn="tl">
                  <a:srgbClr val="000000">
                    <a:alpha val="43137"/>
                  </a:srgbClr>
                </a:outerShdw>
              </a:effectLst>
              <a:cs typeface="+mn-cs"/>
            </a:endParaRPr>
          </a:p>
        </p:txBody>
      </p:sp>
      <p:sp>
        <p:nvSpPr>
          <p:cNvPr id="1038" name="AutoShape 16" descr="Карта Нижней Салды"/>
          <p:cNvSpPr>
            <a:spLocks noChangeAspect="1" noChangeArrowheads="1"/>
          </p:cNvSpPr>
          <p:nvPr/>
        </p:nvSpPr>
        <p:spPr bwMode="auto">
          <a:xfrm>
            <a:off x="6372225" y="981075"/>
            <a:ext cx="1728788" cy="2376488"/>
          </a:xfrm>
          <a:prstGeom prst="rect">
            <a:avLst/>
          </a:prstGeom>
          <a:noFill/>
          <a:ln w="9525">
            <a:noFill/>
            <a:miter lim="800000"/>
            <a:headEnd/>
            <a:tailEnd/>
          </a:ln>
        </p:spPr>
        <p:txBody>
          <a:bodyPr/>
          <a:lstStyle/>
          <a:p>
            <a:pPr algn="ctr"/>
            <a:endParaRPr lang="ru-RU" altLang="ru-RU" sz="2800" b="1">
              <a:solidFill>
                <a:schemeClr val="tx2"/>
              </a:solidFill>
              <a:latin typeface="Arial" charset="0"/>
            </a:endParaRPr>
          </a:p>
        </p:txBody>
      </p:sp>
      <p:sp>
        <p:nvSpPr>
          <p:cNvPr id="276497" name="AutoShape 17" descr="&amp;Ncy;&amp;icy;&amp;zhcy;&amp;ncy;&amp;yacy;&amp;yacy; &amp;Scy;&amp;acy;&amp;lcy;&amp;dcy;&amp;acy;"/>
          <p:cNvSpPr>
            <a:spLocks noChangeAspect="1" noChangeArrowheads="1"/>
          </p:cNvSpPr>
          <p:nvPr/>
        </p:nvSpPr>
        <p:spPr bwMode="auto">
          <a:xfrm>
            <a:off x="155575" y="46038"/>
            <a:ext cx="2895600" cy="1428750"/>
          </a:xfrm>
          <a:prstGeom prst="rect">
            <a:avLst/>
          </a:prstGeom>
          <a:noFill/>
          <a:extLst/>
        </p:spPr>
        <p:txBody>
          <a:bodyPr/>
          <a:lstStyle/>
          <a:p>
            <a:pPr>
              <a:spcBef>
                <a:spcPct val="20000"/>
              </a:spcBef>
              <a:buClr>
                <a:schemeClr val="hlink"/>
              </a:buClr>
              <a:buSzPct val="70000"/>
              <a:buFont typeface="Wingdings" pitchFamily="2" charset="2"/>
              <a:buChar char="n"/>
              <a:defRPr/>
            </a:pPr>
            <a:endParaRPr lang="ru-RU">
              <a:effectLst>
                <a:outerShdw blurRad="38100" dist="38100" dir="2700000" algn="tl">
                  <a:srgbClr val="000000">
                    <a:alpha val="43137"/>
                  </a:srgbClr>
                </a:outerShdw>
              </a:effectLst>
              <a:cs typeface="+mn-cs"/>
            </a:endParaRPr>
          </a:p>
        </p:txBody>
      </p:sp>
      <p:sp>
        <p:nvSpPr>
          <p:cNvPr id="276498" name="AutoShape 18" descr="&amp;Kcy;&amp;acy;&amp;rcy;&amp;tcy;&amp;acy; &amp;Ncy;&amp;icy;&amp;zhcy;&amp;ncy;&amp;iecy;&amp;jcy; &amp;Scy;&amp;acy;&amp;lcy;&amp;dcy;&amp;ycy;"/>
          <p:cNvSpPr>
            <a:spLocks noChangeAspect="1" noChangeArrowheads="1"/>
          </p:cNvSpPr>
          <p:nvPr/>
        </p:nvSpPr>
        <p:spPr bwMode="auto">
          <a:xfrm>
            <a:off x="4419600" y="3276600"/>
            <a:ext cx="304800" cy="304800"/>
          </a:xfrm>
          <a:prstGeom prst="rect">
            <a:avLst/>
          </a:prstGeom>
          <a:noFill/>
          <a:extLst/>
        </p:spPr>
        <p:txBody>
          <a:bodyPr/>
          <a:lstStyle/>
          <a:p>
            <a:pPr>
              <a:spcBef>
                <a:spcPct val="20000"/>
              </a:spcBef>
              <a:buClr>
                <a:schemeClr val="hlink"/>
              </a:buClr>
              <a:buSzPct val="70000"/>
              <a:buFont typeface="Wingdings" pitchFamily="2" charset="2"/>
              <a:buChar char="n"/>
              <a:defRPr/>
            </a:pPr>
            <a:endParaRPr lang="ru-RU">
              <a:effectLst>
                <a:outerShdw blurRad="38100" dist="38100" dir="2700000" algn="tl">
                  <a:srgbClr val="000000">
                    <a:alpha val="43137"/>
                  </a:srgbClr>
                </a:outerShdw>
              </a:effectLst>
              <a:cs typeface="+mn-cs"/>
            </a:endParaRPr>
          </a:p>
        </p:txBody>
      </p:sp>
      <p:sp>
        <p:nvSpPr>
          <p:cNvPr id="276500" name="AutoShape 20" descr="Nizhnyaja_Salda"/>
          <p:cNvSpPr>
            <a:spLocks noChangeAspect="1" noChangeArrowheads="1"/>
          </p:cNvSpPr>
          <p:nvPr/>
        </p:nvSpPr>
        <p:spPr bwMode="auto">
          <a:xfrm>
            <a:off x="5651500" y="3213100"/>
            <a:ext cx="304800" cy="304800"/>
          </a:xfrm>
          <a:prstGeom prst="rect">
            <a:avLst/>
          </a:prstGeom>
          <a:noFill/>
          <a:extLst/>
        </p:spPr>
        <p:txBody>
          <a:bodyPr/>
          <a:lstStyle/>
          <a:p>
            <a:pPr>
              <a:spcBef>
                <a:spcPct val="20000"/>
              </a:spcBef>
              <a:buClr>
                <a:schemeClr val="hlink"/>
              </a:buClr>
              <a:buSzPct val="70000"/>
              <a:buFont typeface="Wingdings" pitchFamily="2" charset="2"/>
              <a:buChar char="n"/>
              <a:defRPr/>
            </a:pPr>
            <a:endParaRPr lang="ru-RU">
              <a:effectLst>
                <a:outerShdw blurRad="38100" dist="38100" dir="2700000" algn="tl">
                  <a:srgbClr val="000000">
                    <a:alpha val="43137"/>
                  </a:srgbClr>
                </a:outerShdw>
              </a:effectLst>
              <a:cs typeface="+mn-cs"/>
            </a:endParaRPr>
          </a:p>
        </p:txBody>
      </p:sp>
      <p:sp>
        <p:nvSpPr>
          <p:cNvPr id="1042" name="Rectangle 2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sp>
        <p:nvSpPr>
          <p:cNvPr id="1043" name="Rectangle 2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1026" name="rectole0000000000"/>
          <p:cNvGraphicFramePr>
            <a:graphicFrameLocks/>
          </p:cNvGraphicFramePr>
          <p:nvPr/>
        </p:nvGraphicFramePr>
        <p:xfrm>
          <a:off x="4857750" y="928688"/>
          <a:ext cx="4124325" cy="5786437"/>
        </p:xfrm>
        <a:graphic>
          <a:graphicData uri="http://schemas.openxmlformats.org/presentationml/2006/ole">
            <mc:AlternateContent xmlns:mc="http://schemas.openxmlformats.org/markup-compatibility/2006">
              <mc:Choice xmlns:v="urn:schemas-microsoft-com:vml" Requires="v">
                <p:oleObj spid="_x0000_s200707" name="Изображение" r:id="rId3" imgW="0" imgH="0" progId="StaticMetafile">
                  <p:embed/>
                </p:oleObj>
              </mc:Choice>
              <mc:Fallback>
                <p:oleObj name="Изображение" r:id="rId3" imgW="0" imgH="0" progId="StaticMetafile">
                  <p:embed/>
                  <p:pic>
                    <p:nvPicPr>
                      <p:cNvPr id="0" name="rectole0000000000"/>
                      <p:cNvPicPr>
                        <a:picLocks noChangeArrowheads="1"/>
                      </p:cNvPicPr>
                      <p:nvPr/>
                    </p:nvPicPr>
                    <p:blipFill>
                      <a:blip r:embed="rId4">
                        <a:extLst>
                          <a:ext uri="{28A0092B-C50C-407E-A947-70E740481C1C}">
                            <a14:useLocalDpi xmlns:a14="http://schemas.microsoft.com/office/drawing/2010/main" val="0"/>
                          </a:ext>
                        </a:extLst>
                      </a:blip>
                      <a:srcRect l="13445" t="10527" r="1289" b="18059"/>
                      <a:stretch>
                        <a:fillRect/>
                      </a:stretch>
                    </p:blipFill>
                    <p:spPr bwMode="auto">
                      <a:xfrm>
                        <a:off x="4857750" y="928688"/>
                        <a:ext cx="4124325" cy="5786437"/>
                      </a:xfrm>
                      <a:prstGeom prst="rect">
                        <a:avLst/>
                      </a:prstGeom>
                      <a:solidFill>
                        <a:srgbClr val="FFFFFF"/>
                      </a:solidFill>
                    </p:spPr>
                  </p:pic>
                </p:oleObj>
              </mc:Fallback>
            </mc:AlternateContent>
          </a:graphicData>
        </a:graphic>
      </p:graphicFrame>
      <p:sp>
        <p:nvSpPr>
          <p:cNvPr id="1044" name="TextBox 1"/>
          <p:cNvSpPr txBox="1">
            <a:spLocks noChangeArrowheads="1"/>
          </p:cNvSpPr>
          <p:nvPr/>
        </p:nvSpPr>
        <p:spPr bwMode="auto">
          <a:xfrm>
            <a:off x="1214438" y="285750"/>
            <a:ext cx="6565900" cy="523220"/>
          </a:xfrm>
          <a:prstGeom prst="rect">
            <a:avLst/>
          </a:prstGeom>
          <a:noFill/>
          <a:ln w="9525">
            <a:noFill/>
            <a:miter lim="800000"/>
            <a:headEnd/>
            <a:tailEnd/>
          </a:ln>
        </p:spPr>
        <p:txBody>
          <a:bodyPr>
            <a:spAutoFit/>
          </a:bodyPr>
          <a:lstStyle/>
          <a:p>
            <a:pPr algn="ctr">
              <a:spcBef>
                <a:spcPct val="20000"/>
              </a:spcBef>
              <a:buClr>
                <a:schemeClr val="hlink"/>
              </a:buClr>
              <a:buSzPct val="70000"/>
              <a:buFont typeface="Wingdings" pitchFamily="2" charset="2"/>
              <a:buNone/>
            </a:pPr>
            <a:r>
              <a:rPr lang="ru-RU" altLang="ru-RU" sz="2800" b="1" i="1" dirty="0">
                <a:solidFill>
                  <a:srgbClr val="3F032A"/>
                </a:solidFill>
                <a:effectLst>
                  <a:outerShdw blurRad="38100" dist="38100" dir="2700000" algn="tl">
                    <a:srgbClr val="000000">
                      <a:alpha val="43137"/>
                    </a:srgbClr>
                  </a:outerShdw>
                </a:effectLst>
                <a:latin typeface="Times New Roman" pitchFamily="18" charset="0"/>
                <a:cs typeface="Times New Roman" pitchFamily="18" charset="0"/>
              </a:rPr>
              <a:t>Городской округ Нижняя Салда</a:t>
            </a:r>
          </a:p>
        </p:txBody>
      </p:sp>
      <p:sp>
        <p:nvSpPr>
          <p:cNvPr id="21" name="Прямоугольник 20"/>
          <p:cNvSpPr/>
          <p:nvPr/>
        </p:nvSpPr>
        <p:spPr>
          <a:xfrm>
            <a:off x="428596" y="1071546"/>
            <a:ext cx="4357718" cy="830997"/>
          </a:xfrm>
          <a:prstGeom prst="rect">
            <a:avLst/>
          </a:prstGeom>
        </p:spPr>
        <p:txBody>
          <a:bodyPr wrap="square">
            <a:spAutoFit/>
          </a:bodyPr>
          <a:lstStyle/>
          <a:p>
            <a:r>
              <a:rPr lang="ru-RU" sz="1600" b="1" dirty="0" smtClean="0">
                <a:latin typeface="Times New Roman" pitchFamily="18" charset="0"/>
                <a:cs typeface="Times New Roman" pitchFamily="18" charset="0"/>
              </a:rPr>
              <a:t>Входит в состав Свердловской области </a:t>
            </a:r>
          </a:p>
          <a:p>
            <a:r>
              <a:rPr lang="ru-RU" altLang="ru-RU" sz="1600" b="1" dirty="0" smtClean="0">
                <a:latin typeface="Times New Roman" pitchFamily="18" charset="0"/>
                <a:cs typeface="Times New Roman" pitchFamily="18" charset="0"/>
              </a:rPr>
              <a:t>Расстояние до Екатеринбурга — 205 км, </a:t>
            </a:r>
          </a:p>
          <a:p>
            <a:r>
              <a:rPr lang="ru-RU" altLang="ru-RU" sz="1600" b="1" dirty="0" smtClean="0">
                <a:latin typeface="Times New Roman" pitchFamily="18" charset="0"/>
                <a:cs typeface="Times New Roman" pitchFamily="18" charset="0"/>
              </a:rPr>
              <a:t>до Москвы — 2299 км. </a:t>
            </a:r>
            <a:endParaRPr lang="ru-RU" altLang="ru-RU" sz="1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228600" y="304800"/>
            <a:ext cx="4419600" cy="6248400"/>
          </a:xfrm>
        </p:spPr>
        <p:txBody>
          <a:bodyPr/>
          <a:lstStyle/>
          <a:p>
            <a:pPr algn="l">
              <a:buFont typeface="Georgia" pitchFamily="18" charset="0"/>
              <a:buNone/>
              <a:defRPr/>
            </a:pPr>
            <a:r>
              <a:rPr lang="ru-RU" sz="1400" dirty="0">
                <a:solidFill>
                  <a:srgbClr val="007E39"/>
                </a:solidFill>
                <a:effectLst/>
                <a:latin typeface="Times New Roman" pitchFamily="18" charset="0"/>
                <a:cs typeface="Times New Roman" pitchFamily="18" charset="0"/>
              </a:rPr>
              <a:t>	</a:t>
            </a:r>
            <a:r>
              <a:rPr lang="ru-RU" sz="1600" u="sng" dirty="0">
                <a:solidFill>
                  <a:srgbClr val="007E39"/>
                </a:solidFill>
                <a:effectLst/>
                <a:latin typeface="Times New Roman" pitchFamily="18" charset="0"/>
                <a:cs typeface="Times New Roman" pitchFamily="18" charset="0"/>
              </a:rPr>
              <a:t>0407 Лесное хозяйство</a:t>
            </a:r>
            <a:r>
              <a:rPr lang="ru-RU" sz="1600" dirty="0">
                <a:effectLst/>
              </a:rPr>
              <a:t/>
            </a:r>
            <a:br>
              <a:rPr lang="ru-RU" sz="1600" dirty="0">
                <a:effectLst/>
              </a:rPr>
            </a:br>
            <a:r>
              <a:rPr lang="ru-RU" sz="1400" dirty="0">
                <a:effectLst/>
              </a:rPr>
              <a:t>	</a:t>
            </a:r>
            <a:r>
              <a:rPr lang="ru-RU" sz="1600" dirty="0">
                <a:effectLst/>
                <a:latin typeface="Times New Roman" pitchFamily="18" charset="0"/>
                <a:cs typeface="Times New Roman" pitchFamily="18" charset="0"/>
              </a:rPr>
              <a:t>Расходы запланированы в размере    67 000 руб. в рамках муниципальной  программы городского округа Нижняя Салда «Обеспечение рационального и безопасного природопользования на территории городского округа Нижняя Салда до 2020 года» подпрограммы "Организация использования и охраны лесов городского округа Нижняя </a:t>
            </a:r>
            <a:r>
              <a:rPr lang="ru-RU" sz="1600" dirty="0" smtClean="0">
                <a:effectLst/>
                <a:latin typeface="Times New Roman" pitchFamily="18" charset="0"/>
                <a:cs typeface="Times New Roman" pitchFamily="18" charset="0"/>
              </a:rPr>
              <a:t>Салда» на </a:t>
            </a:r>
            <a:r>
              <a:rPr lang="ru-RU" sz="1600" dirty="0">
                <a:effectLst/>
                <a:latin typeface="Times New Roman" pitchFamily="18" charset="0"/>
                <a:cs typeface="Times New Roman" pitchFamily="18" charset="0"/>
              </a:rPr>
              <a:t>выполнение работ по противопожарной опашке минеральной полосой городских лесов.</a:t>
            </a:r>
            <a:br>
              <a:rPr lang="ru-RU" sz="1600" dirty="0">
                <a:effectLst/>
                <a:latin typeface="Times New Roman" pitchFamily="18" charset="0"/>
                <a:cs typeface="Times New Roman" pitchFamily="18" charset="0"/>
              </a:rPr>
            </a:br>
            <a:r>
              <a:rPr lang="ru-RU" sz="1400" dirty="0">
                <a:effectLst/>
              </a:rPr>
              <a:t/>
            </a:r>
            <a:br>
              <a:rPr lang="ru-RU" sz="1400" dirty="0">
                <a:effectLst/>
              </a:rPr>
            </a:br>
            <a:r>
              <a:rPr lang="ru-RU" sz="1600" u="sng" dirty="0">
                <a:solidFill>
                  <a:srgbClr val="007E39"/>
                </a:solidFill>
                <a:effectLst/>
                <a:latin typeface="Times New Roman" pitchFamily="18" charset="0"/>
                <a:cs typeface="Times New Roman" pitchFamily="18" charset="0"/>
              </a:rPr>
              <a:t>0408 Транспорт</a:t>
            </a:r>
            <a:r>
              <a:rPr lang="ru-RU" sz="1400" dirty="0">
                <a:solidFill>
                  <a:srgbClr val="007E39"/>
                </a:solidFill>
                <a:effectLst/>
              </a:rPr>
              <a:t/>
            </a:r>
            <a:br>
              <a:rPr lang="ru-RU" sz="1400" dirty="0">
                <a:solidFill>
                  <a:srgbClr val="007E39"/>
                </a:solidFill>
                <a:effectLst/>
              </a:rPr>
            </a:br>
            <a:r>
              <a:rPr lang="ru-RU" sz="1400" dirty="0">
                <a:solidFill>
                  <a:srgbClr val="007E39"/>
                </a:solidFill>
                <a:effectLst/>
              </a:rPr>
              <a:t>	</a:t>
            </a:r>
            <a:r>
              <a:rPr lang="ru-RU" sz="1600" dirty="0">
                <a:effectLst/>
                <a:latin typeface="Times New Roman" pitchFamily="18" charset="0"/>
                <a:cs typeface="Times New Roman" pitchFamily="18" charset="0"/>
              </a:rPr>
              <a:t> Расходы в размере 380 000 руб. запланированы в рамках </a:t>
            </a:r>
            <a:r>
              <a:rPr lang="ru-RU" sz="1600" i="1" dirty="0">
                <a:effectLst/>
                <a:latin typeface="Times New Roman" pitchFamily="18" charset="0"/>
                <a:cs typeface="Times New Roman" pitchFamily="18" charset="0"/>
              </a:rPr>
              <a:t>муниципальной  программы городского округа Нижняя Салда «Развитие транспорта и  дорожного хозяйства городского округа Нижняя Салда  до 2020 года»</a:t>
            </a:r>
            <a:r>
              <a:rPr lang="ru-RU" sz="1600" dirty="0">
                <a:effectLst/>
                <a:latin typeface="Times New Roman" pitchFamily="18" charset="0"/>
                <a:cs typeface="Times New Roman" pitchFamily="18" charset="0"/>
              </a:rPr>
              <a:t> на предоставление субсидий перевозчикам </a:t>
            </a:r>
            <a:r>
              <a:rPr lang="ru-RU" sz="1600" dirty="0" smtClean="0">
                <a:effectLst/>
                <a:latin typeface="Times New Roman" pitchFamily="18" charset="0"/>
                <a:cs typeface="Times New Roman" pitchFamily="18" charset="0"/>
              </a:rPr>
              <a:t>для </a:t>
            </a:r>
            <a:r>
              <a:rPr lang="ru-RU" sz="1600" dirty="0">
                <a:effectLst/>
                <a:latin typeface="Times New Roman" pitchFamily="18" charset="0"/>
                <a:cs typeface="Times New Roman" pitchFamily="18" charset="0"/>
              </a:rPr>
              <a:t>возмещение части затрат, связанных с оказанием транспортных услуг населению городского округа.</a:t>
            </a:r>
            <a:r>
              <a:rPr lang="ru-RU" sz="1600" dirty="0">
                <a:solidFill>
                  <a:srgbClr val="007E39"/>
                </a:solidFill>
                <a:effectLst/>
                <a:latin typeface="Times New Roman" pitchFamily="18" charset="0"/>
                <a:cs typeface="Times New Roman" pitchFamily="18" charset="0"/>
              </a:rPr>
              <a:t> </a:t>
            </a:r>
            <a:br>
              <a:rPr lang="ru-RU" sz="1600" dirty="0">
                <a:solidFill>
                  <a:srgbClr val="007E39"/>
                </a:solidFill>
                <a:effectLst/>
                <a:latin typeface="Times New Roman" pitchFamily="18" charset="0"/>
                <a:cs typeface="Times New Roman" pitchFamily="18" charset="0"/>
              </a:rPr>
            </a:br>
            <a:r>
              <a:rPr lang="ru-RU" sz="1400" dirty="0">
                <a:solidFill>
                  <a:srgbClr val="007E39"/>
                </a:solidFill>
                <a:effectLst/>
              </a:rPr>
              <a:t/>
            </a:r>
            <a:br>
              <a:rPr lang="ru-RU" sz="1400" dirty="0">
                <a:solidFill>
                  <a:srgbClr val="007E39"/>
                </a:solidFill>
                <a:effectLst/>
              </a:rPr>
            </a:br>
            <a:r>
              <a:rPr lang="ru-RU" sz="1400" dirty="0">
                <a:effectLst/>
              </a:rPr>
              <a:t/>
            </a:r>
            <a:br>
              <a:rPr lang="ru-RU" sz="1400" dirty="0">
                <a:effectLst/>
              </a:rPr>
            </a:br>
            <a:r>
              <a:rPr lang="ru-RU" sz="1400" dirty="0"/>
              <a:t/>
            </a:r>
            <a:br>
              <a:rPr lang="ru-RU" sz="1400" dirty="0"/>
            </a:br>
            <a:endParaRPr lang="ru-RU" sz="1400" b="0" dirty="0"/>
          </a:p>
        </p:txBody>
      </p:sp>
      <p:pic>
        <p:nvPicPr>
          <p:cNvPr id="76803" name="Picture 2" descr="411852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325438"/>
            <a:ext cx="37338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3" descr="549124_s"/>
          <p:cNvPicPr>
            <a:picLocks noChangeAspect="1" noChangeArrowheads="1"/>
          </p:cNvPicPr>
          <p:nvPr/>
        </p:nvPicPr>
        <p:blipFill>
          <a:blip r:embed="rId3" cstate="print">
            <a:extLst>
              <a:ext uri="{28A0092B-C50C-407E-A947-70E740481C1C}">
                <a14:useLocalDpi xmlns:a14="http://schemas.microsoft.com/office/drawing/2010/main" val="0"/>
              </a:ext>
            </a:extLst>
          </a:blip>
          <a:srcRect l="7025" t="8913"/>
          <a:stretch>
            <a:fillRect/>
          </a:stretch>
        </p:blipFill>
        <p:spPr bwMode="auto">
          <a:xfrm>
            <a:off x="4876800" y="3276600"/>
            <a:ext cx="3810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531" y="10886"/>
            <a:ext cx="5410200" cy="6324600"/>
          </a:xfrm>
        </p:spPr>
        <p:txBody>
          <a:bodyPr/>
          <a:lstStyle/>
          <a:p>
            <a:pPr algn="l">
              <a:buFont typeface="Georgia" pitchFamily="18" charset="0"/>
              <a:buNone/>
              <a:defRPr/>
            </a:pPr>
            <a:r>
              <a:rPr lang="ru-RU" sz="1400" dirty="0"/>
              <a:t>	</a:t>
            </a:r>
            <a:r>
              <a:rPr lang="ru-RU" sz="1800" u="sng" dirty="0">
                <a:solidFill>
                  <a:srgbClr val="007E39"/>
                </a:solidFill>
                <a:effectLst/>
                <a:latin typeface="Times New Roman" pitchFamily="18" charset="0"/>
                <a:cs typeface="Times New Roman" pitchFamily="18" charset="0"/>
              </a:rPr>
              <a:t>0409 Дорожное хозяйство (дорожные фонды)</a:t>
            </a:r>
            <a:r>
              <a:rPr lang="ru-RU" sz="1400" dirty="0">
                <a:effectLst/>
              </a:rPr>
              <a:t/>
            </a:r>
            <a:br>
              <a:rPr lang="ru-RU" sz="1400" dirty="0">
                <a:effectLst/>
              </a:rPr>
            </a:br>
            <a:r>
              <a:rPr lang="ru-RU" sz="1500" dirty="0">
                <a:effectLst/>
                <a:latin typeface="Times New Roman" pitchFamily="18" charset="0"/>
                <a:cs typeface="Times New Roman" pitchFamily="18" charset="0"/>
              </a:rPr>
              <a:t>По данному подразделу предусмотрены бюджетные ассигнования на 2018 год – 34 272 000 руб., на реализацию муниципальной  программы городского округа Нижняя Салда «Развитие транспорта и  дорожного хозяйства городского округа Нижняя Салда  до 2031 года» и ее двух подпрограмм.</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a:t>
            </a:r>
            <a:r>
              <a:rPr lang="ru-RU" sz="1500" i="1" dirty="0">
                <a:effectLst/>
                <a:latin typeface="Times New Roman" pitchFamily="18" charset="0"/>
                <a:cs typeface="Times New Roman" pitchFamily="18" charset="0"/>
              </a:rPr>
              <a:t>Подпрограмма Развитие дорожного хозяйства в городском округе Нижняя Салда на 2014-2031годы</a:t>
            </a:r>
            <a:r>
              <a:rPr lang="ru-RU" sz="1500" dirty="0">
                <a:effectLst/>
                <a:latin typeface="Times New Roman" pitchFamily="18" charset="0"/>
                <a:cs typeface="Times New Roman" pitchFamily="18" charset="0"/>
              </a:rPr>
              <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По данной подпрограмме предусмотрены бюджетные ассигнования на 2018 год – 28 328 633 руб. и запланировано финансирование следующих  мероприятий:</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содержание дорог – 6 580 000 руб.;</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капитальный  ремонт  ул. Ломоносова - 11 000 000 руб.;</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капитальный ремонт ул.Строителей - 5 400 000 руб.; </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обследование автомобильного моста через </a:t>
            </a:r>
            <a:r>
              <a:rPr lang="ru-RU" sz="1500" dirty="0" err="1">
                <a:effectLst/>
                <a:latin typeface="Times New Roman" pitchFamily="18" charset="0"/>
                <a:cs typeface="Times New Roman" pitchFamily="18" charset="0"/>
              </a:rPr>
              <a:t>р.Салда</a:t>
            </a:r>
            <a:r>
              <a:rPr lang="ru-RU" sz="1500" dirty="0">
                <a:effectLst/>
                <a:latin typeface="Times New Roman" pitchFamily="18" charset="0"/>
                <a:cs typeface="Times New Roman" pitchFamily="18" charset="0"/>
              </a:rPr>
              <a:t> – </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2 700 000руб.;</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ремонт тротуаров – 800 000  руб.;</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разработка проектно- сметной документации на капитальный ремонт ул. Парижской Коммуны  - 1 500 000 руб.</a:t>
            </a:r>
            <a:br>
              <a:rPr lang="ru-RU" sz="1500" dirty="0">
                <a:effectLst/>
                <a:latin typeface="Times New Roman" pitchFamily="18" charset="0"/>
                <a:cs typeface="Times New Roman" pitchFamily="18" charset="0"/>
              </a:rPr>
            </a:br>
            <a:r>
              <a:rPr lang="ru-RU" sz="1400" i="1" dirty="0"/>
              <a:t> </a:t>
            </a:r>
            <a:r>
              <a:rPr lang="ru-RU" sz="1400" dirty="0"/>
              <a:t/>
            </a:r>
            <a:br>
              <a:rPr lang="ru-RU" sz="1400" dirty="0"/>
            </a:br>
            <a:endParaRPr lang="ru-RU" sz="1400" dirty="0">
              <a:latin typeface="Times New Roman" pitchFamily="18" charset="0"/>
              <a:cs typeface="Times New Roman" pitchFamily="18" charset="0"/>
            </a:endParaRPr>
          </a:p>
        </p:txBody>
      </p:sp>
      <p:pic>
        <p:nvPicPr>
          <p:cNvPr id="132098" name="Picture 2" descr="1443012671_doroga-20-1-vsalderu">
            <a:extLst/>
          </p:cNvPr>
          <p:cNvPicPr>
            <a:picLocks noChangeAspect="1" noChangeArrowheads="1"/>
          </p:cNvPicPr>
          <p:nvPr/>
        </p:nvPicPr>
        <p:blipFill>
          <a:blip r:embed="rId2" cstate="print"/>
          <a:srcRect r="5496" b="30220"/>
          <a:stretch>
            <a:fillRect/>
          </a:stretch>
        </p:blipFill>
        <p:spPr bwMode="auto">
          <a:xfrm>
            <a:off x="5334000" y="1524000"/>
            <a:ext cx="3429000" cy="167005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4" name="Picture 4" descr="C:\Users\ZAMECON\AppData\Local\Temp\Rar$DIa0.733\DSC_7465.JPG">
            <a:extLst/>
          </p:cNvPr>
          <p:cNvPicPr>
            <a:picLocks noChangeAspect="1" noChangeArrowheads="1"/>
          </p:cNvPicPr>
          <p:nvPr/>
        </p:nvPicPr>
        <p:blipFill>
          <a:blip r:embed="rId3" cstate="print"/>
          <a:srcRect/>
          <a:stretch>
            <a:fillRect/>
          </a:stretch>
        </p:blipFill>
        <p:spPr bwMode="auto">
          <a:xfrm>
            <a:off x="5334000" y="3352800"/>
            <a:ext cx="3421063" cy="175260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32099" name="Picture 3">
            <a:extLst/>
          </p:cNvPr>
          <p:cNvPicPr>
            <a:picLocks noChangeAspect="1" noChangeArrowheads="1"/>
          </p:cNvPicPr>
          <p:nvPr/>
        </p:nvPicPr>
        <p:blipFill>
          <a:blip r:embed="rId4" cstate="print"/>
          <a:srcRect t="15238" r="31429" b="16190"/>
          <a:stretch>
            <a:fillRect/>
          </a:stretch>
        </p:blipFill>
        <p:spPr bwMode="auto">
          <a:xfrm>
            <a:off x="457200" y="5256213"/>
            <a:ext cx="4724400" cy="1601787"/>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32100" name="Picture 4">
            <a:extLst/>
          </p:cNvPr>
          <p:cNvPicPr>
            <a:picLocks noChangeAspect="1" noChangeArrowheads="1"/>
          </p:cNvPicPr>
          <p:nvPr/>
        </p:nvPicPr>
        <p:blipFill>
          <a:blip r:embed="rId5" cstate="print"/>
          <a:srcRect t="23333" r="29500"/>
          <a:stretch>
            <a:fillRect/>
          </a:stretch>
        </p:blipFill>
        <p:spPr bwMode="auto">
          <a:xfrm>
            <a:off x="5334000" y="5180013"/>
            <a:ext cx="3429000" cy="1677987"/>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32102" name="Picture 6">
            <a:extLst/>
          </p:cNvPr>
          <p:cNvPicPr>
            <a:picLocks noChangeAspect="1" noChangeArrowheads="1"/>
          </p:cNvPicPr>
          <p:nvPr/>
        </p:nvPicPr>
        <p:blipFill>
          <a:blip r:embed="rId6" cstate="print"/>
          <a:srcRect l="31052" t="27135" r="31496" b="22661"/>
          <a:stretch>
            <a:fillRect/>
          </a:stretch>
        </p:blipFill>
        <p:spPr bwMode="auto">
          <a:xfrm>
            <a:off x="5334000" y="0"/>
            <a:ext cx="3429000" cy="1447800"/>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838200" y="457200"/>
            <a:ext cx="7086600" cy="1143000"/>
          </a:xfrm>
        </p:spPr>
        <p:txBody>
          <a:bodyPr/>
          <a:lstStyle/>
          <a:p>
            <a:pPr algn="l">
              <a:buFont typeface="Georgia" pitchFamily="18" charset="0"/>
              <a:buNone/>
              <a:defRPr/>
            </a:pPr>
            <a:r>
              <a:rPr lang="ru-RU" sz="1400" i="1" dirty="0">
                <a:effectLst/>
              </a:rPr>
              <a:t>      	</a:t>
            </a:r>
            <a:r>
              <a:rPr lang="ru-RU" sz="1600" i="1" dirty="0">
                <a:effectLst/>
                <a:latin typeface="Times New Roman" pitchFamily="18" charset="0"/>
                <a:cs typeface="Times New Roman" pitchFamily="18" charset="0"/>
              </a:rPr>
              <a:t>Подпрограмма «Повышение безопасности дорожного движения на территории городского округа Нижняя Салда до 2031 года»</a:t>
            </a:r>
            <a:r>
              <a:rPr lang="ru-RU" sz="1600" dirty="0">
                <a:effectLst/>
                <a:latin typeface="Times New Roman" pitchFamily="18" charset="0"/>
                <a:cs typeface="Times New Roman" pitchFamily="18" charset="0"/>
              </a:rPr>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предусмотрены бюджетные ассигнования на 2018 год – 5 943 367 руб., на финансирование мероприятий по  приведению в соответствие с национальными стандартами улично-дорожной сети в городском округе Нижняя Салда: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обустройство пешеходных переходов и подходов к ним, установка светофоров у пешеходных переходов, освещение пешеходных переходов, установка ограждений, искусственных дорожных неровностей, разметка.</a:t>
            </a:r>
            <a:r>
              <a:rPr lang="ru-RU" sz="1600" dirty="0">
                <a:latin typeface="Times New Roman" pitchFamily="18" charset="0"/>
                <a:cs typeface="Times New Roman" pitchFamily="18" charset="0"/>
              </a:rPr>
              <a:t/>
            </a:r>
            <a:br>
              <a:rPr lang="ru-RU" sz="1600" dirty="0">
                <a:latin typeface="Times New Roman" pitchFamily="18" charset="0"/>
                <a:cs typeface="Times New Roman" pitchFamily="18" charset="0"/>
              </a:rPr>
            </a:br>
            <a:endParaRPr lang="ru-RU" sz="1600" dirty="0">
              <a:latin typeface="Times New Roman" pitchFamily="18" charset="0"/>
              <a:cs typeface="Times New Roman" pitchFamily="18" charset="0"/>
            </a:endParaRPr>
          </a:p>
        </p:txBody>
      </p:sp>
      <p:pic>
        <p:nvPicPr>
          <p:cNvPr id="7885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21333" r="10500"/>
          <a:stretch>
            <a:fillRect/>
          </a:stretch>
        </p:blipFill>
        <p:spPr bwMode="auto">
          <a:xfrm>
            <a:off x="990600" y="3048000"/>
            <a:ext cx="6934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228600" y="228600"/>
            <a:ext cx="8610600" cy="6172200"/>
          </a:xfrm>
        </p:spPr>
        <p:txBody>
          <a:bodyPr/>
          <a:lstStyle/>
          <a:p>
            <a:pPr algn="l">
              <a:buFont typeface="Georgia" pitchFamily="18" charset="0"/>
              <a:buNone/>
              <a:defRPr/>
            </a:pPr>
            <a:r>
              <a:rPr lang="ru-RU" sz="1400" dirty="0">
                <a:solidFill>
                  <a:srgbClr val="007E39"/>
                </a:solidFill>
              </a:rPr>
              <a:t>      </a:t>
            </a:r>
            <a:r>
              <a:rPr lang="ru-RU" sz="1600" u="sng" dirty="0">
                <a:solidFill>
                  <a:srgbClr val="007E39"/>
                </a:solidFill>
                <a:effectLst/>
                <a:latin typeface="Times New Roman" pitchFamily="18" charset="0"/>
                <a:cs typeface="Times New Roman" pitchFamily="18" charset="0"/>
              </a:rPr>
              <a:t>0410 Связь и информатика</a:t>
            </a:r>
            <a:r>
              <a:rPr lang="ru-RU" sz="1600" dirty="0">
                <a:effectLst/>
                <a:latin typeface="Times New Roman" pitchFamily="18" charset="0"/>
                <a:cs typeface="Times New Roman" pitchFamily="18" charset="0"/>
              </a:rPr>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По данному подразделу предусмотрены бюджетные ассигнования на 590 000 руб.,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Расходы запланированы в рамках муниципальной программы «Информационное общество городского округа Нижняя Салда на 2014-2020 годы» по двум подпрограммам на финансирование мероприятий по защите информации в единой компьютерной сети и приобретение компьютерной техники и лицензионного программного обеспечения для внедрения СЭД (системы электронного документооборота).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
            </a:r>
            <a:br>
              <a:rPr lang="ru-RU" sz="1600" dirty="0">
                <a:effectLst/>
                <a:latin typeface="Times New Roman" pitchFamily="18" charset="0"/>
                <a:cs typeface="Times New Roman" pitchFamily="18" charset="0"/>
              </a:rPr>
            </a:br>
            <a:r>
              <a:rPr lang="ru-RU" sz="1600" u="sng" dirty="0">
                <a:solidFill>
                  <a:srgbClr val="007E39"/>
                </a:solidFill>
                <a:effectLst/>
                <a:latin typeface="Times New Roman" pitchFamily="18" charset="0"/>
                <a:cs typeface="Times New Roman" pitchFamily="18" charset="0"/>
              </a:rPr>
              <a:t>0412 Другие вопросы в области национальной экономики</a:t>
            </a:r>
            <a:r>
              <a:rPr lang="ru-RU" sz="1600" dirty="0">
                <a:effectLst/>
                <a:latin typeface="Times New Roman" pitchFamily="18" charset="0"/>
                <a:cs typeface="Times New Roman" pitchFamily="18" charset="0"/>
              </a:rPr>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По данному подразделу предусмотрены бюджетные ассигнования на сумму 1 036 800руб.</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Расходы запланированы в рамках реализации двух муниципальных  программ :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    - по муниципальной программе  «Повышение эффективности управления муниципальной собственностью городского округа Нижняя Салда до 2020 года»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предусмотрены бюджетные ассигнования на 2018 год – 862 800 руб. на финансирование мероприятий по проведению кадастровых работ, разработке проектов межевания застроенной территории и на внесения  изменений в документы территориального планирования городского округа Нижняя Салда Свердловской области в целях перехода к цифровой (векторной) модели пространственных данных;</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 по муниципальной программе  «Развитие и поддержка  субъектов малого и среднего предпринимательства и агропромышленного комплекса в городском округе  Нижняя Салда на 2014-2020 годы»  предусмотрены бюджетные ассигнования на 2018 год – 174 000 руб. на оказание финансовой поддержки субъектам малого и среднего предпринимательства городского округа Нижняя Салда .</a:t>
            </a:r>
            <a:br>
              <a:rPr lang="ru-RU" sz="16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 </a:t>
            </a:r>
            <a:r>
              <a:rPr lang="ru-RU" sz="1400" dirty="0">
                <a:effectLst/>
              </a:rPr>
              <a:t/>
            </a:r>
            <a:br>
              <a:rPr lang="ru-RU" sz="1400" dirty="0">
                <a:effectLst/>
              </a:rPr>
            </a:br>
            <a:r>
              <a:rPr lang="ru-RU" sz="1400" dirty="0">
                <a:effectLst/>
              </a:rPr>
              <a:t/>
            </a:r>
            <a:br>
              <a:rPr lang="ru-RU" sz="1400" dirty="0">
                <a:effectLst/>
              </a:rPr>
            </a:br>
            <a:endParaRPr lang="ru-RU" sz="1400" dirty="0">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1143000" y="228600"/>
            <a:ext cx="7772400" cy="1143000"/>
          </a:xfrm>
        </p:spPr>
        <p:txBody>
          <a:bodyPr/>
          <a:lstStyle/>
          <a:p>
            <a:pPr algn="ctr">
              <a:buFont typeface="Georgia" pitchFamily="18" charset="0"/>
              <a:buNone/>
              <a:defRPr/>
            </a:pPr>
            <a:r>
              <a:rPr lang="ru-RU" sz="32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Раздел 0500</a:t>
            </a:r>
            <a:r>
              <a:rPr lang="ru-RU" sz="3200" i="1" dirty="0">
                <a:solidFill>
                  <a:srgbClr val="007E39"/>
                </a:solidFill>
                <a:latin typeface="Times New Roman" pitchFamily="18" charset="0"/>
                <a:cs typeface="Times New Roman" pitchFamily="18" charset="0"/>
              </a:rPr>
              <a:t> </a:t>
            </a:r>
            <a:r>
              <a:rPr lang="ru-RU" sz="32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Жилищно-коммунальное хозяйство</a:t>
            </a:r>
            <a:r>
              <a:rPr lang="ru-RU" sz="4800" dirty="0">
                <a:solidFill>
                  <a:srgbClr val="007E39"/>
                </a:solidFill>
                <a:latin typeface="Bookman Old Style"/>
              </a:rPr>
              <a:t/>
            </a:r>
            <a:br>
              <a:rPr lang="ru-RU" sz="4800" dirty="0">
                <a:solidFill>
                  <a:srgbClr val="007E39"/>
                </a:solidFill>
                <a:latin typeface="Bookman Old Style"/>
              </a:rPr>
            </a:br>
            <a:endParaRPr lang="ru-RU" dirty="0"/>
          </a:p>
        </p:txBody>
      </p:sp>
      <p:graphicFrame>
        <p:nvGraphicFramePr>
          <p:cNvPr id="3" name="Таблица 2">
            <a:extLst/>
          </p:cNvPr>
          <p:cNvGraphicFramePr>
            <a:graphicFrameLocks noGrp="1"/>
          </p:cNvGraphicFramePr>
          <p:nvPr/>
        </p:nvGraphicFramePr>
        <p:xfrm>
          <a:off x="228600" y="1600200"/>
          <a:ext cx="8610600" cy="4826006"/>
        </p:xfrm>
        <a:graphic>
          <a:graphicData uri="http://schemas.openxmlformats.org/drawingml/2006/table">
            <a:tbl>
              <a:tblPr/>
              <a:tblGrid>
                <a:gridCol w="5732234">
                  <a:extLst>
                    <a:ext uri="{9D8B030D-6E8A-4147-A177-3AD203B41FA5}">
                      <a16:colId xmlns:a16="http://schemas.microsoft.com/office/drawing/2014/main" xmlns="" val="20000"/>
                    </a:ext>
                  </a:extLst>
                </a:gridCol>
                <a:gridCol w="2878366">
                  <a:extLst>
                    <a:ext uri="{9D8B030D-6E8A-4147-A177-3AD203B41FA5}">
                      <a16:colId xmlns:a16="http://schemas.microsoft.com/office/drawing/2014/main" xmlns="" val="20001"/>
                    </a:ext>
                  </a:extLst>
                </a:gridCol>
              </a:tblGrid>
              <a:tr h="862114">
                <a:tc>
                  <a:txBody>
                    <a:bodyPr/>
                    <a:lstStyle/>
                    <a:p>
                      <a:pPr algn="ctr" fontAlgn="ctr"/>
                      <a:r>
                        <a:rPr lang="ru-RU" sz="2800" b="1" i="0" u="none" strike="noStrike" dirty="0">
                          <a:latin typeface="Bookman Old Style"/>
                        </a:rPr>
                        <a:t>Направление расходов</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800" b="1" i="0" u="none" strike="noStrike" dirty="0">
                          <a:latin typeface="Bookman Old Style"/>
                        </a:rPr>
                        <a:t>2018 </a:t>
                      </a:r>
                      <a:r>
                        <a:rPr lang="ru-RU" sz="2800" b="1" i="0" u="none" strike="noStrike" dirty="0" smtClean="0">
                          <a:latin typeface="Bookman Old Style"/>
                        </a:rPr>
                        <a:t>год</a:t>
                      </a:r>
                      <a:endParaRPr lang="ru-RU" sz="2800" b="1" i="0" u="none" strike="noStrike" dirty="0">
                        <a:latin typeface="Bookman Old Style"/>
                      </a:endParaRP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90439">
                <a:tc>
                  <a:txBody>
                    <a:bodyPr/>
                    <a:lstStyle/>
                    <a:p>
                      <a:pPr algn="l" fontAlgn="ctr"/>
                      <a:r>
                        <a:rPr lang="ru-RU" sz="2800" b="1" i="0" u="none" strike="noStrike" dirty="0">
                          <a:solidFill>
                            <a:srgbClr val="007E39"/>
                          </a:solidFill>
                          <a:latin typeface="Bookman Old Style"/>
                        </a:rPr>
                        <a:t>Жилищное хозяйство</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800" b="1" i="0" u="none" strike="noStrike" dirty="0">
                          <a:solidFill>
                            <a:srgbClr val="007E39"/>
                          </a:solidFill>
                          <a:latin typeface="Bookman Old Style"/>
                        </a:rPr>
                        <a:t>1 114,70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35395">
                <a:tc>
                  <a:txBody>
                    <a:bodyPr/>
                    <a:lstStyle/>
                    <a:p>
                      <a:pPr algn="l" fontAlgn="ctr"/>
                      <a:r>
                        <a:rPr lang="ru-RU" sz="2800" b="1" i="0" u="none" strike="noStrike">
                          <a:solidFill>
                            <a:srgbClr val="007E39"/>
                          </a:solidFill>
                          <a:latin typeface="Bookman Old Style"/>
                        </a:rPr>
                        <a:t>Коммунальное хозяйство</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800" b="1" i="0" u="none" strike="noStrike" dirty="0">
                          <a:solidFill>
                            <a:srgbClr val="007E39"/>
                          </a:solidFill>
                          <a:latin typeface="Bookman Old Style"/>
                        </a:rPr>
                        <a:t>50 942,20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013825">
                <a:tc>
                  <a:txBody>
                    <a:bodyPr/>
                    <a:lstStyle/>
                    <a:p>
                      <a:pPr algn="l" fontAlgn="ctr"/>
                      <a:r>
                        <a:rPr lang="ru-RU" sz="2800" b="1" i="0" u="none" strike="noStrike">
                          <a:solidFill>
                            <a:srgbClr val="007E39"/>
                          </a:solidFill>
                          <a:latin typeface="Bookman Old Style"/>
                        </a:rPr>
                        <a:t>Благоустройство</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800" b="1" i="0" u="none" strike="noStrike" dirty="0">
                          <a:solidFill>
                            <a:srgbClr val="007E39"/>
                          </a:solidFill>
                          <a:latin typeface="Bookman Old Style"/>
                        </a:rPr>
                        <a:t>10 716,00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288833">
                <a:tc>
                  <a:txBody>
                    <a:bodyPr/>
                    <a:lstStyle/>
                    <a:p>
                      <a:pPr algn="l" fontAlgn="ctr"/>
                      <a:r>
                        <a:rPr lang="ru-RU" sz="2800" b="1" i="0" u="none" strike="noStrike">
                          <a:solidFill>
                            <a:srgbClr val="007E39"/>
                          </a:solidFill>
                          <a:latin typeface="Bookman Old Style"/>
                        </a:rPr>
                        <a:t>Другие вопросы в области жилищно-коммунального хозяйства</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800" b="1" i="0" u="none" strike="noStrike" dirty="0">
                          <a:solidFill>
                            <a:srgbClr val="007E39"/>
                          </a:solidFill>
                          <a:latin typeface="Bookman Old Style"/>
                        </a:rPr>
                        <a:t>21,00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35395">
                <a:tc>
                  <a:txBody>
                    <a:bodyPr/>
                    <a:lstStyle/>
                    <a:p>
                      <a:pPr algn="l" fontAlgn="t"/>
                      <a:r>
                        <a:rPr lang="ru-RU" sz="2800" b="1" i="0" u="none" strike="noStrike">
                          <a:latin typeface="Bookman Old Style"/>
                        </a:rPr>
                        <a:t>ВСЕГО РАСХОДОВ</a:t>
                      </a:r>
                    </a:p>
                  </a:txBody>
                  <a:tcPr marL="8676" marR="8676" marT="86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800" b="1" i="0" u="none" strike="noStrike" dirty="0">
                          <a:solidFill>
                            <a:srgbClr val="003300"/>
                          </a:solidFill>
                          <a:latin typeface="Bookman Old Style"/>
                        </a:rPr>
                        <a:t>62 793,90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30480" y="152400"/>
            <a:ext cx="5638800" cy="6096000"/>
          </a:xfrm>
        </p:spPr>
        <p:txBody>
          <a:bodyPr/>
          <a:lstStyle/>
          <a:p>
            <a:pPr algn="l">
              <a:buFont typeface="Georgia" pitchFamily="18" charset="0"/>
              <a:buNone/>
              <a:defRPr/>
            </a:pPr>
            <a:r>
              <a:rPr lang="ru-RU" sz="1400" dirty="0"/>
              <a:t>	</a:t>
            </a:r>
            <a:r>
              <a:rPr lang="ru-RU" sz="1400" dirty="0">
                <a:effectLst/>
                <a:latin typeface="Times New Roman" pitchFamily="18" charset="0"/>
                <a:cs typeface="Times New Roman" pitchFamily="18" charset="0"/>
              </a:rPr>
              <a:t>Расходы запланированы в рамках муниципальной программы «Развитие жилищно-коммунального хозяйства и повышение энергетической эффективности в городском округе Нижняя Салда до 2022 года»</a:t>
            </a:r>
            <a:br>
              <a:rPr lang="ru-RU" sz="1400" dirty="0">
                <a:effectLst/>
                <a:latin typeface="Times New Roman" pitchFamily="18" charset="0"/>
                <a:cs typeface="Times New Roman" pitchFamily="18" charset="0"/>
              </a:rPr>
            </a:br>
            <a:r>
              <a:rPr lang="ru-RU" sz="1600" u="sng" dirty="0">
                <a:solidFill>
                  <a:srgbClr val="007E39"/>
                </a:solidFill>
                <a:effectLst/>
                <a:latin typeface="Times New Roman" pitchFamily="18" charset="0"/>
                <a:cs typeface="Times New Roman" pitchFamily="18" charset="0"/>
              </a:rPr>
              <a:t>0501 Жилищное хозяйство</a:t>
            </a:r>
            <a:r>
              <a:rPr lang="ru-RU" sz="1400" dirty="0">
                <a:effectLst/>
                <a:latin typeface="Times New Roman" pitchFamily="18" charset="0"/>
                <a:cs typeface="Times New Roman" pitchFamily="18" charset="0"/>
              </a:rPr>
              <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Подпрограмма «Развитие жилищного хозяйства в городском округе Нижняя Салда на 2014 – 2022 годы»</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Для  реализации данной подпрограммы предусмотрены бюджетные ассигнования на 2018 год – 1 </a:t>
            </a:r>
            <a:r>
              <a:rPr lang="ru-RU" sz="1400" dirty="0" smtClean="0">
                <a:effectLst/>
                <a:latin typeface="Times New Roman" pitchFamily="18" charset="0"/>
                <a:cs typeface="Times New Roman" pitchFamily="18" charset="0"/>
              </a:rPr>
              <a:t>114 690,00 </a:t>
            </a:r>
            <a:r>
              <a:rPr lang="ru-RU" sz="1400" dirty="0">
                <a:effectLst/>
                <a:latin typeface="Times New Roman" pitchFamily="18" charset="0"/>
                <a:cs typeface="Times New Roman" pitchFamily="18" charset="0"/>
              </a:rPr>
              <a:t>руб. на уплату взносов на капитальный ремонт общего имущества муниципального жилищного фонда .</a:t>
            </a:r>
            <a:br>
              <a:rPr lang="ru-RU" sz="1400" dirty="0">
                <a:effectLst/>
                <a:latin typeface="Times New Roman" pitchFamily="18" charset="0"/>
                <a:cs typeface="Times New Roman" pitchFamily="18" charset="0"/>
              </a:rPr>
            </a:br>
            <a:r>
              <a:rPr lang="ru-RU" sz="1600" dirty="0">
                <a:effectLst/>
                <a:latin typeface="Times New Roman" pitchFamily="18" charset="0"/>
                <a:cs typeface="Times New Roman" pitchFamily="18" charset="0"/>
              </a:rPr>
              <a:t/>
            </a:r>
            <a:br>
              <a:rPr lang="ru-RU" sz="1600" dirty="0">
                <a:effectLst/>
                <a:latin typeface="Times New Roman" pitchFamily="18" charset="0"/>
                <a:cs typeface="Times New Roman" pitchFamily="18" charset="0"/>
              </a:rPr>
            </a:br>
            <a:r>
              <a:rPr lang="ru-RU" sz="1600" u="sng" dirty="0">
                <a:solidFill>
                  <a:srgbClr val="007E39"/>
                </a:solidFill>
                <a:effectLst/>
                <a:latin typeface="Times New Roman" pitchFamily="18" charset="0"/>
                <a:cs typeface="Times New Roman" pitchFamily="18" charset="0"/>
              </a:rPr>
              <a:t>0502 Коммунальное хозяйство</a:t>
            </a:r>
            <a:r>
              <a:rPr lang="ru-RU" sz="1400" dirty="0">
                <a:effectLst/>
                <a:latin typeface="Times New Roman" pitchFamily="18" charset="0"/>
                <a:cs typeface="Times New Roman" pitchFamily="18" charset="0"/>
              </a:rPr>
              <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Подпрограмма «Энергосбережение и повышение энергетической эффективности в городском округе Нижняя Салда на 2014 – 2022 годы»</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Для  реализации данной подпрограммы предусмотрены бюджетные ассигнования на 2018 год в сумме 50 942 195 руб. на финансирование следующих  мероприятий:</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строительство блочных газовых котельных– 4 974 411 руб.;</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строительство  наружного газопровода низкого давления  - 2 050 000 руб.;</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строительство объекта  "Сооружение биологической очистки </a:t>
            </a:r>
            <a:r>
              <a:rPr lang="ru-RU" sz="1400" dirty="0" err="1">
                <a:effectLst/>
                <a:latin typeface="Times New Roman" pitchFamily="18" charset="0"/>
                <a:cs typeface="Times New Roman" pitchFamily="18" charset="0"/>
              </a:rPr>
              <a:t>хозбытовых</a:t>
            </a:r>
            <a:r>
              <a:rPr lang="ru-RU" sz="1400" dirty="0">
                <a:effectLst/>
                <a:latin typeface="Times New Roman" pitchFamily="18" charset="0"/>
                <a:cs typeface="Times New Roman" pitchFamily="18" charset="0"/>
              </a:rPr>
              <a:t> сточных вод производительностью 6000 </a:t>
            </a:r>
            <a:r>
              <a:rPr lang="ru-RU" sz="1400" dirty="0" err="1">
                <a:effectLst/>
                <a:latin typeface="Times New Roman" pitchFamily="18" charset="0"/>
                <a:cs typeface="Times New Roman" pitchFamily="18" charset="0"/>
              </a:rPr>
              <a:t>мз</a:t>
            </a:r>
            <a:r>
              <a:rPr lang="ru-RU" sz="1400" dirty="0">
                <a:effectLst/>
                <a:latin typeface="Times New Roman" pitchFamily="18" charset="0"/>
                <a:cs typeface="Times New Roman" pitchFamily="18" charset="0"/>
              </a:rPr>
              <a:t>/сутки ГО Нижняя Салда"-          24 806 117 руб.</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модернизация объектов инженерной инфраструктуры и модернизация существующих систем объектов коммунальной инфраструктуры (средства Н</a:t>
            </a:r>
            <a:r>
              <a:rPr lang="ru-RU" sz="1400" dirty="0">
                <a:effectLst/>
                <a:latin typeface="Times New Roman" pitchFamily="18" charset="0"/>
                <a:ea typeface="Times New Roman"/>
                <a:cs typeface="Times New Roman" pitchFamily="18" charset="0"/>
              </a:rPr>
              <a:t>екоммерческой организации </a:t>
            </a:r>
            <a:r>
              <a:rPr lang="ru-RU" sz="1400" dirty="0">
                <a:effectLst/>
                <a:latin typeface="Times New Roman" pitchFamily="18" charset="0"/>
                <a:cs typeface="Times New Roman" pitchFamily="18" charset="0"/>
              </a:rPr>
              <a:t>НК </a:t>
            </a:r>
            <a:r>
              <a:rPr lang="ru-RU" sz="1400" dirty="0">
                <a:effectLst/>
                <a:latin typeface="Times New Roman" pitchFamily="18" charset="0"/>
                <a:ea typeface="Times New Roman"/>
                <a:cs typeface="Times New Roman" pitchFamily="18" charset="0"/>
              </a:rPr>
              <a:t>«Благотворительный фонд «</a:t>
            </a:r>
            <a:r>
              <a:rPr lang="ru-RU" sz="1400" dirty="0" err="1">
                <a:effectLst/>
                <a:latin typeface="Times New Roman" pitchFamily="18" charset="0"/>
                <a:ea typeface="Times New Roman"/>
                <a:cs typeface="Times New Roman" pitchFamily="18" charset="0"/>
              </a:rPr>
              <a:t>Евраза</a:t>
            </a:r>
            <a:r>
              <a:rPr lang="ru-RU" sz="1400" dirty="0">
                <a:effectLst/>
                <a:latin typeface="Times New Roman" pitchFamily="18" charset="0"/>
                <a:ea typeface="Times New Roman"/>
                <a:cs typeface="Times New Roman" pitchFamily="18" charset="0"/>
              </a:rPr>
              <a:t>»-Урал») </a:t>
            </a:r>
            <a:r>
              <a:rPr lang="ru-RU" sz="1400" dirty="0">
                <a:effectLst/>
                <a:latin typeface="Times New Roman" pitchFamily="18" charset="0"/>
                <a:cs typeface="Times New Roman" pitchFamily="18" charset="0"/>
              </a:rPr>
              <a:t>–18 766 410,59 руб. </a:t>
            </a:r>
          </a:p>
        </p:txBody>
      </p:sp>
      <p:pic>
        <p:nvPicPr>
          <p:cNvPr id="4" name="Picture 1">
            <a:extLst/>
          </p:cNvPr>
          <p:cNvPicPr>
            <a:picLocks noChangeAspect="1" noChangeArrowheads="1"/>
          </p:cNvPicPr>
          <p:nvPr/>
        </p:nvPicPr>
        <p:blipFill>
          <a:blip r:embed="rId2" cstate="print"/>
          <a:srcRect l="22689" t="26891" b="14622"/>
          <a:stretch>
            <a:fillRect/>
          </a:stretch>
        </p:blipFill>
        <p:spPr bwMode="auto">
          <a:xfrm>
            <a:off x="5486400" y="5029200"/>
            <a:ext cx="3657600" cy="182880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84996" name="Picture 4"/>
          <p:cNvPicPr>
            <a:picLocks noChangeAspect="1" noChangeArrowheads="1"/>
          </p:cNvPicPr>
          <p:nvPr/>
        </p:nvPicPr>
        <p:blipFill>
          <a:blip r:embed="rId3" cstate="print"/>
          <a:srcRect/>
          <a:stretch>
            <a:fillRect/>
          </a:stretch>
        </p:blipFill>
        <p:spPr bwMode="auto">
          <a:xfrm>
            <a:off x="5486400" y="0"/>
            <a:ext cx="3657600" cy="1905000"/>
          </a:xfrm>
          <a:prstGeom prst="rect">
            <a:avLst/>
          </a:prstGeom>
          <a:ln/>
        </p:spPr>
        <p:style>
          <a:lnRef idx="2">
            <a:schemeClr val="dk1"/>
          </a:lnRef>
          <a:fillRef idx="1">
            <a:schemeClr val="lt1"/>
          </a:fillRef>
          <a:effectRef idx="0">
            <a:schemeClr val="dk1"/>
          </a:effectRef>
          <a:fontRef idx="minor">
            <a:schemeClr val="dk1"/>
          </a:fontRef>
        </p:style>
      </p:pic>
      <p:pic>
        <p:nvPicPr>
          <p:cNvPr id="84997" name="Picture 5" descr="C:\Users\ZAMECON\Desktop\ИТОГИ года\Чертеж планировки территории ГАЗ Л3.jpg"/>
          <p:cNvPicPr>
            <a:picLocks noChangeAspect="1" noChangeArrowheads="1"/>
          </p:cNvPicPr>
          <p:nvPr/>
        </p:nvPicPr>
        <p:blipFill>
          <a:blip r:embed="rId4" cstate="print"/>
          <a:srcRect/>
          <a:stretch>
            <a:fillRect/>
          </a:stretch>
        </p:blipFill>
        <p:spPr bwMode="auto">
          <a:xfrm>
            <a:off x="5486400" y="1676400"/>
            <a:ext cx="3657600" cy="1905000"/>
          </a:xfrm>
          <a:prstGeom prst="rect">
            <a:avLst/>
          </a:prstGeom>
          <a:ln/>
        </p:spPr>
        <p:style>
          <a:lnRef idx="2">
            <a:schemeClr val="dk1"/>
          </a:lnRef>
          <a:fillRef idx="1">
            <a:schemeClr val="lt1"/>
          </a:fillRef>
          <a:effectRef idx="0">
            <a:schemeClr val="dk1"/>
          </a:effectRef>
          <a:fontRef idx="minor">
            <a:schemeClr val="dk1"/>
          </a:fontRef>
        </p:style>
      </p:pic>
      <p:pic>
        <p:nvPicPr>
          <p:cNvPr id="84998" name="Picture 6" descr="\\File-server\обмен\Заместитель по экономике и финансам\СТРАТЕГИЯ\СХЕМЫ\Дворы, Котельные, Лыжная\ситуация под котельную ЦТП.jpg"/>
          <p:cNvPicPr>
            <a:picLocks noChangeAspect="1" noChangeArrowheads="1"/>
          </p:cNvPicPr>
          <p:nvPr/>
        </p:nvPicPr>
        <p:blipFill>
          <a:blip r:embed="rId5" cstate="print"/>
          <a:srcRect l="3290" t="17229" r="3290" b="16095"/>
          <a:stretch>
            <a:fillRect/>
          </a:stretch>
        </p:blipFill>
        <p:spPr bwMode="auto">
          <a:xfrm>
            <a:off x="5486400" y="3581400"/>
            <a:ext cx="3657600" cy="1516063"/>
          </a:xfrm>
          <a:prstGeom prst="rect">
            <a:avLst/>
          </a:prstGeom>
          <a:ln/>
        </p:spPr>
        <p:style>
          <a:lnRef idx="2">
            <a:schemeClr val="dk1"/>
          </a:lnRef>
          <a:fillRef idx="1">
            <a:schemeClr val="lt1"/>
          </a:fillRef>
          <a:effectRef idx="0">
            <a:schemeClr val="dk1"/>
          </a:effectRef>
          <a:fontRef idx="minor">
            <a:schemeClr val="dk1"/>
          </a:fontRef>
        </p:style>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1" y="0"/>
            <a:ext cx="6096000" cy="6858000"/>
          </a:xfrm>
        </p:spPr>
        <p:txBody>
          <a:bodyPr/>
          <a:lstStyle/>
          <a:p>
            <a:pPr algn="l">
              <a:buFont typeface="Georgia" pitchFamily="18" charset="0"/>
              <a:buNone/>
              <a:defRPr/>
            </a:pPr>
            <a:r>
              <a:rPr lang="ru-RU" sz="1400" dirty="0">
                <a:solidFill>
                  <a:srgbClr val="007E39"/>
                </a:solidFill>
              </a:rPr>
              <a:t>       </a:t>
            </a:r>
            <a:r>
              <a:rPr lang="ru-RU" sz="1600" u="sng" dirty="0">
                <a:solidFill>
                  <a:srgbClr val="007E39"/>
                </a:solidFill>
                <a:effectLst/>
                <a:latin typeface="Times New Roman" pitchFamily="18" charset="0"/>
                <a:cs typeface="Times New Roman" pitchFamily="18" charset="0"/>
              </a:rPr>
              <a:t>0503 Благоустройство</a:t>
            </a:r>
            <a:r>
              <a:rPr lang="ru-RU" sz="1400" dirty="0">
                <a:effectLst/>
                <a:latin typeface="Times New Roman" pitchFamily="18" charset="0"/>
                <a:cs typeface="Times New Roman" pitchFamily="18" charset="0"/>
              </a:rPr>
              <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По данному  подразделу предусмотрены бюджетные ассигнования на 2018 год – 10 716 000руб.на реализацию </a:t>
            </a:r>
            <a:r>
              <a:rPr lang="ru-RU" sz="1400" i="1" dirty="0">
                <a:effectLst/>
                <a:latin typeface="Times New Roman" pitchFamily="18" charset="0"/>
                <a:cs typeface="Times New Roman" pitchFamily="18" charset="0"/>
              </a:rPr>
              <a:t>Подпрограммы "Развитие благоустройства в городском округе Нижняя Салда на 2014-2022 годы« а именно:</a:t>
            </a:r>
            <a:r>
              <a:rPr lang="ru-RU" sz="1400" dirty="0">
                <a:effectLst/>
                <a:latin typeface="Times New Roman" pitchFamily="18" charset="0"/>
                <a:cs typeface="Times New Roman" pitchFamily="18" charset="0"/>
              </a:rPr>
              <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содержание уличного освещения -4 000 000 руб.;</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санитарная уборка города - 1 900 000 руб.;</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содержание городской бани- 2 700 000 руб.;</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уборка несанкционированных свалок- 700 000 руб.;</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-обеспечение населения городского округа Нижняя Салда питьевой водой стандартного качества  - 120 000 руб.;   </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   улучшение санитарного состояния территории городского округа Нижняя Салда  -236 000 руб.</a:t>
            </a:r>
            <a:br>
              <a:rPr lang="ru-RU" sz="1400" dirty="0">
                <a:effectLst/>
                <a:latin typeface="Times New Roman" pitchFamily="18" charset="0"/>
                <a:cs typeface="Times New Roman" pitchFamily="18" charset="0"/>
              </a:rPr>
            </a:br>
            <a:r>
              <a:rPr lang="ru-RU" sz="1400" i="1" dirty="0">
                <a:effectLst/>
                <a:latin typeface="Times New Roman" pitchFamily="18" charset="0"/>
                <a:cs typeface="Times New Roman" pitchFamily="18" charset="0"/>
              </a:rPr>
              <a:t>Подпрограмма «Восстановление и развитие объектов внешнего благоустройства в городском округе Нижняя Салда на 2014-2022 годы»</a:t>
            </a:r>
            <a:r>
              <a:rPr lang="ru-RU" sz="1400" dirty="0">
                <a:effectLst/>
                <a:latin typeface="Times New Roman" pitchFamily="18" charset="0"/>
                <a:cs typeface="Times New Roman" pitchFamily="18" charset="0"/>
              </a:rPr>
              <a:t>  запланировано содержание объектов благоустройства (детские площадки) - 400 000 руб.</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В соответствии с муниципальной программой «Формирование современной городской среды на территории городского округа Нижняя Салда на 2018-2022 годы» начиная с 2018 года предусмотрены расходы на благоустройство дворовых территорий многоквартирных жилых домов в сумме 392 000 руб. и на благоустройство общественных территорий в сумме 168 000 руб. </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a:r>
            <a:br>
              <a:rPr lang="ru-RU" sz="1400" dirty="0">
                <a:effectLst/>
                <a:latin typeface="Times New Roman" pitchFamily="18" charset="0"/>
                <a:cs typeface="Times New Roman" pitchFamily="18" charset="0"/>
              </a:rPr>
            </a:br>
            <a:r>
              <a:rPr lang="ru-RU" sz="1600" u="sng" dirty="0">
                <a:solidFill>
                  <a:srgbClr val="007E39"/>
                </a:solidFill>
                <a:effectLst/>
                <a:latin typeface="Times New Roman" pitchFamily="18" charset="0"/>
                <a:cs typeface="Times New Roman" pitchFamily="18" charset="0"/>
              </a:rPr>
              <a:t>0505 Другие вопросы в области жилищно-коммунального хозяйства </a:t>
            </a:r>
            <a:r>
              <a:rPr lang="ru-RU" sz="1400" dirty="0">
                <a:effectLst/>
                <a:latin typeface="Times New Roman" pitchFamily="18" charset="0"/>
                <a:cs typeface="Times New Roman" pitchFamily="18" charset="0"/>
              </a:rPr>
              <a:t>по данному подразделу запланированы субвенции из областного бюджета на осуществление государственного полномочия Свердловской области по предоставлению гражданам, проживающим на территории Свердловской области, меры социальной поддержки по частичному освобождению от платы за коммунальные услуги в сумме 21 000 руб.на 2018 год .</a:t>
            </a:r>
          </a:p>
        </p:txBody>
      </p:sp>
      <p:pic>
        <p:nvPicPr>
          <p:cNvPr id="82947" name="Picture 2" descr="5bf27067361eb61f5ca40e1f0b0754f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3505200"/>
            <a:ext cx="3124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3" descr="1-14"/>
          <p:cNvPicPr>
            <a:picLocks noChangeAspect="1" noChangeArrowheads="1"/>
          </p:cNvPicPr>
          <p:nvPr/>
        </p:nvPicPr>
        <p:blipFill>
          <a:blip r:embed="rId3" cstate="print">
            <a:extLst>
              <a:ext uri="{28A0092B-C50C-407E-A947-70E740481C1C}">
                <a14:useLocalDpi xmlns:a14="http://schemas.microsoft.com/office/drawing/2010/main" val="0"/>
              </a:ext>
            </a:extLst>
          </a:blip>
          <a:srcRect t="18861" r="18564" b="19527"/>
          <a:stretch>
            <a:fillRect/>
          </a:stretch>
        </p:blipFill>
        <p:spPr bwMode="auto">
          <a:xfrm>
            <a:off x="5973763" y="0"/>
            <a:ext cx="31702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Рисунок 4" descr="1430369985_dsc_005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3925" y="1676400"/>
            <a:ext cx="31400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4" descr="1373875592_ploshadka-4-vsalderu"/>
          <p:cNvPicPr>
            <a:picLocks noChangeAspect="1" noChangeArrowheads="1"/>
          </p:cNvPicPr>
          <p:nvPr/>
        </p:nvPicPr>
        <p:blipFill>
          <a:blip r:embed="rId5" cstate="print">
            <a:extLst>
              <a:ext uri="{28A0092B-C50C-407E-A947-70E740481C1C}">
                <a14:useLocalDpi xmlns:a14="http://schemas.microsoft.com/office/drawing/2010/main" val="0"/>
              </a:ext>
            </a:extLst>
          </a:blip>
          <a:srcRect t="20647" r="11720" b="11966"/>
          <a:stretch>
            <a:fillRect/>
          </a:stretch>
        </p:blipFill>
        <p:spPr bwMode="auto">
          <a:xfrm>
            <a:off x="6019800" y="5181600"/>
            <a:ext cx="3124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0" y="0"/>
            <a:ext cx="5715000" cy="5943600"/>
          </a:xfrm>
        </p:spPr>
        <p:txBody>
          <a:bodyPr/>
          <a:lstStyle/>
          <a:p>
            <a:pPr algn="l">
              <a:buFont typeface="Georgia" pitchFamily="18" charset="0"/>
              <a:buNone/>
              <a:defRPr/>
            </a:pPr>
            <a:r>
              <a:rPr lang="ru-RU" sz="3200" i="1" dirty="0">
                <a:solidFill>
                  <a:srgbClr val="007E39"/>
                </a:solidFill>
                <a:effectLst>
                  <a:outerShdw blurRad="38100" dist="38100" dir="2700000" algn="tl">
                    <a:srgbClr val="000000">
                      <a:alpha val="43137"/>
                    </a:srgbClr>
                  </a:outerShdw>
                </a:effectLst>
                <a:latin typeface="Times New Roman" pitchFamily="18" charset="0"/>
                <a:cs typeface="Times New Roman" pitchFamily="18" charset="0"/>
              </a:rPr>
              <a:t>   Раздел 0600 Охрана                                                               окружающей среды</a:t>
            </a:r>
            <a:r>
              <a:rPr lang="ru-RU" sz="1400" dirty="0">
                <a:effectLst/>
              </a:rPr>
              <a:t/>
            </a:r>
            <a:br>
              <a:rPr lang="ru-RU" sz="1400" dirty="0">
                <a:effectLst/>
              </a:rPr>
            </a:br>
            <a:r>
              <a:rPr lang="ru-RU" sz="1500" dirty="0">
                <a:effectLst/>
                <a:latin typeface="Times New Roman" pitchFamily="18" charset="0"/>
                <a:cs typeface="Times New Roman" pitchFamily="18" charset="0"/>
              </a:rPr>
              <a:t>Все расходы по разделу предусматриваются только по одному подразделу 0605 Другие вопросы в области охраны окружающей среды.</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По данному  подразделу предусмотрены бюджетные ассигнования для реализации </a:t>
            </a:r>
            <a:r>
              <a:rPr lang="ru-RU" sz="1500" i="1" dirty="0">
                <a:effectLst/>
                <a:latin typeface="Times New Roman" pitchFamily="18" charset="0"/>
                <a:cs typeface="Times New Roman" pitchFamily="18" charset="0"/>
              </a:rPr>
              <a:t>муниципальной программы «Обеспечение рационального и безопасного природопользования на территории городского округа Нижняя Салда до 2020 года»</a:t>
            </a:r>
            <a:r>
              <a:rPr lang="ru-RU" sz="1500" dirty="0">
                <a:effectLst/>
                <a:latin typeface="Times New Roman" pitchFamily="18" charset="0"/>
                <a:cs typeface="Times New Roman" pitchFamily="18" charset="0"/>
              </a:rPr>
              <a:t> в рамках </a:t>
            </a:r>
            <a:r>
              <a:rPr lang="ru-RU" sz="1500" i="1" dirty="0">
                <a:effectLst/>
                <a:latin typeface="Times New Roman" pitchFamily="18" charset="0"/>
                <a:cs typeface="Times New Roman" pitchFamily="18" charset="0"/>
              </a:rPr>
              <a:t>подпрограммы</a:t>
            </a:r>
            <a:r>
              <a:rPr lang="ru-RU" sz="1500" dirty="0">
                <a:effectLst/>
                <a:latin typeface="Times New Roman" pitchFamily="18" charset="0"/>
                <a:cs typeface="Times New Roman" pitchFamily="18" charset="0"/>
              </a:rPr>
              <a:t> «</a:t>
            </a:r>
            <a:r>
              <a:rPr lang="ru-RU" sz="1500" i="1" dirty="0">
                <a:effectLst/>
                <a:latin typeface="Times New Roman" pitchFamily="18" charset="0"/>
                <a:cs typeface="Times New Roman" pitchFamily="18" charset="0"/>
              </a:rPr>
              <a:t>Экологическая безопасность городского округа Нижняя Салда» </a:t>
            </a:r>
            <a:r>
              <a:rPr lang="ru-RU" sz="1500" dirty="0">
                <a:effectLst/>
                <a:latin typeface="Times New Roman" pitchFamily="18" charset="0"/>
                <a:cs typeface="Times New Roman" pitchFamily="18" charset="0"/>
              </a:rPr>
              <a:t>на 2018 год – 160 400 руб., в т.ч. </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- 103 700 руб. обустройство 1 централизованного источника;</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- 12 200 руб. сбор, обезвреживание ртутьсодержащих ламп;</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- 12 500 руб. проведение массовых экологических акций;</a:t>
            </a:r>
            <a:br>
              <a:rPr lang="ru-RU" sz="1500" dirty="0">
                <a:effectLst/>
                <a:latin typeface="Times New Roman" pitchFamily="18" charset="0"/>
                <a:cs typeface="Times New Roman" pitchFamily="18" charset="0"/>
              </a:rPr>
            </a:br>
            <a:r>
              <a:rPr lang="ru-RU" sz="1500" dirty="0">
                <a:effectLst/>
                <a:latin typeface="Times New Roman" pitchFamily="18" charset="0"/>
                <a:cs typeface="Times New Roman" pitchFamily="18" charset="0"/>
              </a:rPr>
              <a:t>- 32 000 руб. «Диорама природы родного рая».</a:t>
            </a:r>
            <a:br>
              <a:rPr lang="ru-RU" sz="1500" dirty="0">
                <a:effectLst/>
                <a:latin typeface="Times New Roman" pitchFamily="18" charset="0"/>
                <a:cs typeface="Times New Roman" pitchFamily="18" charset="0"/>
              </a:rPr>
            </a:br>
            <a:r>
              <a:rPr lang="ru-RU" sz="1500" dirty="0">
                <a:latin typeface="Times New Roman" pitchFamily="18" charset="0"/>
                <a:cs typeface="Times New Roman" pitchFamily="18" charset="0"/>
              </a:rPr>
              <a:t/>
            </a:r>
            <a:br>
              <a:rPr lang="ru-RU" sz="1500" dirty="0">
                <a:latin typeface="Times New Roman" pitchFamily="18" charset="0"/>
                <a:cs typeface="Times New Roman" pitchFamily="18" charset="0"/>
              </a:rPr>
            </a:br>
            <a:r>
              <a:rPr lang="ru-RU" sz="1400" dirty="0"/>
              <a:t> </a:t>
            </a:r>
            <a:br>
              <a:rPr lang="ru-RU" sz="1400" dirty="0"/>
            </a:br>
            <a:endParaRPr lang="ru-RU" sz="1400" dirty="0"/>
          </a:p>
        </p:txBody>
      </p:sp>
      <p:pic>
        <p:nvPicPr>
          <p:cNvPr id="83971" name="Picture 2" descr="C:\Users\Пользователь\Desktop\Новая папка (2)\IMG_72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4572000"/>
            <a:ext cx="3124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2" descr="303a6f063c02ce09036505ca9b6cb12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0"/>
            <a:ext cx="29511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3" descr="380b8a99c134227e95f6f205161099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4384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Содержимое 3" descr="IMG_7200.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72000"/>
            <a:ext cx="2978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Рисунок 6" descr="1461920762_dsc_0136.jpg"/>
          <p:cNvPicPr>
            <a:picLocks noChangeAspect="1"/>
          </p:cNvPicPr>
          <p:nvPr/>
        </p:nvPicPr>
        <p:blipFill>
          <a:blip r:embed="rId6" cstate="print">
            <a:extLst>
              <a:ext uri="{28A0092B-C50C-407E-A947-70E740481C1C}">
                <a14:useLocalDpi xmlns:a14="http://schemas.microsoft.com/office/drawing/2010/main" val="0"/>
              </a:ext>
            </a:extLst>
          </a:blip>
          <a:srcRect b="22310"/>
          <a:stretch>
            <a:fillRect/>
          </a:stretch>
        </p:blipFill>
        <p:spPr bwMode="auto">
          <a:xfrm>
            <a:off x="2971800" y="4572000"/>
            <a:ext cx="30527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p:cNvPr>
          <p:cNvSpPr>
            <a:spLocks noGrp="1" noChangeArrowheads="1"/>
          </p:cNvSpPr>
          <p:nvPr>
            <p:ph type="title" idx="4294967295"/>
          </p:nvPr>
        </p:nvSpPr>
        <p:spPr>
          <a:xfrm>
            <a:off x="2286000" y="0"/>
            <a:ext cx="6858000" cy="762000"/>
          </a:xfrm>
        </p:spPr>
        <p:txBody>
          <a:bodyPr>
            <a:normAutofit fontScale="90000"/>
          </a:bodyPr>
          <a:lstStyle/>
          <a:p>
            <a:pPr marL="0" indent="0" algn="ctr" eaLnBrk="1" fontAlgn="auto" hangingPunct="1">
              <a:spcAft>
                <a:spcPts val="0"/>
              </a:spcAft>
              <a:buClr>
                <a:schemeClr val="accent6">
                  <a:lumMod val="75000"/>
                </a:schemeClr>
              </a:buClr>
              <a:buFont typeface="Georgia" pitchFamily="18" charset="0"/>
              <a:buNone/>
              <a:defRPr/>
            </a:pPr>
            <a:r>
              <a:rPr lang="ru-RU" sz="2400" dirty="0">
                <a:effectLst>
                  <a:outerShdw blurRad="38100" dist="38100" dir="2700000" algn="tl">
                    <a:srgbClr val="C0C0C0"/>
                  </a:outerShdw>
                </a:effectLst>
              </a:rPr>
              <a:t/>
            </a:r>
            <a:br>
              <a:rPr lang="ru-RU" sz="2400" dirty="0">
                <a:effectLst>
                  <a:outerShdw blurRad="38100" dist="38100" dir="2700000" algn="tl">
                    <a:srgbClr val="C0C0C0"/>
                  </a:outerShdw>
                </a:effectLst>
              </a:rPr>
            </a:br>
            <a:r>
              <a:rPr lang="ru-RU" sz="36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 Раздел 0700 Образование, </a:t>
            </a:r>
            <a:br>
              <a:rPr lang="ru-RU" sz="36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br>
            <a:r>
              <a:rPr lang="ru-RU" sz="36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тыс. руб.</a:t>
            </a:r>
          </a:p>
        </p:txBody>
      </p:sp>
      <p:sp>
        <p:nvSpPr>
          <p:cNvPr id="84995" name="Rectangle 9"/>
          <p:cNvSpPr>
            <a:spLocks noChangeArrowheads="1"/>
          </p:cNvSpPr>
          <p:nvPr/>
        </p:nvSpPr>
        <p:spPr bwMode="auto">
          <a:xfrm>
            <a:off x="0" y="6096000"/>
            <a:ext cx="853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1" hangingPunct="1">
              <a:spcBef>
                <a:spcPct val="30000"/>
              </a:spcBef>
            </a:pPr>
            <a:endParaRPr lang="ru-RU" altLang="ru-RU" sz="1800" b="1">
              <a:latin typeface="Times New Roman" pitchFamily="18" charset="0"/>
            </a:endParaRPr>
          </a:p>
        </p:txBody>
      </p:sp>
      <p:pic>
        <p:nvPicPr>
          <p:cNvPr id="84996" name="preview-image" descr="http://kvedomosti.com/uploads/posts/2016-09/diplom-mskcom-diplomy-ob-okonchanii-lyubogo-vuza-s-dostavkoy-po-vsey-strane_1.jpe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0"/>
            <a:ext cx="27686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Таблица 10">
            <a:extLst/>
          </p:cNvPr>
          <p:cNvGraphicFramePr>
            <a:graphicFrameLocks noGrp="1"/>
          </p:cNvGraphicFramePr>
          <p:nvPr/>
        </p:nvGraphicFramePr>
        <p:xfrm>
          <a:off x="228600" y="2438400"/>
          <a:ext cx="8382000" cy="3892550"/>
        </p:xfrm>
        <a:graphic>
          <a:graphicData uri="http://schemas.openxmlformats.org/drawingml/2006/table">
            <a:tbl>
              <a:tblPr/>
              <a:tblGrid>
                <a:gridCol w="5580051">
                  <a:extLst>
                    <a:ext uri="{9D8B030D-6E8A-4147-A177-3AD203B41FA5}">
                      <a16:colId xmlns:a16="http://schemas.microsoft.com/office/drawing/2014/main" xmlns="" val="20000"/>
                    </a:ext>
                  </a:extLst>
                </a:gridCol>
                <a:gridCol w="2801949">
                  <a:extLst>
                    <a:ext uri="{9D8B030D-6E8A-4147-A177-3AD203B41FA5}">
                      <a16:colId xmlns:a16="http://schemas.microsoft.com/office/drawing/2014/main" xmlns="" val="20001"/>
                    </a:ext>
                  </a:extLst>
                </a:gridCol>
              </a:tblGrid>
              <a:tr h="374460">
                <a:tc>
                  <a:txBody>
                    <a:bodyPr/>
                    <a:lstStyle/>
                    <a:p>
                      <a:pPr algn="ctr" fontAlgn="ctr"/>
                      <a:r>
                        <a:rPr lang="ru-RU" sz="2400" b="1" i="0" u="none" strike="noStrike" dirty="0">
                          <a:latin typeface="Times New Roman" pitchFamily="18" charset="0"/>
                          <a:cs typeface="Times New Roman" pitchFamily="18" charset="0"/>
                        </a:rPr>
                        <a:t>Направление расходов</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latin typeface="Times New Roman" pitchFamily="18" charset="0"/>
                          <a:cs typeface="Times New Roman" pitchFamily="18" charset="0"/>
                        </a:rPr>
                        <a:t>2018 </a:t>
                      </a:r>
                      <a:r>
                        <a:rPr lang="ru-RU" sz="2400" b="1" i="0" u="none" strike="noStrike" dirty="0" smtClean="0">
                          <a:latin typeface="Times New Roman" pitchFamily="18" charset="0"/>
                          <a:cs typeface="Times New Roman" pitchFamily="18" charset="0"/>
                        </a:rPr>
                        <a:t>год</a:t>
                      </a:r>
                      <a:endParaRPr lang="ru-RU" sz="2400" b="1" i="0" u="none" strike="noStrike" dirty="0">
                        <a:latin typeface="Times New Roman" pitchFamily="18" charset="0"/>
                        <a:cs typeface="Times New Roman" pitchFamily="18" charset="0"/>
                      </a:endParaRP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27573">
                <a:tc>
                  <a:txBody>
                    <a:bodyPr/>
                    <a:lstStyle/>
                    <a:p>
                      <a:pPr algn="l" fontAlgn="ctr"/>
                      <a:r>
                        <a:rPr lang="ru-RU" sz="2400" b="1" i="0" u="none" strike="noStrike" dirty="0">
                          <a:solidFill>
                            <a:srgbClr val="007E39"/>
                          </a:solidFill>
                          <a:latin typeface="Times New Roman" pitchFamily="18" charset="0"/>
                          <a:cs typeface="Times New Roman" pitchFamily="18" charset="0"/>
                        </a:rPr>
                        <a:t>Дошкольное образование</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a:solidFill>
                            <a:srgbClr val="007E39"/>
                          </a:solidFill>
                          <a:latin typeface="Times New Roman" pitchFamily="18" charset="0"/>
                          <a:cs typeface="Times New Roman" pitchFamily="18" charset="0"/>
                        </a:rPr>
                        <a:t>111 760,80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00846">
                <a:tc>
                  <a:txBody>
                    <a:bodyPr/>
                    <a:lstStyle/>
                    <a:p>
                      <a:pPr algn="l" fontAlgn="ctr"/>
                      <a:r>
                        <a:rPr lang="ru-RU" sz="2400" b="1" i="0" u="none" strike="noStrike" dirty="0">
                          <a:solidFill>
                            <a:srgbClr val="007E39"/>
                          </a:solidFill>
                          <a:latin typeface="Times New Roman" pitchFamily="18" charset="0"/>
                          <a:cs typeface="Times New Roman" pitchFamily="18" charset="0"/>
                        </a:rPr>
                        <a:t>Общее образование</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7E39"/>
                          </a:solidFill>
                          <a:latin typeface="Times New Roman" pitchFamily="18" charset="0"/>
                          <a:cs typeface="Times New Roman" pitchFamily="18" charset="0"/>
                        </a:rPr>
                        <a:t>161 810,30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44811">
                <a:tc>
                  <a:txBody>
                    <a:bodyPr/>
                    <a:lstStyle/>
                    <a:p>
                      <a:pPr algn="l" fontAlgn="ctr"/>
                      <a:r>
                        <a:rPr lang="ru-RU" sz="2400" b="1" i="0" u="none" strike="noStrike" dirty="0">
                          <a:solidFill>
                            <a:srgbClr val="007E39"/>
                          </a:solidFill>
                          <a:latin typeface="Times New Roman" pitchFamily="18" charset="0"/>
                          <a:cs typeface="Times New Roman" pitchFamily="18" charset="0"/>
                        </a:rPr>
                        <a:t>Дополнительное образование детей</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7E39"/>
                          </a:solidFill>
                          <a:latin typeface="Times New Roman" pitchFamily="18" charset="0"/>
                          <a:cs typeface="Times New Roman" pitchFamily="18" charset="0"/>
                        </a:rPr>
                        <a:t>39 914,10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40244">
                <a:tc>
                  <a:txBody>
                    <a:bodyPr/>
                    <a:lstStyle/>
                    <a:p>
                      <a:pPr algn="l" fontAlgn="ctr"/>
                      <a:r>
                        <a:rPr lang="ru-RU" sz="2400" b="1" i="0" u="none" strike="noStrike" dirty="0">
                          <a:solidFill>
                            <a:srgbClr val="007E39"/>
                          </a:solidFill>
                          <a:latin typeface="Times New Roman" pitchFamily="18" charset="0"/>
                          <a:cs typeface="Times New Roman" pitchFamily="18" charset="0"/>
                        </a:rPr>
                        <a:t>Молодежная политика</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7E39"/>
                          </a:solidFill>
                          <a:latin typeface="Times New Roman" pitchFamily="18" charset="0"/>
                          <a:cs typeface="Times New Roman" pitchFamily="18" charset="0"/>
                        </a:rPr>
                        <a:t>8 929,00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30156">
                <a:tc>
                  <a:txBody>
                    <a:bodyPr/>
                    <a:lstStyle/>
                    <a:p>
                      <a:pPr algn="l" fontAlgn="ctr"/>
                      <a:r>
                        <a:rPr lang="ru-RU" sz="2400" b="1" i="0" u="none" strike="noStrike">
                          <a:solidFill>
                            <a:srgbClr val="007E39"/>
                          </a:solidFill>
                          <a:latin typeface="Times New Roman" pitchFamily="18" charset="0"/>
                          <a:cs typeface="Times New Roman" pitchFamily="18" charset="0"/>
                        </a:rPr>
                        <a:t>Другие вопросы в области образования</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7E39"/>
                          </a:solidFill>
                          <a:latin typeface="Times New Roman" pitchFamily="18" charset="0"/>
                          <a:cs typeface="Times New Roman" pitchFamily="18" charset="0"/>
                        </a:rPr>
                        <a:t>12 133,90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74460">
                <a:tc>
                  <a:txBody>
                    <a:bodyPr/>
                    <a:lstStyle/>
                    <a:p>
                      <a:pPr algn="l" fontAlgn="t"/>
                      <a:r>
                        <a:rPr lang="ru-RU" sz="2400" b="1" i="0" u="none" strike="noStrike">
                          <a:latin typeface="Times New Roman" pitchFamily="18" charset="0"/>
                          <a:cs typeface="Times New Roman" pitchFamily="18" charset="0"/>
                        </a:rPr>
                        <a:t>ВСЕГО РАСХОДОВ</a:t>
                      </a:r>
                    </a:p>
                  </a:txBody>
                  <a:tcPr marL="8676" marR="8676" marT="86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3300"/>
                          </a:solidFill>
                          <a:latin typeface="Times New Roman" pitchFamily="18" charset="0"/>
                          <a:cs typeface="Times New Roman" pitchFamily="18" charset="0"/>
                        </a:rPr>
                        <a:t>334 548,10</a:t>
                      </a:r>
                    </a:p>
                  </a:txBody>
                  <a:tcPr marL="8676" marR="8676" marT="86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fld id="{A9F98227-9B4E-4C62-9CE5-0C7E3D9F2855}" type="slidenum">
              <a:rPr lang="ru-RU" altLang="ru-RU" sz="1200">
                <a:solidFill>
                  <a:srgbClr val="7F7F7F"/>
                </a:solidFill>
              </a:rPr>
              <a:pPr/>
              <a:t>39</a:t>
            </a:fld>
            <a:endParaRPr lang="ru-RU" altLang="ru-RU" sz="1200">
              <a:solidFill>
                <a:srgbClr val="7F7F7F"/>
              </a:solidFill>
            </a:endParaRPr>
          </a:p>
        </p:txBody>
      </p:sp>
      <p:sp>
        <p:nvSpPr>
          <p:cNvPr id="3" name="Прямоугольник 2">
            <a:extLst/>
          </p:cNvPr>
          <p:cNvSpPr/>
          <p:nvPr/>
        </p:nvSpPr>
        <p:spPr>
          <a:xfrm>
            <a:off x="0" y="228600"/>
            <a:ext cx="8991600" cy="461963"/>
          </a:xfrm>
          <a:prstGeom prst="rect">
            <a:avLst/>
          </a:prstGeom>
        </p:spPr>
        <p:txBody>
          <a:bodyPr>
            <a:spAutoFit/>
          </a:bodyPr>
          <a:lstStyle/>
          <a:p>
            <a:pPr algn="r">
              <a:defRPr/>
            </a:pPr>
            <a:r>
              <a:rPr lang="ru-RU" sz="2400" b="1" dirty="0">
                <a:solidFill>
                  <a:srgbClr val="007E39"/>
                </a:solidFill>
                <a:latin typeface="Bookman Old Style" pitchFamily="18" charset="0"/>
                <a:ea typeface="+mj-ea"/>
                <a:cs typeface="+mj-cs"/>
              </a:rPr>
              <a:t> Структура расходов по разделу 0700, тыс. руб., %</a:t>
            </a:r>
            <a:endParaRPr lang="ru-RU" sz="2400" dirty="0">
              <a:solidFill>
                <a:prstClr val="black"/>
              </a:solidFill>
              <a:latin typeface="Trebuchet MS"/>
              <a:ea typeface="+mj-ea"/>
              <a:cs typeface="+mj-cs"/>
            </a:endParaRPr>
          </a:p>
        </p:txBody>
      </p:sp>
      <p:graphicFrame>
        <p:nvGraphicFramePr>
          <p:cNvPr id="6" name="Диаграмма 5">
            <a:extLst/>
          </p:cNvPr>
          <p:cNvGraphicFramePr/>
          <p:nvPr/>
        </p:nvGraphicFramePr>
        <p:xfrm>
          <a:off x="0" y="1295400"/>
          <a:ext cx="9144000" cy="6019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4415" y="1"/>
            <a:ext cx="7358114" cy="500042"/>
          </a:xfrm>
        </p:spPr>
        <p:txBody>
          <a:bodyPr/>
          <a:lstStyle/>
          <a:p>
            <a:pPr algn="ctr">
              <a:buNone/>
              <a:defRPr/>
            </a:pPr>
            <a:r>
              <a:rPr lang="ru-RU" sz="2800" i="1" dirty="0" smtClean="0">
                <a:solidFill>
                  <a:srgbClr val="3F032A"/>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Основные понятия</a:t>
            </a:r>
            <a:endParaRPr lang="ru-RU" sz="2800" i="1" dirty="0">
              <a:solidFill>
                <a:srgbClr val="3F032A"/>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endParaRPr>
          </a:p>
        </p:txBody>
      </p:sp>
      <p:sp>
        <p:nvSpPr>
          <p:cNvPr id="3" name="Содержимое 2"/>
          <p:cNvSpPr>
            <a:spLocks noGrp="1"/>
          </p:cNvSpPr>
          <p:nvPr>
            <p:ph idx="1"/>
          </p:nvPr>
        </p:nvSpPr>
        <p:spPr>
          <a:xfrm>
            <a:off x="285720" y="428604"/>
            <a:ext cx="8358246" cy="6429396"/>
          </a:xfrm>
        </p:spPr>
        <p:txBody>
          <a:bodyPr/>
          <a:lstStyle/>
          <a:p>
            <a:pPr algn="just">
              <a:defRPr/>
            </a:pPr>
            <a:r>
              <a:rPr lang="ru-RU" sz="1600" dirty="0" smtClean="0"/>
              <a:t>Бюджет- форма образования и расходования денежных средств, предназначенных для финансового обеспечения задач и функций государства и местного самоуправления .</a:t>
            </a:r>
          </a:p>
          <a:p>
            <a:pPr algn="just">
              <a:defRPr/>
            </a:pPr>
            <a:r>
              <a:rPr lang="ru-RU" sz="1600" dirty="0" smtClean="0"/>
              <a:t>Доходы бюджета – поступающие в бюджет денежные средства в соответствии с законодательством. </a:t>
            </a:r>
          </a:p>
          <a:p>
            <a:pPr algn="just">
              <a:defRPr/>
            </a:pPr>
            <a:r>
              <a:rPr lang="ru-RU" sz="1600" dirty="0" smtClean="0"/>
              <a:t>Расходы бюджета – направляемые из бюджета денежные средств на выполнение задач и функций государства.</a:t>
            </a:r>
          </a:p>
          <a:p>
            <a:pPr algn="just">
              <a:defRPr/>
            </a:pPr>
            <a:r>
              <a:rPr lang="ru-RU" sz="1600" dirty="0" smtClean="0"/>
              <a:t>Дефицит бюджета – превышение расходов бюджета над его доходами.</a:t>
            </a:r>
          </a:p>
          <a:p>
            <a:pPr algn="just">
              <a:defRPr/>
            </a:pPr>
            <a:r>
              <a:rPr lang="ru-RU" sz="1600" dirty="0" smtClean="0"/>
              <a:t> </a:t>
            </a:r>
            <a:r>
              <a:rPr lang="ru-RU" sz="1600" dirty="0" err="1" smtClean="0"/>
              <a:t>Профицит</a:t>
            </a:r>
            <a:r>
              <a:rPr lang="ru-RU" sz="1600" dirty="0" smtClean="0"/>
              <a:t> бюджета – превышение доходов бюджета над его расходами. </a:t>
            </a:r>
          </a:p>
          <a:p>
            <a:pPr algn="just">
              <a:defRPr/>
            </a:pPr>
            <a:r>
              <a:rPr lang="ru-RU" sz="1600" dirty="0" smtClean="0"/>
              <a:t>Бюджетные ассигнования – предельные объемы денежных средств, </a:t>
            </a:r>
          </a:p>
          <a:p>
            <a:pPr algn="just">
              <a:buFont typeface="Wingdings" pitchFamily="2" charset="2"/>
              <a:buNone/>
              <a:defRPr/>
            </a:pPr>
            <a:r>
              <a:rPr lang="ru-RU" sz="1600" dirty="0" smtClean="0"/>
              <a:t>     предусмотренных в соответствующем финансовом году для исполнения</a:t>
            </a:r>
          </a:p>
          <a:p>
            <a:pPr algn="just">
              <a:buFont typeface="Wingdings" pitchFamily="2" charset="2"/>
              <a:buNone/>
              <a:defRPr/>
            </a:pPr>
            <a:r>
              <a:rPr lang="ru-RU" sz="1600" dirty="0" smtClean="0"/>
              <a:t>     бюджетных обязательств.</a:t>
            </a:r>
          </a:p>
          <a:p>
            <a:pPr algn="just">
              <a:defRPr/>
            </a:pPr>
            <a:r>
              <a:rPr lang="ru-RU" sz="1600" dirty="0" smtClean="0"/>
              <a:t>Межбюджетные трансферты – средства, предоставляемые одним бюджетом бюджетной системы другому бюджету бюджетной системы. </a:t>
            </a:r>
          </a:p>
          <a:p>
            <a:pPr algn="just">
              <a:defRPr/>
            </a:pPr>
            <a:r>
              <a:rPr lang="ru-RU" sz="1600" dirty="0" smtClean="0"/>
              <a:t>Бюджетная система – совокупность федерального бюджета, бюджетов</a:t>
            </a:r>
          </a:p>
          <a:p>
            <a:pPr algn="just">
              <a:buFont typeface="Wingdings" pitchFamily="2" charset="2"/>
              <a:buNone/>
              <a:defRPr/>
            </a:pPr>
            <a:r>
              <a:rPr lang="ru-RU" sz="1600" dirty="0" smtClean="0"/>
              <a:t>      субъектов Российской Федерации ,  местных бюджетов и бюджетов государственных внебюджетных фондов . </a:t>
            </a:r>
          </a:p>
          <a:p>
            <a:pPr algn="just">
              <a:defRPr/>
            </a:pPr>
            <a:r>
              <a:rPr lang="ru-RU" sz="1600" dirty="0" smtClean="0"/>
              <a:t>Бюджетный процесс–регламентируемая законодательством деятельность органов исполнительной власти , по составлению и рассмотрению проектов бюджетов , утверждению и исполнению бюджетов ,контролю за их исполнением , осуществлению бюджетного учета , составлению, внешней проверке , рассмотрению и утверждению бюджетной  отчетности.</a:t>
            </a:r>
          </a:p>
          <a:p>
            <a:pPr algn="just">
              <a:defRPr/>
            </a:pPr>
            <a:endParaRPr lang="ru-RU" sz="1600" dirty="0" smtClean="0"/>
          </a:p>
          <a:p>
            <a:pPr>
              <a:defRPr/>
            </a:pPr>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2362200" y="152400"/>
            <a:ext cx="6511925" cy="1143000"/>
          </a:xfrm>
        </p:spPr>
        <p:txBody>
          <a:bodyPr/>
          <a:lstStyle/>
          <a:p>
            <a:pPr algn="l">
              <a:buFont typeface="Georgia" pitchFamily="18" charset="0"/>
              <a:buNone/>
              <a:defRPr/>
            </a:pPr>
            <a:r>
              <a:rPr lang="ru-RU" sz="3200" i="1" dirty="0">
                <a:solidFill>
                  <a:srgbClr val="007E39"/>
                </a:solidFill>
                <a:effectLst>
                  <a:outerShdw blurRad="38100" dist="38100" dir="2700000" algn="tl">
                    <a:srgbClr val="000000">
                      <a:alpha val="43137"/>
                    </a:srgbClr>
                  </a:outerShdw>
                </a:effectLst>
                <a:latin typeface="Times New Roman" pitchFamily="18" charset="0"/>
                <a:cs typeface="Times New Roman" pitchFamily="18" charset="0"/>
              </a:rPr>
              <a:t>0701 Дошкольное образование</a:t>
            </a:r>
            <a:br>
              <a:rPr lang="ru-RU" sz="3200" i="1" dirty="0">
                <a:solidFill>
                  <a:srgbClr val="007E39"/>
                </a:solidFill>
                <a:effectLst>
                  <a:outerShdw blurRad="38100" dist="38100" dir="2700000" algn="tl">
                    <a:srgbClr val="000000">
                      <a:alpha val="43137"/>
                    </a:srgbClr>
                  </a:outerShdw>
                </a:effectLst>
                <a:latin typeface="Times New Roman" pitchFamily="18" charset="0"/>
                <a:cs typeface="Times New Roman" pitchFamily="18" charset="0"/>
              </a:rPr>
            </a:br>
            <a:r>
              <a:rPr lang="ru-RU" sz="1600" dirty="0">
                <a:effectLst/>
              </a:rPr>
              <a:t> </a:t>
            </a:r>
            <a:br>
              <a:rPr lang="ru-RU" sz="1600" dirty="0">
                <a:effectLst/>
              </a:rPr>
            </a:br>
            <a:r>
              <a:rPr lang="ru-RU" sz="1600" dirty="0">
                <a:effectLst/>
              </a:rPr>
              <a:t>По данному  подразделу предусмотрены бюджетные ассигнования на 2018 год в размере 111 760 783 руб., в т.ч. субвенции из областного бюджета составляют  46 304 000 руб., </a:t>
            </a:r>
            <a:br>
              <a:rPr lang="ru-RU" sz="1600" dirty="0">
                <a:effectLst/>
              </a:rPr>
            </a:br>
            <a:r>
              <a:rPr lang="ru-RU" sz="1600" dirty="0">
                <a:effectLst/>
              </a:rPr>
              <a:t>В 2018 году запланированы расходы на мероприятия по устранению предписаний надзорных органов и проведению ремонтных работ в дошкольных учреждениях:</a:t>
            </a:r>
            <a:br>
              <a:rPr lang="ru-RU" sz="1600" dirty="0">
                <a:effectLst/>
              </a:rPr>
            </a:br>
            <a:r>
              <a:rPr lang="ru-RU" sz="1600" dirty="0"/>
              <a:t/>
            </a:r>
            <a:br>
              <a:rPr lang="ru-RU" sz="1600" dirty="0"/>
            </a:br>
            <a:r>
              <a:rPr lang="ru-RU" sz="1600" dirty="0"/>
              <a:t> </a:t>
            </a:r>
            <a:r>
              <a:rPr lang="ru-RU" sz="16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
            </a:r>
            <a:br>
              <a:rPr lang="ru-RU" sz="16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br>
            <a:endParaRPr lang="ru-RU" sz="16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endParaRPr>
          </a:p>
        </p:txBody>
      </p:sp>
      <p:pic>
        <p:nvPicPr>
          <p:cNvPr id="87043" name="Picture 2" descr="image001_1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2860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Рисунок 5" descr="20170829_19391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2325" y="4648200"/>
            <a:ext cx="45116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4" descr="get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67000"/>
            <a:ext cx="45720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5" descr="getimage"/>
          <p:cNvPicPr>
            <a:picLocks noChangeAspect="1" noChangeArrowheads="1"/>
          </p:cNvPicPr>
          <p:nvPr/>
        </p:nvPicPr>
        <p:blipFill>
          <a:blip r:embed="rId5" cstate="print">
            <a:extLst>
              <a:ext uri="{28A0092B-C50C-407E-A947-70E740481C1C}">
                <a14:useLocalDpi xmlns:a14="http://schemas.microsoft.com/office/drawing/2010/main" val="0"/>
              </a:ext>
            </a:extLst>
          </a:blip>
          <a:srcRect b="31099"/>
          <a:stretch>
            <a:fillRect/>
          </a:stretch>
        </p:blipFill>
        <p:spPr bwMode="auto">
          <a:xfrm>
            <a:off x="4572000" y="2743200"/>
            <a:ext cx="4572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6" descr="nsalda_29"/>
          <p:cNvPicPr>
            <a:picLocks noChangeAspect="1" noChangeArrowheads="1"/>
          </p:cNvPicPr>
          <p:nvPr/>
        </p:nvPicPr>
        <p:blipFill>
          <a:blip r:embed="rId6" cstate="print">
            <a:extLst>
              <a:ext uri="{28A0092B-C50C-407E-A947-70E740481C1C}">
                <a14:useLocalDpi xmlns:a14="http://schemas.microsoft.com/office/drawing/2010/main" val="0"/>
              </a:ext>
            </a:extLst>
          </a:blip>
          <a:srcRect l="13712" t="31625" b="17337"/>
          <a:stretch>
            <a:fillRect/>
          </a:stretch>
        </p:blipFill>
        <p:spPr bwMode="auto">
          <a:xfrm>
            <a:off x="0" y="4800600"/>
            <a:ext cx="46323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a:extLst/>
          </p:cNvPr>
          <p:cNvGraphicFramePr>
            <a:graphicFrameLocks noGrp="1"/>
          </p:cNvGraphicFramePr>
          <p:nvPr/>
        </p:nvGraphicFramePr>
        <p:xfrm>
          <a:off x="381000" y="1447800"/>
          <a:ext cx="8610600" cy="4800600"/>
        </p:xfrm>
        <a:graphic>
          <a:graphicData uri="http://schemas.openxmlformats.org/drawingml/2006/table">
            <a:tbl>
              <a:tblPr/>
              <a:tblGrid>
                <a:gridCol w="2209800">
                  <a:extLst>
                    <a:ext uri="{9D8B030D-6E8A-4147-A177-3AD203B41FA5}">
                      <a16:colId xmlns:a16="http://schemas.microsoft.com/office/drawing/2014/main" xmlns="" val="20000"/>
                    </a:ext>
                  </a:extLst>
                </a:gridCol>
                <a:gridCol w="4656138">
                  <a:extLst>
                    <a:ext uri="{9D8B030D-6E8A-4147-A177-3AD203B41FA5}">
                      <a16:colId xmlns:a16="http://schemas.microsoft.com/office/drawing/2014/main" xmlns="" val="20001"/>
                    </a:ext>
                  </a:extLst>
                </a:gridCol>
                <a:gridCol w="1744662">
                  <a:extLst>
                    <a:ext uri="{9D8B030D-6E8A-4147-A177-3AD203B41FA5}">
                      <a16:colId xmlns:a16="http://schemas.microsoft.com/office/drawing/2014/main" xmlns="" val="20002"/>
                    </a:ext>
                  </a:extLst>
                </a:gridCol>
              </a:tblGrid>
              <a:tr h="455648">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Муниципальное дошкольное образовательное учреждение детский сад комбинированного вида «Радуга»</a:t>
                      </a:r>
                    </a:p>
                  </a:txBody>
                  <a:tcPr marL="56972" marR="569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Ремонт системы отопления в здании детского сада «Солнышко»</a:t>
                      </a:r>
                    </a:p>
                  </a:txBody>
                  <a:tcPr marL="56972" marR="569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Calibri" pitchFamily="34" charset="0"/>
                          <a:cs typeface="Times New Roman" pitchFamily="18" charset="0"/>
                        </a:rPr>
                        <a:t>12 504 408,00</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56972" marR="569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31813">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Замена оконных блоков в здании детского сада «Солнышко»</a:t>
                      </a:r>
                    </a:p>
                  </a:txBody>
                  <a:tcPr marL="56972" marR="569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1"/>
                  </a:ext>
                </a:extLst>
              </a:tr>
              <a:tr h="331813">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Замена вентиляции в трёх зданиях детских садов</a:t>
                      </a:r>
                    </a:p>
                  </a:txBody>
                  <a:tcPr marL="56972" marR="569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2"/>
                  </a:ext>
                </a:extLst>
              </a:tr>
              <a:tr h="331813">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Крыльцо в здании детского сада «Серебряное копытце»</a:t>
                      </a:r>
                    </a:p>
                  </a:txBody>
                  <a:tcPr marL="56972" marR="569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3"/>
                  </a:ext>
                </a:extLst>
              </a:tr>
              <a:tr h="376267">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Замена линолеума в здании на ул. Карла Маркса, 8</a:t>
                      </a:r>
                    </a:p>
                  </a:txBody>
                  <a:tcPr marL="56972" marR="569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4"/>
                  </a:ext>
                </a:extLst>
              </a:tr>
              <a:tr h="487717">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cs typeface="Times New Roman" pitchFamily="18" charset="0"/>
                        </a:rPr>
                        <a:t>Ремонт групповых комнат в здании на ул. Карла Маркса,8</a:t>
                      </a:r>
                    </a:p>
                  </a:txBody>
                  <a:tcPr marL="56972" marR="569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5"/>
                  </a:ext>
                </a:extLst>
              </a:tr>
              <a:tr h="487717">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Косметический ремонт пищеблоков в шести  зданиях детских садов</a:t>
                      </a:r>
                    </a:p>
                  </a:txBody>
                  <a:tcPr marL="56972" marR="569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6"/>
                  </a:ext>
                </a:extLst>
              </a:tr>
              <a:tr h="331813">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Ремонт кровли в здании на ул. Металлургов, 28</a:t>
                      </a:r>
                    </a:p>
                  </a:txBody>
                  <a:tcPr marL="56972" marR="569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7"/>
                  </a:ext>
                </a:extLst>
              </a:tr>
              <a:tr h="13222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МАОУ "ЦО №7" (структурное подразделение детский сад «Калинка»)</a:t>
                      </a:r>
                    </a:p>
                  </a:txBody>
                  <a:tcPr marL="56972" marR="569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Ремонт центрального коридора и лестницы в здании детского сада</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Ремонт асфальтового покрытия на территории детского сада</a:t>
                      </a:r>
                    </a:p>
                  </a:txBody>
                  <a:tcPr marL="56972" marR="569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Calibri" pitchFamily="34" charset="0"/>
                          <a:cs typeface="Times New Roman" pitchFamily="18" charset="0"/>
                        </a:rPr>
                        <a:t>5 906 660,00</a:t>
                      </a: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56972" marR="569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sp>
        <p:nvSpPr>
          <p:cNvPr id="4" name="TextBox 3">
            <a:extLst/>
          </p:cNvPr>
          <p:cNvSpPr txBox="1"/>
          <p:nvPr/>
        </p:nvSpPr>
        <p:spPr>
          <a:xfrm>
            <a:off x="2743200" y="609600"/>
            <a:ext cx="4027488" cy="584200"/>
          </a:xfrm>
          <a:prstGeom prst="rect">
            <a:avLst/>
          </a:prstGeom>
          <a:noFill/>
        </p:spPr>
        <p:txBody>
          <a:bodyPr wrap="none">
            <a:spAutoFit/>
          </a:bodyPr>
          <a:lstStyle/>
          <a:p>
            <a:pPr>
              <a:defRPr/>
            </a:pPr>
            <a:r>
              <a:rPr lang="ru-RU" sz="3200" b="1"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ea typeface="+mj-ea"/>
                <a:cs typeface="Times New Roman" pitchFamily="18" charset="0"/>
              </a:rPr>
              <a:t>Ремонты на 2018 год</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2174875" y="304800"/>
            <a:ext cx="6969125" cy="1143000"/>
          </a:xfrm>
        </p:spPr>
        <p:txBody>
          <a:bodyPr/>
          <a:lstStyle/>
          <a:p>
            <a:pPr algn="l">
              <a:buFont typeface="Georgia" pitchFamily="18" charset="0"/>
              <a:buNone/>
              <a:defRPr/>
            </a:pPr>
            <a:r>
              <a:rPr lang="ru-RU" sz="4800" i="1" dirty="0">
                <a:solidFill>
                  <a:srgbClr val="007E39"/>
                </a:solidFill>
                <a:effectLst>
                  <a:outerShdw blurRad="38100" dist="38100" dir="2700000" algn="tl">
                    <a:srgbClr val="000000">
                      <a:alpha val="43137"/>
                    </a:srgbClr>
                  </a:outerShdw>
                </a:effectLst>
                <a:latin typeface="Times New Roman" pitchFamily="18" charset="0"/>
                <a:cs typeface="Times New Roman" pitchFamily="18" charset="0"/>
              </a:rPr>
              <a:t>0702 Общее образование</a:t>
            </a:r>
            <a:br>
              <a:rPr lang="ru-RU" sz="4800" i="1" dirty="0">
                <a:solidFill>
                  <a:srgbClr val="007E39"/>
                </a:solidFill>
                <a:effectLst>
                  <a:outerShdw blurRad="38100" dist="38100" dir="2700000" algn="tl">
                    <a:srgbClr val="000000">
                      <a:alpha val="43137"/>
                    </a:srgbClr>
                  </a:outerShdw>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По данному  подразделу предусмотрены бюджетные ассигнования на 2018 год в размере 161 810 308 руб., в т.ч. межбюджетные трансферты из областного бюджета :</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субсидии на питание– 11 174 000 руб.(постановление Правительства Свердловской области от 07.11.2017 № 815-ПП; </a:t>
            </a:r>
            <a:br>
              <a:rPr lang="ru-RU" sz="1400" dirty="0">
                <a:effectLst/>
                <a:latin typeface="Times New Roman" pitchFamily="18" charset="0"/>
                <a:cs typeface="Times New Roman" pitchFamily="18" charset="0"/>
              </a:rPr>
            </a:br>
            <a:r>
              <a:rPr lang="ru-RU" sz="1400" dirty="0">
                <a:effectLst/>
                <a:latin typeface="Times New Roman" pitchFamily="18" charset="0"/>
                <a:cs typeface="Times New Roman" pitchFamily="18" charset="0"/>
              </a:rPr>
              <a:t> - субвенции на общее образование -97 571 000 руб.</a:t>
            </a:r>
            <a:br>
              <a:rPr lang="ru-RU" sz="1400" dirty="0">
                <a:effectLst/>
                <a:latin typeface="Times New Roman" pitchFamily="18" charset="0"/>
                <a:cs typeface="Times New Roman" pitchFamily="18" charset="0"/>
              </a:rPr>
            </a:br>
            <a:r>
              <a:rPr lang="ru-RU" sz="1400" dirty="0"/>
              <a:t/>
            </a:r>
            <a:br>
              <a:rPr lang="ru-RU" sz="1400" dirty="0"/>
            </a:br>
            <a:endParaRPr lang="ru-RU" sz="1400" dirty="0"/>
          </a:p>
        </p:txBody>
      </p:sp>
      <p:pic>
        <p:nvPicPr>
          <p:cNvPr id="89091"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l="50000"/>
          <a:stretch>
            <a:fillRect/>
          </a:stretch>
        </p:blipFill>
        <p:spPr bwMode="auto">
          <a:xfrm>
            <a:off x="0" y="0"/>
            <a:ext cx="22098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2"/>
          <p:cNvSpPr>
            <a:spLocks noChangeArrowheads="1"/>
          </p:cNvSpPr>
          <p:nvPr/>
        </p:nvSpPr>
        <p:spPr bwMode="auto">
          <a:xfrm>
            <a:off x="206375" y="2468563"/>
            <a:ext cx="8937625"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ru-RU" altLang="ru-RU" sz="1600">
                <a:latin typeface="Times New Roman" pitchFamily="18" charset="0"/>
                <a:cs typeface="Times New Roman" pitchFamily="18" charset="0"/>
              </a:rPr>
              <a:t>На  2018 году запланированы расходы на оплату текущей кредиторской задолженность 2017 года  (МОУ Гимназия) -534 867,13 руб. (окна) и  расходы  на мероприятия по устранению предписаний надзорных органов и проведению ремонтных работ в общеобразовательных учреждениях:</a:t>
            </a:r>
          </a:p>
          <a:p>
            <a:pPr eaLnBrk="1" hangingPunct="1"/>
            <a:endParaRPr lang="ru-RU" altLang="ru-RU" sz="1400">
              <a:cs typeface="Times New Roman" pitchFamily="18" charset="0"/>
            </a:endParaRPr>
          </a:p>
          <a:p>
            <a:pPr eaLnBrk="1" hangingPunct="1"/>
            <a:endParaRPr lang="ru-RU" altLang="ru-RU" sz="700"/>
          </a:p>
          <a:p>
            <a:endParaRPr lang="ru-RU" altLang="ru-RU" sz="1800"/>
          </a:p>
        </p:txBody>
      </p:sp>
      <p:pic>
        <p:nvPicPr>
          <p:cNvPr id="8909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276600"/>
            <a:ext cx="29860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b="11565"/>
          <a:stretch>
            <a:fillRect/>
          </a:stretch>
        </p:blipFill>
        <p:spPr bwMode="auto">
          <a:xfrm>
            <a:off x="6215063" y="3276600"/>
            <a:ext cx="292893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3" descr="1468350619_dji01545-1200"/>
          <p:cNvPicPr>
            <a:picLocks noChangeAspect="1" noChangeArrowheads="1"/>
          </p:cNvPicPr>
          <p:nvPr/>
        </p:nvPicPr>
        <p:blipFill>
          <a:blip r:embed="rId5" cstate="print">
            <a:extLst>
              <a:ext uri="{28A0092B-C50C-407E-A947-70E740481C1C}">
                <a14:useLocalDpi xmlns:a14="http://schemas.microsoft.com/office/drawing/2010/main" val="0"/>
              </a:ext>
            </a:extLst>
          </a:blip>
          <a:srcRect l="16916" t="22809" r="10506" b="30470"/>
          <a:stretch>
            <a:fillRect/>
          </a:stretch>
        </p:blipFill>
        <p:spPr bwMode="auto">
          <a:xfrm>
            <a:off x="-20638" y="3232150"/>
            <a:ext cx="34813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2" descr="http://fototerra.ru/photo/Russia/Nizhnjaja-Salda/large-38211.jpg"/>
          <p:cNvPicPr>
            <a:picLocks noChangeAspect="1" noChangeArrowheads="1"/>
          </p:cNvPicPr>
          <p:nvPr/>
        </p:nvPicPr>
        <p:blipFill>
          <a:blip r:embed="rId6" cstate="print">
            <a:extLst>
              <a:ext uri="{28A0092B-C50C-407E-A947-70E740481C1C}">
                <a14:useLocalDpi xmlns:a14="http://schemas.microsoft.com/office/drawing/2010/main" val="0"/>
              </a:ext>
            </a:extLst>
          </a:blip>
          <a:srcRect l="16611" t="20667" r="16722" b="31557"/>
          <a:stretch>
            <a:fillRect/>
          </a:stretch>
        </p:blipFill>
        <p:spPr bwMode="auto">
          <a:xfrm>
            <a:off x="4419600" y="5105400"/>
            <a:ext cx="4724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984750"/>
            <a:ext cx="44958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a:extLst/>
          </p:cNvPr>
          <p:cNvGraphicFramePr>
            <a:graphicFrameLocks noGrp="1"/>
          </p:cNvGraphicFramePr>
          <p:nvPr>
            <p:extLst>
              <p:ext uri="{D42A27DB-BD31-4B8C-83A1-F6EECF244321}">
                <p14:modId xmlns:p14="http://schemas.microsoft.com/office/powerpoint/2010/main" val="3974004904"/>
              </p:ext>
            </p:extLst>
          </p:nvPr>
        </p:nvGraphicFramePr>
        <p:xfrm>
          <a:off x="381000" y="312738"/>
          <a:ext cx="8229600" cy="6132038"/>
        </p:xfrm>
        <a:graphic>
          <a:graphicData uri="http://schemas.openxmlformats.org/drawingml/2006/table">
            <a:tbl>
              <a:tblPr/>
              <a:tblGrid>
                <a:gridCol w="1295400">
                  <a:extLst>
                    <a:ext uri="{9D8B030D-6E8A-4147-A177-3AD203B41FA5}">
                      <a16:colId xmlns:a16="http://schemas.microsoft.com/office/drawing/2014/main" xmlns="" val="20000"/>
                    </a:ext>
                  </a:extLst>
                </a:gridCol>
                <a:gridCol w="5267325">
                  <a:extLst>
                    <a:ext uri="{9D8B030D-6E8A-4147-A177-3AD203B41FA5}">
                      <a16:colId xmlns:a16="http://schemas.microsoft.com/office/drawing/2014/main" xmlns="" val="20001"/>
                    </a:ext>
                  </a:extLst>
                </a:gridCol>
                <a:gridCol w="1666875">
                  <a:extLst>
                    <a:ext uri="{9D8B030D-6E8A-4147-A177-3AD203B41FA5}">
                      <a16:colId xmlns:a16="http://schemas.microsoft.com/office/drawing/2014/main" xmlns="" val="20002"/>
                    </a:ext>
                  </a:extLst>
                </a:gridCol>
              </a:tblGrid>
              <a:tr h="48765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МБОУ "СОШ №5"</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Замена деревянных оконных блоков на пластиковые стеклопакеты</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Calibri" pitchFamily="34" charset="0"/>
                          <a:cs typeface="Times New Roman" pitchFamily="18" charset="0"/>
                        </a:rPr>
                        <a:t>4 661 651,00</a:t>
                      </a:r>
                      <a:endParaRPr kumimoji="0" lang="ru-RU" sz="1600" b="0" i="0" u="none" strike="noStrike" cap="none" normalizeH="0" baseline="0">
                        <a:ln>
                          <a:noFill/>
                        </a:ln>
                        <a:solidFill>
                          <a:schemeClr val="tx1"/>
                        </a:solidFill>
                        <a:effectLst/>
                        <a:latin typeface="Times New Roman" pitchFamily="18" charset="0"/>
                        <a:cs typeface="Times New Roman" pitchFamily="18" charset="0"/>
                      </a:endParaRP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06371">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cs typeface="Times New Roman" pitchFamily="18" charset="0"/>
                        </a:rPr>
                        <a:t>Оборудование входа в здание школы пандусом</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1"/>
                  </a:ext>
                </a:extLst>
              </a:tr>
              <a:tr h="306371">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cs typeface="Times New Roman" pitchFamily="18" charset="0"/>
                        </a:rPr>
                        <a:t>Косметический ремонт в кабинетах, коридорах</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2"/>
                  </a:ext>
                </a:extLst>
              </a:tr>
              <a:tr h="306371">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cs typeface="Times New Roman" pitchFamily="18" charset="0"/>
                        </a:rPr>
                        <a:t>МБОУ "СОШ №10"</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cs typeface="Times New Roman" pitchFamily="18" charset="0"/>
                        </a:rPr>
                        <a:t>Оборудование медицинского кабинета</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Calibri" pitchFamily="34" charset="0"/>
                          <a:cs typeface="Times New Roman" pitchFamily="18" charset="0"/>
                        </a:rPr>
                        <a:t>5 742 655,00</a:t>
                      </a:r>
                      <a:endParaRPr kumimoji="0" lang="ru-RU" sz="1600" b="0" i="0" u="none" strike="noStrike" cap="none" normalizeH="0" baseline="0">
                        <a:ln>
                          <a:noFill/>
                        </a:ln>
                        <a:solidFill>
                          <a:schemeClr val="tx1"/>
                        </a:solidFill>
                        <a:effectLst/>
                        <a:latin typeface="Times New Roman" pitchFamily="18" charset="0"/>
                        <a:cs typeface="Times New Roman" pitchFamily="18" charset="0"/>
                      </a:endParaRP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80973">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cs typeface="Times New Roman" pitchFamily="18" charset="0"/>
                        </a:rPr>
                        <a:t>Ремонт пола в актовом зале</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4"/>
                  </a:ext>
                </a:extLst>
              </a:tr>
              <a:tr h="280973">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Ремонт полов в 2-х учебных кабинетах </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5"/>
                  </a:ext>
                </a:extLst>
              </a:tr>
              <a:tr h="280973">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Ремонт туалетов на первом этаже </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6"/>
                  </a:ext>
                </a:extLst>
              </a:tr>
              <a:tr h="243827">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cs typeface="Times New Roman" pitchFamily="18" charset="0"/>
                        </a:rPr>
                        <a:t>Замена светильников</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7"/>
                  </a:ext>
                </a:extLst>
              </a:tr>
              <a:tr h="243827">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cs typeface="Times New Roman" pitchFamily="18" charset="0"/>
                        </a:rPr>
                        <a:t>Ремонт спортивного зала</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8"/>
                  </a:ext>
                </a:extLst>
              </a:tr>
              <a:tr h="487653">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cs typeface="Times New Roman" pitchFamily="18" charset="0"/>
                        </a:rPr>
                        <a:t>Замена деревянных оконных блоков на пластиковые стеклопакеты</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9"/>
                  </a:ext>
                </a:extLst>
              </a:tr>
              <a:tr h="30637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cs typeface="Times New Roman" pitchFamily="18" charset="0"/>
                        </a:rPr>
                        <a:t>МАОУ "ЦО №7"</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cs typeface="Times New Roman" pitchFamily="18" charset="0"/>
                        </a:rPr>
                        <a:t>Ремонт крыльца здания Строителей, 46</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Calibri" pitchFamily="34" charset="0"/>
                          <a:cs typeface="Times New Roman" pitchFamily="18" charset="0"/>
                        </a:rPr>
                        <a:t>329 580,00</a:t>
                      </a:r>
                      <a:endParaRPr kumimoji="0" lang="ru-RU" sz="1600" b="0" i="0" u="none" strike="noStrike" cap="none" normalizeH="0" baseline="0">
                        <a:ln>
                          <a:noFill/>
                        </a:ln>
                        <a:solidFill>
                          <a:schemeClr val="tx1"/>
                        </a:solidFill>
                        <a:effectLst/>
                        <a:latin typeface="Times New Roman" pitchFamily="18" charset="0"/>
                        <a:cs typeface="Times New Roman" pitchFamily="18" charset="0"/>
                      </a:endParaRP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487653">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Ремонт канализации в здании Дома детского творчества</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Установка замков безопасности на окна</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Calibri" pitchFamily="34" charset="0"/>
                          <a:cs typeface="Times New Roman" pitchFamily="18" charset="0"/>
                        </a:rPr>
                        <a:t>768 132,00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Calibri" pitchFamily="34" charset="0"/>
                          <a:cs typeface="Times New Roman" pitchFamily="18" charset="0"/>
                        </a:rPr>
                        <a:t>300 000,00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a:ln>
                          <a:noFill/>
                        </a:ln>
                        <a:solidFill>
                          <a:schemeClr val="tx1"/>
                        </a:solidFill>
                        <a:effectLst/>
                        <a:latin typeface="Times New Roman" pitchFamily="18" charset="0"/>
                        <a:cs typeface="Times New Roman" pitchFamily="18" charset="0"/>
                      </a:endParaRP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r h="306371">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МОУГ</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Устройство площадки для мусорных контейнеров</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Calibri" pitchFamily="34" charset="0"/>
                          <a:cs typeface="Times New Roman" pitchFamily="18" charset="0"/>
                        </a:rPr>
                        <a:t>10 619 708,97</a:t>
                      </a:r>
                      <a:endParaRPr kumimoji="0" lang="ru-RU" sz="1600" b="0" i="0" u="none" strike="noStrike" cap="none" normalizeH="0" baseline="0">
                        <a:ln>
                          <a:noFill/>
                        </a:ln>
                        <a:solidFill>
                          <a:schemeClr val="tx1"/>
                        </a:solidFill>
                        <a:effectLst/>
                        <a:latin typeface="Times New Roman" pitchFamily="18" charset="0"/>
                        <a:cs typeface="Times New Roman" pitchFamily="18" charset="0"/>
                      </a:endParaRP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2"/>
                  </a:ext>
                </a:extLst>
              </a:tr>
              <a:tr h="280973">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Ремонт 8-ми туалетных комнат </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13"/>
                  </a:ext>
                </a:extLst>
              </a:tr>
              <a:tr h="243827">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Ремонт фасада</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14"/>
                  </a:ext>
                </a:extLst>
              </a:tr>
              <a:tr h="306371">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Ремонт коридора и 10-ти учебных кабинетов</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15"/>
                  </a:ext>
                </a:extLst>
              </a:tr>
              <a:tr h="42066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cs typeface="Times New Roman" pitchFamily="18" charset="0"/>
                        </a:rPr>
                        <a:t>МОУ "ООШ с. Акинфиево"</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Times New Roman" pitchFamily="18" charset="0"/>
                          <a:cs typeface="Times New Roman" pitchFamily="18" charset="0"/>
                        </a:rPr>
                        <a:t>Косметический ремонт актового зала, учебных кабинетов</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a:ln>
                            <a:noFill/>
                          </a:ln>
                          <a:solidFill>
                            <a:schemeClr val="tx1"/>
                          </a:solidFill>
                          <a:effectLst/>
                          <a:latin typeface="Calibri" pitchFamily="34" charset="0"/>
                          <a:cs typeface="Times New Roman" pitchFamily="18" charset="0"/>
                        </a:rPr>
                        <a:t>300 000,00</a:t>
                      </a:r>
                      <a:endParaRPr kumimoji="0" lang="ru-RU" sz="1600" b="0" i="0" u="none" strike="noStrike" cap="none" normalizeH="0" baseline="0">
                        <a:ln>
                          <a:noFill/>
                        </a:ln>
                        <a:solidFill>
                          <a:schemeClr val="tx1"/>
                        </a:solidFill>
                        <a:effectLst/>
                        <a:latin typeface="Times New Roman" pitchFamily="18" charset="0"/>
                        <a:cs typeface="Times New Roman" pitchFamily="18" charset="0"/>
                      </a:endParaRP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6"/>
                  </a:ext>
                </a:extLst>
              </a:tr>
              <a:tr h="310815">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a:ln>
                            <a:noFill/>
                          </a:ln>
                          <a:solidFill>
                            <a:schemeClr val="tx1"/>
                          </a:solidFill>
                          <a:effectLst/>
                          <a:latin typeface="Times New Roman" pitchFamily="18" charset="0"/>
                          <a:cs typeface="Times New Roman" pitchFamily="18" charset="0"/>
                        </a:rPr>
                        <a:t>Замена светильников</a:t>
                      </a:r>
                    </a:p>
                  </a:txBody>
                  <a:tcPr marL="35468" marR="354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17"/>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2438400" y="0"/>
            <a:ext cx="7162800" cy="3914775"/>
          </a:xfrm>
        </p:spPr>
        <p:txBody>
          <a:bodyPr/>
          <a:lstStyle/>
          <a:p>
            <a:pPr algn="l">
              <a:buFont typeface="Georgia" pitchFamily="18" charset="0"/>
              <a:buNone/>
              <a:defRPr/>
            </a:pPr>
            <a:r>
              <a:rPr lang="ru-RU" sz="4800" i="1" dirty="0">
                <a:solidFill>
                  <a:srgbClr val="007E39"/>
                </a:solidFill>
                <a:effectLst>
                  <a:outerShdw blurRad="38100" dist="38100" dir="2700000" algn="tl">
                    <a:srgbClr val="000000">
                      <a:alpha val="43137"/>
                    </a:srgbClr>
                  </a:outerShdw>
                </a:effectLst>
                <a:latin typeface="Times New Roman" pitchFamily="18" charset="0"/>
                <a:cs typeface="Times New Roman" pitchFamily="18" charset="0"/>
              </a:rPr>
              <a:t>0703 Дополнительное образование детей</a:t>
            </a:r>
            <a:r>
              <a:rPr lang="ru-RU" sz="1400" dirty="0">
                <a:effectLst/>
              </a:rPr>
              <a:t/>
            </a:r>
            <a:br>
              <a:rPr lang="ru-RU" sz="1400" dirty="0">
                <a:effectLst/>
              </a:rPr>
            </a:br>
            <a:r>
              <a:rPr lang="ru-RU" sz="1400" dirty="0">
                <a:effectLst/>
              </a:rPr>
              <a:t> </a:t>
            </a:r>
            <a:br>
              <a:rPr lang="ru-RU" sz="1400" dirty="0">
                <a:effectLst/>
              </a:rPr>
            </a:br>
            <a:r>
              <a:rPr lang="ru-RU" sz="1400" dirty="0">
                <a:solidFill>
                  <a:schemeClr val="tx1"/>
                </a:solidFill>
                <a:effectLst/>
                <a:latin typeface="Times New Roman" pitchFamily="18" charset="0"/>
                <a:ea typeface="+mn-ea"/>
                <a:cs typeface="Times New Roman" pitchFamily="18" charset="0"/>
              </a:rPr>
              <a:t>           По данному  подразделу предусмотрены бюджетные</a:t>
            </a:r>
            <a:br>
              <a:rPr lang="ru-RU" sz="1400" dirty="0">
                <a:solidFill>
                  <a:schemeClr val="tx1"/>
                </a:solidFill>
                <a:effectLst/>
                <a:latin typeface="Times New Roman" pitchFamily="18" charset="0"/>
                <a:ea typeface="+mn-ea"/>
                <a:cs typeface="Times New Roman" pitchFamily="18" charset="0"/>
              </a:rPr>
            </a:br>
            <a:r>
              <a:rPr lang="ru-RU" sz="1400" dirty="0">
                <a:solidFill>
                  <a:schemeClr val="tx1"/>
                </a:solidFill>
                <a:effectLst/>
                <a:latin typeface="Times New Roman" pitchFamily="18" charset="0"/>
                <a:ea typeface="+mn-ea"/>
                <a:cs typeface="Times New Roman" pitchFamily="18" charset="0"/>
              </a:rPr>
              <a:t> ассигнования  на 2018 год – 39 914 090 руб., </a:t>
            </a:r>
            <a:br>
              <a:rPr lang="ru-RU" sz="1400" dirty="0">
                <a:solidFill>
                  <a:schemeClr val="tx1"/>
                </a:solidFill>
                <a:effectLst/>
                <a:latin typeface="Times New Roman" pitchFamily="18" charset="0"/>
                <a:ea typeface="+mn-ea"/>
                <a:cs typeface="Times New Roman" pitchFamily="18" charset="0"/>
              </a:rPr>
            </a:br>
            <a:r>
              <a:rPr lang="ru-RU" sz="1400" dirty="0">
                <a:solidFill>
                  <a:schemeClr val="tx1"/>
                </a:solidFill>
                <a:effectLst/>
                <a:latin typeface="Times New Roman" pitchFamily="18" charset="0"/>
                <a:ea typeface="+mn-ea"/>
                <a:cs typeface="Times New Roman" pitchFamily="18" charset="0"/>
              </a:rPr>
              <a:t>    Расходы запланированы в рамках муниципальной программы "Развитие системы образования в городском округе Нижняя Салда до 2020 года" для обеспечения деятельности МБУ ДО ДШИ   и муниципальной программы "Развитие физической культуры, спорта и молодежной политики в городском округе Нижняя Салда до 2020 года" для обеспечения деятельности ДЮСШ.   </a:t>
            </a:r>
            <a:br>
              <a:rPr lang="ru-RU" sz="1400" dirty="0">
                <a:solidFill>
                  <a:schemeClr val="tx1"/>
                </a:solidFill>
                <a:effectLst/>
                <a:latin typeface="Times New Roman" pitchFamily="18" charset="0"/>
                <a:ea typeface="+mn-ea"/>
                <a:cs typeface="Times New Roman" pitchFamily="18" charset="0"/>
              </a:rPr>
            </a:br>
            <a:r>
              <a:rPr lang="ru-RU" sz="1400" dirty="0">
                <a:solidFill>
                  <a:schemeClr val="tx1"/>
                </a:solidFill>
                <a:effectLst/>
                <a:latin typeface="Times New Roman" pitchFamily="18" charset="0"/>
                <a:ea typeface="+mn-ea"/>
                <a:cs typeface="Times New Roman" pitchFamily="18" charset="0"/>
              </a:rPr>
              <a:t>     В 2018году запланированы расходы на капитальный ремонт учреждений</a:t>
            </a:r>
            <a:r>
              <a:rPr lang="ru-RU" sz="1400" dirty="0">
                <a:solidFill>
                  <a:schemeClr val="tx1"/>
                </a:solidFill>
                <a:latin typeface="Times New Roman" pitchFamily="18" charset="0"/>
                <a:ea typeface="+mn-ea"/>
                <a:cs typeface="Times New Roman" pitchFamily="18" charset="0"/>
              </a:rPr>
              <a:t/>
            </a:r>
            <a:br>
              <a:rPr lang="ru-RU" sz="1400" dirty="0">
                <a:solidFill>
                  <a:schemeClr val="tx1"/>
                </a:solidFill>
                <a:latin typeface="Times New Roman" pitchFamily="18" charset="0"/>
                <a:ea typeface="+mn-ea"/>
                <a:cs typeface="Times New Roman" pitchFamily="18" charset="0"/>
              </a:rPr>
            </a:br>
            <a:r>
              <a:rPr lang="ru-RU" sz="1400" dirty="0">
                <a:latin typeface="Times New Roman" pitchFamily="18" charset="0"/>
                <a:cs typeface="Times New Roman" pitchFamily="18" charset="0"/>
              </a:rPr>
              <a:t> </a:t>
            </a:r>
            <a:r>
              <a:rPr lang="ru-RU" sz="1400" dirty="0"/>
              <a:t/>
            </a:r>
            <a:br>
              <a:rPr lang="ru-RU" sz="1400" dirty="0"/>
            </a:br>
            <a:endParaRPr lang="ru-RU" sz="1400" dirty="0"/>
          </a:p>
        </p:txBody>
      </p:sp>
      <p:graphicFrame>
        <p:nvGraphicFramePr>
          <p:cNvPr id="5" name="Таблица 4">
            <a:extLst/>
          </p:cNvPr>
          <p:cNvGraphicFramePr>
            <a:graphicFrameLocks noGrp="1"/>
          </p:cNvGraphicFramePr>
          <p:nvPr/>
        </p:nvGraphicFramePr>
        <p:xfrm>
          <a:off x="2667000" y="3727450"/>
          <a:ext cx="6096000" cy="1371599"/>
        </p:xfrm>
        <a:graphic>
          <a:graphicData uri="http://schemas.openxmlformats.org/drawingml/2006/table">
            <a:tbl>
              <a:tblPr/>
              <a:tblGrid>
                <a:gridCol w="1447800">
                  <a:extLst>
                    <a:ext uri="{9D8B030D-6E8A-4147-A177-3AD203B41FA5}">
                      <a16:colId xmlns:a16="http://schemas.microsoft.com/office/drawing/2014/main" xmlns="" val="20000"/>
                    </a:ext>
                  </a:extLst>
                </a:gridCol>
                <a:gridCol w="3413125">
                  <a:extLst>
                    <a:ext uri="{9D8B030D-6E8A-4147-A177-3AD203B41FA5}">
                      <a16:colId xmlns:a16="http://schemas.microsoft.com/office/drawing/2014/main" xmlns="" val="20001"/>
                    </a:ext>
                  </a:extLst>
                </a:gridCol>
                <a:gridCol w="1235075">
                  <a:extLst>
                    <a:ext uri="{9D8B030D-6E8A-4147-A177-3AD203B41FA5}">
                      <a16:colId xmlns:a16="http://schemas.microsoft.com/office/drawing/2014/main" xmlns="" val="20002"/>
                    </a:ext>
                  </a:extLst>
                </a:gridCol>
              </a:tblGrid>
              <a:tr h="225028">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a:ln>
                            <a:noFill/>
                          </a:ln>
                          <a:solidFill>
                            <a:schemeClr val="tx1"/>
                          </a:solidFill>
                          <a:effectLst/>
                          <a:latin typeface="Times New Roman" pitchFamily="18" charset="0"/>
                          <a:cs typeface="Times New Roman" pitchFamily="18" charset="0"/>
                        </a:rPr>
                        <a:t>ДШИ</a:t>
                      </a:r>
                      <a:endParaRPr kumimoji="0" lang="ru-RU" sz="10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a:ln>
                            <a:noFill/>
                          </a:ln>
                          <a:solidFill>
                            <a:schemeClr val="tx1"/>
                          </a:solidFill>
                          <a:effectLst/>
                          <a:latin typeface="Times New Roman" pitchFamily="18" charset="0"/>
                          <a:cs typeface="Times New Roman" pitchFamily="18" charset="0"/>
                        </a:rPr>
                        <a:t>Замена светильников</a:t>
                      </a:r>
                      <a:endParaRPr kumimoji="0" lang="ru-RU" sz="10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a:ln>
                            <a:noFill/>
                          </a:ln>
                          <a:solidFill>
                            <a:schemeClr val="tx1"/>
                          </a:solidFill>
                          <a:effectLst/>
                          <a:latin typeface="Calibri" pitchFamily="34" charset="0"/>
                          <a:cs typeface="Times New Roman" pitchFamily="18" charset="0"/>
                        </a:rPr>
                        <a:t>2 113 480,00</a:t>
                      </a:r>
                      <a:endParaRPr kumimoji="0" lang="ru-RU" sz="1000" b="1"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25028">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a:ln>
                            <a:noFill/>
                          </a:ln>
                          <a:solidFill>
                            <a:schemeClr val="tx1"/>
                          </a:solidFill>
                          <a:effectLst/>
                          <a:latin typeface="Times New Roman" pitchFamily="18" charset="0"/>
                          <a:cs typeface="Times New Roman" pitchFamily="18" charset="0"/>
                        </a:rPr>
                        <a:t>Ремонт 8 кабинетов и коридоров</a:t>
                      </a:r>
                      <a:endParaRPr kumimoji="0" lang="ru-RU" sz="10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1"/>
                  </a:ext>
                </a:extLst>
              </a:tr>
              <a:tr h="450056">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a:ln>
                            <a:noFill/>
                          </a:ln>
                          <a:solidFill>
                            <a:schemeClr val="tx1"/>
                          </a:solidFill>
                          <a:effectLst/>
                          <a:latin typeface="Times New Roman" pitchFamily="18" charset="0"/>
                          <a:cs typeface="Times New Roman" pitchFamily="18" charset="0"/>
                        </a:rPr>
                        <a:t>Ремонт помещений на Уральской 11</a:t>
                      </a:r>
                      <a:endParaRPr kumimoji="0" lang="ru-RU" sz="10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a:ln>
                            <a:noFill/>
                          </a:ln>
                          <a:solidFill>
                            <a:schemeClr val="tx1"/>
                          </a:solidFill>
                          <a:effectLst/>
                          <a:latin typeface="Calibri" pitchFamily="34" charset="0"/>
                          <a:cs typeface="Times New Roman" pitchFamily="18" charset="0"/>
                        </a:rPr>
                        <a:t>300 000,00</a:t>
                      </a:r>
                      <a:endParaRPr kumimoji="0" lang="ru-RU" sz="10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22502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a:ln>
                            <a:noFill/>
                          </a:ln>
                          <a:solidFill>
                            <a:schemeClr val="tx1"/>
                          </a:solidFill>
                          <a:effectLst/>
                          <a:latin typeface="Times New Roman" pitchFamily="18" charset="0"/>
                          <a:cs typeface="Times New Roman" pitchFamily="18" charset="0"/>
                        </a:rPr>
                        <a:t>ДЮСШ</a:t>
                      </a:r>
                      <a:endParaRPr kumimoji="0" lang="ru-RU" sz="1000" b="1"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a:ln>
                            <a:noFill/>
                          </a:ln>
                          <a:solidFill>
                            <a:schemeClr val="tx1"/>
                          </a:solidFill>
                          <a:effectLst/>
                          <a:latin typeface="Times New Roman" pitchFamily="18" charset="0"/>
                          <a:cs typeface="Times New Roman" pitchFamily="18" charset="0"/>
                        </a:rPr>
                        <a:t>Ремонт коридора </a:t>
                      </a:r>
                      <a:endParaRPr kumimoji="0" lang="ru-RU" sz="1000" b="1"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a:ln>
                            <a:noFill/>
                          </a:ln>
                          <a:solidFill>
                            <a:schemeClr val="tx1"/>
                          </a:solidFill>
                          <a:effectLst/>
                          <a:latin typeface="Calibri" pitchFamily="34" charset="0"/>
                          <a:cs typeface="Times New Roman" pitchFamily="18" charset="0"/>
                        </a:rPr>
                        <a:t>500 000,00</a:t>
                      </a:r>
                      <a:endParaRPr kumimoji="0" lang="ru-RU" sz="10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46459">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a:ln>
                            <a:noFill/>
                          </a:ln>
                          <a:solidFill>
                            <a:schemeClr val="tx1"/>
                          </a:solidFill>
                          <a:effectLst/>
                          <a:latin typeface="Times New Roman" pitchFamily="18" charset="0"/>
                          <a:cs typeface="Times New Roman" pitchFamily="18" charset="0"/>
                        </a:rPr>
                        <a:t>Ремонт крыльца и входной группы</a:t>
                      </a:r>
                      <a:endParaRPr kumimoji="0" lang="ru-RU" sz="1000" b="1"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4"/>
                  </a:ext>
                </a:extLst>
              </a:tr>
            </a:tbl>
          </a:graphicData>
        </a:graphic>
      </p:graphicFrame>
      <p:sp>
        <p:nvSpPr>
          <p:cNvPr id="91160" name="Rectangle 2"/>
          <p:cNvSpPr>
            <a:spLocks noChangeArrowheads="1"/>
          </p:cNvSpPr>
          <p:nvPr/>
        </p:nvSpPr>
        <p:spPr bwMode="auto">
          <a:xfrm>
            <a:off x="2667000" y="4913313"/>
            <a:ext cx="62484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endParaRPr lang="ru-RU" altLang="ru-RU" sz="1400" b="1" dirty="0">
              <a:cs typeface="Times New Roman" pitchFamily="18" charset="0"/>
            </a:endParaRPr>
          </a:p>
          <a:p>
            <a:pPr algn="just" eaLnBrk="1" hangingPunct="1"/>
            <a:r>
              <a:rPr lang="ru-RU" altLang="ru-RU" sz="1600" b="1" dirty="0">
                <a:latin typeface="Times New Roman" pitchFamily="18" charset="0"/>
                <a:cs typeface="Times New Roman" pitchFamily="18" charset="0"/>
              </a:rPr>
              <a:t>а также покупку автобуса для МБУ ДО ДЮСШ- 3 000 000 руб. и по подпрограмме «Развитие инфраструктуры спортивных сооружений городского округа Нижняя Салда» запланированы расходы на строительство лыжной базы в сумме 3 500 000 рублей.</a:t>
            </a:r>
          </a:p>
          <a:p>
            <a:pPr algn="just" eaLnBrk="1" hangingPunct="1"/>
            <a:r>
              <a:rPr lang="ru-RU" altLang="ru-RU" sz="1400" dirty="0">
                <a:cs typeface="Times New Roman" pitchFamily="18" charset="0"/>
              </a:rPr>
              <a:t>  </a:t>
            </a:r>
            <a:endParaRPr lang="ru-RU" altLang="ru-RU" sz="1800" dirty="0"/>
          </a:p>
        </p:txBody>
      </p:sp>
      <p:pic>
        <p:nvPicPr>
          <p:cNvPr id="11" name="Picture 1">
            <a:extLst/>
          </p:cNvPr>
          <p:cNvPicPr>
            <a:picLocks noChangeAspect="1" noChangeArrowheads="1"/>
          </p:cNvPicPr>
          <p:nvPr/>
        </p:nvPicPr>
        <p:blipFill>
          <a:blip r:embed="rId2" cstate="print"/>
          <a:srcRect l="48750" t="22501" r="40469" b="67976"/>
          <a:stretch>
            <a:fillRect/>
          </a:stretch>
        </p:blipFill>
        <p:spPr bwMode="auto">
          <a:xfrm>
            <a:off x="0" y="0"/>
            <a:ext cx="2438400" cy="1701800"/>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2" name="Picture 14">
            <a:extLst/>
          </p:cNvPr>
          <p:cNvPicPr>
            <a:picLocks noChangeAspect="1" noChangeArrowheads="1"/>
          </p:cNvPicPr>
          <p:nvPr/>
        </p:nvPicPr>
        <p:blipFill>
          <a:blip r:embed="rId3" cstate="print"/>
          <a:srcRect/>
          <a:stretch>
            <a:fillRect/>
          </a:stretch>
        </p:blipFill>
        <p:spPr bwMode="auto">
          <a:xfrm>
            <a:off x="0" y="1676400"/>
            <a:ext cx="2438400" cy="1833563"/>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42341" name="Picture 5" descr="150">
            <a:extLst/>
          </p:cNvPr>
          <p:cNvPicPr>
            <a:picLocks noChangeAspect="1" noChangeArrowheads="1"/>
          </p:cNvPicPr>
          <p:nvPr/>
        </p:nvPicPr>
        <p:blipFill>
          <a:blip r:embed="rId4" cstate="print"/>
          <a:srcRect/>
          <a:stretch>
            <a:fillRect/>
          </a:stretch>
        </p:blipFill>
        <p:spPr bwMode="auto">
          <a:xfrm>
            <a:off x="0" y="3505200"/>
            <a:ext cx="2441575" cy="1519238"/>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89116" name="Picture 28" descr="\\File-server\обмен\Заместитель по экономике и финансам\СТРАТЕГИЯ\СХЕМЫ\Дворы, Котельные, Лыжная\лыжная база новый размер.jpg">
            <a:extLst/>
          </p:cNvPr>
          <p:cNvPicPr>
            <a:picLocks noChangeAspect="1" noChangeArrowheads="1"/>
          </p:cNvPicPr>
          <p:nvPr/>
        </p:nvPicPr>
        <p:blipFill rotWithShape="1">
          <a:blip r:embed="rId5" cstate="print"/>
          <a:srcRect t="47755" r="30953" b="5535"/>
          <a:stretch/>
        </p:blipFill>
        <p:spPr bwMode="auto">
          <a:xfrm>
            <a:off x="-3175" y="5064125"/>
            <a:ext cx="2441575" cy="1793875"/>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0" y="381000"/>
            <a:ext cx="8763000" cy="3429000"/>
          </a:xfrm>
        </p:spPr>
        <p:txBody>
          <a:bodyPr/>
          <a:lstStyle/>
          <a:p>
            <a:pPr algn="l">
              <a:buFont typeface="Georgia" pitchFamily="18" charset="0"/>
              <a:buNone/>
              <a:defRPr/>
            </a:pPr>
            <a:r>
              <a:rPr lang="ru-RU" sz="1800" dirty="0">
                <a:effectLst/>
                <a:latin typeface="Times New Roman" pitchFamily="18" charset="0"/>
                <a:cs typeface="Times New Roman" pitchFamily="18" charset="0"/>
              </a:rPr>
              <a:t>     </a:t>
            </a:r>
            <a:r>
              <a:rPr lang="ru-RU" sz="1800" u="sng" dirty="0">
                <a:solidFill>
                  <a:srgbClr val="007E39"/>
                </a:solidFill>
                <a:effectLst/>
                <a:latin typeface="Times New Roman" pitchFamily="18" charset="0"/>
                <a:cs typeface="Times New Roman" pitchFamily="18" charset="0"/>
              </a:rPr>
              <a:t>0707 Молодежная политика</a:t>
            </a:r>
            <a:r>
              <a:rPr lang="ru-RU" sz="1800" dirty="0">
                <a:effectLst/>
                <a:latin typeface="Times New Roman" pitchFamily="18" charset="0"/>
                <a:cs typeface="Times New Roman" pitchFamily="18" charset="0"/>
              </a:rPr>
              <a:t/>
            </a:r>
            <a:br>
              <a:rPr lang="ru-RU" sz="1800" dirty="0">
                <a:effectLst/>
                <a:latin typeface="Times New Roman" pitchFamily="18" charset="0"/>
                <a:cs typeface="Times New Roman" pitchFamily="18" charset="0"/>
              </a:rPr>
            </a:br>
            <a:r>
              <a:rPr lang="ru-RU" sz="1800" dirty="0">
                <a:effectLst/>
                <a:latin typeface="Times New Roman" pitchFamily="18" charset="0"/>
                <a:cs typeface="Times New Roman" pitchFamily="18" charset="0"/>
              </a:rPr>
              <a:t> </a:t>
            </a:r>
            <a:br>
              <a:rPr lang="ru-RU" sz="1800" dirty="0">
                <a:effectLst/>
                <a:latin typeface="Times New Roman" pitchFamily="18" charset="0"/>
                <a:cs typeface="Times New Roman" pitchFamily="18" charset="0"/>
              </a:rPr>
            </a:br>
            <a:r>
              <a:rPr lang="ru-RU" sz="1800" dirty="0">
                <a:effectLst/>
                <a:latin typeface="Times New Roman" pitchFamily="18" charset="0"/>
                <a:cs typeface="Times New Roman" pitchFamily="18" charset="0"/>
              </a:rPr>
              <a:t>     По данному  подразделу предусмотрены бюджетные ассигнования на 2018 год в размере 8 929 066 руб., в том числе </a:t>
            </a:r>
            <a:r>
              <a:rPr lang="ru-RU" sz="1800" i="1" dirty="0">
                <a:effectLst/>
                <a:latin typeface="Times New Roman" pitchFamily="18" charset="0"/>
                <a:cs typeface="Times New Roman" pitchFamily="18" charset="0"/>
              </a:rPr>
              <a:t>   </a:t>
            </a:r>
            <a:r>
              <a:rPr lang="ru-RU" sz="1800" dirty="0">
                <a:effectLst/>
                <a:latin typeface="Times New Roman" pitchFamily="18" charset="0"/>
                <a:cs typeface="Times New Roman" pitchFamily="18" charset="0"/>
              </a:rPr>
              <a:t>субсидий областного бюджета на организацию отдыха детей в каникулярное время 4 559 100 руб.</a:t>
            </a:r>
            <a:br>
              <a:rPr lang="ru-RU" sz="1800" dirty="0">
                <a:effectLst/>
                <a:latin typeface="Times New Roman" pitchFamily="18" charset="0"/>
                <a:cs typeface="Times New Roman" pitchFamily="18" charset="0"/>
              </a:rPr>
            </a:br>
            <a:r>
              <a:rPr lang="ru-RU" sz="1800" dirty="0">
                <a:effectLst/>
                <a:latin typeface="Times New Roman" pitchFamily="18" charset="0"/>
                <a:cs typeface="Times New Roman" pitchFamily="18" charset="0"/>
              </a:rPr>
              <a:t>      </a:t>
            </a:r>
            <a:br>
              <a:rPr lang="ru-RU" sz="1800" dirty="0">
                <a:effectLst/>
                <a:latin typeface="Times New Roman" pitchFamily="18" charset="0"/>
                <a:cs typeface="Times New Roman" pitchFamily="18" charset="0"/>
              </a:rPr>
            </a:br>
            <a:r>
              <a:rPr lang="ru-RU" sz="1800" u="sng" dirty="0">
                <a:solidFill>
                  <a:srgbClr val="007E39"/>
                </a:solidFill>
                <a:effectLst/>
                <a:latin typeface="Times New Roman" pitchFamily="18" charset="0"/>
                <a:cs typeface="Times New Roman" pitchFamily="18" charset="0"/>
              </a:rPr>
              <a:t>0709 Другие вопросы в области образования</a:t>
            </a:r>
            <a:r>
              <a:rPr lang="ru-RU" sz="1800" dirty="0">
                <a:effectLst/>
                <a:latin typeface="Times New Roman" pitchFamily="18" charset="0"/>
                <a:cs typeface="Times New Roman" pitchFamily="18" charset="0"/>
              </a:rPr>
              <a:t/>
            </a:r>
            <a:br>
              <a:rPr lang="ru-RU" sz="1800" dirty="0">
                <a:effectLst/>
                <a:latin typeface="Times New Roman" pitchFamily="18" charset="0"/>
                <a:cs typeface="Times New Roman" pitchFamily="18" charset="0"/>
              </a:rPr>
            </a:br>
            <a:r>
              <a:rPr lang="ru-RU" sz="1800" dirty="0">
                <a:effectLst/>
                <a:latin typeface="Times New Roman" pitchFamily="18" charset="0"/>
                <a:cs typeface="Times New Roman" pitchFamily="18" charset="0"/>
              </a:rPr>
              <a:t>   По данному  подразделу предусмотрены бюджетные ассигнования на 2018 год – 12 133 853 руб. в том числе на проведение капитального ремонта Управления образования в сумме 2 106 741 руб. На финансирование мероприятий по </a:t>
            </a:r>
            <a:r>
              <a:rPr lang="ru-RU" sz="1800" i="1" dirty="0">
                <a:effectLst/>
                <a:latin typeface="Times New Roman" pitchFamily="18" charset="0"/>
                <a:cs typeface="Times New Roman" pitchFamily="18" charset="0"/>
              </a:rPr>
              <a:t> </a:t>
            </a:r>
            <a:r>
              <a:rPr lang="ru-RU" sz="1800" dirty="0">
                <a:effectLst/>
                <a:latin typeface="Times New Roman" pitchFamily="18" charset="0"/>
                <a:cs typeface="Times New Roman" pitchFamily="18" charset="0"/>
              </a:rPr>
              <a:t>реализации комплексной программы  "Уральская инженерная школа" предусмотрены бюджетные ассигнование в сумме   2 200 000 руб.</a:t>
            </a:r>
            <a:br>
              <a:rPr lang="ru-RU" sz="1800" dirty="0">
                <a:effectLst/>
                <a:latin typeface="Times New Roman" pitchFamily="18" charset="0"/>
                <a:cs typeface="Times New Roman" pitchFamily="18" charset="0"/>
              </a:rPr>
            </a:br>
            <a:r>
              <a:rPr lang="ru-RU" sz="1800" dirty="0">
                <a:effectLst/>
                <a:latin typeface="Times New Roman" pitchFamily="18" charset="0"/>
                <a:cs typeface="Times New Roman" pitchFamily="18" charset="0"/>
              </a:rPr>
              <a:t> </a:t>
            </a:r>
            <a:br>
              <a:rPr lang="ru-RU" sz="1800" dirty="0">
                <a:effectLst/>
                <a:latin typeface="Times New Roman" pitchFamily="18" charset="0"/>
                <a:cs typeface="Times New Roman" pitchFamily="18" charset="0"/>
              </a:rPr>
            </a:br>
            <a:endParaRPr lang="ru-RU" sz="1800" dirty="0">
              <a:effectLst/>
              <a:latin typeface="Times New Roman" pitchFamily="18" charset="0"/>
              <a:cs typeface="Times New Roman" pitchFamily="18" charset="0"/>
            </a:endParaRPr>
          </a:p>
        </p:txBody>
      </p:sp>
      <p:pic>
        <p:nvPicPr>
          <p:cNvPr id="921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30000" t="55833" r="47969" b="14999"/>
          <a:stretch>
            <a:fillRect/>
          </a:stretch>
        </p:blipFill>
        <p:spPr bwMode="auto">
          <a:xfrm>
            <a:off x="3048000" y="4357688"/>
            <a:ext cx="3357563"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5313" t="27499" r="53593" b="43333"/>
          <a:stretch>
            <a:fillRect/>
          </a:stretch>
        </p:blipFill>
        <p:spPr bwMode="auto">
          <a:xfrm>
            <a:off x="0" y="4357688"/>
            <a:ext cx="321468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0157" t="30833" r="25937" b="39999"/>
          <a:stretch>
            <a:fillRect/>
          </a:stretch>
        </p:blipFill>
        <p:spPr bwMode="auto">
          <a:xfrm>
            <a:off x="5500688" y="4357688"/>
            <a:ext cx="3643312"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Rectangle 4">
            <a:extLst/>
          </p:cNvPr>
          <p:cNvSpPr>
            <a:spLocks noGrp="1" noChangeArrowheads="1"/>
          </p:cNvSpPr>
          <p:nvPr>
            <p:ph type="title"/>
          </p:nvPr>
        </p:nvSpPr>
        <p:spPr>
          <a:xfrm>
            <a:off x="3048000" y="228600"/>
            <a:ext cx="6096000" cy="838200"/>
          </a:xfrm>
        </p:spPr>
        <p:txBody>
          <a:bodyPr/>
          <a:lstStyle/>
          <a:p>
            <a:pPr marL="0" indent="0" algn="ctr" eaLnBrk="1" fontAlgn="auto" hangingPunct="1">
              <a:spcAft>
                <a:spcPts val="0"/>
              </a:spcAft>
              <a:buClr>
                <a:schemeClr val="accent6">
                  <a:lumMod val="75000"/>
                </a:schemeClr>
              </a:buClr>
              <a:buFont typeface="Georgia" pitchFamily="18" charset="0"/>
              <a:buNone/>
              <a:defRPr/>
            </a:pPr>
            <a:r>
              <a:rPr lang="ru-RU" sz="32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Раздел 0800  «Культура»</a:t>
            </a:r>
            <a:br>
              <a:rPr lang="ru-RU" sz="32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br>
            <a:endParaRPr lang="ru-RU" sz="3200" dirty="0">
              <a:solidFill>
                <a:srgbClr val="007E39"/>
              </a:solidFill>
              <a:effectLst/>
              <a:latin typeface="Bookman Old Style" pitchFamily="18" charset="0"/>
            </a:endParaRPr>
          </a:p>
        </p:txBody>
      </p:sp>
      <p:sp>
        <p:nvSpPr>
          <p:cNvPr id="93187" name="Rectangle 8"/>
          <p:cNvSpPr>
            <a:spLocks noChangeArrowheads="1"/>
          </p:cNvSpPr>
          <p:nvPr/>
        </p:nvSpPr>
        <p:spPr bwMode="auto">
          <a:xfrm>
            <a:off x="0" y="6242050"/>
            <a:ext cx="891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1" hangingPunct="1"/>
            <a:r>
              <a:rPr lang="ru-RU" altLang="ru-RU" sz="1600" b="1">
                <a:latin typeface="Times New Roman" pitchFamily="18" charset="0"/>
              </a:rPr>
              <a:t> </a:t>
            </a:r>
            <a:endParaRPr lang="ru-RU" altLang="ru-RU" sz="1600">
              <a:solidFill>
                <a:srgbClr val="FF0000"/>
              </a:solidFill>
              <a:latin typeface="Times New Roman" pitchFamily="18" charset="0"/>
            </a:endParaRPr>
          </a:p>
        </p:txBody>
      </p:sp>
      <p:pic>
        <p:nvPicPr>
          <p:cNvPr id="93188" name="Рисунок 7" descr="https://go4.imgsmail.ru/imgpreview?key=14eb89cd3cd4b3c8&amp;mb=imgdb_preview_1719">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638"/>
            <a:ext cx="3048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
          <p:cNvSpPr>
            <a:spLocks noChangeArrowheads="1"/>
          </p:cNvSpPr>
          <p:nvPr/>
        </p:nvSpPr>
        <p:spPr bwMode="auto">
          <a:xfrm>
            <a:off x="609600" y="1752600"/>
            <a:ext cx="80772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ru-RU" altLang="ru-RU" b="1">
                <a:latin typeface="Times New Roman" pitchFamily="18" charset="0"/>
                <a:cs typeface="Times New Roman" pitchFamily="18" charset="0"/>
              </a:rPr>
              <a:t>	По данному  разделу предусмотрены бюджетные ассигнования на 2018 год – 29 690 000 руб.</a:t>
            </a:r>
          </a:p>
          <a:p>
            <a:pPr algn="just"/>
            <a:r>
              <a:rPr lang="ru-RU" altLang="ru-RU" b="1">
                <a:latin typeface="Times New Roman" pitchFamily="18" charset="0"/>
                <a:cs typeface="Times New Roman" pitchFamily="18" charset="0"/>
              </a:rPr>
              <a:t> 	Раздел финансируется  за счет средств местного бюджета в рамках  муниципальной программы "Развитие культуры в городском округе Нижняя Салда до 2020 года".</a:t>
            </a:r>
          </a:p>
        </p:txBody>
      </p:sp>
      <p:pic>
        <p:nvPicPr>
          <p:cNvPr id="93190" name="Рисунок 4"/>
          <p:cNvPicPr>
            <a:picLocks noChangeAspect="1"/>
          </p:cNvPicPr>
          <p:nvPr/>
        </p:nvPicPr>
        <p:blipFill>
          <a:blip r:embed="rId5" cstate="print">
            <a:extLst>
              <a:ext uri="{28A0092B-C50C-407E-A947-70E740481C1C}">
                <a14:useLocalDpi xmlns:a14="http://schemas.microsoft.com/office/drawing/2010/main" val="0"/>
              </a:ext>
            </a:extLst>
          </a:blip>
          <a:srcRect l="16589" t="9479" r="14661" b="17657"/>
          <a:stretch>
            <a:fillRect/>
          </a:stretch>
        </p:blipFill>
        <p:spPr bwMode="auto">
          <a:xfrm>
            <a:off x="0" y="3505200"/>
            <a:ext cx="314325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5" descr="C:\Users\OEM\AppData\Local\Microsoft\Windows\Temporary Internet Files\Content.IE5\QAWDHPIB\52360727.jpg"/>
          <p:cNvPicPr>
            <a:picLocks noChangeAspect="1" noChangeArrowheads="1"/>
          </p:cNvPicPr>
          <p:nvPr/>
        </p:nvPicPr>
        <p:blipFill>
          <a:blip r:embed="rId6" cstate="print">
            <a:extLst>
              <a:ext uri="{28A0092B-C50C-407E-A947-70E740481C1C}">
                <a14:useLocalDpi xmlns:a14="http://schemas.microsoft.com/office/drawing/2010/main" val="0"/>
              </a:ext>
            </a:extLst>
          </a:blip>
          <a:srcRect l="32718" r="4324" b="16054"/>
          <a:stretch>
            <a:fillRect/>
          </a:stretch>
        </p:blipFill>
        <p:spPr bwMode="auto">
          <a:xfrm>
            <a:off x="3124200" y="3505200"/>
            <a:ext cx="2952750"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2" descr="http://fototerra.ru/photo/Russia/Nizhnjaja-Salda/medium-9129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72188" y="3505200"/>
            <a:ext cx="307181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p:cNvPr>
          <p:cNvSpPr>
            <a:spLocks noGrp="1" noChangeArrowheads="1"/>
          </p:cNvSpPr>
          <p:nvPr>
            <p:ph type="title"/>
          </p:nvPr>
        </p:nvSpPr>
        <p:spPr>
          <a:xfrm>
            <a:off x="533400" y="457200"/>
            <a:ext cx="8610600" cy="944563"/>
          </a:xfrm>
        </p:spPr>
        <p:txBody>
          <a:bodyPr>
            <a:normAutofit/>
          </a:bodyPr>
          <a:lstStyle/>
          <a:p>
            <a:pPr marL="0" indent="0" algn="ctr" eaLnBrk="1" fontAlgn="auto" hangingPunct="1">
              <a:spcAft>
                <a:spcPts val="0"/>
              </a:spcAft>
              <a:buClr>
                <a:schemeClr val="accent6">
                  <a:lumMod val="75000"/>
                </a:schemeClr>
              </a:buClr>
              <a:buFont typeface="Georgia" pitchFamily="18" charset="0"/>
              <a:buNone/>
              <a:defRPr/>
            </a:pPr>
            <a:r>
              <a:rPr lang="ru-RU" sz="2200" dirty="0">
                <a:solidFill>
                  <a:srgbClr val="007E39"/>
                </a:solidFill>
                <a:effectLst/>
                <a:latin typeface="Bookman Old Style" pitchFamily="18" charset="0"/>
              </a:rPr>
              <a:t>Структура расходов по разделу 0800 «Культура»</a:t>
            </a:r>
          </a:p>
        </p:txBody>
      </p:sp>
      <p:sp>
        <p:nvSpPr>
          <p:cNvPr id="94211" name="Rectangle 252"/>
          <p:cNvSpPr>
            <a:spLocks noChangeArrowheads="1"/>
          </p:cNvSpPr>
          <p:nvPr/>
        </p:nvSpPr>
        <p:spPr bwMode="auto">
          <a:xfrm>
            <a:off x="1066800" y="5911850"/>
            <a:ext cx="929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1" hangingPunct="1"/>
            <a:endParaRPr lang="ru-RU" altLang="ru-RU" sz="1800" b="1"/>
          </a:p>
        </p:txBody>
      </p:sp>
      <p:graphicFrame>
        <p:nvGraphicFramePr>
          <p:cNvPr id="5" name="Таблица 4">
            <a:extLst/>
          </p:cNvPr>
          <p:cNvGraphicFramePr>
            <a:graphicFrameLocks noGrp="1"/>
          </p:cNvGraphicFramePr>
          <p:nvPr>
            <p:extLst>
              <p:ext uri="{D42A27DB-BD31-4B8C-83A1-F6EECF244321}">
                <p14:modId xmlns:p14="http://schemas.microsoft.com/office/powerpoint/2010/main" val="1084170991"/>
              </p:ext>
            </p:extLst>
          </p:nvPr>
        </p:nvGraphicFramePr>
        <p:xfrm>
          <a:off x="457200" y="1397000"/>
          <a:ext cx="8305800" cy="5195901"/>
        </p:xfrm>
        <a:graphic>
          <a:graphicData uri="http://schemas.openxmlformats.org/drawingml/2006/table">
            <a:tbl>
              <a:tblPr/>
              <a:tblGrid>
                <a:gridCol w="5529323">
                  <a:extLst>
                    <a:ext uri="{9D8B030D-6E8A-4147-A177-3AD203B41FA5}">
                      <a16:colId xmlns:a16="http://schemas.microsoft.com/office/drawing/2014/main" xmlns="" val="20000"/>
                    </a:ext>
                  </a:extLst>
                </a:gridCol>
                <a:gridCol w="2776477">
                  <a:extLst>
                    <a:ext uri="{9D8B030D-6E8A-4147-A177-3AD203B41FA5}">
                      <a16:colId xmlns:a16="http://schemas.microsoft.com/office/drawing/2014/main" xmlns="" val="20001"/>
                    </a:ext>
                  </a:extLst>
                </a:gridCol>
              </a:tblGrid>
              <a:tr h="251213">
                <a:tc>
                  <a:txBody>
                    <a:bodyPr/>
                    <a:lstStyle/>
                    <a:p>
                      <a:pPr algn="ctr" fontAlgn="ctr"/>
                      <a:r>
                        <a:rPr lang="ru-RU" sz="1600" b="1" i="0" u="none" strike="noStrike" dirty="0">
                          <a:latin typeface="Times New Roman" pitchFamily="18" charset="0"/>
                          <a:cs typeface="Times New Roman" pitchFamily="18" charset="0"/>
                        </a:rPr>
                        <a:t>Направление расходов</a:t>
                      </a:r>
                    </a:p>
                  </a:txBody>
                  <a:tcPr marL="7376" marR="7376" marT="7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600" b="1" i="0" u="none" strike="noStrike" dirty="0">
                          <a:latin typeface="Times New Roman" pitchFamily="18" charset="0"/>
                          <a:cs typeface="Times New Roman" pitchFamily="18" charset="0"/>
                        </a:rPr>
                        <a:t>2018 </a:t>
                      </a:r>
                      <a:r>
                        <a:rPr lang="ru-RU" sz="1600" b="1" i="0" u="none" strike="noStrike" dirty="0" smtClean="0">
                          <a:latin typeface="Times New Roman" pitchFamily="18" charset="0"/>
                          <a:cs typeface="Times New Roman" pitchFamily="18" charset="0"/>
                        </a:rPr>
                        <a:t>год</a:t>
                      </a:r>
                      <a:endParaRPr lang="ru-RU" sz="1600" b="1" i="0" u="none" strike="noStrike" dirty="0">
                        <a:latin typeface="Times New Roman" pitchFamily="18" charset="0"/>
                        <a:cs typeface="Times New Roman" pitchFamily="18" charset="0"/>
                      </a:endParaRPr>
                    </a:p>
                  </a:txBody>
                  <a:tcPr marL="7376" marR="7376" marT="7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56011">
                <a:tc>
                  <a:txBody>
                    <a:bodyPr/>
                    <a:lstStyle/>
                    <a:p>
                      <a:pPr algn="l" fontAlgn="ctr"/>
                      <a:r>
                        <a:rPr lang="ru-RU" sz="1800" b="1" i="0" u="none" strike="noStrike" dirty="0">
                          <a:solidFill>
                            <a:srgbClr val="007E39"/>
                          </a:solidFill>
                          <a:latin typeface="Times New Roman" pitchFamily="18" charset="0"/>
                          <a:cs typeface="Times New Roman" pitchFamily="18" charset="0"/>
                        </a:rPr>
                        <a:t>Организация деятельности учреждений культурно-досуговой сферы</a:t>
                      </a:r>
                    </a:p>
                  </a:txBody>
                  <a:tcPr marL="7376" marR="7376" marT="7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7E39"/>
                          </a:solidFill>
                          <a:latin typeface="Times New Roman" pitchFamily="18" charset="0"/>
                          <a:cs typeface="Times New Roman" pitchFamily="18" charset="0"/>
                        </a:rPr>
                        <a:t>15 690,90</a:t>
                      </a:r>
                    </a:p>
                  </a:txBody>
                  <a:tcPr marL="7376" marR="7376" marT="7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04648">
                <a:tc>
                  <a:txBody>
                    <a:bodyPr/>
                    <a:lstStyle/>
                    <a:p>
                      <a:pPr algn="l" fontAlgn="ctr"/>
                      <a:r>
                        <a:rPr lang="ru-RU" sz="1800" b="1" i="0" u="none" strike="noStrike" dirty="0">
                          <a:solidFill>
                            <a:srgbClr val="007E39"/>
                          </a:solidFill>
                          <a:latin typeface="Times New Roman" pitchFamily="18" charset="0"/>
                          <a:cs typeface="Times New Roman" pitchFamily="18" charset="0"/>
                        </a:rPr>
                        <a:t>Организация деятельности МБУК "Нижнесалдинский краеведческий музей им. А.Н. Анциферова", приобретение и хранение музейных предметов и музейных коллекций</a:t>
                      </a:r>
                    </a:p>
                  </a:txBody>
                  <a:tcPr marL="7376" marR="7376" marT="7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7E39"/>
                          </a:solidFill>
                          <a:latin typeface="Times New Roman" pitchFamily="18" charset="0"/>
                          <a:cs typeface="Times New Roman" pitchFamily="18" charset="0"/>
                        </a:rPr>
                        <a:t>2 353,70</a:t>
                      </a:r>
                    </a:p>
                  </a:txBody>
                  <a:tcPr marL="7376" marR="7376" marT="7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455441">
                <a:tc>
                  <a:txBody>
                    <a:bodyPr/>
                    <a:lstStyle/>
                    <a:p>
                      <a:pPr algn="l" fontAlgn="ctr"/>
                      <a:r>
                        <a:rPr lang="ru-RU" sz="1800" b="1" i="0" u="none" strike="noStrike" dirty="0">
                          <a:solidFill>
                            <a:srgbClr val="007E39"/>
                          </a:solidFill>
                          <a:latin typeface="Times New Roman" pitchFamily="18" charset="0"/>
                          <a:cs typeface="Times New Roman" pitchFamily="18" charset="0"/>
                        </a:rPr>
                        <a:t>Организация библиотечного обслуживания населения, формирование и хранение библиотечных фондов муниципальных библиотек, информатизация муниципальных        </a:t>
                      </a:r>
                      <a:br>
                        <a:rPr lang="ru-RU" sz="1800" b="1" i="0" u="none" strike="noStrike" dirty="0">
                          <a:solidFill>
                            <a:srgbClr val="007E39"/>
                          </a:solidFill>
                          <a:latin typeface="Times New Roman" pitchFamily="18" charset="0"/>
                          <a:cs typeface="Times New Roman" pitchFamily="18" charset="0"/>
                        </a:rPr>
                      </a:br>
                      <a:r>
                        <a:rPr lang="ru-RU" sz="1800" b="1" i="0" u="none" strike="noStrike" dirty="0">
                          <a:solidFill>
                            <a:srgbClr val="007E39"/>
                          </a:solidFill>
                          <a:latin typeface="Times New Roman" pitchFamily="18" charset="0"/>
                          <a:cs typeface="Times New Roman" pitchFamily="18" charset="0"/>
                        </a:rPr>
                        <a:t>библиотек</a:t>
                      </a:r>
                    </a:p>
                  </a:txBody>
                  <a:tcPr marL="7376" marR="7376" marT="7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7E39"/>
                          </a:solidFill>
                          <a:latin typeface="Times New Roman" pitchFamily="18" charset="0"/>
                          <a:cs typeface="Times New Roman" pitchFamily="18" charset="0"/>
                        </a:rPr>
                        <a:t>8 870,80</a:t>
                      </a:r>
                    </a:p>
                  </a:txBody>
                  <a:tcPr marL="7376" marR="7376" marT="7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831682">
                <a:tc>
                  <a:txBody>
                    <a:bodyPr/>
                    <a:lstStyle/>
                    <a:p>
                      <a:pPr algn="l" fontAlgn="ctr"/>
                      <a:r>
                        <a:rPr lang="ru-RU" sz="1800" b="1" i="0" u="none" strike="noStrike" dirty="0">
                          <a:solidFill>
                            <a:srgbClr val="007E39"/>
                          </a:solidFill>
                          <a:latin typeface="Times New Roman" pitchFamily="18" charset="0"/>
                          <a:cs typeface="Times New Roman" pitchFamily="18" charset="0"/>
                        </a:rPr>
                        <a:t>Городские мероприятия в сфере культуры, сохранение, использование, популяризация объектов культурного наследия</a:t>
                      </a:r>
                    </a:p>
                  </a:txBody>
                  <a:tcPr marL="7376" marR="7376" marT="7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7E39"/>
                          </a:solidFill>
                          <a:latin typeface="Times New Roman" pitchFamily="18" charset="0"/>
                          <a:cs typeface="Times New Roman" pitchFamily="18" charset="0"/>
                        </a:rPr>
                        <a:t>957,70</a:t>
                      </a:r>
                    </a:p>
                  </a:txBody>
                  <a:tcPr marL="7376" marR="7376" marT="7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23762">
                <a:tc>
                  <a:txBody>
                    <a:bodyPr/>
                    <a:lstStyle/>
                    <a:p>
                      <a:pPr algn="l" fontAlgn="ctr"/>
                      <a:r>
                        <a:rPr lang="ru-RU" sz="1800" b="1" i="0" u="none" strike="noStrike" dirty="0">
                          <a:solidFill>
                            <a:srgbClr val="007E39"/>
                          </a:solidFill>
                          <a:latin typeface="Times New Roman" pitchFamily="18" charset="0"/>
                          <a:cs typeface="Times New Roman" pitchFamily="18" charset="0"/>
                        </a:rPr>
                        <a:t>Обеспечение деятельности аппарата управления культуры, централизованной бухгалтерии</a:t>
                      </a:r>
                    </a:p>
                  </a:txBody>
                  <a:tcPr marL="7376" marR="7376" marT="7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7E39"/>
                          </a:solidFill>
                          <a:latin typeface="Times New Roman" pitchFamily="18" charset="0"/>
                          <a:cs typeface="Times New Roman" pitchFamily="18" charset="0"/>
                        </a:rPr>
                        <a:t>1 816,90</a:t>
                      </a:r>
                    </a:p>
                  </a:txBody>
                  <a:tcPr marL="7376" marR="7376" marT="7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73132">
                <a:tc>
                  <a:txBody>
                    <a:bodyPr/>
                    <a:lstStyle/>
                    <a:p>
                      <a:pPr algn="l" fontAlgn="t"/>
                      <a:r>
                        <a:rPr lang="ru-RU" sz="1600" b="1" i="0" u="none" strike="noStrike">
                          <a:latin typeface="Times New Roman" pitchFamily="18" charset="0"/>
                          <a:cs typeface="Times New Roman" pitchFamily="18" charset="0"/>
                        </a:rPr>
                        <a:t>ВСЕГО РАСХОДОВ</a:t>
                      </a:r>
                    </a:p>
                  </a:txBody>
                  <a:tcPr marL="7376" marR="7376" marT="737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2400" b="1" i="0" u="none" strike="noStrike" dirty="0">
                          <a:solidFill>
                            <a:srgbClr val="003300"/>
                          </a:solidFill>
                          <a:latin typeface="Times New Roman" pitchFamily="18" charset="0"/>
                          <a:cs typeface="Times New Roman" pitchFamily="18" charset="0"/>
                        </a:rPr>
                        <a:t>29 690,00</a:t>
                      </a:r>
                    </a:p>
                  </a:txBody>
                  <a:tcPr marL="7376" marR="7376" marT="73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p:cNvPr>
          <p:cNvSpPr>
            <a:spLocks noGrp="1" noChangeArrowheads="1"/>
          </p:cNvSpPr>
          <p:nvPr>
            <p:ph type="title"/>
          </p:nvPr>
        </p:nvSpPr>
        <p:spPr>
          <a:xfrm>
            <a:off x="3027363" y="299244"/>
            <a:ext cx="6629400" cy="914400"/>
          </a:xfrm>
        </p:spPr>
        <p:txBody>
          <a:bodyPr/>
          <a:lstStyle/>
          <a:p>
            <a:pPr marL="0" indent="0" algn="ctr" eaLnBrk="1" fontAlgn="auto" hangingPunct="1">
              <a:spcAft>
                <a:spcPts val="0"/>
              </a:spcAft>
              <a:buClr>
                <a:schemeClr val="accent6">
                  <a:lumMod val="75000"/>
                </a:schemeClr>
              </a:buClr>
              <a:buFont typeface="Georgia" pitchFamily="18" charset="0"/>
              <a:buNone/>
              <a:defRPr/>
            </a:pPr>
            <a:r>
              <a:rPr lang="ru-RU" sz="3200" i="1" dirty="0">
                <a:solidFill>
                  <a:srgbClr val="007E39"/>
                </a:solidFill>
                <a:effectLst>
                  <a:outerShdw blurRad="38100" dist="38100" dir="2700000" algn="tl">
                    <a:srgbClr val="000000">
                      <a:alpha val="43137"/>
                    </a:srgbClr>
                  </a:outerShdw>
                </a:effectLst>
                <a:latin typeface="Times New Roman" pitchFamily="18" charset="0"/>
                <a:cs typeface="Times New Roman" pitchFamily="18" charset="0"/>
              </a:rPr>
              <a:t>Расходы по разделу 1000</a:t>
            </a:r>
            <a:br>
              <a:rPr lang="ru-RU" sz="3200" i="1" dirty="0">
                <a:solidFill>
                  <a:srgbClr val="007E39"/>
                </a:solidFill>
                <a:effectLst>
                  <a:outerShdw blurRad="38100" dist="38100" dir="2700000" algn="tl">
                    <a:srgbClr val="000000">
                      <a:alpha val="43137"/>
                    </a:srgbClr>
                  </a:outerShdw>
                </a:effectLst>
                <a:latin typeface="Times New Roman" pitchFamily="18" charset="0"/>
                <a:cs typeface="Times New Roman" pitchFamily="18" charset="0"/>
              </a:rPr>
            </a:br>
            <a:r>
              <a:rPr lang="ru-RU" sz="3200" i="1" dirty="0">
                <a:solidFill>
                  <a:srgbClr val="007E39"/>
                </a:solidFill>
                <a:effectLst>
                  <a:outerShdw blurRad="38100" dist="38100" dir="2700000" algn="tl">
                    <a:srgbClr val="000000">
                      <a:alpha val="43137"/>
                    </a:srgbClr>
                  </a:outerShdw>
                </a:effectLst>
                <a:latin typeface="Times New Roman" pitchFamily="18" charset="0"/>
                <a:cs typeface="Times New Roman" pitchFamily="18" charset="0"/>
              </a:rPr>
              <a:t>«Социальная политика»</a:t>
            </a:r>
            <a:r>
              <a:rPr lang="ru-RU" sz="3200" i="1" dirty="0">
                <a:effectLst>
                  <a:outerShdw blurRad="38100" dist="38100" dir="2700000" algn="tl">
                    <a:srgbClr val="000000">
                      <a:alpha val="43137"/>
                    </a:srgbClr>
                  </a:outerShdw>
                </a:effectLst>
                <a:latin typeface="Times New Roman" pitchFamily="18" charset="0"/>
                <a:cs typeface="Times New Roman" pitchFamily="18" charset="0"/>
              </a:rPr>
              <a:t/>
            </a:r>
            <a:br>
              <a:rPr lang="ru-RU" sz="3200" i="1" dirty="0">
                <a:effectLst>
                  <a:outerShdw blurRad="38100" dist="38100" dir="2700000" algn="tl">
                    <a:srgbClr val="000000">
                      <a:alpha val="43137"/>
                    </a:srgbClr>
                  </a:outerShdw>
                </a:effectLst>
                <a:latin typeface="Times New Roman" pitchFamily="18" charset="0"/>
                <a:cs typeface="Times New Roman" pitchFamily="18" charset="0"/>
              </a:rPr>
            </a:br>
            <a:endParaRPr lang="ru-RU" sz="3200"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5235" name="Rectangle 6"/>
          <p:cNvSpPr>
            <a:spLocks noChangeArrowheads="1"/>
          </p:cNvSpPr>
          <p:nvPr/>
        </p:nvSpPr>
        <p:spPr bwMode="auto">
          <a:xfrm>
            <a:off x="381000" y="5791200"/>
            <a:ext cx="876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eaLnBrk="1" hangingPunct="1">
              <a:spcBef>
                <a:spcPct val="30000"/>
              </a:spcBef>
            </a:pPr>
            <a:endParaRPr lang="ru-RU" altLang="ru-RU" sz="1800">
              <a:latin typeface="Tahoma" pitchFamily="34" charset="0"/>
            </a:endParaRPr>
          </a:p>
        </p:txBody>
      </p:sp>
      <p:pic>
        <p:nvPicPr>
          <p:cNvPr id="95236" name="Рисунок 7" descr="https://go4.imgsmail.ru/imgpreview?key=19ecfd54fe1c81de&amp;mb=imgdb_preview_1024">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581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9"/>
          <p:cNvSpPr txBox="1">
            <a:spLocks noChangeArrowheads="1"/>
          </p:cNvSpPr>
          <p:nvPr/>
        </p:nvSpPr>
        <p:spPr bwMode="auto">
          <a:xfrm>
            <a:off x="228600" y="1524000"/>
            <a:ext cx="8534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just"/>
            <a:r>
              <a:rPr lang="ru-RU" altLang="ru-RU">
                <a:latin typeface="Times New Roman" pitchFamily="18" charset="0"/>
                <a:cs typeface="Times New Roman" pitchFamily="18" charset="0"/>
              </a:rPr>
              <a:t>По данному  разделу предусмотрены бюджетные ассигнования на 2018 год – 31 584 200 руб.</a:t>
            </a:r>
          </a:p>
          <a:p>
            <a:pPr algn="just"/>
            <a:r>
              <a:rPr lang="ru-RU" altLang="ru-RU">
                <a:latin typeface="Times New Roman" pitchFamily="18" charset="0"/>
                <a:cs typeface="Times New Roman" pitchFamily="18" charset="0"/>
              </a:rPr>
              <a:t>     Расходы запланированы в рамках следующих муниципальных программ:</a:t>
            </a:r>
          </a:p>
          <a:p>
            <a:pPr algn="just"/>
            <a:r>
              <a:rPr lang="ru-RU" altLang="ru-RU">
                <a:latin typeface="Times New Roman" pitchFamily="18" charset="0"/>
                <a:cs typeface="Times New Roman" pitchFamily="18" charset="0"/>
              </a:rPr>
              <a:t>- «Поддержка общественных организаций и отдельных категорий граждан городского округа Нижняя Салда до 2020 года»;</a:t>
            </a:r>
          </a:p>
          <a:p>
            <a:pPr algn="just"/>
            <a:r>
              <a:rPr lang="ru-RU" altLang="ru-RU">
                <a:latin typeface="Times New Roman" pitchFamily="18" charset="0"/>
                <a:cs typeface="Times New Roman" pitchFamily="18" charset="0"/>
              </a:rPr>
              <a:t>- «Предоставление молодым семьям, проживающим на территории городского округа Нижняя Салда региональной поддержки на улучшение жилищных условий до 2020 года»</a:t>
            </a:r>
          </a:p>
          <a:p>
            <a:pPr algn="just">
              <a:buFontTx/>
              <a:buChar char="-"/>
            </a:pPr>
            <a:r>
              <a:rPr lang="ru-RU" altLang="ru-RU">
                <a:latin typeface="Times New Roman" pitchFamily="18" charset="0"/>
                <a:cs typeface="Times New Roman" pitchFamily="18" charset="0"/>
              </a:rPr>
              <a:t>«О дополнительных мерах по ограничению распространения ВИЧ-инфекции и туберкулеза на территории городского округа Нижняя Салда до 2020 года». </a:t>
            </a:r>
          </a:p>
          <a:p>
            <a:pPr>
              <a:buFontTx/>
              <a:buChar char="-"/>
            </a:pPr>
            <a:endParaRPr lang="ru-RU" altLang="ru-RU"/>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85800" y="457200"/>
            <a:ext cx="8001000" cy="1143000"/>
          </a:xfrm>
        </p:spPr>
        <p:txBody>
          <a:bodyPr/>
          <a:lstStyle/>
          <a:p>
            <a:pPr algn="l">
              <a:buFont typeface="Georgia" pitchFamily="18" charset="0"/>
              <a:buNone/>
              <a:defRPr/>
            </a:pPr>
            <a:r>
              <a:rPr lang="ru-RU" sz="1800" dirty="0"/>
              <a:t>	</a:t>
            </a:r>
            <a:r>
              <a:rPr lang="ru-RU" sz="2400" b="0" dirty="0">
                <a:solidFill>
                  <a:schemeClr val="tx1"/>
                </a:solidFill>
                <a:effectLst/>
                <a:latin typeface="Times New Roman" pitchFamily="18" charset="0"/>
                <a:ea typeface="+mn-ea"/>
                <a:cs typeface="Times New Roman" pitchFamily="18" charset="0"/>
              </a:rPr>
              <a:t>Раздел финансируется, в основном, за счет субвенций из областного и федерального бюджетов для обеспечения мер социальной поддержки граждан по оплате ЖКУ (95%). </a:t>
            </a:r>
            <a:br>
              <a:rPr lang="ru-RU" sz="2400" b="0" dirty="0">
                <a:solidFill>
                  <a:schemeClr val="tx1"/>
                </a:solidFill>
                <a:effectLst/>
                <a:latin typeface="Times New Roman" pitchFamily="18" charset="0"/>
                <a:ea typeface="+mn-ea"/>
                <a:cs typeface="Times New Roman" pitchFamily="18" charset="0"/>
              </a:rPr>
            </a:br>
            <a:r>
              <a:rPr lang="ru-RU" sz="2400" b="0" dirty="0">
                <a:solidFill>
                  <a:schemeClr val="tx1"/>
                </a:solidFill>
                <a:effectLst/>
                <a:latin typeface="Times New Roman" pitchFamily="18" charset="0"/>
                <a:ea typeface="+mn-ea"/>
                <a:cs typeface="Times New Roman" pitchFamily="18" charset="0"/>
              </a:rPr>
              <a:t>Бюджетные ассигнования из бюджетов разных уровней составляют:</a:t>
            </a:r>
            <a:br>
              <a:rPr lang="ru-RU" sz="2400" b="0" dirty="0">
                <a:solidFill>
                  <a:schemeClr val="tx1"/>
                </a:solidFill>
                <a:effectLst/>
                <a:latin typeface="Times New Roman" pitchFamily="18" charset="0"/>
                <a:ea typeface="+mn-ea"/>
                <a:cs typeface="Times New Roman" pitchFamily="18" charset="0"/>
              </a:rPr>
            </a:br>
            <a:r>
              <a:rPr lang="ru-RU" sz="2400" b="0" dirty="0">
                <a:solidFill>
                  <a:schemeClr val="tx1"/>
                </a:solidFill>
                <a:effectLst/>
                <a:latin typeface="Times New Roman" pitchFamily="18" charset="0"/>
                <a:ea typeface="+mn-ea"/>
                <a:cs typeface="Times New Roman" pitchFamily="18" charset="0"/>
              </a:rPr>
              <a:t>областной бюджет: на 2018 год – 20 534 000 руб.</a:t>
            </a:r>
            <a:br>
              <a:rPr lang="ru-RU" sz="2400" b="0" dirty="0">
                <a:solidFill>
                  <a:schemeClr val="tx1"/>
                </a:solidFill>
                <a:effectLst/>
                <a:latin typeface="Times New Roman" pitchFamily="18" charset="0"/>
                <a:ea typeface="+mn-ea"/>
                <a:cs typeface="Times New Roman" pitchFamily="18" charset="0"/>
              </a:rPr>
            </a:br>
            <a:r>
              <a:rPr lang="ru-RU" sz="2400" b="0" dirty="0">
                <a:solidFill>
                  <a:schemeClr val="tx1"/>
                </a:solidFill>
                <a:effectLst/>
                <a:latin typeface="Times New Roman" pitchFamily="18" charset="0"/>
                <a:ea typeface="+mn-ea"/>
                <a:cs typeface="Times New Roman" pitchFamily="18" charset="0"/>
              </a:rPr>
              <a:t>федеральный бюджет: на 2018 год – 9 573 000руб., </a:t>
            </a:r>
            <a:br>
              <a:rPr lang="ru-RU" sz="2400" b="0" dirty="0">
                <a:solidFill>
                  <a:schemeClr val="tx1"/>
                </a:solidFill>
                <a:effectLst/>
                <a:latin typeface="Times New Roman" pitchFamily="18" charset="0"/>
                <a:ea typeface="+mn-ea"/>
                <a:cs typeface="Times New Roman" pitchFamily="18" charset="0"/>
              </a:rPr>
            </a:br>
            <a:r>
              <a:rPr lang="ru-RU" sz="2400" b="0" dirty="0">
                <a:solidFill>
                  <a:schemeClr val="tx1"/>
                </a:solidFill>
                <a:effectLst/>
                <a:latin typeface="Times New Roman" pitchFamily="18" charset="0"/>
                <a:ea typeface="+mn-ea"/>
                <a:cs typeface="Times New Roman" pitchFamily="18" charset="0"/>
              </a:rPr>
              <a:t>местный бюджет: на 2018 год – 1 697 200 руб.</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F1BCF91A-DAB2-41E3-8704-948C627C4F8B}" type="slidenum">
              <a:rPr lang="ru-RU" smtClean="0"/>
              <a:pPr>
                <a:defRPr/>
              </a:pPr>
              <a:t>5</a:t>
            </a:fld>
            <a:endParaRPr lang="ru-RU"/>
          </a:p>
        </p:txBody>
      </p:sp>
      <p:sp>
        <p:nvSpPr>
          <p:cNvPr id="3" name="Прямоугольник 2"/>
          <p:cNvSpPr/>
          <p:nvPr/>
        </p:nvSpPr>
        <p:spPr>
          <a:xfrm>
            <a:off x="928662" y="357166"/>
            <a:ext cx="7786742" cy="400110"/>
          </a:xfrm>
          <a:prstGeom prst="rect">
            <a:avLst/>
          </a:prstGeom>
        </p:spPr>
        <p:txBody>
          <a:bodyPr wrap="square">
            <a:spAutoFit/>
          </a:bodyPr>
          <a:lstStyle/>
          <a:p>
            <a:r>
              <a:rPr lang="ru-RU" b="1" i="1" dirty="0" smtClean="0">
                <a:solidFill>
                  <a:srgbClr val="3F032A"/>
                </a:solidFill>
                <a:effectLst>
                  <a:outerShdw blurRad="38100" dist="38100" dir="2700000" algn="tl">
                    <a:srgbClr val="000000">
                      <a:alpha val="43137"/>
                    </a:srgbClr>
                  </a:outerShdw>
                </a:effectLst>
                <a:latin typeface="Times New Roman" pitchFamily="18" charset="0"/>
                <a:cs typeface="Times New Roman" pitchFamily="18" charset="0"/>
              </a:rPr>
              <a:t>ГРАЖДАНИН И ЕГО УЧАСТИЕ В БЮДЖЕТНОМ ПРОЦЕССЕ </a:t>
            </a:r>
            <a:endParaRPr lang="ru-RU" b="1" i="1" dirty="0">
              <a:solidFill>
                <a:srgbClr val="3F032A"/>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Прямоугольник 4"/>
          <p:cNvSpPr/>
          <p:nvPr/>
        </p:nvSpPr>
        <p:spPr>
          <a:xfrm>
            <a:off x="4071934" y="1285860"/>
            <a:ext cx="2560333" cy="400110"/>
          </a:xfrm>
          <a:prstGeom prst="rect">
            <a:avLst/>
          </a:prstGeom>
        </p:spPr>
        <p:txBody>
          <a:bodyPr wrap="square">
            <a:spAutoFit/>
          </a:bodyPr>
          <a:lstStyle/>
          <a:p>
            <a:pPr algn="r"/>
            <a:endParaRPr lang="ru-RU" dirty="0">
              <a:latin typeface="Times New Roman" pitchFamily="18" charset="0"/>
              <a:cs typeface="Times New Roman" pitchFamily="18" charset="0"/>
            </a:endParaRPr>
          </a:p>
        </p:txBody>
      </p:sp>
      <p:pic>
        <p:nvPicPr>
          <p:cNvPr id="6" name="Рисунок 5" descr="113530627a4cee11cd7554ac5e9cc569.jpg.480x0_q90.jpg"/>
          <p:cNvPicPr>
            <a:picLocks noChangeAspect="1"/>
          </p:cNvPicPr>
          <p:nvPr/>
        </p:nvPicPr>
        <p:blipFill>
          <a:blip r:embed="rId2" cstate="print"/>
          <a:stretch>
            <a:fillRect/>
          </a:stretch>
        </p:blipFill>
        <p:spPr>
          <a:xfrm>
            <a:off x="6929454" y="1285860"/>
            <a:ext cx="1967454" cy="1235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Блок-схема: альтернативный процесс 7"/>
          <p:cNvSpPr/>
          <p:nvPr/>
        </p:nvSpPr>
        <p:spPr>
          <a:xfrm>
            <a:off x="285720" y="1142984"/>
            <a:ext cx="2571768" cy="1357322"/>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800" dirty="0" smtClean="0">
                <a:latin typeface="Courier New" pitchFamily="49" charset="0"/>
                <a:cs typeface="Courier New" pitchFamily="49" charset="0"/>
              </a:rPr>
              <a:t>ГРАЖДАНИН</a:t>
            </a:r>
          </a:p>
          <a:p>
            <a:pPr algn="ctr"/>
            <a:r>
              <a:rPr lang="ru-RU" sz="1800" dirty="0" smtClean="0">
                <a:latin typeface="Courier New" pitchFamily="49" charset="0"/>
                <a:cs typeface="Courier New" pitchFamily="49" charset="0"/>
              </a:rPr>
              <a:t>как налогоплательщик</a:t>
            </a:r>
            <a:r>
              <a:rPr lang="ru-RU" dirty="0" smtClean="0">
                <a:latin typeface="Courier New" pitchFamily="49" charset="0"/>
                <a:cs typeface="Courier New" pitchFamily="49" charset="0"/>
              </a:rPr>
              <a:t> </a:t>
            </a:r>
            <a:endParaRPr lang="ru-RU" dirty="0"/>
          </a:p>
        </p:txBody>
      </p:sp>
      <p:sp>
        <p:nvSpPr>
          <p:cNvPr id="9" name="Блок-схема: альтернативный процесс 8"/>
          <p:cNvSpPr/>
          <p:nvPr/>
        </p:nvSpPr>
        <p:spPr>
          <a:xfrm>
            <a:off x="4286248" y="1214422"/>
            <a:ext cx="2357454" cy="142876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dirty="0" smtClean="0">
                <a:latin typeface="Times New Roman" pitchFamily="18" charset="0"/>
                <a:cs typeface="Times New Roman" pitchFamily="18" charset="0"/>
              </a:rPr>
              <a:t>Участвует в доходной части бюджета</a:t>
            </a:r>
          </a:p>
          <a:p>
            <a:pPr algn="ctr"/>
            <a:endParaRPr lang="ru-RU" dirty="0"/>
          </a:p>
        </p:txBody>
      </p:sp>
      <p:sp>
        <p:nvSpPr>
          <p:cNvPr id="10" name="Блок-схема: альтернативный процесс 9"/>
          <p:cNvSpPr/>
          <p:nvPr/>
        </p:nvSpPr>
        <p:spPr>
          <a:xfrm>
            <a:off x="642910" y="3857628"/>
            <a:ext cx="2152664" cy="1357322"/>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800" dirty="0" smtClean="0">
                <a:latin typeface="Courier New" pitchFamily="49" charset="0"/>
                <a:cs typeface="Courier New" pitchFamily="49" charset="0"/>
              </a:rPr>
              <a:t>ГРАЖДАНИН</a:t>
            </a:r>
          </a:p>
          <a:p>
            <a:pPr algn="ctr"/>
            <a:r>
              <a:rPr lang="ru-RU" sz="1800" dirty="0" smtClean="0">
                <a:latin typeface="Courier New" pitchFamily="49" charset="0"/>
                <a:cs typeface="Courier New" pitchFamily="49" charset="0"/>
              </a:rPr>
              <a:t>как получатель социальных гарантий</a:t>
            </a:r>
            <a:endParaRPr lang="ru-RU" dirty="0"/>
          </a:p>
        </p:txBody>
      </p:sp>
      <p:sp>
        <p:nvSpPr>
          <p:cNvPr id="11" name="Прямоугольник 10"/>
          <p:cNvSpPr/>
          <p:nvPr/>
        </p:nvSpPr>
        <p:spPr>
          <a:xfrm>
            <a:off x="4429124" y="3786190"/>
            <a:ext cx="4143404" cy="2554545"/>
          </a:xfrm>
          <a:prstGeom prst="rect">
            <a:avLst/>
          </a:prstGeom>
        </p:spPr>
        <p:txBody>
          <a:bodyPr wrap="square">
            <a:spAutoFit/>
          </a:bodyPr>
          <a:lstStyle/>
          <a:p>
            <a:pPr algn="ctr"/>
            <a:r>
              <a:rPr lang="ru-RU" dirty="0" smtClean="0">
                <a:latin typeface="Times New Roman" pitchFamily="18" charset="0"/>
                <a:cs typeface="Times New Roman" pitchFamily="18" charset="0"/>
              </a:rPr>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 расходная часть бюджета </a:t>
            </a:r>
            <a:endParaRPr lang="ru-RU" dirty="0">
              <a:latin typeface="Times New Roman" pitchFamily="18" charset="0"/>
              <a:cs typeface="Times New Roman" pitchFamily="18" charset="0"/>
            </a:endParaRPr>
          </a:p>
        </p:txBody>
      </p:sp>
      <p:pic>
        <p:nvPicPr>
          <p:cNvPr id="12" name="Picture 6" descr="C:\Users\Public\Pictures\Sample Pictures\жкх.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7620" y="5786454"/>
            <a:ext cx="778419" cy="6380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5" descr="C:\Users\Public\Pictures\Sample Pictures\культ.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5843588"/>
            <a:ext cx="634999" cy="6097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7" descr="C:\Users\Public\Pictures\Sample Pictures\спорт.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3900" y="3214687"/>
            <a:ext cx="713235" cy="64294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5" name="Picture 8" descr="C:\Users\Public\Pictures\Sample Pictures\обр.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1934" y="3571876"/>
            <a:ext cx="672076" cy="71438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6" name="Picture 3" descr="C:\Users\Public\Pictures\Sample Pictures\здр.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0826" y="3214686"/>
            <a:ext cx="615440" cy="63666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7" name="Стрелка вправо 16"/>
          <p:cNvSpPr/>
          <p:nvPr/>
        </p:nvSpPr>
        <p:spPr>
          <a:xfrm>
            <a:off x="3000364" y="1643050"/>
            <a:ext cx="978408" cy="484632"/>
          </a:xfrm>
          <a:prstGeom prst="rightArrow">
            <a:avLst>
              <a:gd name="adj1" fmla="val 50000"/>
              <a:gd name="adj2"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8" name="Стрелка вправо 17"/>
          <p:cNvSpPr/>
          <p:nvPr/>
        </p:nvSpPr>
        <p:spPr>
          <a:xfrm>
            <a:off x="3071802" y="4357694"/>
            <a:ext cx="978408" cy="561980"/>
          </a:xfrm>
          <a:prstGeom prst="rightArrow">
            <a:avLst>
              <a:gd name="adj1" fmla="val 50000"/>
              <a:gd name="adj2"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p:cNvPr>
          <p:cNvSpPr>
            <a:spLocks noGrp="1" noChangeArrowheads="1"/>
          </p:cNvSpPr>
          <p:nvPr>
            <p:ph type="title"/>
          </p:nvPr>
        </p:nvSpPr>
        <p:spPr>
          <a:xfrm>
            <a:off x="2355850" y="301625"/>
            <a:ext cx="6781800" cy="838200"/>
          </a:xfrm>
        </p:spPr>
        <p:txBody>
          <a:bodyPr>
            <a:normAutofit fontScale="90000"/>
          </a:bodyPr>
          <a:lstStyle/>
          <a:p>
            <a:pPr marL="0" indent="0" algn="ctr" eaLnBrk="1" fontAlgn="auto" hangingPunct="1">
              <a:spcAft>
                <a:spcPts val="0"/>
              </a:spcAft>
              <a:buClr>
                <a:schemeClr val="accent6">
                  <a:lumMod val="75000"/>
                </a:schemeClr>
              </a:buClr>
              <a:buFont typeface="Georgia" pitchFamily="18" charset="0"/>
              <a:buNone/>
              <a:defRPr/>
            </a:pPr>
            <a:r>
              <a:rPr lang="ru-RU" sz="31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Раздел 1100  Физическая культура и спорт</a:t>
            </a:r>
            <a:br>
              <a:rPr lang="ru-RU" sz="31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br>
            <a:r>
              <a:rPr lang="ru-RU" sz="2400" dirty="0">
                <a:effectLst>
                  <a:outerShdw blurRad="38100" dist="38100" dir="2700000" algn="tl">
                    <a:srgbClr val="C0C0C0"/>
                  </a:outerShdw>
                </a:effectLst>
                <a:latin typeface="Bookman Old Style" pitchFamily="18" charset="0"/>
              </a:rPr>
              <a:t/>
            </a:r>
            <a:br>
              <a:rPr lang="ru-RU" sz="2400" dirty="0">
                <a:effectLst>
                  <a:outerShdw blurRad="38100" dist="38100" dir="2700000" algn="tl">
                    <a:srgbClr val="C0C0C0"/>
                  </a:outerShdw>
                </a:effectLst>
                <a:latin typeface="Bookman Old Style" pitchFamily="18" charset="0"/>
              </a:rPr>
            </a:br>
            <a:endParaRPr lang="ru-RU" sz="2400" dirty="0">
              <a:effectLst>
                <a:outerShdw blurRad="38100" dist="38100" dir="2700000" algn="tl">
                  <a:srgbClr val="C0C0C0"/>
                </a:outerShdw>
              </a:effectLst>
              <a:latin typeface="Bookman Old Style" pitchFamily="18" charset="0"/>
            </a:endParaRPr>
          </a:p>
        </p:txBody>
      </p:sp>
      <p:sp>
        <p:nvSpPr>
          <p:cNvPr id="97283" name="Rectangle 3"/>
          <p:cNvSpPr>
            <a:spLocks noChangeArrowheads="1"/>
          </p:cNvSpPr>
          <p:nvPr/>
        </p:nvSpPr>
        <p:spPr bwMode="auto">
          <a:xfrm>
            <a:off x="6477000" y="5181600"/>
            <a:ext cx="2492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eaLnBrk="1" hangingPunct="1">
              <a:spcBef>
                <a:spcPct val="30000"/>
              </a:spcBef>
            </a:pPr>
            <a:endParaRPr lang="ru-RU" altLang="ru-RU" sz="1200"/>
          </a:p>
        </p:txBody>
      </p:sp>
      <p:sp>
        <p:nvSpPr>
          <p:cNvPr id="97285" name="TextBox 7"/>
          <p:cNvSpPr txBox="1">
            <a:spLocks noChangeArrowheads="1"/>
          </p:cNvSpPr>
          <p:nvPr/>
        </p:nvSpPr>
        <p:spPr bwMode="auto">
          <a:xfrm>
            <a:off x="2743200" y="1752600"/>
            <a:ext cx="58674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just"/>
            <a:r>
              <a:rPr lang="ru-RU" altLang="ru-RU"/>
              <a:t>	</a:t>
            </a:r>
            <a:r>
              <a:rPr lang="ru-RU" altLang="ru-RU">
                <a:latin typeface="Times New Roman" pitchFamily="18" charset="0"/>
                <a:cs typeface="Times New Roman" pitchFamily="18" charset="0"/>
              </a:rPr>
              <a:t>По данному  разделу предусмотрены бюджетные ассигнования на 2018 год -11 099 000 руб.</a:t>
            </a:r>
          </a:p>
          <a:p>
            <a:pPr algn="just"/>
            <a:r>
              <a:rPr lang="ru-RU" altLang="ru-RU">
                <a:latin typeface="Times New Roman" pitchFamily="18" charset="0"/>
                <a:cs typeface="Times New Roman" pitchFamily="18" charset="0"/>
              </a:rPr>
              <a:t>	Расходы запланированы в рамках муниципальной программы "Развитие физической культуры, спорта и молодежной политики в городском округе Нижняя Салда до 2020 года" за счет средств местного бюджета.</a:t>
            </a:r>
          </a:p>
          <a:p>
            <a:pPr algn="just"/>
            <a:r>
              <a:rPr lang="ru-RU" altLang="ru-RU">
                <a:latin typeface="Times New Roman" pitchFamily="18" charset="0"/>
                <a:cs typeface="Times New Roman" pitchFamily="18" charset="0"/>
              </a:rPr>
              <a:t>	В бюджете 2018 года предусмотрены расходы для проектно-сметной документации на строительство физкультурно-оздоровительного комплекса в сумме 1 372 000 руб.</a:t>
            </a:r>
          </a:p>
          <a:p>
            <a:endParaRPr lang="ru-RU" altLang="ru-RU">
              <a:latin typeface="Times New Roman" pitchFamily="18" charset="0"/>
              <a:cs typeface="Times New Roman" pitchFamily="18" charset="0"/>
            </a:endParaRPr>
          </a:p>
        </p:txBody>
      </p:sp>
      <p:pic>
        <p:nvPicPr>
          <p:cNvPr id="97286" name="Picture 6" descr="C:\Users\ZAMECON\Desktop\ИТОГИ года\на  Думу картинки по ФОК\1. фок .jpg"/>
          <p:cNvPicPr>
            <a:picLocks noChangeAspect="1" noChangeArrowheads="1"/>
          </p:cNvPicPr>
          <p:nvPr/>
        </p:nvPicPr>
        <p:blipFill>
          <a:blip r:embed="rId3" cstate="print">
            <a:extLst>
              <a:ext uri="{28A0092B-C50C-407E-A947-70E740481C1C}">
                <a14:useLocalDpi xmlns:a14="http://schemas.microsoft.com/office/drawing/2010/main" val="0"/>
              </a:ext>
            </a:extLst>
          </a:blip>
          <a:srcRect t="8299" r="48889" b="26234"/>
          <a:stretch>
            <a:fillRect/>
          </a:stretch>
        </p:blipFill>
        <p:spPr bwMode="auto">
          <a:xfrm>
            <a:off x="22225" y="3048000"/>
            <a:ext cx="27844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4714"/>
            <a:ext cx="2605559" cy="163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533400" y="0"/>
            <a:ext cx="8382000" cy="1143000"/>
          </a:xfrm>
        </p:spPr>
        <p:txBody>
          <a:bodyPr/>
          <a:lstStyle/>
          <a:p>
            <a:pPr algn="ctr">
              <a:buFont typeface="Georgia" pitchFamily="18" charset="0"/>
              <a:buNone/>
              <a:defRPr/>
            </a:pPr>
            <a:r>
              <a:rPr lang="ru-RU"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Структура расходов </a:t>
            </a:r>
            <a:br>
              <a:rPr lang="ru-RU"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br>
            <a:r>
              <a:rPr lang="ru-RU"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по разделу 1100 «Физическая культура и спорт»</a:t>
            </a:r>
          </a:p>
        </p:txBody>
      </p:sp>
      <p:graphicFrame>
        <p:nvGraphicFramePr>
          <p:cNvPr id="3" name="Таблица 2">
            <a:extLst/>
          </p:cNvPr>
          <p:cNvGraphicFramePr>
            <a:graphicFrameLocks noGrp="1"/>
          </p:cNvGraphicFramePr>
          <p:nvPr/>
        </p:nvGraphicFramePr>
        <p:xfrm>
          <a:off x="152400" y="2286000"/>
          <a:ext cx="8382000" cy="4495799"/>
        </p:xfrm>
        <a:graphic>
          <a:graphicData uri="http://schemas.openxmlformats.org/drawingml/2006/table">
            <a:tbl>
              <a:tblPr/>
              <a:tblGrid>
                <a:gridCol w="5580052">
                  <a:extLst>
                    <a:ext uri="{9D8B030D-6E8A-4147-A177-3AD203B41FA5}">
                      <a16:colId xmlns:a16="http://schemas.microsoft.com/office/drawing/2014/main" xmlns="" val="20000"/>
                    </a:ext>
                  </a:extLst>
                </a:gridCol>
                <a:gridCol w="2801948">
                  <a:extLst>
                    <a:ext uri="{9D8B030D-6E8A-4147-A177-3AD203B41FA5}">
                      <a16:colId xmlns:a16="http://schemas.microsoft.com/office/drawing/2014/main" xmlns="" val="20001"/>
                    </a:ext>
                  </a:extLst>
                </a:gridCol>
              </a:tblGrid>
              <a:tr h="402609">
                <a:tc>
                  <a:txBody>
                    <a:bodyPr/>
                    <a:lstStyle/>
                    <a:p>
                      <a:pPr algn="ctr" fontAlgn="ctr"/>
                      <a:r>
                        <a:rPr lang="ru-RU" sz="1800" b="1" i="0" u="none" strike="noStrike" dirty="0">
                          <a:latin typeface="Bookman Old Style"/>
                        </a:rPr>
                        <a:t>Направление расходов</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latin typeface="Bookman Old Style"/>
                        </a:rPr>
                        <a:t>2018 </a:t>
                      </a:r>
                      <a:r>
                        <a:rPr lang="ru-RU" sz="1800" b="1" i="0" u="none" strike="noStrike" dirty="0" smtClean="0">
                          <a:latin typeface="Bookman Old Style"/>
                        </a:rPr>
                        <a:t>год</a:t>
                      </a:r>
                      <a:endParaRPr lang="ru-RU" sz="1800" b="1" i="0" u="none" strike="noStrike" dirty="0">
                        <a:latin typeface="Bookman Old Style"/>
                      </a:endParaRP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224602">
                <a:tc>
                  <a:txBody>
                    <a:bodyPr/>
                    <a:lstStyle/>
                    <a:p>
                      <a:pPr algn="l" fontAlgn="ctr"/>
                      <a:r>
                        <a:rPr lang="ru-RU" sz="1800" b="1" i="0" u="none" strike="noStrike" dirty="0">
                          <a:solidFill>
                            <a:srgbClr val="007E39"/>
                          </a:solidFill>
                          <a:latin typeface="Bookman Old Style"/>
                        </a:rPr>
                        <a:t>Организация предоставления услуг (выполнения работ) в сфере физической культуры и спорта</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a:solidFill>
                            <a:srgbClr val="007E39"/>
                          </a:solidFill>
                          <a:latin typeface="Bookman Old Style"/>
                        </a:rPr>
                        <a:t>7 193,00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55544">
                <a:tc>
                  <a:txBody>
                    <a:bodyPr/>
                    <a:lstStyle/>
                    <a:p>
                      <a:pPr algn="l" fontAlgn="ctr"/>
                      <a:r>
                        <a:rPr lang="ru-RU" sz="1800" b="1" i="0" u="none" strike="noStrike" dirty="0">
                          <a:solidFill>
                            <a:srgbClr val="007E39"/>
                          </a:solidFill>
                          <a:latin typeface="Bookman Old Style"/>
                        </a:rPr>
                        <a:t>Строительство "Физкультурно-оздоровительного комплекса"</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7E39"/>
                          </a:solidFill>
                          <a:latin typeface="Bookman Old Style"/>
                        </a:rPr>
                        <a:t>1 372,00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02609">
                <a:tc>
                  <a:txBody>
                    <a:bodyPr/>
                    <a:lstStyle/>
                    <a:p>
                      <a:pPr algn="l" fontAlgn="ctr"/>
                      <a:r>
                        <a:rPr lang="ru-RU" sz="1800" b="1" i="0" u="none" strike="noStrike">
                          <a:solidFill>
                            <a:srgbClr val="007E39"/>
                          </a:solidFill>
                          <a:latin typeface="Bookman Old Style"/>
                        </a:rPr>
                        <a:t>Городские мероприятия в сфере спорта</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7E39"/>
                          </a:solidFill>
                          <a:latin typeface="Bookman Old Style"/>
                        </a:rPr>
                        <a:t>490,00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207826">
                <a:tc>
                  <a:txBody>
                    <a:bodyPr/>
                    <a:lstStyle/>
                    <a:p>
                      <a:pPr algn="l" fontAlgn="ctr"/>
                      <a:r>
                        <a:rPr lang="ru-RU" sz="1800" b="1" i="0" u="none" strike="noStrike" dirty="0">
                          <a:solidFill>
                            <a:srgbClr val="007E39"/>
                          </a:solidFill>
                          <a:latin typeface="Bookman Old Style"/>
                        </a:rPr>
                        <a:t>Обеспечение деятельности аппарата управления, централизованной бухгалтерии</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7E39"/>
                          </a:solidFill>
                          <a:latin typeface="Bookman Old Style"/>
                        </a:rPr>
                        <a:t>2 044,00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02609">
                <a:tc>
                  <a:txBody>
                    <a:bodyPr/>
                    <a:lstStyle/>
                    <a:p>
                      <a:pPr algn="l" fontAlgn="t"/>
                      <a:r>
                        <a:rPr lang="ru-RU" sz="1800" b="1" i="0" u="none" strike="noStrike">
                          <a:latin typeface="Bookman Old Style"/>
                        </a:rPr>
                        <a:t>ВСЕГО РАСХОДОВ</a:t>
                      </a:r>
                    </a:p>
                  </a:txBody>
                  <a:tcPr marL="8676" marR="8676" marT="867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800" b="1" i="0" u="none" strike="noStrike" dirty="0">
                          <a:solidFill>
                            <a:srgbClr val="003300"/>
                          </a:solidFill>
                          <a:latin typeface="Bookman Old Style"/>
                        </a:rPr>
                        <a:t>11 099,00</a:t>
                      </a:r>
                    </a:p>
                  </a:txBody>
                  <a:tcPr marL="8676" marR="8676" marT="86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p:cNvPr>
          <p:cNvSpPr/>
          <p:nvPr/>
        </p:nvSpPr>
        <p:spPr>
          <a:xfrm>
            <a:off x="228600" y="381000"/>
            <a:ext cx="8763000" cy="584200"/>
          </a:xfrm>
          <a:prstGeom prst="rect">
            <a:avLst/>
          </a:prstGeom>
        </p:spPr>
        <p:txBody>
          <a:bodyPr>
            <a:spAutoFit/>
          </a:bodyPr>
          <a:lstStyle/>
          <a:p>
            <a:pPr>
              <a:defRPr/>
            </a:pPr>
            <a:r>
              <a:rPr lang="ru-RU" sz="3200" b="1"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Раздел 1200  Средства массовой информации</a:t>
            </a:r>
            <a:endParaRPr lang="ru-RU" sz="3200" b="1" dirty="0"/>
          </a:p>
        </p:txBody>
      </p:sp>
      <p:sp>
        <p:nvSpPr>
          <p:cNvPr id="99331" name="Rectangle 2"/>
          <p:cNvSpPr>
            <a:spLocks noChangeArrowheads="1"/>
          </p:cNvSpPr>
          <p:nvPr/>
        </p:nvSpPr>
        <p:spPr bwMode="auto">
          <a:xfrm>
            <a:off x="685800" y="1323975"/>
            <a:ext cx="8001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ru-RU" altLang="ru-RU" sz="2400" b="1">
                <a:latin typeface="Times New Roman" pitchFamily="18" charset="0"/>
                <a:cs typeface="Times New Roman" pitchFamily="18" charset="0"/>
              </a:rPr>
              <a:t>	По данному  разделу предусмотрены бюджетные ассигнования на         2018 год – 2 200 000 руб. на финансирование МБУ «Пресс-центр «Городской вестник».</a:t>
            </a:r>
          </a:p>
        </p:txBody>
      </p:sp>
      <p:sp>
        <p:nvSpPr>
          <p:cNvPr id="6" name="Прямоугольник 5">
            <a:extLst/>
          </p:cNvPr>
          <p:cNvSpPr/>
          <p:nvPr/>
        </p:nvSpPr>
        <p:spPr>
          <a:xfrm>
            <a:off x="381000" y="3074988"/>
            <a:ext cx="8458200" cy="1077912"/>
          </a:xfrm>
          <a:prstGeom prst="rect">
            <a:avLst/>
          </a:prstGeom>
        </p:spPr>
        <p:txBody>
          <a:bodyPr>
            <a:spAutoFit/>
          </a:bodyPr>
          <a:lstStyle/>
          <a:p>
            <a:pPr algn="ctr">
              <a:defRPr/>
            </a:pPr>
            <a:r>
              <a:rPr lang="ru-RU" sz="3200" b="1"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Раздел 1300  Обслуживание государственного и муниципального долга</a:t>
            </a:r>
            <a:endParaRPr lang="ru-RU" sz="3200" b="1" dirty="0"/>
          </a:p>
        </p:txBody>
      </p:sp>
      <p:sp>
        <p:nvSpPr>
          <p:cNvPr id="99333" name="TextBox 6"/>
          <p:cNvSpPr txBox="1">
            <a:spLocks noChangeArrowheads="1"/>
          </p:cNvSpPr>
          <p:nvPr/>
        </p:nvSpPr>
        <p:spPr bwMode="auto">
          <a:xfrm>
            <a:off x="685800" y="472440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gn="just"/>
            <a:r>
              <a:rPr lang="ru-RU" altLang="ru-RU"/>
              <a:t>	</a:t>
            </a:r>
            <a:r>
              <a:rPr lang="ru-RU" altLang="ru-RU" sz="2400" b="1">
                <a:latin typeface="Times New Roman" pitchFamily="18" charset="0"/>
                <a:cs typeface="Times New Roman" pitchFamily="18" charset="0"/>
              </a:rPr>
              <a:t>По данному  разделу предусмотрены бюджетные ассигнования на обслуживание муниципального долга   на 2018 год – 1 100 000 руб.</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p:cNvPr>
          <p:cNvSpPr>
            <a:spLocks noGrp="1" noChangeArrowheads="1"/>
          </p:cNvSpPr>
          <p:nvPr>
            <p:ph type="title"/>
          </p:nvPr>
        </p:nvSpPr>
        <p:spPr>
          <a:xfrm>
            <a:off x="0" y="274638"/>
            <a:ext cx="9144000" cy="1143000"/>
          </a:xfrm>
        </p:spPr>
        <p:txBody>
          <a:bodyPr>
            <a:normAutofit/>
          </a:bodyPr>
          <a:lstStyle/>
          <a:p>
            <a:pPr marL="0" indent="0" algn="ctr" eaLnBrk="1" fontAlgn="auto" hangingPunct="1">
              <a:spcAft>
                <a:spcPts val="0"/>
              </a:spcAft>
              <a:buClr>
                <a:schemeClr val="accent6">
                  <a:lumMod val="75000"/>
                </a:schemeClr>
              </a:buClr>
              <a:buFont typeface="Georgia" pitchFamily="18" charset="0"/>
              <a:buNone/>
              <a:defRPr/>
            </a:pPr>
            <a:r>
              <a:rPr lang="ru-RU" sz="2000" dirty="0">
                <a:effectLst>
                  <a:outerShdw blurRad="38100" dist="38100" dir="2700000" algn="tl">
                    <a:srgbClr val="C0C0C0"/>
                  </a:outerShdw>
                </a:effectLst>
                <a:latin typeface="Bookman Old Style" pitchFamily="18" charset="0"/>
              </a:rPr>
              <a:t/>
            </a:r>
            <a:br>
              <a:rPr lang="ru-RU" sz="2000" dirty="0">
                <a:effectLst>
                  <a:outerShdw blurRad="38100" dist="38100" dir="2700000" algn="tl">
                    <a:srgbClr val="C0C0C0"/>
                  </a:outerShdw>
                </a:effectLst>
                <a:latin typeface="Bookman Old Style" pitchFamily="18" charset="0"/>
              </a:rPr>
            </a:br>
            <a:r>
              <a:rPr lang="ru-RU" sz="2400" dirty="0">
                <a:solidFill>
                  <a:srgbClr val="007E39"/>
                </a:solidFill>
                <a:effectLst/>
                <a:latin typeface="Bookman Old Style" pitchFamily="18" charset="0"/>
              </a:rPr>
              <a:t>Доля расходов, направленных </a:t>
            </a:r>
            <a:br>
              <a:rPr lang="ru-RU" sz="2400" dirty="0">
                <a:solidFill>
                  <a:srgbClr val="007E39"/>
                </a:solidFill>
                <a:effectLst/>
                <a:latin typeface="Bookman Old Style" pitchFamily="18" charset="0"/>
              </a:rPr>
            </a:br>
            <a:r>
              <a:rPr lang="ru-RU" sz="2400" dirty="0">
                <a:solidFill>
                  <a:srgbClr val="007E39"/>
                </a:solidFill>
                <a:effectLst/>
                <a:latin typeface="Bookman Old Style" pitchFamily="18" charset="0"/>
              </a:rPr>
              <a:t>на реализацию муниципальных программ</a:t>
            </a:r>
          </a:p>
        </p:txBody>
      </p:sp>
      <p:graphicFrame>
        <p:nvGraphicFramePr>
          <p:cNvPr id="100355" name="Диаграмма 3"/>
          <p:cNvGraphicFramePr>
            <a:graphicFrameLocks/>
          </p:cNvGraphicFramePr>
          <p:nvPr/>
        </p:nvGraphicFramePr>
        <p:xfrm>
          <a:off x="101600" y="2006600"/>
          <a:ext cx="8864600" cy="4597400"/>
        </p:xfrm>
        <a:graphic>
          <a:graphicData uri="http://schemas.openxmlformats.org/presentationml/2006/ole">
            <mc:AlternateContent xmlns:mc="http://schemas.openxmlformats.org/markup-compatibility/2006">
              <mc:Choice xmlns:v="urn:schemas-microsoft-com:vml" Requires="v">
                <p:oleObj spid="_x0000_s100359" r:id="rId4" imgW="8864352" imgH="4596782" progId="">
                  <p:embed/>
                </p:oleObj>
              </mc:Choice>
              <mc:Fallback>
                <p:oleObj r:id="rId4" imgW="8864352" imgH="4596782" progId="">
                  <p:embed/>
                  <p:pic>
                    <p:nvPicPr>
                      <p:cNvPr id="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2006600"/>
                        <a:ext cx="8864600" cy="459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4"/>
          <p:cNvSpPr>
            <a:spLocks noGrp="1" noChangeArrowheads="1"/>
          </p:cNvSpPr>
          <p:nvPr>
            <p:ph type="title"/>
          </p:nvPr>
        </p:nvSpPr>
        <p:spPr bwMode="auto">
          <a:xfrm>
            <a:off x="0" y="274638"/>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marL="0" indent="0" algn="ctr" eaLnBrk="1" hangingPunct="1">
              <a:buNone/>
            </a:pPr>
            <a:r>
              <a:rPr lang="ru-RU" sz="2800" i="1" dirty="0">
                <a:solidFill>
                  <a:srgbClr val="00421E"/>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Контактная информация</a:t>
            </a:r>
            <a:br>
              <a:rPr lang="ru-RU" sz="2800" i="1" dirty="0">
                <a:solidFill>
                  <a:srgbClr val="00421E"/>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br>
            <a:endParaRPr lang="ru-RU" altLang="ru-RU" sz="2500" i="1" dirty="0">
              <a:solidFill>
                <a:srgbClr val="007E39"/>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endParaRPr>
          </a:p>
        </p:txBody>
      </p:sp>
      <p:sp>
        <p:nvSpPr>
          <p:cNvPr id="101378"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cs typeface="Arial" charset="0"/>
              </a:defRPr>
            </a:lvl1pPr>
            <a:lvl2pPr marL="742950" indent="-285750">
              <a:defRPr sz="2000">
                <a:solidFill>
                  <a:schemeClr val="tx1"/>
                </a:solidFill>
                <a:latin typeface="Arial" charset="0"/>
                <a:cs typeface="Arial" charset="0"/>
              </a:defRPr>
            </a:lvl2pPr>
            <a:lvl3pPr marL="1143000" indent="-228600">
              <a:defRPr sz="20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fld id="{04DF0D04-83AE-46C8-96DD-7426EA9975C5}" type="slidenum">
              <a:rPr lang="ru-RU" altLang="ru-RU" sz="1200">
                <a:solidFill>
                  <a:srgbClr val="7F7F7F"/>
                </a:solidFill>
              </a:rPr>
              <a:pPr/>
              <a:t>54</a:t>
            </a:fld>
            <a:endParaRPr lang="ru-RU" altLang="ru-RU" sz="1200">
              <a:solidFill>
                <a:srgbClr val="7F7F7F"/>
              </a:solidFill>
            </a:endParaRPr>
          </a:p>
        </p:txBody>
      </p:sp>
      <p:sp>
        <p:nvSpPr>
          <p:cNvPr id="220166" name="Rectangle 6">
            <a:extLst/>
          </p:cNvPr>
          <p:cNvSpPr>
            <a:spLocks noGrp="1" noChangeArrowheads="1"/>
          </p:cNvSpPr>
          <p:nvPr>
            <p:ph type="body" sz="half" idx="4294967295"/>
          </p:nvPr>
        </p:nvSpPr>
        <p:spPr>
          <a:xfrm>
            <a:off x="4267200" y="1982788"/>
            <a:ext cx="4876800" cy="3351212"/>
          </a:xfrm>
        </p:spPr>
        <p:txBody>
          <a:bodyPr>
            <a:normAutofit/>
          </a:bodyPr>
          <a:lstStyle/>
          <a:p>
            <a:pPr eaLnBrk="1" hangingPunct="1">
              <a:lnSpc>
                <a:spcPct val="80000"/>
              </a:lnSpc>
              <a:buFont typeface="Georgia" pitchFamily="18" charset="0"/>
              <a:buNone/>
              <a:defRPr/>
            </a:pPr>
            <a:r>
              <a:rPr lang="ru-RU" sz="2000" dirty="0">
                <a:solidFill>
                  <a:srgbClr val="00421E"/>
                </a:solidFill>
                <a:latin typeface="Times New Roman" pitchFamily="18" charset="0"/>
              </a:rPr>
              <a:t>Начальник  Финансового </a:t>
            </a:r>
            <a:r>
              <a:rPr lang="ru-RU" sz="2000" dirty="0" smtClean="0">
                <a:solidFill>
                  <a:srgbClr val="00421E"/>
                </a:solidFill>
                <a:latin typeface="Times New Roman" pitchFamily="18" charset="0"/>
              </a:rPr>
              <a:t>управления</a:t>
            </a:r>
          </a:p>
          <a:p>
            <a:pPr eaLnBrk="1" hangingPunct="1">
              <a:lnSpc>
                <a:spcPct val="80000"/>
              </a:lnSpc>
              <a:buFont typeface="Georgia" pitchFamily="18" charset="0"/>
              <a:buNone/>
              <a:defRPr/>
            </a:pPr>
            <a:r>
              <a:rPr lang="ru-RU" sz="2000" dirty="0" err="1" smtClean="0">
                <a:solidFill>
                  <a:srgbClr val="00421E"/>
                </a:solidFill>
                <a:latin typeface="Times New Roman" pitchFamily="18" charset="0"/>
              </a:rPr>
              <a:t>Полятыкина</a:t>
            </a:r>
            <a:r>
              <a:rPr lang="ru-RU" sz="2000" dirty="0" smtClean="0">
                <a:solidFill>
                  <a:srgbClr val="00421E"/>
                </a:solidFill>
                <a:latin typeface="Times New Roman" pitchFamily="18" charset="0"/>
              </a:rPr>
              <a:t> </a:t>
            </a:r>
            <a:r>
              <a:rPr lang="ru-RU" sz="2000" dirty="0">
                <a:solidFill>
                  <a:srgbClr val="00421E"/>
                </a:solidFill>
                <a:latin typeface="Times New Roman" pitchFamily="18" charset="0"/>
              </a:rPr>
              <a:t>Ольга Павловна</a:t>
            </a:r>
          </a:p>
          <a:p>
            <a:pPr eaLnBrk="1" hangingPunct="1">
              <a:lnSpc>
                <a:spcPct val="80000"/>
              </a:lnSpc>
              <a:buFont typeface="Georgia" pitchFamily="18" charset="0"/>
              <a:buNone/>
              <a:defRPr/>
            </a:pPr>
            <a:r>
              <a:rPr lang="ru-RU" sz="2000" dirty="0">
                <a:solidFill>
                  <a:srgbClr val="00421E"/>
                </a:solidFill>
                <a:latin typeface="Times New Roman" pitchFamily="18" charset="0"/>
              </a:rPr>
              <a:t>Адрес:  Нижняя Салда, ул.Фрунзе,2</a:t>
            </a:r>
          </a:p>
          <a:p>
            <a:pPr eaLnBrk="1" hangingPunct="1">
              <a:lnSpc>
                <a:spcPct val="80000"/>
              </a:lnSpc>
              <a:buFont typeface="Georgia" pitchFamily="18" charset="0"/>
              <a:buNone/>
              <a:defRPr/>
            </a:pPr>
            <a:r>
              <a:rPr lang="ru-RU" sz="2000" dirty="0" err="1">
                <a:solidFill>
                  <a:srgbClr val="00421E"/>
                </a:solidFill>
                <a:latin typeface="Times New Roman" pitchFamily="18" charset="0"/>
              </a:rPr>
              <a:t>Телефон,факс</a:t>
            </a:r>
            <a:r>
              <a:rPr lang="ru-RU" sz="2000" dirty="0">
                <a:solidFill>
                  <a:srgbClr val="00421E"/>
                </a:solidFill>
                <a:latin typeface="Times New Roman" pitchFamily="18" charset="0"/>
              </a:rPr>
              <a:t>  (34345)30390</a:t>
            </a:r>
          </a:p>
          <a:p>
            <a:pPr eaLnBrk="1" hangingPunct="1">
              <a:lnSpc>
                <a:spcPct val="80000"/>
              </a:lnSpc>
              <a:buFont typeface="Georgia" pitchFamily="18" charset="0"/>
              <a:buNone/>
              <a:defRPr/>
            </a:pPr>
            <a:r>
              <a:rPr lang="ru-RU" sz="2000" dirty="0">
                <a:solidFill>
                  <a:srgbClr val="00421E"/>
                </a:solidFill>
                <a:latin typeface="Times New Roman" pitchFamily="18" charset="0"/>
              </a:rPr>
              <a:t>Адрес электронной </a:t>
            </a:r>
            <a:r>
              <a:rPr lang="ru-RU" sz="2000" dirty="0" smtClean="0">
                <a:solidFill>
                  <a:srgbClr val="00421E"/>
                </a:solidFill>
                <a:latin typeface="Times New Roman" pitchFamily="18" charset="0"/>
              </a:rPr>
              <a:t>почты</a:t>
            </a:r>
          </a:p>
          <a:p>
            <a:pPr eaLnBrk="1" hangingPunct="1">
              <a:lnSpc>
                <a:spcPct val="80000"/>
              </a:lnSpc>
              <a:buFont typeface="Georgia" pitchFamily="18" charset="0"/>
              <a:buNone/>
              <a:defRPr/>
            </a:pPr>
            <a:r>
              <a:rPr lang="en-US" sz="2000" dirty="0" smtClean="0">
                <a:solidFill>
                  <a:srgbClr val="00421E"/>
                </a:solidFill>
                <a:latin typeface="Times New Roman" pitchFamily="18" charset="0"/>
                <a:hlinkClick r:id="rId2"/>
              </a:rPr>
              <a:t>finans_ns@mail.ru</a:t>
            </a:r>
            <a:endParaRPr lang="en-US" sz="2000" dirty="0">
              <a:solidFill>
                <a:srgbClr val="00421E"/>
              </a:solidFill>
              <a:latin typeface="Times New Roman" pitchFamily="18" charset="0"/>
            </a:endParaRPr>
          </a:p>
          <a:p>
            <a:pPr eaLnBrk="1" hangingPunct="1">
              <a:lnSpc>
                <a:spcPct val="80000"/>
              </a:lnSpc>
              <a:buFont typeface="Georgia" pitchFamily="18" charset="0"/>
              <a:buNone/>
              <a:defRPr/>
            </a:pPr>
            <a:r>
              <a:rPr lang="ru-RU" sz="2000" dirty="0">
                <a:solidFill>
                  <a:srgbClr val="00421E"/>
                </a:solidFill>
                <a:latin typeface="Times New Roman" pitchFamily="18" charset="0"/>
              </a:rPr>
              <a:t>Режим работы  с 8-00 до 12-00</a:t>
            </a:r>
          </a:p>
          <a:p>
            <a:pPr eaLnBrk="1" hangingPunct="1">
              <a:lnSpc>
                <a:spcPct val="80000"/>
              </a:lnSpc>
              <a:buFontTx/>
              <a:buNone/>
              <a:defRPr/>
            </a:pPr>
            <a:r>
              <a:rPr lang="ru-RU" sz="2000" dirty="0">
                <a:solidFill>
                  <a:srgbClr val="00421E"/>
                </a:solidFill>
                <a:latin typeface="Times New Roman" pitchFamily="18" charset="0"/>
              </a:rPr>
              <a:t>                          с 13-00 до 17-00</a:t>
            </a:r>
          </a:p>
          <a:p>
            <a:pPr eaLnBrk="1" hangingPunct="1">
              <a:lnSpc>
                <a:spcPct val="80000"/>
              </a:lnSpc>
              <a:buFontTx/>
              <a:buNone/>
              <a:defRPr/>
            </a:pPr>
            <a:r>
              <a:rPr lang="ru-RU" sz="2000" dirty="0">
                <a:solidFill>
                  <a:srgbClr val="00421E"/>
                </a:solidFill>
                <a:latin typeface="Times New Roman" pitchFamily="18" charset="0"/>
              </a:rPr>
              <a:t>Выходные дни : суббота, воскресенье</a:t>
            </a:r>
          </a:p>
          <a:p>
            <a:pPr eaLnBrk="1" hangingPunct="1">
              <a:lnSpc>
                <a:spcPct val="80000"/>
              </a:lnSpc>
              <a:buFontTx/>
              <a:buNone/>
              <a:defRPr/>
            </a:pPr>
            <a:endParaRPr lang="ru-RU" sz="2000" dirty="0">
              <a:solidFill>
                <a:srgbClr val="002060"/>
              </a:solidFill>
              <a:effectLst>
                <a:outerShdw blurRad="38100" dist="38100" dir="2700000" algn="tl">
                  <a:srgbClr val="C0C0C0"/>
                </a:outerShdw>
              </a:effectLst>
              <a:latin typeface="Times New Roman" pitchFamily="18" charset="0"/>
            </a:endParaRPr>
          </a:p>
        </p:txBody>
      </p:sp>
      <p:pic>
        <p:nvPicPr>
          <p:cNvPr id="101381" name="Picture 15" descr="https://im0-tub-ru.yandex.net/i?id=34aa3b0204d242750e4ea0f4ab8cfe05&amp;n=33&amp;h=215&amp;w=3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0"/>
            <a:ext cx="3733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Номер слайда 4"/>
          <p:cNvSpPr>
            <a:spLocks noGrp="1"/>
          </p:cNvSpPr>
          <p:nvPr>
            <p:ph type="sldNum" sz="quarter" idx="12"/>
          </p:nvPr>
        </p:nvSpPr>
        <p:spPr/>
        <p:txBody>
          <a:bodyPr/>
          <a:lstStyle/>
          <a:p>
            <a:pPr>
              <a:defRPr/>
            </a:pPr>
            <a:fld id="{9E440FB9-9F7A-42A8-A953-C825CBE3D258}" type="slidenum">
              <a:rPr lang="ru-RU"/>
              <a:pPr>
                <a:defRPr/>
              </a:pPr>
              <a:t>6</a:t>
            </a:fld>
            <a:endParaRPr lang="ru-RU"/>
          </a:p>
        </p:txBody>
      </p:sp>
      <p:sp>
        <p:nvSpPr>
          <p:cNvPr id="44037" name="Rectangle 5"/>
          <p:cNvSpPr>
            <a:spLocks noGrp="1" noChangeArrowheads="1"/>
          </p:cNvSpPr>
          <p:nvPr>
            <p:ph type="title"/>
          </p:nvPr>
        </p:nvSpPr>
        <p:spPr>
          <a:xfrm>
            <a:off x="714348" y="285729"/>
            <a:ext cx="7358114" cy="714380"/>
          </a:xfrm>
        </p:spPr>
        <p:txBody>
          <a:bodyPr/>
          <a:lstStyle/>
          <a:p>
            <a:pPr algn="ctr" eaLnBrk="1" hangingPunct="1">
              <a:buNone/>
              <a:defRPr/>
            </a:pPr>
            <a:r>
              <a:rPr lang="ru-RU" sz="2400" i="1" dirty="0" smtClean="0">
                <a:solidFill>
                  <a:srgbClr val="3F032A"/>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Основы составления проекта бюджета городского округа Нижняя Салда</a:t>
            </a:r>
          </a:p>
        </p:txBody>
      </p:sp>
      <p:sp>
        <p:nvSpPr>
          <p:cNvPr id="19460" name="AutoShape 4"/>
          <p:cNvSpPr>
            <a:spLocks noChangeArrowheads="1"/>
          </p:cNvSpPr>
          <p:nvPr/>
        </p:nvSpPr>
        <p:spPr bwMode="auto">
          <a:xfrm>
            <a:off x="428596" y="1285860"/>
            <a:ext cx="1871662" cy="2878137"/>
          </a:xfrm>
          <a:prstGeom prst="downArrowCallout">
            <a:avLst>
              <a:gd name="adj1" fmla="val 25000"/>
              <a:gd name="adj2" fmla="val 25000"/>
              <a:gd name="adj3" fmla="val 25629"/>
              <a:gd name="adj4" fmla="val 66667"/>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spcBef>
                <a:spcPct val="0"/>
              </a:spcBef>
              <a:buClrTx/>
              <a:buSzTx/>
              <a:buFontTx/>
              <a:buNone/>
            </a:pPr>
            <a:r>
              <a:rPr lang="ru-RU" sz="1800" dirty="0">
                <a:effectLst/>
                <a:latin typeface="Arial" charset="0"/>
              </a:rPr>
              <a:t>Бюджетное </a:t>
            </a:r>
          </a:p>
          <a:p>
            <a:pPr algn="ctr">
              <a:spcBef>
                <a:spcPct val="0"/>
              </a:spcBef>
              <a:buClrTx/>
              <a:buSzTx/>
              <a:buFontTx/>
              <a:buNone/>
            </a:pPr>
            <a:r>
              <a:rPr lang="ru-RU" sz="1800" dirty="0">
                <a:effectLst/>
                <a:latin typeface="Arial" charset="0"/>
              </a:rPr>
              <a:t>послание</a:t>
            </a:r>
          </a:p>
          <a:p>
            <a:pPr algn="ctr">
              <a:spcBef>
                <a:spcPct val="0"/>
              </a:spcBef>
              <a:buClrTx/>
              <a:buSzTx/>
              <a:buFontTx/>
              <a:buNone/>
            </a:pPr>
            <a:r>
              <a:rPr lang="ru-RU" sz="1800" dirty="0">
                <a:effectLst/>
                <a:latin typeface="Arial" charset="0"/>
              </a:rPr>
              <a:t> Президента</a:t>
            </a:r>
          </a:p>
          <a:p>
            <a:pPr algn="ctr">
              <a:spcBef>
                <a:spcPct val="0"/>
              </a:spcBef>
              <a:buClrTx/>
              <a:buSzTx/>
              <a:buFontTx/>
              <a:buNone/>
            </a:pPr>
            <a:r>
              <a:rPr lang="ru-RU" sz="1800" dirty="0">
                <a:effectLst/>
                <a:latin typeface="Arial" charset="0"/>
              </a:rPr>
              <a:t>Российской </a:t>
            </a:r>
          </a:p>
          <a:p>
            <a:pPr algn="ctr">
              <a:spcBef>
                <a:spcPct val="0"/>
              </a:spcBef>
              <a:buClrTx/>
              <a:buSzTx/>
              <a:buFontTx/>
              <a:buNone/>
            </a:pPr>
            <a:r>
              <a:rPr lang="ru-RU" sz="1800" dirty="0">
                <a:effectLst/>
                <a:latin typeface="Arial" charset="0"/>
              </a:rPr>
              <a:t>Федерации</a:t>
            </a:r>
          </a:p>
        </p:txBody>
      </p:sp>
      <p:sp>
        <p:nvSpPr>
          <p:cNvPr id="19461" name="AutoShape 7"/>
          <p:cNvSpPr>
            <a:spLocks noChangeArrowheads="1"/>
          </p:cNvSpPr>
          <p:nvPr/>
        </p:nvSpPr>
        <p:spPr bwMode="auto">
          <a:xfrm>
            <a:off x="2555875" y="1341438"/>
            <a:ext cx="1800225" cy="2879725"/>
          </a:xfrm>
          <a:prstGeom prst="downArrowCallout">
            <a:avLst>
              <a:gd name="adj1" fmla="val 25000"/>
              <a:gd name="adj2" fmla="val 25000"/>
              <a:gd name="adj3" fmla="val 26661"/>
              <a:gd name="adj4" fmla="val 66667"/>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spcBef>
                <a:spcPct val="0"/>
              </a:spcBef>
              <a:buClrTx/>
              <a:buSzTx/>
              <a:buFontTx/>
              <a:buNone/>
            </a:pPr>
            <a:r>
              <a:rPr lang="ru-RU" sz="1800" dirty="0">
                <a:effectLst/>
                <a:latin typeface="Arial" charset="0"/>
              </a:rPr>
              <a:t>Бюджетное </a:t>
            </a:r>
          </a:p>
          <a:p>
            <a:pPr algn="ctr">
              <a:spcBef>
                <a:spcPct val="0"/>
              </a:spcBef>
              <a:buClrTx/>
              <a:buSzTx/>
              <a:buFontTx/>
              <a:buNone/>
            </a:pPr>
            <a:r>
              <a:rPr lang="ru-RU" sz="1800" dirty="0">
                <a:effectLst/>
                <a:latin typeface="Arial" charset="0"/>
              </a:rPr>
              <a:t>послание</a:t>
            </a:r>
          </a:p>
          <a:p>
            <a:pPr algn="ctr">
              <a:spcBef>
                <a:spcPct val="0"/>
              </a:spcBef>
              <a:buClrTx/>
              <a:buSzTx/>
              <a:buFontTx/>
              <a:buNone/>
            </a:pPr>
            <a:r>
              <a:rPr lang="ru-RU" sz="1800" dirty="0">
                <a:effectLst/>
                <a:latin typeface="Arial" charset="0"/>
              </a:rPr>
              <a:t> Губернатора </a:t>
            </a:r>
          </a:p>
          <a:p>
            <a:pPr algn="ctr">
              <a:spcBef>
                <a:spcPct val="0"/>
              </a:spcBef>
              <a:buClrTx/>
              <a:buSzTx/>
              <a:buFontTx/>
              <a:buNone/>
            </a:pPr>
            <a:r>
              <a:rPr lang="ru-RU" sz="1800" dirty="0">
                <a:effectLst/>
                <a:latin typeface="Arial" charset="0"/>
              </a:rPr>
              <a:t>Свердловской </a:t>
            </a:r>
          </a:p>
          <a:p>
            <a:pPr algn="ctr">
              <a:spcBef>
                <a:spcPct val="0"/>
              </a:spcBef>
              <a:buClrTx/>
              <a:buSzTx/>
              <a:buFontTx/>
              <a:buNone/>
            </a:pPr>
            <a:r>
              <a:rPr lang="ru-RU" sz="1800" dirty="0">
                <a:effectLst/>
                <a:latin typeface="Arial" charset="0"/>
              </a:rPr>
              <a:t>области</a:t>
            </a:r>
          </a:p>
        </p:txBody>
      </p:sp>
      <p:sp>
        <p:nvSpPr>
          <p:cNvPr id="19462" name="AutoShape 8"/>
          <p:cNvSpPr>
            <a:spLocks noChangeArrowheads="1"/>
          </p:cNvSpPr>
          <p:nvPr/>
        </p:nvSpPr>
        <p:spPr bwMode="auto">
          <a:xfrm>
            <a:off x="4572000" y="1412875"/>
            <a:ext cx="2232025" cy="2736850"/>
          </a:xfrm>
          <a:prstGeom prst="downArrowCallout">
            <a:avLst>
              <a:gd name="adj1" fmla="val 25000"/>
              <a:gd name="adj2" fmla="val 25000"/>
              <a:gd name="adj3" fmla="val 20436"/>
              <a:gd name="adj4" fmla="val 66667"/>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spcBef>
                <a:spcPct val="0"/>
              </a:spcBef>
              <a:buClrTx/>
              <a:buSzTx/>
              <a:buFontTx/>
              <a:buNone/>
            </a:pPr>
            <a:r>
              <a:rPr lang="ru-RU" sz="1800" dirty="0">
                <a:effectLst/>
                <a:latin typeface="Arial" charset="0"/>
              </a:rPr>
              <a:t>Прогноз </a:t>
            </a:r>
          </a:p>
          <a:p>
            <a:pPr algn="ctr">
              <a:spcBef>
                <a:spcPct val="0"/>
              </a:spcBef>
              <a:buClrTx/>
              <a:buSzTx/>
              <a:buFontTx/>
              <a:buNone/>
            </a:pPr>
            <a:r>
              <a:rPr lang="ru-RU" sz="1800" dirty="0">
                <a:effectLst/>
                <a:latin typeface="Arial" charset="0"/>
              </a:rPr>
              <a:t>социально-</a:t>
            </a:r>
          </a:p>
          <a:p>
            <a:pPr algn="ctr">
              <a:spcBef>
                <a:spcPct val="0"/>
              </a:spcBef>
              <a:buClrTx/>
              <a:buSzTx/>
              <a:buFontTx/>
              <a:buNone/>
            </a:pPr>
            <a:r>
              <a:rPr lang="ru-RU" sz="1800" dirty="0">
                <a:effectLst/>
                <a:latin typeface="Arial" charset="0"/>
              </a:rPr>
              <a:t>экономического</a:t>
            </a:r>
          </a:p>
          <a:p>
            <a:pPr algn="ctr">
              <a:spcBef>
                <a:spcPct val="0"/>
              </a:spcBef>
              <a:buClrTx/>
              <a:buSzTx/>
              <a:buFontTx/>
              <a:buNone/>
            </a:pPr>
            <a:r>
              <a:rPr lang="ru-RU" sz="1800" dirty="0">
                <a:effectLst/>
                <a:latin typeface="Arial" charset="0"/>
              </a:rPr>
              <a:t> развития </a:t>
            </a:r>
          </a:p>
          <a:p>
            <a:pPr algn="ctr">
              <a:spcBef>
                <a:spcPct val="0"/>
              </a:spcBef>
              <a:buClrTx/>
              <a:buSzTx/>
              <a:buFontTx/>
              <a:buNone/>
            </a:pPr>
            <a:r>
              <a:rPr lang="ru-RU" sz="1800" dirty="0">
                <a:effectLst/>
                <a:latin typeface="Arial" charset="0"/>
              </a:rPr>
              <a:t>ГО </a:t>
            </a:r>
            <a:r>
              <a:rPr lang="ru-RU" sz="1800" dirty="0" smtClean="0">
                <a:effectLst/>
                <a:latin typeface="Arial" charset="0"/>
              </a:rPr>
              <a:t>Нижняя Салда</a:t>
            </a:r>
            <a:endParaRPr lang="ru-RU" sz="1800" dirty="0">
              <a:effectLst/>
              <a:latin typeface="Arial" charset="0"/>
            </a:endParaRPr>
          </a:p>
          <a:p>
            <a:pPr algn="ctr">
              <a:spcBef>
                <a:spcPct val="0"/>
              </a:spcBef>
              <a:buClrTx/>
              <a:buSzTx/>
              <a:buFontTx/>
              <a:buNone/>
            </a:pPr>
            <a:endParaRPr lang="ru-RU" sz="1800" dirty="0">
              <a:effectLst/>
              <a:latin typeface="Arial" charset="0"/>
            </a:endParaRPr>
          </a:p>
        </p:txBody>
      </p:sp>
      <p:sp>
        <p:nvSpPr>
          <p:cNvPr id="19463" name="AutoShape 9"/>
          <p:cNvSpPr>
            <a:spLocks noChangeArrowheads="1"/>
          </p:cNvSpPr>
          <p:nvPr/>
        </p:nvSpPr>
        <p:spPr bwMode="auto">
          <a:xfrm>
            <a:off x="6948488" y="857232"/>
            <a:ext cx="1944687" cy="3292493"/>
          </a:xfrm>
          <a:prstGeom prst="downArrowCallout">
            <a:avLst>
              <a:gd name="adj1" fmla="val 25000"/>
              <a:gd name="adj2" fmla="val 25000"/>
              <a:gd name="adj3" fmla="val 23456"/>
              <a:gd name="adj4" fmla="val 66667"/>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spcBef>
                <a:spcPct val="0"/>
              </a:spcBef>
              <a:buClrTx/>
              <a:buSzTx/>
              <a:buFontTx/>
              <a:buNone/>
            </a:pPr>
            <a:r>
              <a:rPr lang="ru-RU" sz="1800" dirty="0">
                <a:effectLst/>
                <a:latin typeface="Arial" charset="0"/>
              </a:rPr>
              <a:t>Основные </a:t>
            </a:r>
          </a:p>
          <a:p>
            <a:pPr algn="ctr">
              <a:spcBef>
                <a:spcPct val="0"/>
              </a:spcBef>
              <a:buClrTx/>
              <a:buSzTx/>
              <a:buFontTx/>
              <a:buNone/>
            </a:pPr>
            <a:r>
              <a:rPr lang="ru-RU" sz="1800" dirty="0">
                <a:effectLst/>
                <a:latin typeface="Arial" charset="0"/>
              </a:rPr>
              <a:t>направления </a:t>
            </a:r>
          </a:p>
          <a:p>
            <a:pPr algn="ctr">
              <a:spcBef>
                <a:spcPct val="0"/>
              </a:spcBef>
              <a:buClrTx/>
              <a:buSzTx/>
              <a:buFontTx/>
              <a:buNone/>
            </a:pPr>
            <a:r>
              <a:rPr lang="ru-RU" sz="1800" dirty="0">
                <a:effectLst/>
                <a:latin typeface="Arial" charset="0"/>
              </a:rPr>
              <a:t>бюджетной </a:t>
            </a:r>
          </a:p>
          <a:p>
            <a:pPr algn="ctr">
              <a:spcBef>
                <a:spcPct val="0"/>
              </a:spcBef>
              <a:buClrTx/>
              <a:buSzTx/>
              <a:buFontTx/>
              <a:buNone/>
            </a:pPr>
            <a:r>
              <a:rPr lang="ru-RU" sz="1800" dirty="0">
                <a:effectLst/>
                <a:latin typeface="Arial" charset="0"/>
              </a:rPr>
              <a:t>политики</a:t>
            </a:r>
          </a:p>
          <a:p>
            <a:pPr algn="ctr">
              <a:spcBef>
                <a:spcPct val="0"/>
              </a:spcBef>
              <a:buClrTx/>
              <a:buSzTx/>
              <a:buFontTx/>
              <a:buNone/>
            </a:pPr>
            <a:r>
              <a:rPr lang="ru-RU" sz="1800" dirty="0">
                <a:effectLst/>
                <a:latin typeface="Arial" charset="0"/>
              </a:rPr>
              <a:t>и налоговой</a:t>
            </a:r>
          </a:p>
          <a:p>
            <a:pPr algn="ctr">
              <a:spcBef>
                <a:spcPct val="0"/>
              </a:spcBef>
              <a:buClrTx/>
              <a:buSzTx/>
              <a:buFontTx/>
              <a:buNone/>
            </a:pPr>
            <a:r>
              <a:rPr lang="ru-RU" sz="1800" dirty="0">
                <a:effectLst/>
                <a:latin typeface="Arial" charset="0"/>
              </a:rPr>
              <a:t>политики </a:t>
            </a:r>
          </a:p>
          <a:p>
            <a:pPr algn="ctr">
              <a:spcBef>
                <a:spcPct val="0"/>
              </a:spcBef>
              <a:buClrTx/>
              <a:buSzTx/>
              <a:buFontTx/>
              <a:buNone/>
            </a:pPr>
            <a:r>
              <a:rPr lang="ru-RU" sz="1800" dirty="0">
                <a:effectLst/>
                <a:latin typeface="Arial" charset="0"/>
              </a:rPr>
              <a:t>ГО Нижняя</a:t>
            </a:r>
          </a:p>
          <a:p>
            <a:pPr algn="ctr">
              <a:spcBef>
                <a:spcPct val="0"/>
              </a:spcBef>
              <a:buClrTx/>
              <a:buSzTx/>
              <a:buFontTx/>
              <a:buNone/>
            </a:pPr>
            <a:r>
              <a:rPr lang="ru-RU" sz="1800" dirty="0">
                <a:effectLst/>
                <a:latin typeface="Arial" charset="0"/>
              </a:rPr>
              <a:t> Салда </a:t>
            </a:r>
          </a:p>
        </p:txBody>
      </p:sp>
      <p:sp>
        <p:nvSpPr>
          <p:cNvPr id="19464" name="AutoShape 10"/>
          <p:cNvSpPr>
            <a:spLocks noChangeArrowheads="1"/>
          </p:cNvSpPr>
          <p:nvPr/>
        </p:nvSpPr>
        <p:spPr bwMode="auto">
          <a:xfrm>
            <a:off x="1071538" y="4214818"/>
            <a:ext cx="7920038" cy="431800"/>
          </a:xfrm>
          <a:prstGeom prst="actionButtonBlank">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spcBef>
                <a:spcPct val="0"/>
              </a:spcBef>
              <a:buClrTx/>
              <a:buSzTx/>
              <a:buFontTx/>
              <a:buNone/>
            </a:pPr>
            <a:r>
              <a:rPr lang="ru-RU" sz="1800" dirty="0">
                <a:effectLst/>
                <a:latin typeface="Arial" charset="0"/>
              </a:rPr>
              <a:t>Проект бюджета городского округа Нижняя Салда</a:t>
            </a:r>
          </a:p>
        </p:txBody>
      </p:sp>
      <p:pic>
        <p:nvPicPr>
          <p:cNvPr id="19465" name="Picture 18" descr="1341448602_byudzhet-5"/>
          <p:cNvPicPr>
            <a:picLocks noChangeAspect="1" noChangeArrowheads="1"/>
          </p:cNvPicPr>
          <p:nvPr/>
        </p:nvPicPr>
        <p:blipFill>
          <a:blip r:embed="rId2" cstate="print"/>
          <a:srcRect/>
          <a:stretch>
            <a:fillRect/>
          </a:stretch>
        </p:blipFill>
        <p:spPr bwMode="auto">
          <a:xfrm>
            <a:off x="6357950" y="4786322"/>
            <a:ext cx="2374900" cy="1582728"/>
          </a:xfrm>
          <a:prstGeom prst="rect">
            <a:avLst/>
          </a:prstGeom>
          <a:noFill/>
          <a:ln w="9525">
            <a:noFill/>
            <a:miter lim="800000"/>
            <a:headEnd/>
            <a:tailEnd/>
          </a:ln>
        </p:spPr>
      </p:pic>
      <p:pic>
        <p:nvPicPr>
          <p:cNvPr id="19466" name="Picture 20" descr="88f6ec635be53674e074607ca6749679"/>
          <p:cNvPicPr>
            <a:picLocks noChangeAspect="1" noChangeArrowheads="1"/>
          </p:cNvPicPr>
          <p:nvPr/>
        </p:nvPicPr>
        <p:blipFill>
          <a:blip r:embed="rId3" cstate="print"/>
          <a:srcRect/>
          <a:stretch>
            <a:fillRect/>
          </a:stretch>
        </p:blipFill>
        <p:spPr bwMode="auto">
          <a:xfrm>
            <a:off x="1071538" y="4714884"/>
            <a:ext cx="2447925" cy="1839912"/>
          </a:xfrm>
          <a:prstGeom prst="rect">
            <a:avLst/>
          </a:prstGeom>
          <a:noFill/>
          <a:ln w="9525">
            <a:noFill/>
            <a:miter lim="800000"/>
            <a:headEnd/>
            <a:tailEnd/>
          </a:ln>
        </p:spPr>
      </p:pic>
      <p:pic>
        <p:nvPicPr>
          <p:cNvPr id="12" name="Picture 17"/>
          <p:cNvPicPr>
            <a:picLocks noChangeAspect="1" noChangeArrowheads="1"/>
          </p:cNvPicPr>
          <p:nvPr/>
        </p:nvPicPr>
        <p:blipFill>
          <a:blip r:embed="rId4" cstate="print"/>
          <a:srcRect/>
          <a:stretch>
            <a:fillRect/>
          </a:stretch>
        </p:blipFill>
        <p:spPr bwMode="auto">
          <a:xfrm>
            <a:off x="3786182" y="4714884"/>
            <a:ext cx="1874838" cy="1800225"/>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Номер слайда 3"/>
          <p:cNvSpPr>
            <a:spLocks noGrp="1"/>
          </p:cNvSpPr>
          <p:nvPr>
            <p:ph type="sldNum" sz="quarter" idx="12"/>
          </p:nvPr>
        </p:nvSpPr>
        <p:spPr/>
        <p:txBody>
          <a:bodyPr/>
          <a:lstStyle/>
          <a:p>
            <a:pPr>
              <a:defRPr/>
            </a:pPr>
            <a:fld id="{92BDE7E1-4ADB-4B0C-BC91-E3B44434582A}" type="slidenum">
              <a:rPr lang="ru-RU"/>
              <a:pPr>
                <a:defRPr/>
              </a:pPr>
              <a:t>7</a:t>
            </a:fld>
            <a:endParaRPr lang="ru-RU"/>
          </a:p>
        </p:txBody>
      </p:sp>
      <p:sp>
        <p:nvSpPr>
          <p:cNvPr id="47106" name="Rectangle 2"/>
          <p:cNvSpPr>
            <a:spLocks noGrp="1" noChangeArrowheads="1"/>
          </p:cNvSpPr>
          <p:nvPr>
            <p:ph type="ctrTitle" idx="4294967295"/>
          </p:nvPr>
        </p:nvSpPr>
        <p:spPr>
          <a:xfrm>
            <a:off x="684213" y="260351"/>
            <a:ext cx="7459687" cy="454006"/>
          </a:xfrm>
        </p:spPr>
        <p:txBody>
          <a:bodyPr/>
          <a:lstStyle/>
          <a:p>
            <a:pPr algn="ctr" eaLnBrk="1" hangingPunct="1">
              <a:buNone/>
              <a:defRPr/>
            </a:pPr>
            <a:r>
              <a:rPr lang="ru-RU" sz="2800" i="1" dirty="0" smtClean="0">
                <a:solidFill>
                  <a:srgbClr val="3F032A"/>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cs typeface="Times New Roman" pitchFamily="18" charset="0"/>
              </a:rPr>
              <a:t>Бюджетный процесс</a:t>
            </a:r>
          </a:p>
        </p:txBody>
      </p:sp>
      <p:sp>
        <p:nvSpPr>
          <p:cNvPr id="20484" name="AutoShape 15"/>
          <p:cNvSpPr>
            <a:spLocks noChangeArrowheads="1"/>
          </p:cNvSpPr>
          <p:nvPr/>
        </p:nvSpPr>
        <p:spPr bwMode="auto">
          <a:xfrm>
            <a:off x="642910" y="928670"/>
            <a:ext cx="8064499" cy="576262"/>
          </a:xfrm>
          <a:prstGeom prst="flowChartProcess">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spcBef>
                <a:spcPct val="0"/>
              </a:spcBef>
              <a:buClrTx/>
              <a:buSzTx/>
              <a:buFontTx/>
              <a:buNone/>
            </a:pPr>
            <a:r>
              <a:rPr lang="ru-RU" sz="1800" dirty="0">
                <a:solidFill>
                  <a:schemeClr val="tx1"/>
                </a:solidFill>
                <a:effectLst/>
                <a:latin typeface="Arial" charset="0"/>
              </a:rPr>
              <a:t>Согласование оценки расходных полномочий в Министерстве </a:t>
            </a:r>
          </a:p>
          <a:p>
            <a:pPr algn="ctr">
              <a:spcBef>
                <a:spcPct val="0"/>
              </a:spcBef>
              <a:buClrTx/>
              <a:buSzTx/>
              <a:buFontTx/>
              <a:buNone/>
            </a:pPr>
            <a:r>
              <a:rPr lang="ru-RU" sz="1800" dirty="0">
                <a:solidFill>
                  <a:schemeClr val="tx1"/>
                </a:solidFill>
                <a:effectLst/>
                <a:latin typeface="Arial" charset="0"/>
              </a:rPr>
              <a:t>Финансов Свердловской области</a:t>
            </a:r>
          </a:p>
        </p:txBody>
      </p:sp>
      <p:sp>
        <p:nvSpPr>
          <p:cNvPr id="20485" name="Rectangle 20"/>
          <p:cNvSpPr>
            <a:spLocks noChangeArrowheads="1"/>
          </p:cNvSpPr>
          <p:nvPr/>
        </p:nvSpPr>
        <p:spPr bwMode="auto">
          <a:xfrm>
            <a:off x="714348" y="4071942"/>
            <a:ext cx="8208962" cy="5048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spcBef>
                <a:spcPct val="0"/>
              </a:spcBef>
              <a:buClrTx/>
              <a:buSzTx/>
              <a:buFontTx/>
              <a:buNone/>
            </a:pPr>
            <a:r>
              <a:rPr lang="ru-RU" sz="1800" dirty="0">
                <a:solidFill>
                  <a:schemeClr val="tx1"/>
                </a:solidFill>
                <a:effectLst/>
                <a:latin typeface="Arial" charset="0"/>
              </a:rPr>
              <a:t>Проведение публичных слушаний по бюджету</a:t>
            </a:r>
          </a:p>
        </p:txBody>
      </p:sp>
      <p:sp>
        <p:nvSpPr>
          <p:cNvPr id="20486" name="Rectangle 21"/>
          <p:cNvSpPr>
            <a:spLocks noChangeArrowheads="1"/>
          </p:cNvSpPr>
          <p:nvPr/>
        </p:nvSpPr>
        <p:spPr bwMode="auto">
          <a:xfrm>
            <a:off x="684213" y="4786321"/>
            <a:ext cx="8208962" cy="44290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spcBef>
                <a:spcPct val="0"/>
              </a:spcBef>
              <a:buClrTx/>
              <a:buSzTx/>
              <a:buFontTx/>
              <a:buNone/>
            </a:pPr>
            <a:r>
              <a:rPr lang="ru-RU" sz="1800" dirty="0">
                <a:solidFill>
                  <a:schemeClr val="tx1"/>
                </a:solidFill>
                <a:effectLst/>
                <a:latin typeface="Arial" charset="0"/>
              </a:rPr>
              <a:t>Принятие бюджета на Думе городского округа Нижняя Салда в </a:t>
            </a:r>
            <a:r>
              <a:rPr lang="en-US" sz="1800" dirty="0">
                <a:solidFill>
                  <a:schemeClr val="tx1"/>
                </a:solidFill>
                <a:effectLst/>
                <a:latin typeface="Arial" charset="0"/>
              </a:rPr>
              <a:t>I</a:t>
            </a:r>
            <a:r>
              <a:rPr lang="ru-RU" sz="1800" dirty="0">
                <a:solidFill>
                  <a:schemeClr val="tx1"/>
                </a:solidFill>
                <a:effectLst/>
                <a:latin typeface="Arial" charset="0"/>
              </a:rPr>
              <a:t> чтении</a:t>
            </a:r>
          </a:p>
          <a:p>
            <a:pPr algn="ctr">
              <a:spcBef>
                <a:spcPct val="0"/>
              </a:spcBef>
              <a:buClrTx/>
              <a:buSzTx/>
              <a:buFontTx/>
              <a:buNone/>
            </a:pPr>
            <a:endParaRPr lang="ru-RU" sz="1800" dirty="0">
              <a:effectLst/>
              <a:latin typeface="Arial" charset="0"/>
            </a:endParaRPr>
          </a:p>
        </p:txBody>
      </p:sp>
      <p:sp>
        <p:nvSpPr>
          <p:cNvPr id="20487" name="Rectangle 22"/>
          <p:cNvSpPr>
            <a:spLocks noChangeArrowheads="1"/>
          </p:cNvSpPr>
          <p:nvPr/>
        </p:nvSpPr>
        <p:spPr bwMode="auto">
          <a:xfrm>
            <a:off x="684213" y="2997200"/>
            <a:ext cx="8137525" cy="9366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spcBef>
                <a:spcPct val="0"/>
              </a:spcBef>
              <a:buClrTx/>
              <a:buSzTx/>
              <a:buFontTx/>
              <a:buNone/>
            </a:pPr>
            <a:r>
              <a:rPr lang="ru-RU" sz="1800" dirty="0">
                <a:solidFill>
                  <a:schemeClr val="tx1"/>
                </a:solidFill>
                <a:effectLst/>
                <a:latin typeface="Arial" charset="0"/>
              </a:rPr>
              <a:t>Направление проекта бюджета в Думу городского округа и </a:t>
            </a:r>
          </a:p>
          <a:p>
            <a:pPr algn="ctr">
              <a:spcBef>
                <a:spcPct val="0"/>
              </a:spcBef>
              <a:buClrTx/>
              <a:buSzTx/>
              <a:buFontTx/>
              <a:buNone/>
            </a:pPr>
            <a:r>
              <a:rPr lang="ru-RU" sz="1800" dirty="0">
                <a:solidFill>
                  <a:schemeClr val="tx1"/>
                </a:solidFill>
                <a:effectLst/>
                <a:latin typeface="Arial" charset="0"/>
              </a:rPr>
              <a:t>в Контрольно-ревизионную комиссию городского округа </a:t>
            </a:r>
          </a:p>
          <a:p>
            <a:pPr algn="ctr">
              <a:spcBef>
                <a:spcPct val="0"/>
              </a:spcBef>
              <a:buClrTx/>
              <a:buSzTx/>
              <a:buFontTx/>
              <a:buNone/>
            </a:pPr>
            <a:r>
              <a:rPr lang="ru-RU" sz="1800" dirty="0">
                <a:solidFill>
                  <a:schemeClr val="tx1"/>
                </a:solidFill>
                <a:effectLst/>
                <a:latin typeface="Arial" charset="0"/>
              </a:rPr>
              <a:t>Нижняя Салда</a:t>
            </a:r>
          </a:p>
        </p:txBody>
      </p:sp>
      <p:sp>
        <p:nvSpPr>
          <p:cNvPr id="20488" name="Rectangle 23"/>
          <p:cNvSpPr>
            <a:spLocks noChangeArrowheads="1"/>
          </p:cNvSpPr>
          <p:nvPr/>
        </p:nvSpPr>
        <p:spPr bwMode="auto">
          <a:xfrm>
            <a:off x="714348" y="2428868"/>
            <a:ext cx="8066087" cy="4318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spcBef>
                <a:spcPct val="0"/>
              </a:spcBef>
              <a:buClrTx/>
              <a:buSzTx/>
              <a:buFontTx/>
              <a:buNone/>
            </a:pPr>
            <a:r>
              <a:rPr lang="ru-RU" sz="1800" dirty="0">
                <a:solidFill>
                  <a:schemeClr val="tx1"/>
                </a:solidFill>
                <a:effectLst/>
                <a:latin typeface="Arial" charset="0"/>
              </a:rPr>
              <a:t>Проведение согласительных комиссий</a:t>
            </a:r>
          </a:p>
        </p:txBody>
      </p:sp>
      <p:sp>
        <p:nvSpPr>
          <p:cNvPr id="20489" name="AutoShape 24"/>
          <p:cNvSpPr>
            <a:spLocks noChangeArrowheads="1"/>
          </p:cNvSpPr>
          <p:nvPr/>
        </p:nvSpPr>
        <p:spPr bwMode="auto">
          <a:xfrm>
            <a:off x="611188" y="1643050"/>
            <a:ext cx="8137525" cy="571504"/>
          </a:xfrm>
          <a:prstGeom prst="flowChartProcess">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spcBef>
                <a:spcPct val="0"/>
              </a:spcBef>
              <a:buClrTx/>
              <a:buSzTx/>
              <a:buFontTx/>
              <a:buNone/>
            </a:pPr>
            <a:r>
              <a:rPr lang="ru-RU" sz="1800" dirty="0">
                <a:solidFill>
                  <a:schemeClr val="tx1"/>
                </a:solidFill>
                <a:effectLst/>
                <a:latin typeface="Arial" charset="0"/>
              </a:rPr>
              <a:t>Согласование расчетов с главными распорядителями</a:t>
            </a:r>
          </a:p>
          <a:p>
            <a:pPr algn="ctr">
              <a:spcBef>
                <a:spcPct val="0"/>
              </a:spcBef>
              <a:buClrTx/>
              <a:buSzTx/>
              <a:buFontTx/>
              <a:buNone/>
            </a:pPr>
            <a:r>
              <a:rPr lang="ru-RU" sz="1800" dirty="0">
                <a:solidFill>
                  <a:schemeClr val="tx1"/>
                </a:solidFill>
                <a:effectLst/>
                <a:latin typeface="Arial" charset="0"/>
              </a:rPr>
              <a:t>бюджетных средств</a:t>
            </a:r>
          </a:p>
        </p:txBody>
      </p:sp>
      <p:sp>
        <p:nvSpPr>
          <p:cNvPr id="20490" name="AutoShape 26"/>
          <p:cNvSpPr>
            <a:spLocks noChangeArrowheads="1"/>
          </p:cNvSpPr>
          <p:nvPr/>
        </p:nvSpPr>
        <p:spPr bwMode="auto">
          <a:xfrm>
            <a:off x="684213" y="5949950"/>
            <a:ext cx="8208962" cy="609600"/>
          </a:xfrm>
          <a:prstGeom prst="flowChartProcess">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spcBef>
                <a:spcPct val="0"/>
              </a:spcBef>
              <a:buClrTx/>
              <a:buSzTx/>
              <a:buFontTx/>
              <a:buNone/>
            </a:pPr>
            <a:r>
              <a:rPr lang="ru-RU" sz="1800" dirty="0">
                <a:solidFill>
                  <a:schemeClr val="tx1"/>
                </a:solidFill>
                <a:effectLst/>
                <a:latin typeface="Arial" charset="0"/>
              </a:rPr>
              <a:t>Исполнение бюджета городского округа Нижняя Салда</a:t>
            </a:r>
          </a:p>
        </p:txBody>
      </p:sp>
      <p:sp>
        <p:nvSpPr>
          <p:cNvPr id="20491" name="Rectangle 30"/>
          <p:cNvSpPr>
            <a:spLocks noChangeArrowheads="1"/>
          </p:cNvSpPr>
          <p:nvPr/>
        </p:nvSpPr>
        <p:spPr bwMode="auto">
          <a:xfrm>
            <a:off x="684213" y="5357826"/>
            <a:ext cx="8208962" cy="4476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spcBef>
                <a:spcPct val="0"/>
              </a:spcBef>
              <a:buClrTx/>
              <a:buSzTx/>
              <a:buFontTx/>
              <a:buNone/>
            </a:pPr>
            <a:r>
              <a:rPr lang="ru-RU" sz="1800" dirty="0">
                <a:solidFill>
                  <a:schemeClr val="tx1"/>
                </a:solidFill>
                <a:effectLst/>
                <a:latin typeface="Arial" charset="0"/>
              </a:rPr>
              <a:t>Принятие бюджета на Думе городского округа Нижняя Салда во 2 чтении</a:t>
            </a:r>
          </a:p>
          <a:p>
            <a:pPr algn="ctr">
              <a:spcBef>
                <a:spcPct val="0"/>
              </a:spcBef>
              <a:buClrTx/>
              <a:buSzTx/>
              <a:buFontTx/>
              <a:buNone/>
            </a:pPr>
            <a:endParaRPr lang="ru-RU" sz="1800" dirty="0">
              <a:effectLst/>
              <a:latin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Номер слайда 3"/>
          <p:cNvSpPr>
            <a:spLocks noGrp="1"/>
          </p:cNvSpPr>
          <p:nvPr>
            <p:ph type="sldNum" sz="quarter" idx="12"/>
          </p:nvPr>
        </p:nvSpPr>
        <p:spPr/>
        <p:txBody>
          <a:bodyPr/>
          <a:lstStyle/>
          <a:p>
            <a:pPr>
              <a:defRPr/>
            </a:pPr>
            <a:fld id="{D3417C32-A648-4A0E-9DD6-7777D645DE29}" type="slidenum">
              <a:rPr lang="ru-RU"/>
              <a:pPr>
                <a:defRPr/>
              </a:pPr>
              <a:t>8</a:t>
            </a:fld>
            <a:endParaRPr lang="ru-RU"/>
          </a:p>
        </p:txBody>
      </p:sp>
      <p:sp>
        <p:nvSpPr>
          <p:cNvPr id="21507" name="Rectangle 4"/>
          <p:cNvSpPr>
            <a:spLocks noChangeArrowheads="1"/>
          </p:cNvSpPr>
          <p:nvPr/>
        </p:nvSpPr>
        <p:spPr bwMode="auto">
          <a:xfrm>
            <a:off x="500034" y="214290"/>
            <a:ext cx="8224838" cy="946150"/>
          </a:xfrm>
          <a:prstGeom prst="rect">
            <a:avLst/>
          </a:prstGeom>
          <a:noFill/>
          <a:ln w="9525">
            <a:noFill/>
            <a:miter lim="800000"/>
            <a:headEnd/>
            <a:tailEnd/>
          </a:ln>
        </p:spPr>
        <p:txBody>
          <a:bodyPr anchor="ctr">
            <a:spAutoFit/>
          </a:bodyPr>
          <a:lstStyle/>
          <a:p>
            <a:pPr algn="ctr">
              <a:spcBef>
                <a:spcPct val="0"/>
              </a:spcBef>
              <a:buClrTx/>
              <a:buSzTx/>
              <a:buFontTx/>
              <a:buNone/>
            </a:pPr>
            <a:r>
              <a:rPr lang="ru-RU" sz="2800" b="1" i="1" dirty="0">
                <a:solidFill>
                  <a:srgbClr val="3F032A"/>
                </a:solidFill>
                <a:effectLst>
                  <a:outerShdw blurRad="38100" dist="38100" dir="2700000" algn="tl">
                    <a:srgbClr val="000000">
                      <a:alpha val="43137"/>
                    </a:srgbClr>
                  </a:outerShdw>
                </a:effectLst>
                <a:latin typeface="Times New Roman" pitchFamily="18" charset="0"/>
                <a:cs typeface="Times New Roman" pitchFamily="18" charset="0"/>
              </a:rPr>
              <a:t>Социально-экономические параметры городского округа Нижняя Салда </a:t>
            </a:r>
          </a:p>
        </p:txBody>
      </p:sp>
      <p:graphicFrame>
        <p:nvGraphicFramePr>
          <p:cNvPr id="8775" name="Group 583"/>
          <p:cNvGraphicFramePr>
            <a:graphicFrameLocks noGrp="1"/>
          </p:cNvGraphicFramePr>
          <p:nvPr/>
        </p:nvGraphicFramePr>
        <p:xfrm>
          <a:off x="214282" y="1214422"/>
          <a:ext cx="8639175" cy="4970463"/>
        </p:xfrm>
        <a:graphic>
          <a:graphicData uri="http://schemas.openxmlformats.org/drawingml/2006/table">
            <a:tbl>
              <a:tblPr/>
              <a:tblGrid>
                <a:gridCol w="3692039"/>
                <a:gridCol w="1033705"/>
                <a:gridCol w="1033706"/>
                <a:gridCol w="960451"/>
                <a:gridCol w="960451"/>
                <a:gridCol w="958823"/>
              </a:tblGrid>
              <a:tr h="10080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Показатели</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2016год</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2017 год</a:t>
                      </a:r>
                      <a:endParaRPr kumimoji="0" lang="ru-RU" sz="16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2018 год</a:t>
                      </a:r>
                      <a:endParaRPr kumimoji="0" lang="ru-RU" sz="16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2019год</a:t>
                      </a:r>
                      <a:endParaRPr kumimoji="0" lang="ru-RU" sz="16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t"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2020 год</a:t>
                      </a:r>
                      <a:endParaRPr kumimoji="0" lang="ru-RU" sz="16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71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Численность постоянного населения, чел.</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17670</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17672</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17685</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17695</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17710</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Объем произведенной продукции в фактических (отпускных) ценах, млн.руб.</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1543,4</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1506,3</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1512,5</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1527,6</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1542,8</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9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Объем инвестиций в основной капитал, млн.руб.</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111,1</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114,1</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119,7</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125,7</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132,3</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09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Средняя заработная плата , руб.</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26344</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26548</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27407 </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27407 </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27407 </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Уровень безработицы, %</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0,88</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0,85</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0,82</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0,82</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0,82</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47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Численность населения с денежными доходами ниже прожиточного минимума в % к численности населения муниципального образования </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6,5</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6,5</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6</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6</a:t>
                      </a:r>
                      <a:endParaRPr kumimoji="0" lang="ru-RU" sz="1600" b="1" i="0" u="none" strike="noStrike" cap="none" normalizeH="0" baseline="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ru-RU" sz="1600" b="1" i="0" u="none" strike="noStrike" cap="none" normalizeH="0" baseline="0" dirty="0" smtClean="0">
                        <a:ln>
                          <a:noFill/>
                        </a:ln>
                        <a:solidFill>
                          <a:schemeClr val="tx1"/>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p:cNvPr>
          <p:cNvSpPr/>
          <p:nvPr/>
        </p:nvSpPr>
        <p:spPr>
          <a:xfrm>
            <a:off x="457200" y="228600"/>
            <a:ext cx="8153400" cy="1323975"/>
          </a:xfrm>
          <a:prstGeom prst="rect">
            <a:avLst/>
          </a:prstGeom>
        </p:spPr>
        <p:txBody>
          <a:bodyPr>
            <a:spAutoFit/>
          </a:bodyPr>
          <a:lstStyle/>
          <a:p>
            <a:pPr algn="ctr" eaLnBrk="1" fontAlgn="auto" hangingPunct="1">
              <a:spcBef>
                <a:spcPts val="0"/>
              </a:spcBef>
              <a:spcAft>
                <a:spcPts val="0"/>
              </a:spcAft>
              <a:defRPr/>
            </a:pPr>
            <a:r>
              <a:rPr lang="ru-RU" sz="2800" b="1"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Информация об основных параметрах бюджета городского округа Нижняя Салда</a:t>
            </a:r>
            <a:r>
              <a:rPr lang="ru-RU" sz="2400" b="1"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2400" b="1"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400" b="1" i="1" dirty="0">
                <a:solidFill>
                  <a:srgbClr val="00421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на 2018 - 2020 годы</a:t>
            </a:r>
          </a:p>
        </p:txBody>
      </p:sp>
      <p:graphicFrame>
        <p:nvGraphicFramePr>
          <p:cNvPr id="10" name="Таблица 9">
            <a:extLst/>
          </p:cNvPr>
          <p:cNvGraphicFramePr>
            <a:graphicFrameLocks noGrp="1"/>
          </p:cNvGraphicFramePr>
          <p:nvPr/>
        </p:nvGraphicFramePr>
        <p:xfrm>
          <a:off x="457200" y="4876800"/>
          <a:ext cx="8458199" cy="1779590"/>
        </p:xfrm>
        <a:graphic>
          <a:graphicData uri="http://schemas.openxmlformats.org/drawingml/2006/table">
            <a:tbl>
              <a:tblPr/>
              <a:tblGrid>
                <a:gridCol w="3480007">
                  <a:extLst>
                    <a:ext uri="{9D8B030D-6E8A-4147-A177-3AD203B41FA5}">
                      <a16:colId xmlns:a16="http://schemas.microsoft.com/office/drawing/2014/main" xmlns="" val="20000"/>
                    </a:ext>
                  </a:extLst>
                </a:gridCol>
                <a:gridCol w="1527275">
                  <a:extLst>
                    <a:ext uri="{9D8B030D-6E8A-4147-A177-3AD203B41FA5}">
                      <a16:colId xmlns:a16="http://schemas.microsoft.com/office/drawing/2014/main" xmlns="" val="20001"/>
                    </a:ext>
                  </a:extLst>
                </a:gridCol>
                <a:gridCol w="1603640">
                  <a:extLst>
                    <a:ext uri="{9D8B030D-6E8A-4147-A177-3AD203B41FA5}">
                      <a16:colId xmlns:a16="http://schemas.microsoft.com/office/drawing/2014/main" xmlns="" val="20002"/>
                    </a:ext>
                  </a:extLst>
                </a:gridCol>
                <a:gridCol w="1847277">
                  <a:extLst>
                    <a:ext uri="{9D8B030D-6E8A-4147-A177-3AD203B41FA5}">
                      <a16:colId xmlns:a16="http://schemas.microsoft.com/office/drawing/2014/main" xmlns="" val="20003"/>
                    </a:ext>
                  </a:extLst>
                </a:gridCol>
              </a:tblGrid>
              <a:tr h="252103">
                <a:tc gridSpan="4">
                  <a:txBody>
                    <a:bodyPr/>
                    <a:lstStyle/>
                    <a:p>
                      <a:pPr algn="r" fontAlgn="b"/>
                      <a:r>
                        <a:rPr lang="ru-RU" sz="1600" b="0" i="0" u="none" strike="noStrike" dirty="0">
                          <a:solidFill>
                            <a:srgbClr val="00421E"/>
                          </a:solidFill>
                          <a:effectLst/>
                          <a:latin typeface="Times New Roman" pitchFamily="18" charset="0"/>
                          <a:cs typeface="Times New Roman" pitchFamily="18" charset="0"/>
                        </a:rPr>
                        <a:t>ТЫС.РУБ.</a:t>
                      </a:r>
                    </a:p>
                  </a:txBody>
                  <a:tcPr marL="8263" marR="8263" marT="8263" marB="0" anchor="b">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617862">
                <a:tc>
                  <a:txBody>
                    <a:bodyPr/>
                    <a:lstStyle/>
                    <a:p>
                      <a:pPr algn="l" fontAlgn="ctr"/>
                      <a:endParaRPr lang="ru-RU" sz="1600" b="0" i="0" u="none" strike="noStrike" dirty="0">
                        <a:solidFill>
                          <a:srgbClr val="000000"/>
                        </a:solidFill>
                        <a:effectLst/>
                        <a:latin typeface="Times New Roman" pitchFamily="18" charset="0"/>
                        <a:cs typeface="Times New Roman" pitchFamily="18" charset="0"/>
                      </a:endParaRPr>
                    </a:p>
                  </a:txBody>
                  <a:tcPr marL="8263" marR="8263" marT="8263"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ru-RU" sz="2000" b="1" i="0" u="none" strike="noStrike" dirty="0">
                          <a:solidFill>
                            <a:srgbClr val="00421E"/>
                          </a:solidFill>
                          <a:effectLst/>
                          <a:latin typeface="Times New Roman" pitchFamily="18" charset="0"/>
                          <a:cs typeface="Times New Roman" pitchFamily="18" charset="0"/>
                        </a:rPr>
                        <a:t>2018 </a:t>
                      </a:r>
                      <a:r>
                        <a:rPr lang="ru-RU" sz="2000" b="1" i="0" u="none" strike="noStrike" dirty="0" smtClean="0">
                          <a:solidFill>
                            <a:srgbClr val="00421E"/>
                          </a:solidFill>
                          <a:effectLst/>
                          <a:latin typeface="Times New Roman" pitchFamily="18" charset="0"/>
                          <a:cs typeface="Times New Roman" pitchFamily="18" charset="0"/>
                        </a:rPr>
                        <a:t>год</a:t>
                      </a:r>
                      <a:endParaRPr lang="ru-RU" sz="2000" b="1" i="0" u="none" strike="noStrike" dirty="0">
                        <a:solidFill>
                          <a:srgbClr val="00421E"/>
                        </a:solidFill>
                        <a:effectLst/>
                        <a:latin typeface="Times New Roman" pitchFamily="18" charset="0"/>
                        <a:cs typeface="Times New Roman" pitchFamily="18" charset="0"/>
                      </a:endParaRPr>
                    </a:p>
                  </a:txBody>
                  <a:tcPr marL="8263" marR="8263" marT="82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2000" b="1" i="0" u="none" strike="noStrike" dirty="0" smtClean="0">
                          <a:solidFill>
                            <a:srgbClr val="00421E"/>
                          </a:solidFill>
                          <a:effectLst/>
                          <a:latin typeface="Times New Roman" pitchFamily="18" charset="0"/>
                          <a:cs typeface="Times New Roman" pitchFamily="18" charset="0"/>
                        </a:rPr>
                        <a:t>2019 </a:t>
                      </a:r>
                      <a:r>
                        <a:rPr lang="ru-RU" sz="2000" b="1" i="0" u="none" strike="noStrike" dirty="0">
                          <a:solidFill>
                            <a:srgbClr val="00421E"/>
                          </a:solidFill>
                          <a:effectLst/>
                          <a:latin typeface="Times New Roman" pitchFamily="18" charset="0"/>
                          <a:cs typeface="Times New Roman" pitchFamily="18" charset="0"/>
                        </a:rPr>
                        <a:t>год</a:t>
                      </a:r>
                    </a:p>
                    <a:p>
                      <a:pPr algn="ctr" fontAlgn="ctr"/>
                      <a:r>
                        <a:rPr lang="ru-RU" sz="2000" b="1" i="0" u="none" strike="noStrike" dirty="0">
                          <a:solidFill>
                            <a:srgbClr val="00421E"/>
                          </a:solidFill>
                          <a:effectLst/>
                          <a:latin typeface="Times New Roman" pitchFamily="18" charset="0"/>
                          <a:cs typeface="Times New Roman" pitchFamily="18" charset="0"/>
                        </a:rPr>
                        <a:t> </a:t>
                      </a:r>
                    </a:p>
                  </a:txBody>
                  <a:tcPr marL="8263" marR="8263" marT="82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2000" b="1" i="0" u="none" strike="noStrike" dirty="0">
                          <a:solidFill>
                            <a:srgbClr val="00421E"/>
                          </a:solidFill>
                          <a:effectLst/>
                          <a:latin typeface="Times New Roman" pitchFamily="18" charset="0"/>
                          <a:cs typeface="Times New Roman" pitchFamily="18" charset="0"/>
                        </a:rPr>
                        <a:t>2020 год      </a:t>
                      </a:r>
                    </a:p>
                    <a:p>
                      <a:pPr algn="ctr" fontAlgn="ctr"/>
                      <a:r>
                        <a:rPr lang="ru-RU" sz="2000" b="1" i="0" u="none" strike="noStrike" dirty="0">
                          <a:solidFill>
                            <a:srgbClr val="00421E"/>
                          </a:solidFill>
                          <a:effectLst/>
                          <a:latin typeface="Times New Roman" pitchFamily="18" charset="0"/>
                          <a:cs typeface="Times New Roman" pitchFamily="18" charset="0"/>
                        </a:rPr>
                        <a:t> </a:t>
                      </a:r>
                    </a:p>
                  </a:txBody>
                  <a:tcPr marL="8263" marR="8263" marT="826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18753">
                <a:tc>
                  <a:txBody>
                    <a:bodyPr/>
                    <a:lstStyle/>
                    <a:p>
                      <a:pPr algn="l" fontAlgn="ctr"/>
                      <a:r>
                        <a:rPr lang="ru-RU" sz="2000" b="1" i="0" u="none" strike="noStrike" dirty="0">
                          <a:solidFill>
                            <a:srgbClr val="00421E"/>
                          </a:solidFill>
                          <a:effectLst/>
                          <a:latin typeface="Times New Roman" pitchFamily="18" charset="0"/>
                          <a:cs typeface="Times New Roman" pitchFamily="18" charset="0"/>
                        </a:rPr>
                        <a:t>Доходы бюджета</a:t>
                      </a:r>
                    </a:p>
                  </a:txBody>
                  <a:tcPr marL="8263" marR="8263" marT="82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600" b="1" i="0" u="none" strike="noStrike">
                          <a:solidFill>
                            <a:srgbClr val="00421E"/>
                          </a:solidFill>
                          <a:effectLst/>
                          <a:latin typeface="Times New Roman" pitchFamily="18" charset="0"/>
                          <a:cs typeface="Times New Roman" pitchFamily="18" charset="0"/>
                        </a:rPr>
                        <a:t>529 094,90</a:t>
                      </a:r>
                    </a:p>
                  </a:txBody>
                  <a:tcPr marL="8263" marR="8263" marT="8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600" b="1" i="0" u="none" strike="noStrike" dirty="0" smtClean="0">
                          <a:solidFill>
                            <a:srgbClr val="00421E"/>
                          </a:solidFill>
                          <a:effectLst/>
                          <a:latin typeface="Times New Roman" pitchFamily="18" charset="0"/>
                          <a:cs typeface="Times New Roman" pitchFamily="18" charset="0"/>
                        </a:rPr>
                        <a:t>447 229,20</a:t>
                      </a:r>
                      <a:endParaRPr lang="ru-RU" sz="1600" b="1" i="0" u="none" strike="noStrike" dirty="0">
                        <a:solidFill>
                          <a:srgbClr val="00421E"/>
                        </a:solidFill>
                        <a:effectLst/>
                        <a:latin typeface="Times New Roman" pitchFamily="18" charset="0"/>
                        <a:cs typeface="Times New Roman" pitchFamily="18" charset="0"/>
                      </a:endParaRPr>
                    </a:p>
                  </a:txBody>
                  <a:tcPr marL="8263" marR="8263" marT="8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600" b="1" i="0" u="none" strike="noStrike" dirty="0" smtClean="0">
                          <a:solidFill>
                            <a:srgbClr val="00421E"/>
                          </a:solidFill>
                          <a:effectLst/>
                          <a:latin typeface="Times New Roman" pitchFamily="18" charset="0"/>
                          <a:cs typeface="Times New Roman" pitchFamily="18" charset="0"/>
                        </a:rPr>
                        <a:t>451 890,50</a:t>
                      </a:r>
                      <a:endParaRPr lang="ru-RU" sz="1600" b="1" i="0" u="none" strike="noStrike" dirty="0">
                        <a:solidFill>
                          <a:srgbClr val="00421E"/>
                        </a:solidFill>
                        <a:effectLst/>
                        <a:latin typeface="Times New Roman" pitchFamily="18" charset="0"/>
                        <a:cs typeface="Times New Roman" pitchFamily="18" charset="0"/>
                      </a:endParaRPr>
                    </a:p>
                  </a:txBody>
                  <a:tcPr marL="8263" marR="8263" marT="82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38768">
                <a:tc>
                  <a:txBody>
                    <a:bodyPr/>
                    <a:lstStyle/>
                    <a:p>
                      <a:pPr algn="l" fontAlgn="ctr"/>
                      <a:r>
                        <a:rPr lang="ru-RU" sz="2000" b="1" i="0" u="none" strike="noStrike" dirty="0">
                          <a:solidFill>
                            <a:srgbClr val="00421E"/>
                          </a:solidFill>
                          <a:effectLst/>
                          <a:latin typeface="Times New Roman" pitchFamily="18" charset="0"/>
                          <a:cs typeface="Times New Roman" pitchFamily="18" charset="0"/>
                        </a:rPr>
                        <a:t>Расходы бюджета </a:t>
                      </a:r>
                    </a:p>
                  </a:txBody>
                  <a:tcPr marL="8263" marR="8263" marT="826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600" b="1" i="0" u="none" strike="noStrike" dirty="0">
                          <a:solidFill>
                            <a:srgbClr val="00421E"/>
                          </a:solidFill>
                          <a:effectLst/>
                          <a:latin typeface="Times New Roman" pitchFamily="18" charset="0"/>
                          <a:cs typeface="Times New Roman" pitchFamily="18" charset="0"/>
                        </a:rPr>
                        <a:t>565</a:t>
                      </a:r>
                      <a:r>
                        <a:rPr lang="ru-RU" sz="1600" b="1" i="0" u="none" strike="noStrike" baseline="0" dirty="0">
                          <a:solidFill>
                            <a:srgbClr val="00421E"/>
                          </a:solidFill>
                          <a:effectLst/>
                          <a:latin typeface="Times New Roman" pitchFamily="18" charset="0"/>
                          <a:cs typeface="Times New Roman" pitchFamily="18" charset="0"/>
                        </a:rPr>
                        <a:t> 661,30</a:t>
                      </a:r>
                      <a:endParaRPr lang="ru-RU" sz="1600" b="1" i="0" u="none" strike="noStrike" dirty="0">
                        <a:solidFill>
                          <a:srgbClr val="00421E"/>
                        </a:solidFill>
                        <a:effectLst/>
                        <a:latin typeface="Times New Roman" pitchFamily="18" charset="0"/>
                        <a:cs typeface="Times New Roman" pitchFamily="18" charset="0"/>
                      </a:endParaRPr>
                    </a:p>
                  </a:txBody>
                  <a:tcPr marL="8263" marR="8263" marT="8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600" b="1" i="0" u="none" strike="noStrike" dirty="0" smtClean="0">
                          <a:solidFill>
                            <a:srgbClr val="00421E"/>
                          </a:solidFill>
                          <a:effectLst/>
                          <a:latin typeface="Times New Roman" pitchFamily="18" charset="0"/>
                          <a:cs typeface="Times New Roman" pitchFamily="18" charset="0"/>
                        </a:rPr>
                        <a:t>454 229,20</a:t>
                      </a:r>
                      <a:endParaRPr lang="ru-RU" sz="1600" b="1" i="0" u="none" strike="noStrike" dirty="0">
                        <a:solidFill>
                          <a:srgbClr val="00421E"/>
                        </a:solidFill>
                        <a:effectLst/>
                        <a:latin typeface="Times New Roman" pitchFamily="18" charset="0"/>
                        <a:cs typeface="Times New Roman" pitchFamily="18" charset="0"/>
                      </a:endParaRPr>
                    </a:p>
                  </a:txBody>
                  <a:tcPr marL="8263" marR="8263" marT="8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600" b="1" i="0" u="none" strike="noStrike" dirty="0" smtClean="0">
                          <a:solidFill>
                            <a:srgbClr val="00421E"/>
                          </a:solidFill>
                          <a:effectLst/>
                          <a:latin typeface="Times New Roman" pitchFamily="18" charset="0"/>
                          <a:cs typeface="Times New Roman" pitchFamily="18" charset="0"/>
                        </a:rPr>
                        <a:t>458 890,50</a:t>
                      </a:r>
                      <a:endParaRPr lang="ru-RU" sz="1600" b="1" i="0" u="none" strike="noStrike" dirty="0">
                        <a:solidFill>
                          <a:srgbClr val="00421E"/>
                        </a:solidFill>
                        <a:effectLst/>
                        <a:latin typeface="Times New Roman" pitchFamily="18" charset="0"/>
                        <a:cs typeface="Times New Roman" pitchFamily="18" charset="0"/>
                      </a:endParaRPr>
                    </a:p>
                  </a:txBody>
                  <a:tcPr marL="8263" marR="8263" marT="82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52103">
                <a:tc>
                  <a:txBody>
                    <a:bodyPr/>
                    <a:lstStyle/>
                    <a:p>
                      <a:pPr algn="l" fontAlgn="b"/>
                      <a:r>
                        <a:rPr lang="ru-RU" sz="1600" b="1" i="0" u="none" strike="noStrike" dirty="0">
                          <a:solidFill>
                            <a:srgbClr val="00421E"/>
                          </a:solidFill>
                          <a:effectLst/>
                          <a:latin typeface="Times New Roman" pitchFamily="18" charset="0"/>
                          <a:cs typeface="Times New Roman" pitchFamily="18" charset="0"/>
                        </a:rPr>
                        <a:t>Дефицит (-),профицит (+) бюджета</a:t>
                      </a:r>
                    </a:p>
                  </a:txBody>
                  <a:tcPr marL="8263" marR="8263" marT="826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600" b="1" i="0" u="none" strike="noStrike" dirty="0">
                          <a:solidFill>
                            <a:srgbClr val="00421E"/>
                          </a:solidFill>
                          <a:effectLst/>
                          <a:latin typeface="Times New Roman" pitchFamily="18" charset="0"/>
                          <a:cs typeface="Times New Roman" pitchFamily="18" charset="0"/>
                        </a:rPr>
                        <a:t>-36 566,40</a:t>
                      </a:r>
                    </a:p>
                  </a:txBody>
                  <a:tcPr marL="8263" marR="8263" marT="8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600" b="1" i="0" u="none" strike="noStrike" dirty="0">
                          <a:solidFill>
                            <a:srgbClr val="00421E"/>
                          </a:solidFill>
                          <a:effectLst/>
                          <a:latin typeface="Times New Roman" pitchFamily="18" charset="0"/>
                          <a:cs typeface="Times New Roman" pitchFamily="18" charset="0"/>
                        </a:rPr>
                        <a:t>-7 000,00</a:t>
                      </a:r>
                    </a:p>
                  </a:txBody>
                  <a:tcPr marL="8263" marR="8263" marT="82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600" b="1" i="0" u="none" strike="noStrike" dirty="0">
                          <a:solidFill>
                            <a:srgbClr val="00421E"/>
                          </a:solidFill>
                          <a:effectLst/>
                          <a:latin typeface="Times New Roman" pitchFamily="18" charset="0"/>
                          <a:cs typeface="Times New Roman" pitchFamily="18" charset="0"/>
                        </a:rPr>
                        <a:t>-7 000,00</a:t>
                      </a:r>
                    </a:p>
                  </a:txBody>
                  <a:tcPr marL="8263" marR="8263" marT="8263"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graphicFrame>
        <p:nvGraphicFramePr>
          <p:cNvPr id="57376" name="Диаграмма 12"/>
          <p:cNvGraphicFramePr>
            <a:graphicFrameLocks/>
          </p:cNvGraphicFramePr>
          <p:nvPr/>
        </p:nvGraphicFramePr>
        <p:xfrm>
          <a:off x="254000" y="1092200"/>
          <a:ext cx="9931400" cy="3835400"/>
        </p:xfrm>
        <a:graphic>
          <a:graphicData uri="http://schemas.openxmlformats.org/presentationml/2006/ole">
            <mc:AlternateContent xmlns:mc="http://schemas.openxmlformats.org/markup-compatibility/2006">
              <mc:Choice xmlns:v="urn:schemas-microsoft-com:vml" Requires="v">
                <p:oleObj spid="_x0000_s57380" r:id="rId3" imgW="9931245" imgH="3834716" progId="">
                  <p:embed/>
                </p:oleObj>
              </mc:Choice>
              <mc:Fallback>
                <p:oleObj r:id="rId3" imgW="9931245" imgH="3834716" progId="">
                  <p:embed/>
                  <p:pic>
                    <p:nvPicPr>
                      <p:cNvPr id="0" name="Picture 3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1092200"/>
                        <a:ext cx="9931400" cy="383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theme/theme1.xml><?xml version="1.0" encoding="utf-8"?>
<a:theme xmlns:a="http://schemas.openxmlformats.org/drawingml/2006/main" name="20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20_Воздушный поток">
      <a:majorFont>
        <a:latin typeface=""/>
        <a:ea typeface=""/>
        <a:cs typeface=""/>
      </a:majorFont>
      <a:minorFont>
        <a:latin typeface=""/>
        <a:ea typeface=""/>
        <a:cs typeface=""/>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60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60_Воздушный поток">
      <a:majorFont>
        <a:latin typeface=""/>
        <a:ea typeface=""/>
        <a:cs typeface=""/>
      </a:majorFont>
      <a:minorFont>
        <a:latin typeface=""/>
        <a:ea typeface=""/>
        <a:cs typeface=""/>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61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61_Воздушный поток">
      <a:majorFont>
        <a:latin typeface=""/>
        <a:ea typeface=""/>
        <a:cs typeface=""/>
      </a:majorFont>
      <a:minorFont>
        <a:latin typeface=""/>
        <a:ea typeface=""/>
        <a:cs typeface=""/>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62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62_Воздушный поток">
      <a:majorFont>
        <a:latin typeface=""/>
        <a:ea typeface=""/>
        <a:cs typeface=""/>
      </a:majorFont>
      <a:minorFont>
        <a:latin typeface=""/>
        <a:ea typeface=""/>
        <a:cs typeface=""/>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63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63_Воздушный поток">
      <a:majorFont>
        <a:latin typeface=""/>
        <a:ea typeface=""/>
        <a:cs typeface=""/>
      </a:majorFont>
      <a:minorFont>
        <a:latin typeface=""/>
        <a:ea typeface=""/>
        <a:cs typeface=""/>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6.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2.xml><?xml version="1.0" encoding="utf-8"?>
<a:themeOverride xmlns:a="http://schemas.openxmlformats.org/drawingml/2006/main">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3.xml><?xml version="1.0" encoding="utf-8"?>
<a:themeOverride xmlns:a="http://schemas.openxmlformats.org/drawingml/2006/main">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4.xml><?xml version="1.0" encoding="utf-8"?>
<a:themeOverride xmlns:a="http://schemas.openxmlformats.org/drawingml/2006/main">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5.xml><?xml version="1.0" encoding="utf-8"?>
<a:themeOverride xmlns:a="http://schemas.openxmlformats.org/drawingml/2006/main">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6.xml><?xml version="1.0" encoding="utf-8"?>
<a:themeOverride xmlns:a="http://schemas.openxmlformats.org/drawingml/2006/main">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docProps/app.xml><?xml version="1.0" encoding="utf-8"?>
<Properties xmlns="http://schemas.openxmlformats.org/officeDocument/2006/extended-properties" xmlns:vt="http://schemas.openxmlformats.org/officeDocument/2006/docPropsVTypes">
  <Template>Slipstream</Template>
  <TotalTime>10705</TotalTime>
  <Words>2859</Words>
  <Application>Microsoft Office PowerPoint</Application>
  <PresentationFormat>Экран (4:3)</PresentationFormat>
  <Paragraphs>670</Paragraphs>
  <Slides>54</Slides>
  <Notes>11</Notes>
  <HiddenSlides>0</HiddenSlides>
  <MMClips>0</MMClips>
  <ScaleCrop>false</ScaleCrop>
  <HeadingPairs>
    <vt:vector size="6" baseType="variant">
      <vt:variant>
        <vt:lpstr>Тема</vt:lpstr>
      </vt:variant>
      <vt:variant>
        <vt:i4>5</vt:i4>
      </vt:variant>
      <vt:variant>
        <vt:lpstr>Внедренные серверы OLE</vt:lpstr>
      </vt:variant>
      <vt:variant>
        <vt:i4>1</vt:i4>
      </vt:variant>
      <vt:variant>
        <vt:lpstr>Заголовки слайдов</vt:lpstr>
      </vt:variant>
      <vt:variant>
        <vt:i4>54</vt:i4>
      </vt:variant>
    </vt:vector>
  </HeadingPairs>
  <TitlesOfParts>
    <vt:vector size="60" baseType="lpstr">
      <vt:lpstr>20_Воздушный поток</vt:lpstr>
      <vt:lpstr>60_Воздушный поток</vt:lpstr>
      <vt:lpstr>61_Воздушный поток</vt:lpstr>
      <vt:lpstr>62_Воздушный поток</vt:lpstr>
      <vt:lpstr>63_Воздушный поток</vt:lpstr>
      <vt:lpstr>Изображение</vt:lpstr>
      <vt:lpstr>Бюджет  городского округа Нижняя Салда  на 2018 год и плановый период  2019 и 2020 годов  </vt:lpstr>
      <vt:lpstr>Презентация PowerPoint</vt:lpstr>
      <vt:lpstr>Презентация PowerPoint</vt:lpstr>
      <vt:lpstr>Основные понятия</vt:lpstr>
      <vt:lpstr>Презентация PowerPoint</vt:lpstr>
      <vt:lpstr>Основы составления проекта бюджета городского округа Нижняя Салда</vt:lpstr>
      <vt:lpstr>Бюджетный процесс</vt:lpstr>
      <vt:lpstr>Презентация PowerPoint</vt:lpstr>
      <vt:lpstr>Презентация PowerPoint</vt:lpstr>
      <vt:lpstr>Презентация PowerPoint</vt:lpstr>
      <vt:lpstr>Структура  доходов бюджета  городского округа Нижняя Салда  по проекту на 2018 год, %</vt:lpstr>
      <vt:lpstr>Налоговые доходы бюджета  городского округа Нижняя Салда  на 2018 год, тыс. руб.</vt:lpstr>
      <vt:lpstr>Структура налоговых доходов бюджета  городского округа Нижняя Салда  на 2018 год, тыс. руб., %</vt:lpstr>
      <vt:lpstr>Презентация PowerPoint</vt:lpstr>
      <vt:lpstr>Структура неналоговых доходов бюджета   городского округа Нижняя Салда на 2018 год, тыс. руб., %</vt:lpstr>
      <vt:lpstr>Структура безвозмездных поступлений от других бюджетов бюджетной системы РФ в бюджет городского округа Нижняя Салда  на 2018 год, тыс. руб., % </vt:lpstr>
      <vt:lpstr>Презентация PowerPoint</vt:lpstr>
      <vt:lpstr>Презентация PowerPoint</vt:lpstr>
      <vt:lpstr>Безвозмездные поступления на 2019 и 2020 годы</vt:lpstr>
      <vt:lpstr>Презентация PowerPoint</vt:lpstr>
      <vt:lpstr>Расходы бюджета   городского округа Нижняя Салда на 2018 год, тыс. руб. </vt:lpstr>
      <vt:lpstr>Расходы бюджета   городского округа Нижняя Салда на 2019 и 2020 годы, тыс. руб. </vt:lpstr>
      <vt:lpstr>Презентация PowerPoint</vt:lpstr>
      <vt:lpstr>Раздел 0100 Общегосударственные вопросы          В целом по разделу предусмотрены бюджетные ассигнования на 2018 год –  45 646,0 тыс. руб.  Раздел включает: 0102 Функционирование высшего должностного лица субъекта Российской Федерации и муниципального образования - 1 572 450 руб.   0103  Функционирование законодательных (представительных) органов государственной власти и представительных органов муниципальных образований (содержание и обеспечение деятельности аппарата Думы городского округа  и председателя)–   1 622 052 руб.   0104 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 (содержание и обеспечение деятельности администрации городского округа) – 26 248 159 руб.,   0105 Судебная система -134 400 руб. на составление списков кандидатов в присяжные заседатели федеральных судов,   0106 Обеспечение деятельности финансовых, налоговых и таможенных органов и органов финансового (финансово-бюджетного) надзора (ФУ и КРК) -6 406 561,00 руб.,     0111 Резервные фонды -100 000 руб.     </vt:lpstr>
      <vt:lpstr>       0113 Другие общегосударственные вопросы          В целом по данному подразделу предусмотрены бюджетные ассигнования на 2018 год –    9 562 337 руб. в т.ч. субвенции из областного бюджета составляют 347 400 руб., и направляются на: -осуществление государственного полномочия  по  создание административных комиссий и по определению перечня должностных лиц, уполномоченных составлять протоколы об административных правонарушениях, предусмотренных законом Свердловской области в сумме  - 106 500 руб.,  - осуществление государственных полномочий органами местного самоуправления по хранению, комплектованию, учету и использованию архивных документов, относящихся к государственной собственности Свердловской области - 241 000 руб,         По подразделу 0113 предусмотрено финансирование 2 муниципальных программ. Муниципальная программа «Повышение эффективности управления муниципальной собственностью городского округа Нижняя Салда до 2020 года» На реализацию  данной программы предусмотрены бюджетные ассигнования на 2018 год- 920 945 руб.,        По данной программе большая часть расходов (80%) направлены на содержание  муниципального имущества (Ленина 26, Строителей 21а,34, Фрунзе 137,137а, Ломоносова11-3,40, Парижской коммуны 4),  а также на  финансирование мероприятий по проведению технической инвентаризации и постановки на кадастровый учет муниципального имущества Муниципальная программа "Общегосударственные вопросы"      На реализацию  данной программы предусмотрены бюджетные ассигнования на 2018 год –    8 641 392 руб., в том числе субвенции из областного бюджета -347 400 руб, на создание административных комиссий и хранение и комплектование архивных документов.       По данной программе предусматривается расходы на пенсионное обеспечение муниципальных служащих,  на обеспечение деятельности подведомственных учреждений: МКУ "Архив городского округа Нижняя Салда", МКУ "Служба муниципального заказа".     </vt:lpstr>
      <vt:lpstr>    Раздел 0203 Мобилизационная и вневойсковая подготовка       По данному подразделу предусмотрены бюджетные ассигнования на осуществление первичного воинского учета на территориях, где отсутствуют военные комиссариаты –  673 000,00 руб.     Подраздел финансируется за счет субвенций городскому округу из федерального бюджета.   Раздел 0300 Национальная безопасность и правоохранительная деятельность          В целом по разделу предусмотрены бюджетные ассигнования на 2018 год –  7 510 833,00 руб. Раздел финансируется за счет собственных средств, поступления из вышестоящих бюджетов не предусматриваются. Все расходы – программные.   0309 Защита населения и территории от чрезвычайных ситуаций природного и техногенного характера, гражданская оборона       В целом по подразделу предусмотрены бюджетные ассигнования на 2018год –   6 550 130,00 руб.( в том числе на содержание МКУ– 5 905 149 руб.), в рамках муниципальной программы «Развитие гражданской обороны, защиты населения и территории городского округа Нижняя Салда от чрезвычайных ситуаций природного и техногенного характера, обеспечение пожарной безопасности и безопасности людей на водных объектах на 2014-2020 годы» и ее подпрограмма «Гражданская оборона и предупреждение чрезвычайных ситуаций на территории городского округа Нижняя Салда на 2014-2020 годы».     </vt:lpstr>
      <vt:lpstr>     0310 Обеспечение пожарной безопасности       По подразделу предусмотрены бюджетные ассигнования для реализации на 2018 год –  572 703 руб., в рамках  муниципальной программы  «Развитие гражданской обороны, защиты населения и территории городского округа Нижняя Салда от чрезвычайных ситуаций природного и техногенного характера, обеспечение пожарной безопасности и безопасности людей на водных объектах на 2014-2020 годы» и ее подпрограммы «Обеспечение первичных мер пожарной безопасности на территории городского округа Нижняя Салда»      0314 Другие вопросы в области национальной безопасности и правоохранительной деятельности      В целом по данному подразделу предусмотрены бюджетные ассигнования на 2018 год – 388 000 руб. Все расходы за счет средств местного бюджета.     Расходы запланированы в рамках реализации двух муниципальных  программ :   - Муниципальная программа "Профилактика правонарушений в городском округе Нижняя Салда до 2020 года"  По данной программе   предусмотрены бюджетные ассигнования на  2018год – 228 000руб.   на установку средств видеонаблюдения . - Муниципальная программа «Гармонизация межнациональных отношений, профилактика экстремизма и терроризма на территории городского округа Нижняя Салда на 2015- 2020 годы"  По данной программе   предусмотрены бюджетные ассигнования на  2018 год – 160 000руб., на установку домофонов в образовательных учреждениях.</vt:lpstr>
      <vt:lpstr> Раздел 0400 Национальная экономика </vt:lpstr>
      <vt:lpstr> 0405 Сельское хозяйство и рыболовство   По данному подразделу предусмотрены бюджетные ассигнования на 2018 год – 468 900руб.,     в том числе субвенции из областного бюджета на осуществление государственного полномочия Свердловской области по организации проведения мероприятий по отлову и содержанию безнадзорных собак– 409 900руб.  Средства местного бюджета в сумме  59 000руб. предусмотрены на оказание финансовой поддержки  крестьянским (фермерским) хозяйствам, личным подсобным хозяйствам городского округа Нижняя Салда.  0406 Водное хозяйство  Расходы в размере 1 841 200 руб. запланированы в рамках муниципальной программы «Обеспечение рационального и безопасного природопользования на территории городского округа Нижняя Салда до 2020 года» подпрограммы «Развитие водохозяйственного комплекса в городском округе Нижняя Салда на 2014-2020 годы» на обслуживание гидроузла.  В 2018 году предусмотрены бюджетные ассигнования для софинансирования  расходов по   капитальному ремонту гидроузла в сумме 1 100 000 руб.    </vt:lpstr>
      <vt:lpstr> 0407 Лесное хозяйство  Расходы запланированы в размере    67 000 руб. в рамках муниципальной  программы городского округа Нижняя Салда «Обеспечение рационального и безопасного природопользования на территории городского округа Нижняя Салда до 2020 года» подпрограммы "Организация использования и охраны лесов городского округа Нижняя Салда» на выполнение работ по противопожарной опашке минеральной полосой городских лесов.  0408 Транспорт   Расходы в размере 380 000 руб. запланированы в рамках муниципальной  программы городского округа Нижняя Салда «Развитие транспорта и  дорожного хозяйства городского округа Нижняя Салда  до 2020 года» на предоставление субсидий перевозчикам для возмещение части затрат, связанных с оказанием транспортных услуг населению городского округа.     </vt:lpstr>
      <vt:lpstr> 0409 Дорожное хозяйство (дорожные фонды) По данному подразделу предусмотрены бюджетные ассигнования на 2018 год – 34 272 000 руб., на реализацию муниципальной  программы городского округа Нижняя Салда «Развитие транспорта и  дорожного хозяйства городского округа Нижняя Салда  до 2031 года» и ее двух подпрограмм.  Подпрограмма Развитие дорожного хозяйства в городском округе Нижняя Салда на 2014-2031годы По данной подпрограмме предусмотрены бюджетные ассигнования на 2018 год – 28 328 633 руб. и запланировано финансирование следующих  мероприятий: - содержание дорог – 6 580 000 руб.; - капитальный  ремонт  ул. Ломоносова - 11 000 000 руб.; -  капитальный ремонт ул.Строителей - 5 400 000 руб.;  - обследование автомобильного моста через р.Салда –  2 700 000руб.; - ремонт тротуаров – 800 000  руб.; - разработка проектно- сметной документации на капитальный ремонт ул. Парижской Коммуны  - 1 500 000 руб.   </vt:lpstr>
      <vt:lpstr>       Подпрограмма «Повышение безопасности дорожного движения на территории городского округа Нижняя Салда до 2031 года» предусмотрены бюджетные ассигнования на 2018 год – 5 943 367 руб., на финансирование мероприятий по  приведению в соответствие с национальными стандартами улично-дорожной сети в городском округе Нижняя Салда:  обустройство пешеходных переходов и подходов к ним, установка светофоров у пешеходных переходов, освещение пешеходных переходов, установка ограждений, искусственных дорожных неровностей, разметка. </vt:lpstr>
      <vt:lpstr>      0410 Связь и информатика   По данному подразделу предусмотрены бюджетные ассигнования на 590 000 руб.,  Расходы запланированы в рамках муниципальной программы «Информационное общество городского округа Нижняя Салда на 2014-2020 годы» по двум подпрограммам на финансирование мероприятий по защите информации в единой компьютерной сети и приобретение компьютерной техники и лицензионного программного обеспечения для внедрения СЭД (системы электронного документооборота).   0412 Другие вопросы в области национальной экономики По данному подразделу предусмотрены бюджетные ассигнования на сумму 1 036 800руб. Расходы запланированы в рамках реализации двух муниципальных  программ :       - по муниципальной программе  «Повышение эффективности управления муниципальной собственностью городского округа Нижняя Салда до 2020 года»  предусмотрены бюджетные ассигнования на 2018 год – 862 800 руб. на финансирование мероприятий по проведению кадастровых работ, разработке проектов межевания застроенной территории и на внесения  изменений в документы территориального планирования городского округа Нижняя Салда Свердловской области в целях перехода к цифровой (векторной) модели пространственных данных; - по муниципальной программе  «Развитие и поддержка  субъектов малого и среднего предпринимательства и агропромышленного комплекса в городском округе  Нижняя Салда на 2014-2020 годы»  предусмотрены бюджетные ассигнования на 2018 год – 174 000 руб. на оказание финансовой поддержки субъектам малого и среднего предпринимательства городского округа Нижняя Салда .    </vt:lpstr>
      <vt:lpstr>Раздел 0500 Жилищно-коммунальное хозяйство </vt:lpstr>
      <vt:lpstr> Расходы запланированы в рамках муниципальной программы «Развитие жилищно-коммунального хозяйства и повышение энергетической эффективности в городском округе Нижняя Салда до 2022 года» 0501 Жилищное хозяйство Подпрограмма «Развитие жилищного хозяйства в городском округе Нижняя Салда на 2014 – 2022 годы»     Для  реализации данной подпрограммы предусмотрены бюджетные ассигнования на 2018 год – 1 114 690,00 руб. на уплату взносов на капитальный ремонт общего имущества муниципального жилищного фонда .  0502 Коммунальное хозяйство Подпрограмма «Энергосбережение и повышение энергетической эффективности в городском округе Нижняя Салда на 2014 – 2022 годы»     Для  реализации данной подпрограммы предусмотрены бюджетные ассигнования на 2018 год в сумме 50 942 195 руб. на финансирование следующих  мероприятий: -  строительство блочных газовых котельных– 4 974 411 руб.; - строительство  наружного газопровода низкого давления  - 2 050 000 руб.; - строительство объекта  "Сооружение биологической очистки хозбытовых сточных вод производительностью 6000 мз/сутки ГО Нижняя Салда"-          24 806 117 руб. - модернизация объектов инженерной инфраструктуры и модернизация существующих систем объектов коммунальной инфраструктуры (средства Некоммерческой организации НК «Благотворительный фонд «Евраза»-Урал») –18 766 410,59 руб. </vt:lpstr>
      <vt:lpstr>       0503 Благоустройство      По данному  подразделу предусмотрены бюджетные ассигнования на 2018 год – 10 716 000руб.на реализацию Подпрограммы "Развитие благоустройства в городском округе Нижняя Салда на 2014-2022 годы« а именно: - содержание уличного освещения -4 000 000 руб.; - санитарная уборка города - 1 900 000 руб.; - содержание городской бани- 2 700 000 руб.; - уборка несанкционированных свалок- 700 000 руб.; -обеспечение населения городского округа Нижняя Салда питьевой водой стандартного качества  - 120 000 руб.;     -   улучшение санитарного состояния территории городского округа Нижняя Салда  -236 000 руб. Подпрограмма «Восстановление и развитие объектов внешнего благоустройства в городском округе Нижняя Салда на 2014-2022 годы»  запланировано содержание объектов благоустройства (детские площадки) - 400 000 руб.  В соответствии с муниципальной программой «Формирование современной городской среды на территории городского округа Нижняя Салда на 2018-2022 годы» начиная с 2018 года предусмотрены расходы на благоустройство дворовых территорий многоквартирных жилых домов в сумме 392 000 руб. и на благоустройство общественных территорий в сумме 168 000 руб.   0505 Другие вопросы в области жилищно-коммунального хозяйства по данному подразделу запланированы субвенции из областного бюджета на осуществление государственного полномочия Свердловской области по предоставлению гражданам, проживающим на территории Свердловской области, меры социальной поддержки по частичному освобождению от платы за коммунальные услуги в сумме 21 000 руб.на 2018 год .</vt:lpstr>
      <vt:lpstr>   Раздел 0600 Охрана                                                               окружающей среды Все расходы по разделу предусматриваются только по одному подразделу 0605 Другие вопросы в области охраны окружающей среды.     По данному  подразделу предусмотрены бюджетные ассигнования для реализации муниципальной программы «Обеспечение рационального и безопасного природопользования на территории городского округа Нижняя Салда до 2020 года» в рамках подпрограммы «Экологическая безопасность городского округа Нижняя Салда» на 2018 год – 160 400 руб., в т.ч.  - 103 700 руб. обустройство 1 централизованного источника; - 12 200 руб. сбор, обезвреживание ртутьсодержащих ламп; - 12 500 руб. проведение массовых экологических акций; - 32 000 руб. «Диорама природы родного рая».    </vt:lpstr>
      <vt:lpstr>  Раздел 0700 Образование,  тыс. руб.</vt:lpstr>
      <vt:lpstr>Презентация PowerPoint</vt:lpstr>
      <vt:lpstr>0701 Дошкольное образование   По данному  подразделу предусмотрены бюджетные ассигнования на 2018 год в размере 111 760 783 руб., в т.ч. субвенции из областного бюджета составляют  46 304 000 руб.,  В 2018 году запланированы расходы на мероприятия по устранению предписаний надзорных органов и проведению ремонтных работ в дошкольных учреждениях:    </vt:lpstr>
      <vt:lpstr>Презентация PowerPoint</vt:lpstr>
      <vt:lpstr>0702 Общее образование  По данному  подразделу предусмотрены бюджетные ассигнования на 2018 год в размере 161 810 308 руб., в т.ч. межбюджетные трансферты из областного бюджета : - субсидии на питание– 11 174 000 руб.(постановление Правительства Свердловской области от 07.11.2017 № 815-ПП;   - субвенции на общее образование -97 571 000 руб.  </vt:lpstr>
      <vt:lpstr>Презентация PowerPoint</vt:lpstr>
      <vt:lpstr>0703 Дополнительное образование детей              По данному  подразделу предусмотрены бюджетные  ассигнования  на 2018 год – 39 914 090 руб.,      Расходы запланированы в рамках муниципальной программы "Развитие системы образования в городском округе Нижняя Салда до 2020 года" для обеспечения деятельности МБУ ДО ДШИ   и муниципальной программы "Развитие физической культуры, спорта и молодежной политики в городском округе Нижняя Салда до 2020 года" для обеспечения деятельности ДЮСШ.         В 2018году запланированы расходы на капитальный ремонт учреждений   </vt:lpstr>
      <vt:lpstr>     0707 Молодежная политика        По данному  подразделу предусмотрены бюджетные ассигнования на 2018 год в размере 8 929 066 руб., в том числе    субсидий областного бюджета на организацию отдыха детей в каникулярное время 4 559 100 руб.        0709 Другие вопросы в области образования    По данному  подразделу предусмотрены бюджетные ассигнования на 2018 год – 12 133 853 руб. в том числе на проведение капитального ремонта Управления образования в сумме 2 106 741 руб. На финансирование мероприятий по  реализации комплексной программы  "Уральская инженерная школа" предусмотрены бюджетные ассигнование в сумме   2 200 000 руб.   </vt:lpstr>
      <vt:lpstr>Раздел 0800  «Культура» </vt:lpstr>
      <vt:lpstr>Структура расходов по разделу 0800 «Культура»</vt:lpstr>
      <vt:lpstr>Расходы по разделу 1000 «Социальная политика» </vt:lpstr>
      <vt:lpstr> Раздел финансируется, в основном, за счет субвенций из областного и федерального бюджетов для обеспечения мер социальной поддержки граждан по оплате ЖКУ (95%).  Бюджетные ассигнования из бюджетов разных уровней составляют: областной бюджет: на 2018 год – 20 534 000 руб. федеральный бюджет: на 2018 год – 9 573 000руб.,  местный бюджет: на 2018 год – 1 697 200 руб.</vt:lpstr>
      <vt:lpstr>Раздел 1100  Физическая культура и спорт  </vt:lpstr>
      <vt:lpstr>Структура расходов  по разделу 1100 «Физическая культура и спорт»</vt:lpstr>
      <vt:lpstr>Презентация PowerPoint</vt:lpstr>
      <vt:lpstr> Доля расходов, направленных  на реализацию муниципальных программ</vt:lpstr>
      <vt:lpstr>Контактная информация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ZAMECON</cp:lastModifiedBy>
  <cp:revision>572</cp:revision>
  <cp:lastPrinted>2017-11-27T10:54:09Z</cp:lastPrinted>
  <dcterms:created xsi:type="dcterms:W3CDTF">1601-01-01T00:00:00Z</dcterms:created>
  <dcterms:modified xsi:type="dcterms:W3CDTF">2018-05-22T05:25:37Z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