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7"/>
  </p:notesMasterIdLst>
  <p:sldIdLst>
    <p:sldId id="256" r:id="rId2"/>
    <p:sldId id="267" r:id="rId3"/>
    <p:sldId id="268" r:id="rId4"/>
    <p:sldId id="269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8" autoAdjust="0"/>
    <p:restoredTop sz="81946" autoAdjust="0"/>
  </p:normalViewPr>
  <p:slideViewPr>
    <p:cSldViewPr>
      <p:cViewPr varScale="1">
        <p:scale>
          <a:sx n="75" d="100"/>
          <a:sy n="75" d="100"/>
        </p:scale>
        <p:origin x="-11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9;&#1088;&#1072;&#1074;&#1085;&#1080;%20&#1073;&#1102;&#1076;&#1078;&#1077;&#1090;&#1099;%202020&#1075;&#1086;&#1076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9;&#1088;&#1072;&#1074;&#1085;&#1080;%20&#1073;&#1102;&#1076;&#1078;&#1077;&#1090;&#1099;%202020&#1075;&#1086;&#1076;.xls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9;&#1088;&#1072;&#1074;&#1085;&#1080;%20&#1073;&#1102;&#1076;&#1078;&#1077;&#1090;&#1099;%202020&#1075;&#1086;&#1076;.xls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9;&#1088;&#1072;&#1074;&#1085;&#1080;%20&#1073;&#1102;&#1076;&#1078;&#1077;&#1090;&#1099;%202020&#1075;&#1086;&#1076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97"/>
          <c:y val="2.4935689009023222E-3"/>
          <c:w val="0.66914628857083014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311488"/>
        <c:axId val="67313024"/>
        <c:axId val="0"/>
      </c:bar3DChart>
      <c:catAx>
        <c:axId val="67311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67313024"/>
        <c:crosses val="autoZero"/>
        <c:auto val="1"/>
        <c:lblAlgn val="ctr"/>
        <c:lblOffset val="100"/>
        <c:noMultiLvlLbl val="0"/>
      </c:catAx>
      <c:valAx>
        <c:axId val="67313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3114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36"/>
          <c:y val="2.4935689009023183E-3"/>
          <c:w val="0.66914628857082903"/>
          <c:h val="0.9975064310990975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'доходы на 01.06.20'!$B$3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8143100511073263E-3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7.2498029944839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143100511073263E-3"/>
                  <c:y val="-7.8802206461780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498029944839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428733674048923E-3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01.06.20'!$A$4:$A$8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 город Алапаевск</c:v>
                </c:pt>
              </c:strCache>
            </c:strRef>
          </c:cat>
          <c:val>
            <c:numRef>
              <c:f>'доходы на 01.06.20'!$B$4:$B$8</c:f>
              <c:numCache>
                <c:formatCode>General</c:formatCode>
                <c:ptCount val="5"/>
                <c:pt idx="0">
                  <c:v>953</c:v>
                </c:pt>
                <c:pt idx="1">
                  <c:v>2283</c:v>
                </c:pt>
                <c:pt idx="2">
                  <c:v>1536</c:v>
                </c:pt>
                <c:pt idx="3">
                  <c:v>559</c:v>
                </c:pt>
                <c:pt idx="4">
                  <c:v>1477</c:v>
                </c:pt>
              </c:numCache>
            </c:numRef>
          </c:val>
        </c:ser>
        <c:ser>
          <c:idx val="1"/>
          <c:order val="1"/>
          <c:tx>
            <c:strRef>
              <c:f>'доходы на 01.06.20'!$C$3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261805434456992E-2"/>
                  <c:y val="-7.1020767794096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01393267068273E-2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14241192593691E-2"/>
                  <c:y val="-8.8258471237194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428733674048923E-3"/>
                  <c:y val="-7.5650118203309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7.2498029944839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01.06.20'!$A$4:$A$8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 город Алапаевск</c:v>
                </c:pt>
              </c:strCache>
            </c:strRef>
          </c:cat>
          <c:val>
            <c:numRef>
              <c:f>'доходы на 01.06.20'!$C$4:$C$8</c:f>
              <c:numCache>
                <c:formatCode>General</c:formatCode>
                <c:ptCount val="5"/>
                <c:pt idx="0">
                  <c:v>181</c:v>
                </c:pt>
                <c:pt idx="1">
                  <c:v>922</c:v>
                </c:pt>
                <c:pt idx="2">
                  <c:v>584</c:v>
                </c:pt>
                <c:pt idx="3">
                  <c:v>244</c:v>
                </c:pt>
                <c:pt idx="4">
                  <c:v>654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558400"/>
        <c:axId val="23564288"/>
        <c:axId val="0"/>
      </c:bar3DChart>
      <c:catAx>
        <c:axId val="23558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23564288"/>
        <c:crosses val="autoZero"/>
        <c:auto val="1"/>
        <c:lblAlgn val="ctr"/>
        <c:lblOffset val="100"/>
        <c:noMultiLvlLbl val="0"/>
      </c:catAx>
      <c:valAx>
        <c:axId val="23564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5584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3006"/>
          <c:h val="0.91444043452902135"/>
        </c:manualLayout>
      </c:layout>
      <c:bar3DChart>
        <c:barDir val="bar"/>
        <c:grouping val="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8758144"/>
        <c:axId val="88759680"/>
        <c:axId val="0"/>
      </c:bar3DChart>
      <c:catAx>
        <c:axId val="8875814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88759680"/>
        <c:crosses val="autoZero"/>
        <c:auto val="1"/>
        <c:lblAlgn val="ctr"/>
        <c:lblOffset val="100"/>
        <c:noMultiLvlLbl val="1"/>
      </c:catAx>
      <c:valAx>
        <c:axId val="88759680"/>
        <c:scaling>
          <c:orientation val="minMax"/>
        </c:scaling>
        <c:delete val="1"/>
        <c:axPos val="b"/>
        <c:numFmt formatCode="0.0" sourceLinked="1"/>
        <c:majorTickMark val="cross"/>
        <c:minorTickMark val="cross"/>
        <c:tickLblPos val="nextTo"/>
        <c:crossAx val="887581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95"/>
          <c:h val="0.9144404345290211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8795776"/>
        <c:axId val="88809856"/>
        <c:axId val="0"/>
      </c:bar3DChart>
      <c:catAx>
        <c:axId val="88795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88809856"/>
        <c:crosses val="autoZero"/>
        <c:auto val="1"/>
        <c:lblAlgn val="ctr"/>
        <c:lblOffset val="100"/>
        <c:noMultiLvlLbl val="0"/>
      </c:catAx>
      <c:valAx>
        <c:axId val="8880985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87957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3006"/>
          <c:h val="0.91444043452902135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8817024"/>
        <c:axId val="88974464"/>
        <c:axId val="0"/>
      </c:bar3DChart>
      <c:catAx>
        <c:axId val="88817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88974464"/>
        <c:crosses val="autoZero"/>
        <c:auto val="1"/>
        <c:lblAlgn val="ctr"/>
        <c:lblOffset val="100"/>
        <c:noMultiLvlLbl val="0"/>
      </c:catAx>
      <c:valAx>
        <c:axId val="8897446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88170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2"/>
          <c:y val="3.3172511261026056E-3"/>
          <c:w val="0.46346628893086367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354624"/>
        <c:axId val="89356160"/>
        <c:axId val="0"/>
      </c:bar3DChart>
      <c:catAx>
        <c:axId val="89354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89356160"/>
        <c:crosses val="autoZero"/>
        <c:auto val="1"/>
        <c:lblAlgn val="ctr"/>
        <c:lblOffset val="100"/>
        <c:noMultiLvlLbl val="0"/>
      </c:catAx>
      <c:valAx>
        <c:axId val="89356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3546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459217597800274"/>
          <c:y val="1.497143739385518E-2"/>
          <c:w val="0.39116579177603017"/>
          <c:h val="0.91444043452902168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896064"/>
        <c:axId val="89897600"/>
        <c:axId val="0"/>
      </c:bar3DChart>
      <c:catAx>
        <c:axId val="89896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89897600"/>
        <c:crosses val="autoZero"/>
        <c:auto val="1"/>
        <c:lblAlgn val="ctr"/>
        <c:lblOffset val="100"/>
        <c:noMultiLvlLbl val="0"/>
      </c:catAx>
      <c:valAx>
        <c:axId val="8989760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98960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035937174519854"/>
          <c:y val="1.8893006021306159E-2"/>
          <c:w val="0.39116579177603028"/>
          <c:h val="0.9144404345290219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266048"/>
        <c:axId val="89267584"/>
        <c:axId val="0"/>
      </c:bar3DChart>
      <c:catAx>
        <c:axId val="89266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267584"/>
        <c:crosses val="autoZero"/>
        <c:auto val="1"/>
        <c:lblAlgn val="ctr"/>
        <c:lblOffset val="100"/>
        <c:noMultiLvlLbl val="0"/>
      </c:catAx>
      <c:valAx>
        <c:axId val="8926758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92660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34"/>
          <c:h val="0.9144404345290199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531904"/>
        <c:axId val="91533696"/>
        <c:axId val="0"/>
      </c:bar3DChart>
      <c:catAx>
        <c:axId val="91531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91533696"/>
        <c:crosses val="autoZero"/>
        <c:auto val="1"/>
        <c:lblAlgn val="ctr"/>
        <c:lblOffset val="100"/>
        <c:noMultiLvlLbl val="0"/>
      </c:catAx>
      <c:valAx>
        <c:axId val="9153369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915319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52472440944881893"/>
          <c:y val="7.0284317908537322E-3"/>
          <c:w val="0.39116579177602945"/>
          <c:h val="0.9144404345290201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544960"/>
        <c:axId val="91550848"/>
        <c:axId val="0"/>
      </c:bar3DChart>
      <c:catAx>
        <c:axId val="91544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91550848"/>
        <c:crosses val="autoZero"/>
        <c:auto val="1"/>
        <c:lblAlgn val="ctr"/>
        <c:lblOffset val="100"/>
        <c:noMultiLvlLbl val="0"/>
      </c:catAx>
      <c:valAx>
        <c:axId val="9155084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915449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52472440944881915"/>
          <c:y val="7.028431790853734E-3"/>
          <c:w val="0.39116579177602956"/>
          <c:h val="0.91444043452902035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441792"/>
        <c:axId val="91459968"/>
        <c:axId val="0"/>
      </c:bar3DChart>
      <c:catAx>
        <c:axId val="91441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459968"/>
        <c:crosses val="autoZero"/>
        <c:auto val="1"/>
        <c:lblAlgn val="ctr"/>
        <c:lblOffset val="100"/>
        <c:noMultiLvlLbl val="0"/>
      </c:catAx>
      <c:valAx>
        <c:axId val="9145996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914417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14"/>
          <c:y val="2.4935689009023231E-3"/>
          <c:w val="0.66914628857083036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9429888"/>
        <c:axId val="83767680"/>
        <c:axId val="0"/>
      </c:bar3DChart>
      <c:catAx>
        <c:axId val="69429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3767680"/>
        <c:crosses val="autoZero"/>
        <c:auto val="1"/>
        <c:lblAlgn val="ctr"/>
        <c:lblOffset val="100"/>
        <c:noMultiLvlLbl val="0"/>
      </c:catAx>
      <c:valAx>
        <c:axId val="83767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4298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45"/>
          <c:h val="0.9144404345290201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'доходы на 1 чел  01.06.20  '!$B$3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77777777778065E-3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8065E-3"/>
                  <c:y val="-6.4814814814815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1 чел  01.06.20  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 город Алапаевск</c:v>
                </c:pt>
              </c:strCache>
            </c:strRef>
          </c:cat>
          <c:val>
            <c:numRef>
              <c:f>'доходы на 1 чел  01.06.20  '!$B$4:$B$8</c:f>
              <c:numCache>
                <c:formatCode>0.0</c:formatCode>
                <c:ptCount val="5"/>
                <c:pt idx="0">
                  <c:v>53.954594349770709</c:v>
                </c:pt>
                <c:pt idx="1">
                  <c:v>55.451652862451724</c:v>
                </c:pt>
                <c:pt idx="2">
                  <c:v>34.044062236801281</c:v>
                </c:pt>
                <c:pt idx="3">
                  <c:v>44.602250059842014</c:v>
                </c:pt>
                <c:pt idx="4">
                  <c:v>34.048733258028079</c:v>
                </c:pt>
              </c:numCache>
            </c:numRef>
          </c:val>
        </c:ser>
        <c:ser>
          <c:idx val="1"/>
          <c:order val="1"/>
          <c:tx>
            <c:strRef>
              <c:f>'доходы на 1 чел  01.06.20  '!$C$3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031004590561675E-2"/>
                  <c:y val="-7.5080451900034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184594953519258E-2"/>
                  <c:y val="-6.582135113545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655174577281405E-2"/>
                  <c:y val="-7.8703640305831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364285639593889E-2"/>
                  <c:y val="-5.1932272052949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1 чел  01.06.20  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 город Алапаевск</c:v>
                </c:pt>
              </c:strCache>
            </c:strRef>
          </c:cat>
          <c:val>
            <c:numRef>
              <c:f>'доходы на 1 чел  01.06.20  '!$C$4:$C$8</c:f>
              <c:numCache>
                <c:formatCode>0.0</c:formatCode>
                <c:ptCount val="5"/>
                <c:pt idx="0">
                  <c:v>10.247409839778067</c:v>
                </c:pt>
                <c:pt idx="1">
                  <c:v>22.39440382793714</c:v>
                </c:pt>
                <c:pt idx="2">
                  <c:v>12.943836162950484</c:v>
                </c:pt>
                <c:pt idx="3">
                  <c:v>19.46860288837469</c:v>
                </c:pt>
                <c:pt idx="4">
                  <c:v>15.076419465640056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496192"/>
        <c:axId val="23497728"/>
        <c:axId val="0"/>
      </c:bar3DChart>
      <c:catAx>
        <c:axId val="23496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23497728"/>
        <c:crosses val="autoZero"/>
        <c:auto val="1"/>
        <c:lblAlgn val="ctr"/>
        <c:lblOffset val="100"/>
        <c:noMultiLvlLbl val="0"/>
      </c:catAx>
      <c:valAx>
        <c:axId val="2349772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234961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9155948879884189"/>
          <c:y val="3.3172511261026056E-3"/>
          <c:w val="0.46346628893086356"/>
          <c:h val="0.8818471391538607"/>
        </c:manualLayout>
      </c:layout>
      <c:bar3DChart>
        <c:barDir val="bar"/>
        <c:grouping val="cluster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486080"/>
        <c:axId val="91487616"/>
        <c:axId val="0"/>
      </c:bar3DChart>
      <c:catAx>
        <c:axId val="91486080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91487616"/>
        <c:crosses val="autoZero"/>
        <c:auto val="1"/>
        <c:lblAlgn val="ctr"/>
        <c:lblOffset val="100"/>
        <c:noMultiLvlLbl val="1"/>
      </c:catAx>
      <c:valAx>
        <c:axId val="91487616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914860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15"/>
          <c:y val="3.3172511261026056E-3"/>
          <c:w val="0.46346628893086322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539008"/>
        <c:axId val="100544896"/>
        <c:axId val="0"/>
      </c:bar3DChart>
      <c:catAx>
        <c:axId val="100539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544896"/>
        <c:crosses val="autoZero"/>
        <c:auto val="1"/>
        <c:lblAlgn val="ctr"/>
        <c:lblOffset val="100"/>
        <c:noMultiLvlLbl val="0"/>
      </c:catAx>
      <c:valAx>
        <c:axId val="100544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5390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173"/>
          <c:y val="3.3172511261026056E-3"/>
          <c:w val="0.46346628893086345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720000"/>
        <c:axId val="100598912"/>
        <c:axId val="0"/>
      </c:bar3DChart>
      <c:catAx>
        <c:axId val="100720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00598912"/>
        <c:crosses val="autoZero"/>
        <c:auto val="1"/>
        <c:lblAlgn val="ctr"/>
        <c:lblOffset val="100"/>
        <c:noMultiLvlLbl val="0"/>
      </c:catAx>
      <c:valAx>
        <c:axId val="100598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7200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2"/>
          <c:y val="3.3172511261026056E-3"/>
          <c:w val="0.46346628893086367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007744"/>
        <c:axId val="101009280"/>
        <c:axId val="0"/>
      </c:bar3DChart>
      <c:catAx>
        <c:axId val="101007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01009280"/>
        <c:crosses val="autoZero"/>
        <c:auto val="1"/>
        <c:lblAlgn val="ctr"/>
        <c:lblOffset val="100"/>
        <c:noMultiLvlLbl val="0"/>
      </c:catAx>
      <c:valAx>
        <c:axId val="101009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007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3057268443854158"/>
          <c:y val="0.11815284362664216"/>
          <c:w val="0.46346628893086389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368960"/>
        <c:axId val="101370496"/>
        <c:axId val="0"/>
      </c:bar3DChart>
      <c:catAx>
        <c:axId val="101368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01370496"/>
        <c:crosses val="autoZero"/>
        <c:auto val="1"/>
        <c:lblAlgn val="ctr"/>
        <c:lblOffset val="100"/>
        <c:noMultiLvlLbl val="0"/>
      </c:catAx>
      <c:valAx>
        <c:axId val="101370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3689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23"/>
          <c:y val="3.3172511261026056E-3"/>
          <c:w val="0.46346628893086211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935552"/>
        <c:axId val="100937088"/>
        <c:axId val="0"/>
      </c:bar3DChart>
      <c:catAx>
        <c:axId val="100935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00937088"/>
        <c:crosses val="autoZero"/>
        <c:auto val="1"/>
        <c:lblAlgn val="ctr"/>
        <c:lblOffset val="100"/>
        <c:noMultiLvlLbl val="0"/>
      </c:catAx>
      <c:valAx>
        <c:axId val="100937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9355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5"/>
          <c:y val="3.3172511261026056E-3"/>
          <c:w val="0.46346628893086234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948608"/>
        <c:axId val="100962688"/>
        <c:axId val="0"/>
      </c:bar3DChart>
      <c:catAx>
        <c:axId val="100948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00962688"/>
        <c:crosses val="autoZero"/>
        <c:auto val="1"/>
        <c:lblAlgn val="ctr"/>
        <c:lblOffset val="100"/>
        <c:noMultiLvlLbl val="0"/>
      </c:catAx>
      <c:valAx>
        <c:axId val="100962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9486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73"/>
          <c:y val="3.3172511261026056E-3"/>
          <c:w val="0.46346628893086256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361536"/>
        <c:axId val="101363072"/>
        <c:axId val="0"/>
      </c:bar3DChart>
      <c:catAx>
        <c:axId val="101361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1363072"/>
        <c:crosses val="autoZero"/>
        <c:auto val="1"/>
        <c:lblAlgn val="ctr"/>
        <c:lblOffset val="100"/>
        <c:noMultiLvlLbl val="0"/>
      </c:catAx>
      <c:valAx>
        <c:axId val="101363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3615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5"/>
          <c:y val="3.3172511261026056E-3"/>
          <c:w val="0.46346628893086234"/>
          <c:h val="0.881847139153860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'расходы 01.06.20  '!$B$2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01.06.20  '!$A$3:$A$7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 город Алапаевск</c:v>
                </c:pt>
              </c:strCache>
            </c:strRef>
          </c:cat>
          <c:val>
            <c:numRef>
              <c:f>'расходы 01.06.20  '!$B$3:$B$7</c:f>
              <c:numCache>
                <c:formatCode>General</c:formatCode>
                <c:ptCount val="5"/>
                <c:pt idx="0">
                  <c:v>1112</c:v>
                </c:pt>
                <c:pt idx="1">
                  <c:v>2438</c:v>
                </c:pt>
                <c:pt idx="2">
                  <c:v>1626</c:v>
                </c:pt>
                <c:pt idx="3">
                  <c:v>571</c:v>
                </c:pt>
                <c:pt idx="4">
                  <c:v>1513</c:v>
                </c:pt>
              </c:numCache>
            </c:numRef>
          </c:val>
        </c:ser>
        <c:ser>
          <c:idx val="1"/>
          <c:order val="1"/>
          <c:tx>
            <c:strRef>
              <c:f>'расходы 01.06.20  '!$C$2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8.3333333333333367E-3"/>
                  <c:y val="-3.0389363722697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01.06.20  '!$A$3:$A$7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 город Алапаевск</c:v>
                </c:pt>
              </c:strCache>
            </c:strRef>
          </c:cat>
          <c:val>
            <c:numRef>
              <c:f>'расходы 01.06.20  '!$C$3:$C$7</c:f>
              <c:numCache>
                <c:formatCode>General</c:formatCode>
                <c:ptCount val="5"/>
                <c:pt idx="0">
                  <c:v>271</c:v>
                </c:pt>
                <c:pt idx="1">
                  <c:v>1002</c:v>
                </c:pt>
                <c:pt idx="2">
                  <c:v>514</c:v>
                </c:pt>
                <c:pt idx="3">
                  <c:v>205</c:v>
                </c:pt>
                <c:pt idx="4">
                  <c:v>617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285568"/>
        <c:axId val="24287104"/>
        <c:axId val="0"/>
      </c:bar3DChart>
      <c:catAx>
        <c:axId val="24285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24287104"/>
        <c:crosses val="autoZero"/>
        <c:auto val="1"/>
        <c:lblAlgn val="ctr"/>
        <c:lblOffset val="100"/>
        <c:noMultiLvlLbl val="0"/>
      </c:catAx>
      <c:valAx>
        <c:axId val="24287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2855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459217597800274"/>
          <c:y val="1.497143739385518E-2"/>
          <c:w val="0.39116579177603017"/>
          <c:h val="0.91444043452902168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778944"/>
        <c:axId val="87041152"/>
        <c:axId val="0"/>
      </c:bar3DChart>
      <c:catAx>
        <c:axId val="83778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87041152"/>
        <c:crosses val="autoZero"/>
        <c:auto val="1"/>
        <c:lblAlgn val="ctr"/>
        <c:lblOffset val="100"/>
        <c:noMultiLvlLbl val="0"/>
      </c:catAx>
      <c:valAx>
        <c:axId val="8704115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37789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87"/>
          <c:y val="4.5753104391362872E-3"/>
          <c:w val="0.48742470750478489"/>
          <c:h val="0.96001915637322832"/>
        </c:manualLayout>
      </c:layout>
      <c:bar3DChart>
        <c:barDir val="bar"/>
        <c:grouping val="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917824"/>
        <c:axId val="101938688"/>
        <c:axId val="0"/>
      </c:bar3DChart>
      <c:catAx>
        <c:axId val="10191782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01938688"/>
        <c:crosses val="autoZero"/>
        <c:auto val="1"/>
        <c:lblAlgn val="ctr"/>
        <c:lblOffset val="100"/>
        <c:noMultiLvlLbl val="1"/>
      </c:catAx>
      <c:valAx>
        <c:axId val="101938688"/>
        <c:scaling>
          <c:orientation val="minMax"/>
        </c:scaling>
        <c:delete val="1"/>
        <c:axPos val="b"/>
        <c:numFmt formatCode="0.0" sourceLinked="1"/>
        <c:majorTickMark val="cross"/>
        <c:minorTickMark val="cross"/>
        <c:tickLblPos val="nextTo"/>
        <c:crossAx val="1019178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53"/>
          <c:y val="4.5753104391362872E-3"/>
          <c:w val="0.4874247075047845"/>
          <c:h val="0.96001915637322799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958400"/>
        <c:axId val="101959936"/>
        <c:axId val="0"/>
      </c:bar3DChart>
      <c:catAx>
        <c:axId val="101958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1959936"/>
        <c:crosses val="autoZero"/>
        <c:auto val="1"/>
        <c:lblAlgn val="ctr"/>
        <c:lblOffset val="100"/>
        <c:noMultiLvlLbl val="0"/>
      </c:catAx>
      <c:valAx>
        <c:axId val="10195993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19584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76"/>
          <c:y val="4.5753104391362872E-3"/>
          <c:w val="0.48742470750478473"/>
          <c:h val="0.9600191563732282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139392"/>
        <c:axId val="102140928"/>
        <c:axId val="0"/>
      </c:bar3DChart>
      <c:catAx>
        <c:axId val="102139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2140928"/>
        <c:crosses val="autoZero"/>
        <c:auto val="1"/>
        <c:lblAlgn val="ctr"/>
        <c:lblOffset val="100"/>
        <c:noMultiLvlLbl val="0"/>
      </c:catAx>
      <c:valAx>
        <c:axId val="10214092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21393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6232027927202168"/>
          <c:y val="1.8761622408534964E-3"/>
          <c:w val="0.53582963020711516"/>
          <c:h val="0.99542486876640424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123776"/>
        <c:axId val="102424576"/>
        <c:axId val="0"/>
      </c:bar3DChart>
      <c:catAx>
        <c:axId val="102123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2424576"/>
        <c:crosses val="autoZero"/>
        <c:auto val="1"/>
        <c:lblAlgn val="ctr"/>
        <c:lblOffset val="100"/>
        <c:noMultiLvlLbl val="0"/>
      </c:catAx>
      <c:valAx>
        <c:axId val="10242457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21237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6325952349878918"/>
          <c:y val="4.5750619200768915E-3"/>
          <c:w val="0.5358296302071156"/>
          <c:h val="0.9954248687664040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042624"/>
        <c:axId val="102724352"/>
        <c:axId val="0"/>
      </c:bar3DChart>
      <c:catAx>
        <c:axId val="102042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2724352"/>
        <c:crosses val="autoZero"/>
        <c:auto val="1"/>
        <c:lblAlgn val="ctr"/>
        <c:lblOffset val="100"/>
        <c:noMultiLvlLbl val="0"/>
      </c:catAx>
      <c:valAx>
        <c:axId val="10272435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20426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39"/>
          <c:y val="7.3764476122949235E-3"/>
          <c:w val="0.48742470750478323"/>
          <c:h val="0.96001915637322688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3010304"/>
        <c:axId val="103011840"/>
        <c:axId val="0"/>
      </c:bar3DChart>
      <c:catAx>
        <c:axId val="103010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3011840"/>
        <c:crosses val="autoZero"/>
        <c:auto val="1"/>
        <c:lblAlgn val="ctr"/>
        <c:lblOffset val="100"/>
        <c:noMultiLvlLbl val="0"/>
      </c:catAx>
      <c:valAx>
        <c:axId val="10301184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30103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5"/>
          <c:y val="7.3764476122949287E-3"/>
          <c:w val="0.48742470750478351"/>
          <c:h val="0.960019156373227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642432"/>
        <c:axId val="102643968"/>
        <c:axId val="0"/>
      </c:bar3DChart>
      <c:catAx>
        <c:axId val="102642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2643968"/>
        <c:crosses val="autoZero"/>
        <c:auto val="1"/>
        <c:lblAlgn val="ctr"/>
        <c:lblOffset val="100"/>
        <c:noMultiLvlLbl val="0"/>
      </c:catAx>
      <c:valAx>
        <c:axId val="10264396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26424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61"/>
          <c:y val="7.376447612294933E-3"/>
          <c:w val="0.48742470750478373"/>
          <c:h val="0.96001915637322732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664832"/>
        <c:axId val="102669696"/>
        <c:axId val="0"/>
      </c:bar3DChart>
      <c:catAx>
        <c:axId val="102664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2669696"/>
        <c:crosses val="autoZero"/>
        <c:auto val="1"/>
        <c:lblAlgn val="ctr"/>
        <c:lblOffset val="100"/>
        <c:noMultiLvlLbl val="0"/>
      </c:catAx>
      <c:valAx>
        <c:axId val="10266969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26648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5"/>
          <c:y val="7.3764476122949287E-3"/>
          <c:w val="0.48742470750478351"/>
          <c:h val="0.960019156373227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'расходы на 1 чел 01.06.20 '!$B$2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7706909643128412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624169986719795E-2"/>
                  <c:y val="-5.46697038724374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681274900398474E-3"/>
                  <c:y val="-6.0744115413819216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624169986719795E-2"/>
                  <c:y val="-5.7706909643128412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624169986719846E-2"/>
                  <c:y val="-5.163249810174645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'расходы на 1 чел 01.06.20 '!$A$3:$A$8</c:f>
              <c:strCache>
                <c:ptCount val="6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5">
                  <c:v>МО город Алапаевск</c:v>
                </c:pt>
              </c:strCache>
            </c:strRef>
          </c:cat>
          <c:val>
            <c:numRef>
              <c:f>'расходы на 1 чел 01.06.20 '!$B$3:$B$8</c:f>
              <c:numCache>
                <c:formatCode>0.0</c:formatCode>
                <c:ptCount val="6"/>
                <c:pt idx="0">
                  <c:v>62.956462662061938</c:v>
                </c:pt>
                <c:pt idx="1">
                  <c:v>59.216438755434652</c:v>
                </c:pt>
                <c:pt idx="2">
                  <c:v>36.038831508488848</c:v>
                </c:pt>
                <c:pt idx="3">
                  <c:v>45.559722333040774</c:v>
                </c:pt>
                <c:pt idx="5">
                  <c:v>34.87862790751285</c:v>
                </c:pt>
              </c:numCache>
            </c:numRef>
          </c:val>
        </c:ser>
        <c:ser>
          <c:idx val="1"/>
          <c:order val="1"/>
          <c:tx>
            <c:strRef>
              <c:f>'расходы на 1 чел 01.06.20 '!$C$2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745019920318724E-2"/>
                  <c:y val="-1.214882308276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681274900398474E-3"/>
                  <c:y val="-6.0744115413819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713147410358571E-2"/>
                  <c:y val="-6.0744115413819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7025232403718474E-2"/>
                  <c:y val="3.0372057706909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2337317397078363E-2"/>
                  <c:y val="-2.3915006068432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на 1 чел 01.06.20 '!$A$3:$A$8</c:f>
              <c:strCache>
                <c:ptCount val="6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5">
                  <c:v>МО город Алапаевск</c:v>
                </c:pt>
              </c:strCache>
            </c:strRef>
          </c:cat>
          <c:val>
            <c:numRef>
              <c:f>'расходы на 1 чел 01.06.20 '!$C$3:$C$8</c:f>
              <c:numCache>
                <c:formatCode>0.0</c:formatCode>
                <c:ptCount val="6"/>
                <c:pt idx="0">
                  <c:v>15.342806997678764</c:v>
                </c:pt>
                <c:pt idx="1">
                  <c:v>24.337519127541231</c:v>
                </c:pt>
                <c:pt idx="2">
                  <c:v>11.392348951637928</c:v>
                </c:pt>
                <c:pt idx="3">
                  <c:v>16.356818000478736</c:v>
                </c:pt>
                <c:pt idx="5">
                  <c:v>14.223472187002928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322048"/>
        <c:axId val="24323584"/>
        <c:axId val="0"/>
      </c:bar3DChart>
      <c:catAx>
        <c:axId val="24322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4323584"/>
        <c:crosses val="autoZero"/>
        <c:auto val="1"/>
        <c:lblAlgn val="ctr"/>
        <c:lblOffset val="100"/>
        <c:noMultiLvlLbl val="0"/>
      </c:catAx>
      <c:valAx>
        <c:axId val="2432358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243220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36"/>
          <c:y val="2.4935689009023239E-3"/>
          <c:w val="0.66914628857083081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7060864"/>
        <c:axId val="87062400"/>
        <c:axId val="0"/>
      </c:bar3DChart>
      <c:catAx>
        <c:axId val="87060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7062400"/>
        <c:crosses val="autoZero"/>
        <c:auto val="1"/>
        <c:lblAlgn val="ctr"/>
        <c:lblOffset val="100"/>
        <c:noMultiLvlLbl val="0"/>
      </c:catAx>
      <c:valAx>
        <c:axId val="87062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0608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47"/>
          <c:y val="2.4935689009023248E-3"/>
          <c:w val="0.66914628857083103"/>
          <c:h val="0.99750634476475564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7868544"/>
        <c:axId val="87870080"/>
        <c:axId val="0"/>
      </c:bar3DChart>
      <c:catAx>
        <c:axId val="87868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7870080"/>
        <c:crosses val="autoZero"/>
        <c:auto val="1"/>
        <c:lblAlgn val="ctr"/>
        <c:lblOffset val="100"/>
        <c:noMultiLvlLbl val="0"/>
      </c:catAx>
      <c:valAx>
        <c:axId val="87870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8685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34"/>
          <c:h val="0.9144404345290199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8082304"/>
        <c:axId val="88083840"/>
        <c:axId val="0"/>
      </c:bar3DChart>
      <c:catAx>
        <c:axId val="88082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8083840"/>
        <c:crosses val="autoZero"/>
        <c:auto val="1"/>
        <c:lblAlgn val="ctr"/>
        <c:lblOffset val="100"/>
        <c:noMultiLvlLbl val="0"/>
      </c:catAx>
      <c:valAx>
        <c:axId val="8808384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80823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14"/>
          <c:y val="2.4935689009023165E-3"/>
          <c:w val="0.66914628857082881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8091264"/>
        <c:axId val="88097152"/>
        <c:axId val="0"/>
      </c:bar3DChart>
      <c:catAx>
        <c:axId val="88091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8097152"/>
        <c:crosses val="autoZero"/>
        <c:auto val="1"/>
        <c:lblAlgn val="ctr"/>
        <c:lblOffset val="100"/>
        <c:noMultiLvlLbl val="0"/>
      </c:catAx>
      <c:valAx>
        <c:axId val="88097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80912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36"/>
          <c:y val="2.4935689009023183E-3"/>
          <c:w val="0.66914628857082903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8104320"/>
        <c:axId val="88122496"/>
        <c:axId val="0"/>
      </c:bar3DChart>
      <c:catAx>
        <c:axId val="88104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8122496"/>
        <c:crosses val="autoZero"/>
        <c:auto val="1"/>
        <c:lblAlgn val="ctr"/>
        <c:lblOffset val="100"/>
        <c:noMultiLvlLbl val="0"/>
      </c:catAx>
      <c:valAx>
        <c:axId val="88122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81043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186"/>
          <c:y val="2.4935689009023126E-3"/>
          <c:w val="0.66914628857082925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8140416"/>
        <c:axId val="88736128"/>
        <c:axId val="0"/>
      </c:bar3DChart>
      <c:catAx>
        <c:axId val="88140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8736128"/>
        <c:crosses val="autoZero"/>
        <c:auto val="1"/>
        <c:lblAlgn val="ctr"/>
        <c:lblOffset val="100"/>
        <c:noMultiLvlLbl val="0"/>
      </c:catAx>
      <c:valAx>
        <c:axId val="88736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81404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438DF-0FFC-4406-8CBF-611273DFCC4B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F6B97-3E87-44BE-968D-259069D8A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1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6B97-3E87-44BE-968D-259069D8ACC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6B97-3E87-44BE-968D-259069D8ACC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12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11" Type="http://schemas.openxmlformats.org/officeDocument/2006/relationships/chart" Target="../charts/chart9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12" Type="http://schemas.openxmlformats.org/officeDocument/2006/relationships/chart" Target="../charts/chart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11" Type="http://schemas.openxmlformats.org/officeDocument/2006/relationships/chart" Target="../charts/chart19.xml"/><Relationship Id="rId5" Type="http://schemas.openxmlformats.org/officeDocument/2006/relationships/chart" Target="../charts/chart13.xml"/><Relationship Id="rId10" Type="http://schemas.openxmlformats.org/officeDocument/2006/relationships/chart" Target="../charts/chart18.xml"/><Relationship Id="rId4" Type="http://schemas.openxmlformats.org/officeDocument/2006/relationships/chart" Target="../charts/chart12.xml"/><Relationship Id="rId9" Type="http://schemas.openxmlformats.org/officeDocument/2006/relationships/chart" Target="../charts/char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chart" Target="../charts/chart22.xml"/><Relationship Id="rId7" Type="http://schemas.openxmlformats.org/officeDocument/2006/relationships/chart" Target="../charts/chart26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10" Type="http://schemas.openxmlformats.org/officeDocument/2006/relationships/chart" Target="../charts/chart29.xml"/><Relationship Id="rId4" Type="http://schemas.openxmlformats.org/officeDocument/2006/relationships/chart" Target="../charts/chart23.xml"/><Relationship Id="rId9" Type="http://schemas.openxmlformats.org/officeDocument/2006/relationships/chart" Target="../charts/chart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6.xml"/><Relationship Id="rId3" Type="http://schemas.openxmlformats.org/officeDocument/2006/relationships/chart" Target="../charts/chart31.xml"/><Relationship Id="rId7" Type="http://schemas.openxmlformats.org/officeDocument/2006/relationships/chart" Target="../charts/chart35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10" Type="http://schemas.openxmlformats.org/officeDocument/2006/relationships/chart" Target="../charts/chart38.xml"/><Relationship Id="rId4" Type="http://schemas.openxmlformats.org/officeDocument/2006/relationships/chart" Target="../charts/chart32.xml"/><Relationship Id="rId9" Type="http://schemas.openxmlformats.org/officeDocument/2006/relationships/chart" Target="../charts/char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71546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Сопоставление основных параметров бюджета городского округа Нижняя Салда с основными параметрами бюджетов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отдельных муниципальных образований Свердловской области на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01.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06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.20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20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 года</a:t>
            </a:r>
            <a:endParaRPr lang="ru-RU" sz="3600" b="1" dirty="0">
              <a:solidFill>
                <a:schemeClr val="bg2">
                  <a:lumMod val="2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71481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Исполнение бюджетов по доходам  на 01.</a:t>
            </a:r>
            <a:r>
              <a:rPr lang="en-US" sz="2400" b="1" dirty="0" smtClean="0"/>
              <a:t>06.2020</a:t>
            </a:r>
            <a:endParaRPr lang="ru-RU" sz="2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072198" y="1571612"/>
            <a:ext cx="1675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млн.рублей</a:t>
            </a:r>
            <a:endParaRPr lang="ru-RU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689263"/>
              </p:ext>
            </p:extLst>
          </p:nvPr>
        </p:nvGraphicFramePr>
        <p:xfrm>
          <a:off x="1690687" y="1404937"/>
          <a:ext cx="5762625" cy="404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534836"/>
              </p:ext>
            </p:extLst>
          </p:nvPr>
        </p:nvGraphicFramePr>
        <p:xfrm>
          <a:off x="1619250" y="1490662"/>
          <a:ext cx="590550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97979"/>
              </p:ext>
            </p:extLst>
          </p:nvPr>
        </p:nvGraphicFramePr>
        <p:xfrm>
          <a:off x="1571625" y="18097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405052"/>
              </p:ext>
            </p:extLst>
          </p:nvPr>
        </p:nvGraphicFramePr>
        <p:xfrm>
          <a:off x="1857356" y="1940944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784176"/>
              </p:ext>
            </p:extLst>
          </p:nvPr>
        </p:nvGraphicFramePr>
        <p:xfrm>
          <a:off x="1763688" y="1940944"/>
          <a:ext cx="6417155" cy="422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005065"/>
              </p:ext>
            </p:extLst>
          </p:nvPr>
        </p:nvGraphicFramePr>
        <p:xfrm>
          <a:off x="1475656" y="2060848"/>
          <a:ext cx="6400800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449323"/>
              </p:ext>
            </p:extLst>
          </p:nvPr>
        </p:nvGraphicFramePr>
        <p:xfrm>
          <a:off x="1547664" y="2060848"/>
          <a:ext cx="6980987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577967"/>
              </p:ext>
            </p:extLst>
          </p:nvPr>
        </p:nvGraphicFramePr>
        <p:xfrm>
          <a:off x="1638300" y="1690687"/>
          <a:ext cx="5867400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321720"/>
              </p:ext>
            </p:extLst>
          </p:nvPr>
        </p:nvGraphicFramePr>
        <p:xfrm>
          <a:off x="2156773" y="1959200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1776412" y="1514475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428605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Доходы бюджетов</a:t>
            </a:r>
          </a:p>
          <a:p>
            <a:pPr algn="ctr"/>
            <a:r>
              <a:rPr lang="ru-RU" sz="2400" b="1" dirty="0" smtClean="0"/>
              <a:t> в расчете на одного человека на 01.</a:t>
            </a:r>
            <a:r>
              <a:rPr lang="en-US" sz="2400" b="1" dirty="0" smtClean="0"/>
              <a:t>06.2020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1571612"/>
            <a:ext cx="1596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тыс.рублей</a:t>
            </a:r>
            <a:endParaRPr lang="ru-RU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599119"/>
              </p:ext>
            </p:extLst>
          </p:nvPr>
        </p:nvGraphicFramePr>
        <p:xfrm>
          <a:off x="1990726" y="2060848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099451"/>
              </p:ext>
            </p:extLst>
          </p:nvPr>
        </p:nvGraphicFramePr>
        <p:xfrm>
          <a:off x="1785938" y="2276872"/>
          <a:ext cx="6386461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57319"/>
              </p:ext>
            </p:extLst>
          </p:nvPr>
        </p:nvGraphicFramePr>
        <p:xfrm>
          <a:off x="1571625" y="18097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666511"/>
              </p:ext>
            </p:extLst>
          </p:nvPr>
        </p:nvGraphicFramePr>
        <p:xfrm>
          <a:off x="1804987" y="16335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489664"/>
              </p:ext>
            </p:extLst>
          </p:nvPr>
        </p:nvGraphicFramePr>
        <p:xfrm>
          <a:off x="1724025" y="19621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758433"/>
              </p:ext>
            </p:extLst>
          </p:nvPr>
        </p:nvGraphicFramePr>
        <p:xfrm>
          <a:off x="1403648" y="2114550"/>
          <a:ext cx="6840760" cy="347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136987"/>
              </p:ext>
            </p:extLst>
          </p:nvPr>
        </p:nvGraphicFramePr>
        <p:xfrm>
          <a:off x="1403648" y="2060848"/>
          <a:ext cx="6400800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486393"/>
              </p:ext>
            </p:extLst>
          </p:nvPr>
        </p:nvGraphicFramePr>
        <p:xfrm>
          <a:off x="1403648" y="1940944"/>
          <a:ext cx="6400800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885210"/>
              </p:ext>
            </p:extLst>
          </p:nvPr>
        </p:nvGraphicFramePr>
        <p:xfrm>
          <a:off x="1763688" y="1940944"/>
          <a:ext cx="6400800" cy="394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2143125" y="1681162"/>
          <a:ext cx="4857750" cy="349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28605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Исполнение бюджетов по расходам на 01.</a:t>
            </a:r>
            <a:r>
              <a:rPr lang="en-US" sz="2400" b="1" dirty="0" smtClean="0"/>
              <a:t>06.2020</a:t>
            </a:r>
            <a:endParaRPr lang="ru-RU" sz="2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215074" y="1357298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млн.рублей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330542"/>
              </p:ext>
            </p:extLst>
          </p:nvPr>
        </p:nvGraphicFramePr>
        <p:xfrm>
          <a:off x="1857356" y="1928802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350060"/>
              </p:ext>
            </p:extLst>
          </p:nvPr>
        </p:nvGraphicFramePr>
        <p:xfrm>
          <a:off x="1835696" y="1916832"/>
          <a:ext cx="5935365" cy="402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1564"/>
              </p:ext>
            </p:extLst>
          </p:nvPr>
        </p:nvGraphicFramePr>
        <p:xfrm>
          <a:off x="1804987" y="16335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846841"/>
              </p:ext>
            </p:extLst>
          </p:nvPr>
        </p:nvGraphicFramePr>
        <p:xfrm>
          <a:off x="1957387" y="17859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422096"/>
              </p:ext>
            </p:extLst>
          </p:nvPr>
        </p:nvGraphicFramePr>
        <p:xfrm>
          <a:off x="1691680" y="1916832"/>
          <a:ext cx="6143625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072258"/>
              </p:ext>
            </p:extLst>
          </p:nvPr>
        </p:nvGraphicFramePr>
        <p:xfrm>
          <a:off x="1356395" y="2204864"/>
          <a:ext cx="6671989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289381"/>
              </p:ext>
            </p:extLst>
          </p:nvPr>
        </p:nvGraphicFramePr>
        <p:xfrm>
          <a:off x="1619672" y="1916832"/>
          <a:ext cx="6613004" cy="3958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485854"/>
              </p:ext>
            </p:extLst>
          </p:nvPr>
        </p:nvGraphicFramePr>
        <p:xfrm>
          <a:off x="2109787" y="19383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2262187" y="20907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85729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Расходы бюджетов в расчете на одного человека на 01.</a:t>
            </a:r>
            <a:r>
              <a:rPr lang="en-US" sz="2400" b="1" dirty="0" smtClean="0"/>
              <a:t>06.2020</a:t>
            </a:r>
            <a:endParaRPr lang="ru-RU" sz="2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1142984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тыс.рублей</a:t>
            </a:r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871646"/>
              </p:ext>
            </p:extLst>
          </p:nvPr>
        </p:nvGraphicFramePr>
        <p:xfrm>
          <a:off x="1357290" y="1643050"/>
          <a:ext cx="678661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471816"/>
              </p:ext>
            </p:extLst>
          </p:nvPr>
        </p:nvGraphicFramePr>
        <p:xfrm>
          <a:off x="1685925" y="1116727"/>
          <a:ext cx="7062539" cy="468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753616"/>
              </p:ext>
            </p:extLst>
          </p:nvPr>
        </p:nvGraphicFramePr>
        <p:xfrm>
          <a:off x="1685925" y="1076325"/>
          <a:ext cx="5772150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872640"/>
              </p:ext>
            </p:extLst>
          </p:nvPr>
        </p:nvGraphicFramePr>
        <p:xfrm>
          <a:off x="1357333" y="1116726"/>
          <a:ext cx="6858005" cy="4832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721316"/>
              </p:ext>
            </p:extLst>
          </p:nvPr>
        </p:nvGraphicFramePr>
        <p:xfrm>
          <a:off x="862038" y="1700808"/>
          <a:ext cx="735330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910970"/>
              </p:ext>
            </p:extLst>
          </p:nvPr>
        </p:nvGraphicFramePr>
        <p:xfrm>
          <a:off x="1266824" y="1657350"/>
          <a:ext cx="7193607" cy="4147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442345"/>
              </p:ext>
            </p:extLst>
          </p:nvPr>
        </p:nvGraphicFramePr>
        <p:xfrm>
          <a:off x="1338263" y="1628800"/>
          <a:ext cx="661035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134233"/>
              </p:ext>
            </p:extLst>
          </p:nvPr>
        </p:nvGraphicFramePr>
        <p:xfrm>
          <a:off x="1338263" y="1512316"/>
          <a:ext cx="6610350" cy="45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2181225" y="1133475"/>
          <a:ext cx="4781550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1145</TotalTime>
  <Words>84</Words>
  <Application>Microsoft Office PowerPoint</Application>
  <PresentationFormat>Экран (4:3)</PresentationFormat>
  <Paragraphs>43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OEM</cp:lastModifiedBy>
  <cp:revision>121</cp:revision>
  <dcterms:created xsi:type="dcterms:W3CDTF">2017-02-16T11:20:46Z</dcterms:created>
  <dcterms:modified xsi:type="dcterms:W3CDTF">2020-07-02T11:45:06Z</dcterms:modified>
</cp:coreProperties>
</file>