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2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"/>
  </p:notesMasterIdLst>
  <p:sldIdLst>
    <p:sldId id="256" r:id="rId2"/>
    <p:sldId id="267" r:id="rId3"/>
    <p:sldId id="268" r:id="rId4"/>
    <p:sldId id="269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81946" autoAdjust="0"/>
  </p:normalViewPr>
  <p:slideViewPr>
    <p:cSldViewPr>
      <p:cViewPr varScale="1">
        <p:scale>
          <a:sx n="75" d="100"/>
          <a:sy n="75" d="100"/>
        </p:scale>
        <p:origin x="-11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7015424"/>
        <c:axId val="67016960"/>
        <c:axId val="0"/>
      </c:bar3DChart>
      <c:catAx>
        <c:axId val="67015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67016960"/>
        <c:crosses val="autoZero"/>
        <c:auto val="1"/>
        <c:lblAlgn val="ctr"/>
        <c:lblOffset val="100"/>
        <c:noMultiLvlLbl val="0"/>
      </c:catAx>
      <c:valAx>
        <c:axId val="67016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015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6994944"/>
        <c:axId val="86996480"/>
        <c:axId val="0"/>
      </c:bar3DChart>
      <c:catAx>
        <c:axId val="869949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6996480"/>
        <c:crosses val="autoZero"/>
        <c:auto val="1"/>
        <c:lblAlgn val="ctr"/>
        <c:lblOffset val="100"/>
        <c:noMultiLvlLbl val="0"/>
      </c:catAx>
      <c:valAx>
        <c:axId val="86996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69949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5525634253"/>
          <c:y val="2.4936723255542391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136128"/>
        <c:axId val="85137664"/>
        <c:axId val="0"/>
      </c:bar3DChart>
      <c:catAx>
        <c:axId val="85136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5137664"/>
        <c:crosses val="autoZero"/>
        <c:auto val="1"/>
        <c:lblAlgn val="ctr"/>
        <c:lblOffset val="100"/>
        <c:noMultiLvlLbl val="0"/>
      </c:catAx>
      <c:valAx>
        <c:axId val="85137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1361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262720"/>
        <c:axId val="87264256"/>
        <c:axId val="0"/>
      </c:bar3DChart>
      <c:catAx>
        <c:axId val="87262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7264256"/>
        <c:crosses val="autoZero"/>
        <c:auto val="1"/>
        <c:lblAlgn val="ctr"/>
        <c:lblOffset val="100"/>
        <c:noMultiLvlLbl val="0"/>
      </c:catAx>
      <c:valAx>
        <c:axId val="87264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2627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86"/>
          <c:y val="2.4935689009023213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165184"/>
        <c:axId val="87171072"/>
        <c:axId val="0"/>
      </c:bar3DChart>
      <c:catAx>
        <c:axId val="87165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7171072"/>
        <c:crosses val="autoZero"/>
        <c:auto val="1"/>
        <c:lblAlgn val="ctr"/>
        <c:lblOffset val="100"/>
        <c:noMultiLvlLbl val="0"/>
      </c:catAx>
      <c:valAx>
        <c:axId val="87171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1651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178240"/>
        <c:axId val="89289472"/>
        <c:axId val="0"/>
      </c:bar3DChart>
      <c:catAx>
        <c:axId val="87178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9289472"/>
        <c:crosses val="autoZero"/>
        <c:auto val="1"/>
        <c:lblAlgn val="ctr"/>
        <c:lblOffset val="100"/>
        <c:noMultiLvlLbl val="0"/>
      </c:catAx>
      <c:valAx>
        <c:axId val="89289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178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9587712"/>
        <c:axId val="89589248"/>
        <c:axId val="0"/>
      </c:bar3DChart>
      <c:catAx>
        <c:axId val="895877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9589248"/>
        <c:crosses val="autoZero"/>
        <c:auto val="1"/>
        <c:lblAlgn val="ctr"/>
        <c:lblOffset val="100"/>
        <c:noMultiLvlLbl val="0"/>
      </c:catAx>
      <c:valAx>
        <c:axId val="89589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587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9769344"/>
        <c:axId val="99779328"/>
        <c:axId val="0"/>
      </c:bar3DChart>
      <c:catAx>
        <c:axId val="99769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9779328"/>
        <c:crosses val="autoZero"/>
        <c:auto val="1"/>
        <c:lblAlgn val="ctr"/>
        <c:lblOffset val="100"/>
        <c:noMultiLvlLbl val="0"/>
      </c:catAx>
      <c:valAx>
        <c:axId val="99779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7693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01.01.2021'!$B$3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814310051107326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7.2498029944839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8143100511073263E-3"/>
                  <c:y val="-7.8802206461780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498029944839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42873367404892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01.01.2021'!$A$4:$A$8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01.01.2021'!$B$4:$B$8</c:f>
              <c:numCache>
                <c:formatCode>General</c:formatCode>
                <c:ptCount val="5"/>
                <c:pt idx="0">
                  <c:v>941</c:v>
                </c:pt>
                <c:pt idx="1">
                  <c:v>2260</c:v>
                </c:pt>
                <c:pt idx="2">
                  <c:v>1491</c:v>
                </c:pt>
                <c:pt idx="3">
                  <c:v>582</c:v>
                </c:pt>
                <c:pt idx="4">
                  <c:v>1526</c:v>
                </c:pt>
              </c:numCache>
            </c:numRef>
          </c:val>
        </c:ser>
        <c:ser>
          <c:idx val="1"/>
          <c:order val="1"/>
          <c:tx>
            <c:strRef>
              <c:f>'доходы на 01.01.2021'!$C$3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261805434456992E-2"/>
                  <c:y val="-7.1020767794096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201393267068325E-2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014241192593691E-2"/>
                  <c:y val="-8.8258471237194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5428733674048923E-3"/>
                  <c:y val="-7.5650118203309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7.2498029944839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01.01.2021'!$A$4:$A$8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01.01.2021'!$C$4:$C$8</c:f>
              <c:numCache>
                <c:formatCode>General</c:formatCode>
                <c:ptCount val="5"/>
                <c:pt idx="0">
                  <c:v>925</c:v>
                </c:pt>
                <c:pt idx="1">
                  <c:v>2269</c:v>
                </c:pt>
                <c:pt idx="2">
                  <c:v>1485</c:v>
                </c:pt>
                <c:pt idx="3">
                  <c:v>520</c:v>
                </c:pt>
                <c:pt idx="4">
                  <c:v>1326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403904"/>
        <c:axId val="23409792"/>
        <c:axId val="0"/>
      </c:bar3DChart>
      <c:catAx>
        <c:axId val="23403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23409792"/>
        <c:crosses val="autoZero"/>
        <c:auto val="1"/>
        <c:lblAlgn val="ctr"/>
        <c:lblOffset val="100"/>
        <c:noMultiLvlLbl val="0"/>
      </c:catAx>
      <c:valAx>
        <c:axId val="23409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4039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7115648"/>
        <c:axId val="67133824"/>
        <c:axId val="0"/>
      </c:bar3DChart>
      <c:catAx>
        <c:axId val="67115648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67133824"/>
        <c:crosses val="autoZero"/>
        <c:auto val="1"/>
        <c:lblAlgn val="ctr"/>
        <c:lblOffset val="100"/>
        <c:noMultiLvlLbl val="1"/>
      </c:catAx>
      <c:valAx>
        <c:axId val="67133824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671156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7140992"/>
        <c:axId val="67150976"/>
        <c:axId val="0"/>
      </c:bar3DChart>
      <c:catAx>
        <c:axId val="671409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67150976"/>
        <c:crosses val="autoZero"/>
        <c:auto val="1"/>
        <c:lblAlgn val="ctr"/>
        <c:lblOffset val="100"/>
        <c:noMultiLvlLbl val="0"/>
      </c:catAx>
      <c:valAx>
        <c:axId val="671509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671409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7032576"/>
        <c:axId val="67034112"/>
        <c:axId val="0"/>
      </c:bar3DChart>
      <c:catAx>
        <c:axId val="670325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67034112"/>
        <c:crosses val="autoZero"/>
        <c:auto val="1"/>
        <c:lblAlgn val="ctr"/>
        <c:lblOffset val="100"/>
        <c:noMultiLvlLbl val="0"/>
      </c:catAx>
      <c:valAx>
        <c:axId val="67034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0325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7248512"/>
        <c:axId val="67250048"/>
        <c:axId val="0"/>
      </c:bar3DChart>
      <c:catAx>
        <c:axId val="672485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67250048"/>
        <c:crosses val="autoZero"/>
        <c:auto val="1"/>
        <c:lblAlgn val="ctr"/>
        <c:lblOffset val="100"/>
        <c:noMultiLvlLbl val="0"/>
      </c:catAx>
      <c:valAx>
        <c:axId val="672500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672485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889728"/>
        <c:axId val="100891264"/>
        <c:axId val="0"/>
      </c:bar3DChart>
      <c:catAx>
        <c:axId val="100889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0891264"/>
        <c:crosses val="autoZero"/>
        <c:auto val="1"/>
        <c:lblAlgn val="ctr"/>
        <c:lblOffset val="100"/>
        <c:noMultiLvlLbl val="0"/>
      </c:catAx>
      <c:valAx>
        <c:axId val="100891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889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238656"/>
        <c:axId val="101240192"/>
        <c:axId val="0"/>
      </c:bar3DChart>
      <c:catAx>
        <c:axId val="101238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1240192"/>
        <c:crosses val="autoZero"/>
        <c:auto val="1"/>
        <c:lblAlgn val="ctr"/>
        <c:lblOffset val="100"/>
        <c:noMultiLvlLbl val="0"/>
      </c:catAx>
      <c:valAx>
        <c:axId val="1012401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12386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805248"/>
        <c:axId val="100811136"/>
        <c:axId val="0"/>
      </c:bar3DChart>
      <c:catAx>
        <c:axId val="100805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0811136"/>
        <c:crosses val="autoZero"/>
        <c:auto val="1"/>
        <c:lblAlgn val="ctr"/>
        <c:lblOffset val="100"/>
        <c:noMultiLvlLbl val="0"/>
      </c:catAx>
      <c:valAx>
        <c:axId val="1008111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08052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825920"/>
        <c:axId val="101831808"/>
        <c:axId val="0"/>
      </c:bar3DChart>
      <c:catAx>
        <c:axId val="101825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1831808"/>
        <c:crosses val="autoZero"/>
        <c:auto val="1"/>
        <c:lblAlgn val="ctr"/>
        <c:lblOffset val="100"/>
        <c:noMultiLvlLbl val="0"/>
      </c:catAx>
      <c:valAx>
        <c:axId val="1018318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18259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893"/>
          <c:y val="7.0284317908537322E-3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712256"/>
        <c:axId val="101713792"/>
        <c:axId val="0"/>
      </c:bar3DChart>
      <c:catAx>
        <c:axId val="101712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1713792"/>
        <c:crosses val="autoZero"/>
        <c:auto val="1"/>
        <c:lblAlgn val="ctr"/>
        <c:lblOffset val="100"/>
        <c:noMultiLvlLbl val="0"/>
      </c:catAx>
      <c:valAx>
        <c:axId val="1017137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17122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725312"/>
        <c:axId val="101726848"/>
        <c:axId val="0"/>
      </c:bar3DChart>
      <c:catAx>
        <c:axId val="1017253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1726848"/>
        <c:crosses val="autoZero"/>
        <c:auto val="1"/>
        <c:lblAlgn val="ctr"/>
        <c:lblOffset val="100"/>
        <c:noMultiLvlLbl val="0"/>
      </c:catAx>
      <c:valAx>
        <c:axId val="1017268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17253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742464"/>
        <c:axId val="101744000"/>
        <c:axId val="0"/>
      </c:bar3DChart>
      <c:catAx>
        <c:axId val="101742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1744000"/>
        <c:crosses val="autoZero"/>
        <c:auto val="1"/>
        <c:lblAlgn val="ctr"/>
        <c:lblOffset val="100"/>
        <c:noMultiLvlLbl val="0"/>
      </c:catAx>
      <c:valAx>
        <c:axId val="1017440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17424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115968"/>
        <c:axId val="102134144"/>
        <c:axId val="0"/>
      </c:bar3DChart>
      <c:catAx>
        <c:axId val="102115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2134144"/>
        <c:crosses val="autoZero"/>
        <c:auto val="1"/>
        <c:lblAlgn val="ctr"/>
        <c:lblOffset val="100"/>
        <c:noMultiLvlLbl val="0"/>
      </c:catAx>
      <c:valAx>
        <c:axId val="1021341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1159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141312"/>
        <c:axId val="102622336"/>
        <c:axId val="0"/>
      </c:bar3DChart>
      <c:catAx>
        <c:axId val="102141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2622336"/>
        <c:crosses val="autoZero"/>
        <c:auto val="1"/>
        <c:lblAlgn val="ctr"/>
        <c:lblOffset val="100"/>
        <c:noMultiLvlLbl val="0"/>
      </c:catAx>
      <c:valAx>
        <c:axId val="1026223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1413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4483968"/>
        <c:axId val="82296832"/>
        <c:axId val="0"/>
      </c:bar3DChart>
      <c:catAx>
        <c:axId val="74483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82296832"/>
        <c:crosses val="autoZero"/>
        <c:auto val="1"/>
        <c:lblAlgn val="ctr"/>
        <c:lblOffset val="100"/>
        <c:noMultiLvlLbl val="0"/>
      </c:catAx>
      <c:valAx>
        <c:axId val="822968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744839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515072"/>
        <c:axId val="102516608"/>
        <c:axId val="0"/>
      </c:bar3DChart>
      <c:catAx>
        <c:axId val="1025150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2516608"/>
        <c:crosses val="autoZero"/>
        <c:auto val="1"/>
        <c:lblAlgn val="ctr"/>
        <c:lblOffset val="100"/>
        <c:noMultiLvlLbl val="0"/>
      </c:catAx>
      <c:valAx>
        <c:axId val="1025166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5150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318656"/>
        <c:axId val="103320192"/>
        <c:axId val="0"/>
      </c:bar3DChart>
      <c:catAx>
        <c:axId val="103318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3320192"/>
        <c:crosses val="autoZero"/>
        <c:auto val="1"/>
        <c:lblAlgn val="ctr"/>
        <c:lblOffset val="100"/>
        <c:noMultiLvlLbl val="0"/>
      </c:catAx>
      <c:valAx>
        <c:axId val="1033201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33186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671680"/>
        <c:axId val="103673216"/>
        <c:axId val="0"/>
      </c:bar3DChart>
      <c:catAx>
        <c:axId val="103671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3673216"/>
        <c:crosses val="autoZero"/>
        <c:auto val="1"/>
        <c:lblAlgn val="ctr"/>
        <c:lblOffset val="100"/>
        <c:noMultiLvlLbl val="0"/>
      </c:catAx>
      <c:valAx>
        <c:axId val="1036732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36716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027264"/>
        <c:axId val="104028800"/>
        <c:axId val="0"/>
      </c:bar3DChart>
      <c:catAx>
        <c:axId val="104027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4028800"/>
        <c:crosses val="autoZero"/>
        <c:auto val="1"/>
        <c:lblAlgn val="ctr"/>
        <c:lblOffset val="100"/>
        <c:noMultiLvlLbl val="0"/>
      </c:catAx>
      <c:valAx>
        <c:axId val="1040288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40272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099840"/>
        <c:axId val="24105728"/>
        <c:axId val="0"/>
      </c:bar3DChart>
      <c:catAx>
        <c:axId val="24099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24105728"/>
        <c:crosses val="autoZero"/>
        <c:auto val="1"/>
        <c:lblAlgn val="ctr"/>
        <c:lblOffset val="100"/>
        <c:noMultiLvlLbl val="0"/>
      </c:catAx>
      <c:valAx>
        <c:axId val="24105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0998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1 чел  01.01.2021  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777777777826E-3"/>
                  <c:y val="-8.33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826E-3"/>
                  <c:y val="-6.4814814814815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01.01.2021  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1 чел  01.01.2021  '!$B$4:$B$8</c:f>
              <c:numCache>
                <c:formatCode>0.0</c:formatCode>
                <c:ptCount val="5"/>
                <c:pt idx="0">
                  <c:v>53.275208062050609</c:v>
                </c:pt>
                <c:pt idx="1">
                  <c:v>54.893007213815551</c:v>
                </c:pt>
                <c:pt idx="2">
                  <c:v>33.046677600957487</c:v>
                </c:pt>
                <c:pt idx="3">
                  <c:v>46.437405250139633</c:v>
                </c:pt>
                <c:pt idx="4">
                  <c:v>35.178312086493463</c:v>
                </c:pt>
              </c:numCache>
            </c:numRef>
          </c:val>
        </c:ser>
        <c:ser>
          <c:idx val="1"/>
          <c:order val="1"/>
          <c:tx>
            <c:strRef>
              <c:f>'доходы на 1 чел  01.12.20  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031004590561682E-2"/>
                  <c:y val="-7.50804519000345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184594953519258E-2"/>
                  <c:y val="-6.5821351135455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655174577281405E-2"/>
                  <c:y val="-7.8703640305831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3364285639593903E-2"/>
                  <c:y val="-5.1932272052949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01.12.20  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1 чел  01.12.20  '!$C$4:$C$8</c:f>
              <c:numCache>
                <c:formatCode>0.0</c:formatCode>
                <c:ptCount val="5"/>
                <c:pt idx="0">
                  <c:v>40.593330691275547</c:v>
                </c:pt>
                <c:pt idx="1">
                  <c:v>46.926234485438776</c:v>
                </c:pt>
                <c:pt idx="2">
                  <c:v>28.281395451926059</c:v>
                </c:pt>
                <c:pt idx="3">
                  <c:v>41.490465171946063</c:v>
                </c:pt>
                <c:pt idx="4">
                  <c:v>30.567786256022497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974528"/>
        <c:axId val="120889728"/>
        <c:axId val="0"/>
      </c:bar3DChart>
      <c:catAx>
        <c:axId val="119974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0889728"/>
        <c:crosses val="autoZero"/>
        <c:auto val="1"/>
        <c:lblAlgn val="ctr"/>
        <c:lblOffset val="100"/>
        <c:noMultiLvlLbl val="0"/>
      </c:catAx>
      <c:valAx>
        <c:axId val="1208897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99745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89"/>
          <c:y val="3.3172511261026056E-3"/>
          <c:w val="0.46346628893086356"/>
          <c:h val="0.8818471391538607"/>
        </c:manualLayout>
      </c:layout>
      <c:bar3DChart>
        <c:barDir val="bar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965440"/>
        <c:axId val="103966976"/>
        <c:axId val="0"/>
      </c:bar3DChart>
      <c:catAx>
        <c:axId val="103965440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03966976"/>
        <c:crosses val="autoZero"/>
        <c:auto val="1"/>
        <c:lblAlgn val="ctr"/>
        <c:lblOffset val="100"/>
        <c:noMultiLvlLbl val="1"/>
      </c:catAx>
      <c:valAx>
        <c:axId val="103966976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103965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5"/>
          <c:y val="3.3172511261026056E-3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982592"/>
        <c:axId val="103984128"/>
        <c:axId val="0"/>
      </c:bar3DChart>
      <c:catAx>
        <c:axId val="1039825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984128"/>
        <c:crosses val="autoZero"/>
        <c:auto val="1"/>
        <c:lblAlgn val="ctr"/>
        <c:lblOffset val="100"/>
        <c:noMultiLvlLbl val="0"/>
      </c:catAx>
      <c:valAx>
        <c:axId val="103984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9825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530432"/>
        <c:axId val="100532224"/>
        <c:axId val="0"/>
      </c:bar3DChart>
      <c:catAx>
        <c:axId val="100530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0532224"/>
        <c:crosses val="autoZero"/>
        <c:auto val="1"/>
        <c:lblAlgn val="ctr"/>
        <c:lblOffset val="100"/>
        <c:noMultiLvlLbl val="0"/>
      </c:catAx>
      <c:valAx>
        <c:axId val="100532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5304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539392"/>
        <c:axId val="105198336"/>
        <c:axId val="0"/>
      </c:bar3DChart>
      <c:catAx>
        <c:axId val="1005393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5198336"/>
        <c:crosses val="autoZero"/>
        <c:auto val="1"/>
        <c:lblAlgn val="ctr"/>
        <c:lblOffset val="100"/>
        <c:noMultiLvlLbl val="0"/>
      </c:catAx>
      <c:valAx>
        <c:axId val="105198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5393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2185216"/>
        <c:axId val="82203392"/>
        <c:axId val="0"/>
      </c:bar3DChart>
      <c:catAx>
        <c:axId val="82185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2203392"/>
        <c:crosses val="autoZero"/>
        <c:auto val="1"/>
        <c:lblAlgn val="ctr"/>
        <c:lblOffset val="100"/>
        <c:noMultiLvlLbl val="0"/>
      </c:catAx>
      <c:valAx>
        <c:axId val="82203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21852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496576"/>
        <c:axId val="105498112"/>
        <c:axId val="0"/>
      </c:bar3DChart>
      <c:catAx>
        <c:axId val="1054965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5498112"/>
        <c:crosses val="autoZero"/>
        <c:auto val="1"/>
        <c:lblAlgn val="ctr"/>
        <c:lblOffset val="100"/>
        <c:noMultiLvlLbl val="0"/>
      </c:catAx>
      <c:valAx>
        <c:axId val="105498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4965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480960"/>
        <c:axId val="105482496"/>
        <c:axId val="0"/>
      </c:bar3DChart>
      <c:catAx>
        <c:axId val="105480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5482496"/>
        <c:crosses val="autoZero"/>
        <c:auto val="1"/>
        <c:lblAlgn val="ctr"/>
        <c:lblOffset val="100"/>
        <c:noMultiLvlLbl val="0"/>
      </c:catAx>
      <c:valAx>
        <c:axId val="105482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4809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473536"/>
        <c:axId val="105475072"/>
        <c:axId val="0"/>
      </c:bar3DChart>
      <c:catAx>
        <c:axId val="105473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5475072"/>
        <c:crosses val="autoZero"/>
        <c:auto val="1"/>
        <c:lblAlgn val="ctr"/>
        <c:lblOffset val="100"/>
        <c:noMultiLvlLbl val="0"/>
      </c:catAx>
      <c:valAx>
        <c:axId val="105475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4735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810176"/>
        <c:axId val="105816064"/>
        <c:axId val="0"/>
      </c:bar3DChart>
      <c:catAx>
        <c:axId val="1058101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5816064"/>
        <c:crosses val="autoZero"/>
        <c:auto val="1"/>
        <c:lblAlgn val="ctr"/>
        <c:lblOffset val="100"/>
        <c:noMultiLvlLbl val="0"/>
      </c:catAx>
      <c:valAx>
        <c:axId val="105816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8101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823232"/>
        <c:axId val="105714432"/>
        <c:axId val="0"/>
      </c:bar3DChart>
      <c:catAx>
        <c:axId val="105823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5714432"/>
        <c:crosses val="autoZero"/>
        <c:auto val="1"/>
        <c:lblAlgn val="ctr"/>
        <c:lblOffset val="100"/>
        <c:noMultiLvlLbl val="0"/>
      </c:catAx>
      <c:valAx>
        <c:axId val="105714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8232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102784"/>
        <c:axId val="106104320"/>
        <c:axId val="0"/>
      </c:bar3DChart>
      <c:catAx>
        <c:axId val="106102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6104320"/>
        <c:crosses val="autoZero"/>
        <c:auto val="1"/>
        <c:lblAlgn val="ctr"/>
        <c:lblOffset val="100"/>
        <c:noMultiLvlLbl val="0"/>
      </c:catAx>
      <c:valAx>
        <c:axId val="106104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1027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201856"/>
        <c:axId val="106203392"/>
        <c:axId val="0"/>
      </c:bar3DChart>
      <c:catAx>
        <c:axId val="106201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6203392"/>
        <c:crosses val="autoZero"/>
        <c:auto val="1"/>
        <c:lblAlgn val="ctr"/>
        <c:lblOffset val="100"/>
        <c:noMultiLvlLbl val="0"/>
      </c:catAx>
      <c:valAx>
        <c:axId val="106203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201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214912"/>
        <c:axId val="106216448"/>
        <c:axId val="0"/>
      </c:bar3DChart>
      <c:catAx>
        <c:axId val="106214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6216448"/>
        <c:crosses val="autoZero"/>
        <c:auto val="1"/>
        <c:lblAlgn val="ctr"/>
        <c:lblOffset val="100"/>
        <c:noMultiLvlLbl val="0"/>
      </c:catAx>
      <c:valAx>
        <c:axId val="106216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2149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78364603987819"/>
          <c:y val="0.11466635193084805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928384"/>
        <c:axId val="107339776"/>
        <c:axId val="0"/>
      </c:bar3DChart>
      <c:catAx>
        <c:axId val="106928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7339776"/>
        <c:crosses val="autoZero"/>
        <c:auto val="1"/>
        <c:lblAlgn val="ctr"/>
        <c:lblOffset val="100"/>
        <c:noMultiLvlLbl val="0"/>
      </c:catAx>
      <c:valAx>
        <c:axId val="107339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9283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236352"/>
        <c:axId val="107238144"/>
        <c:axId val="0"/>
      </c:bar3DChart>
      <c:catAx>
        <c:axId val="107236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7238144"/>
        <c:crosses val="autoZero"/>
        <c:auto val="1"/>
        <c:lblAlgn val="ctr"/>
        <c:lblOffset val="100"/>
        <c:noMultiLvlLbl val="0"/>
      </c:catAx>
      <c:valAx>
        <c:axId val="107238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2363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148800"/>
        <c:axId val="83150336"/>
        <c:axId val="0"/>
      </c:bar3DChart>
      <c:catAx>
        <c:axId val="831488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150336"/>
        <c:crosses val="autoZero"/>
        <c:auto val="1"/>
        <c:lblAlgn val="ctr"/>
        <c:lblOffset val="100"/>
        <c:noMultiLvlLbl val="0"/>
      </c:catAx>
      <c:valAx>
        <c:axId val="83150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1488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054784"/>
        <c:axId val="107937792"/>
        <c:axId val="0"/>
      </c:bar3DChart>
      <c:catAx>
        <c:axId val="108054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7937792"/>
        <c:crosses val="autoZero"/>
        <c:auto val="1"/>
        <c:lblAlgn val="ctr"/>
        <c:lblOffset val="100"/>
        <c:noMultiLvlLbl val="0"/>
      </c:catAx>
      <c:valAx>
        <c:axId val="107937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0547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'расходы 01.01.2021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01.01.2021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01.01.2021 '!$B$3:$B$7</c:f>
              <c:numCache>
                <c:formatCode>General</c:formatCode>
                <c:ptCount val="5"/>
                <c:pt idx="0">
                  <c:v>1099</c:v>
                </c:pt>
                <c:pt idx="1">
                  <c:v>2410</c:v>
                </c:pt>
                <c:pt idx="2">
                  <c:v>1569</c:v>
                </c:pt>
                <c:pt idx="3">
                  <c:v>593</c:v>
                </c:pt>
                <c:pt idx="4">
                  <c:v>1555</c:v>
                </c:pt>
              </c:numCache>
            </c:numRef>
          </c:val>
        </c:ser>
        <c:ser>
          <c:idx val="1"/>
          <c:order val="1"/>
          <c:tx>
            <c:strRef>
              <c:f>'расходы 01.01.2021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8.3333333333333367E-3"/>
                  <c:y val="-3.0389363722697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01.01.2021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01.01.2021 '!$C$3:$C$7</c:f>
              <c:numCache>
                <c:formatCode>General</c:formatCode>
                <c:ptCount val="5"/>
                <c:pt idx="0">
                  <c:v>932</c:v>
                </c:pt>
                <c:pt idx="1">
                  <c:v>2258</c:v>
                </c:pt>
                <c:pt idx="2">
                  <c:v>1526</c:v>
                </c:pt>
                <c:pt idx="3">
                  <c:v>502</c:v>
                </c:pt>
                <c:pt idx="4">
                  <c:v>1334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860928"/>
        <c:axId val="26557440"/>
        <c:axId val="0"/>
      </c:bar3DChart>
      <c:catAx>
        <c:axId val="24860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26557440"/>
        <c:crosses val="autoZero"/>
        <c:auto val="1"/>
        <c:lblAlgn val="ctr"/>
        <c:lblOffset val="100"/>
        <c:noMultiLvlLbl val="0"/>
      </c:catAx>
      <c:valAx>
        <c:axId val="26557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860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87"/>
          <c:y val="4.5753104391362872E-3"/>
          <c:w val="0.48742470750478489"/>
          <c:h val="0.96001915637322832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414848"/>
        <c:axId val="108427520"/>
        <c:axId val="0"/>
      </c:bar3DChart>
      <c:catAx>
        <c:axId val="108414848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08427520"/>
        <c:crosses val="autoZero"/>
        <c:auto val="1"/>
        <c:lblAlgn val="ctr"/>
        <c:lblOffset val="100"/>
        <c:noMultiLvlLbl val="1"/>
      </c:catAx>
      <c:valAx>
        <c:axId val="108427520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084148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336640"/>
        <c:axId val="108338176"/>
        <c:axId val="0"/>
      </c:bar3DChart>
      <c:catAx>
        <c:axId val="1083366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8338176"/>
        <c:crosses val="autoZero"/>
        <c:auto val="1"/>
        <c:lblAlgn val="ctr"/>
        <c:lblOffset val="100"/>
        <c:noMultiLvlLbl val="0"/>
      </c:catAx>
      <c:valAx>
        <c:axId val="1083381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3366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820736"/>
        <c:axId val="108822528"/>
        <c:axId val="0"/>
      </c:bar3DChart>
      <c:catAx>
        <c:axId val="10882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8822528"/>
        <c:crosses val="autoZero"/>
        <c:auto val="1"/>
        <c:lblAlgn val="ctr"/>
        <c:lblOffset val="100"/>
        <c:noMultiLvlLbl val="0"/>
      </c:catAx>
      <c:valAx>
        <c:axId val="1088225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820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104128"/>
        <c:axId val="109105920"/>
        <c:axId val="0"/>
      </c:bar3DChart>
      <c:catAx>
        <c:axId val="109104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9105920"/>
        <c:crosses val="autoZero"/>
        <c:auto val="1"/>
        <c:lblAlgn val="ctr"/>
        <c:lblOffset val="100"/>
        <c:noMultiLvlLbl val="0"/>
      </c:catAx>
      <c:valAx>
        <c:axId val="1091059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1041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736512"/>
        <c:axId val="108738048"/>
        <c:axId val="0"/>
      </c:bar3DChart>
      <c:catAx>
        <c:axId val="1087365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8738048"/>
        <c:crosses val="autoZero"/>
        <c:auto val="1"/>
        <c:lblAlgn val="ctr"/>
        <c:lblOffset val="100"/>
        <c:noMultiLvlLbl val="0"/>
      </c:catAx>
      <c:valAx>
        <c:axId val="1087380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7365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679360"/>
        <c:axId val="109680896"/>
        <c:axId val="0"/>
      </c:bar3DChart>
      <c:catAx>
        <c:axId val="109679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9680896"/>
        <c:crosses val="autoZero"/>
        <c:auto val="1"/>
        <c:lblAlgn val="ctr"/>
        <c:lblOffset val="100"/>
        <c:noMultiLvlLbl val="0"/>
      </c:catAx>
      <c:valAx>
        <c:axId val="1096808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679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692416"/>
        <c:axId val="109693952"/>
        <c:axId val="0"/>
      </c:bar3DChart>
      <c:catAx>
        <c:axId val="109692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9693952"/>
        <c:crosses val="autoZero"/>
        <c:auto val="1"/>
        <c:lblAlgn val="ctr"/>
        <c:lblOffset val="100"/>
        <c:noMultiLvlLbl val="0"/>
      </c:catAx>
      <c:valAx>
        <c:axId val="1096939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6924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578496"/>
        <c:axId val="109584384"/>
        <c:axId val="0"/>
      </c:bar3DChart>
      <c:catAx>
        <c:axId val="1095784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9584384"/>
        <c:crosses val="autoZero"/>
        <c:auto val="1"/>
        <c:lblAlgn val="ctr"/>
        <c:lblOffset val="100"/>
        <c:noMultiLvlLbl val="0"/>
      </c:catAx>
      <c:valAx>
        <c:axId val="1095843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5784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055360"/>
        <c:axId val="83056896"/>
        <c:axId val="0"/>
      </c:bar3DChart>
      <c:catAx>
        <c:axId val="83055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056896"/>
        <c:crosses val="autoZero"/>
        <c:auto val="1"/>
        <c:lblAlgn val="ctr"/>
        <c:lblOffset val="100"/>
        <c:noMultiLvlLbl val="0"/>
      </c:catAx>
      <c:valAx>
        <c:axId val="830568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3055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591552"/>
        <c:axId val="109638400"/>
        <c:axId val="0"/>
      </c:bar3DChart>
      <c:catAx>
        <c:axId val="109591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9638400"/>
        <c:crosses val="autoZero"/>
        <c:auto val="1"/>
        <c:lblAlgn val="ctr"/>
        <c:lblOffset val="100"/>
        <c:noMultiLvlLbl val="0"/>
      </c:catAx>
      <c:valAx>
        <c:axId val="1096384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591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092288"/>
        <c:axId val="110093824"/>
        <c:axId val="0"/>
      </c:bar3DChart>
      <c:catAx>
        <c:axId val="110092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0093824"/>
        <c:crosses val="autoZero"/>
        <c:auto val="1"/>
        <c:lblAlgn val="ctr"/>
        <c:lblOffset val="100"/>
        <c:noMultiLvlLbl val="0"/>
      </c:catAx>
      <c:valAx>
        <c:axId val="110093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0922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363392"/>
        <c:axId val="110364928"/>
        <c:axId val="0"/>
      </c:bar3DChart>
      <c:catAx>
        <c:axId val="1103633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0364928"/>
        <c:crosses val="autoZero"/>
        <c:auto val="1"/>
        <c:lblAlgn val="ctr"/>
        <c:lblOffset val="100"/>
        <c:noMultiLvlLbl val="0"/>
      </c:catAx>
      <c:valAx>
        <c:axId val="1103649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3633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42"/>
          <c:y val="4.5753104391362872E-3"/>
          <c:w val="0.48742470750478423"/>
          <c:h val="0.96001915637322777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781952"/>
        <c:axId val="110783488"/>
        <c:axId val="0"/>
      </c:bar3DChart>
      <c:catAx>
        <c:axId val="110781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0783488"/>
        <c:crosses val="autoZero"/>
        <c:auto val="1"/>
        <c:lblAlgn val="ctr"/>
        <c:lblOffset val="100"/>
        <c:noMultiLvlLbl val="0"/>
      </c:catAx>
      <c:valAx>
        <c:axId val="1107834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7819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125752102769332"/>
          <c:y val="2.7318749335437549E-2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126784"/>
        <c:axId val="111132672"/>
        <c:axId val="0"/>
      </c:bar3DChart>
      <c:catAx>
        <c:axId val="111126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1132672"/>
        <c:crosses val="autoZero"/>
        <c:auto val="1"/>
        <c:lblAlgn val="ctr"/>
        <c:lblOffset val="100"/>
        <c:noMultiLvlLbl val="0"/>
      </c:catAx>
      <c:valAx>
        <c:axId val="11113267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1267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143936"/>
        <c:axId val="111436544"/>
        <c:axId val="0"/>
      </c:bar3DChart>
      <c:catAx>
        <c:axId val="1111439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1436544"/>
        <c:crosses val="autoZero"/>
        <c:auto val="1"/>
        <c:lblAlgn val="ctr"/>
        <c:lblOffset val="100"/>
        <c:noMultiLvlLbl val="0"/>
      </c:catAx>
      <c:valAx>
        <c:axId val="1114365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1439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850624"/>
        <c:axId val="111855488"/>
        <c:axId val="0"/>
      </c:bar3DChart>
      <c:catAx>
        <c:axId val="111850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1855488"/>
        <c:crosses val="autoZero"/>
        <c:auto val="1"/>
        <c:lblAlgn val="ctr"/>
        <c:lblOffset val="100"/>
        <c:noMultiLvlLbl val="0"/>
      </c:catAx>
      <c:valAx>
        <c:axId val="1118554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8506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'расходы на 1 чел 01.01.2020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5.7706909643128704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24169986719801E-2"/>
                  <c:y val="-5.4669703872437414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9681274900398735E-3"/>
                  <c:y val="-6.0744115413819216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24169986719801E-2"/>
                  <c:y val="-5.7706909643128704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0624169986719847E-2"/>
                  <c:y val="-5.1632498101746534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'расходы на 1 чел 01.01.2020 '!$A$3:$A$8</c:f>
              <c:strCache>
                <c:ptCount val="6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5">
                  <c:v>МО город Алапаевск</c:v>
                </c:pt>
              </c:strCache>
            </c:strRef>
          </c:cat>
          <c:val>
            <c:numRef>
              <c:f>'расходы на 1 чел 01.01.2020 '!$B$3:$B$8</c:f>
              <c:numCache>
                <c:formatCode>0.0</c:formatCode>
                <c:ptCount val="6"/>
                <c:pt idx="0">
                  <c:v>62.220460850365171</c:v>
                </c:pt>
                <c:pt idx="1">
                  <c:v>58.536348400573218</c:v>
                </c:pt>
                <c:pt idx="2">
                  <c:v>34.775477636420057</c:v>
                </c:pt>
                <c:pt idx="3">
                  <c:v>47.315088167238493</c:v>
                </c:pt>
                <c:pt idx="5">
                  <c:v>35.846838331911755</c:v>
                </c:pt>
              </c:numCache>
            </c:numRef>
          </c:val>
        </c:ser>
        <c:ser>
          <c:idx val="1"/>
          <c:order val="1"/>
          <c:tx>
            <c:strRef>
              <c:f>'расходы на 1 чел 01.01.2020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3745019920318724E-2"/>
                  <c:y val="-1.214882308276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9681274900398735E-3"/>
                  <c:y val="-6.0744115413819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713147410358571E-2"/>
                  <c:y val="-6.07441154138192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7025232403718474E-2"/>
                  <c:y val="3.0372057706909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2337317397078363E-2"/>
                  <c:y val="-2.3915006068432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на 1 чел 01.01.2020 '!$A$3:$A$8</c:f>
              <c:strCache>
                <c:ptCount val="6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5">
                  <c:v>МО город Алапаевск</c:v>
                </c:pt>
              </c:strCache>
            </c:strRef>
          </c:cat>
          <c:val>
            <c:numRef>
              <c:f>'расходы на 1 чел 01.01.2020 '!$C$3:$C$8</c:f>
              <c:numCache>
                <c:formatCode>0.0</c:formatCode>
                <c:ptCount val="6"/>
                <c:pt idx="0">
                  <c:v>52.765668346260547</c:v>
                </c:pt>
                <c:pt idx="1">
                  <c:v>54.844429331325451</c:v>
                </c:pt>
                <c:pt idx="2">
                  <c:v>33.822421206613768</c:v>
                </c:pt>
                <c:pt idx="3">
                  <c:v>40.054256762147929</c:v>
                </c:pt>
                <c:pt idx="5">
                  <c:v>30.752207289241337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740608"/>
        <c:axId val="28762880"/>
        <c:axId val="0"/>
      </c:bar3DChart>
      <c:catAx>
        <c:axId val="28740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8762880"/>
        <c:crosses val="autoZero"/>
        <c:auto val="1"/>
        <c:lblAlgn val="ctr"/>
        <c:lblOffset val="100"/>
        <c:noMultiLvlLbl val="0"/>
      </c:catAx>
      <c:valAx>
        <c:axId val="287628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287406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072512"/>
        <c:axId val="83074048"/>
        <c:axId val="0"/>
      </c:bar3DChart>
      <c:catAx>
        <c:axId val="830725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074048"/>
        <c:crosses val="autoZero"/>
        <c:auto val="1"/>
        <c:lblAlgn val="ctr"/>
        <c:lblOffset val="100"/>
        <c:noMultiLvlLbl val="0"/>
      </c:catAx>
      <c:valAx>
        <c:axId val="83074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0725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085568"/>
        <c:axId val="83943424"/>
        <c:axId val="0"/>
      </c:bar3DChart>
      <c:catAx>
        <c:axId val="830855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943424"/>
        <c:crosses val="autoZero"/>
        <c:auto val="1"/>
        <c:lblAlgn val="ctr"/>
        <c:lblOffset val="100"/>
        <c:noMultiLvlLbl val="0"/>
      </c:catAx>
      <c:valAx>
        <c:axId val="83943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085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6973440"/>
        <c:axId val="86975232"/>
        <c:axId val="0"/>
      </c:bar3DChart>
      <c:catAx>
        <c:axId val="86973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6975232"/>
        <c:crosses val="autoZero"/>
        <c:auto val="1"/>
        <c:lblAlgn val="ctr"/>
        <c:lblOffset val="100"/>
        <c:noMultiLvlLbl val="0"/>
      </c:catAx>
      <c:valAx>
        <c:axId val="86975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6973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438DF-0FFC-4406-8CBF-611273DFCC4B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F6B97-3E87-44BE-968D-259069D8A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1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18" Type="http://schemas.openxmlformats.org/officeDocument/2006/relationships/chart" Target="../charts/chart1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10" Type="http://schemas.openxmlformats.org/officeDocument/2006/relationships/chart" Target="../charts/chart8.xml"/><Relationship Id="rId19" Type="http://schemas.openxmlformats.org/officeDocument/2006/relationships/chart" Target="../charts/chart17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13" Type="http://schemas.openxmlformats.org/officeDocument/2006/relationships/chart" Target="../charts/chart28.xml"/><Relationship Id="rId18" Type="http://schemas.openxmlformats.org/officeDocument/2006/relationships/chart" Target="../charts/chart33.xml"/><Relationship Id="rId3" Type="http://schemas.openxmlformats.org/officeDocument/2006/relationships/chart" Target="../charts/chart18.xml"/><Relationship Id="rId7" Type="http://schemas.openxmlformats.org/officeDocument/2006/relationships/chart" Target="../charts/chart22.xml"/><Relationship Id="rId12" Type="http://schemas.openxmlformats.org/officeDocument/2006/relationships/chart" Target="../charts/chart27.xml"/><Relationship Id="rId17" Type="http://schemas.openxmlformats.org/officeDocument/2006/relationships/chart" Target="../charts/chart32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31.xml"/><Relationship Id="rId20" Type="http://schemas.openxmlformats.org/officeDocument/2006/relationships/chart" Target="../charts/chart3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1.xml"/><Relationship Id="rId11" Type="http://schemas.openxmlformats.org/officeDocument/2006/relationships/chart" Target="../charts/chart26.xml"/><Relationship Id="rId5" Type="http://schemas.openxmlformats.org/officeDocument/2006/relationships/chart" Target="../charts/chart20.xml"/><Relationship Id="rId15" Type="http://schemas.openxmlformats.org/officeDocument/2006/relationships/chart" Target="../charts/chart30.xml"/><Relationship Id="rId10" Type="http://schemas.openxmlformats.org/officeDocument/2006/relationships/chart" Target="../charts/chart25.xml"/><Relationship Id="rId19" Type="http://schemas.openxmlformats.org/officeDocument/2006/relationships/chart" Target="../charts/chart34.xml"/><Relationship Id="rId4" Type="http://schemas.openxmlformats.org/officeDocument/2006/relationships/chart" Target="../charts/chart19.xml"/><Relationship Id="rId9" Type="http://schemas.openxmlformats.org/officeDocument/2006/relationships/chart" Target="../charts/chart24.xml"/><Relationship Id="rId14" Type="http://schemas.openxmlformats.org/officeDocument/2006/relationships/chart" Target="../charts/char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2.xml"/><Relationship Id="rId13" Type="http://schemas.openxmlformats.org/officeDocument/2006/relationships/chart" Target="../charts/chart47.xml"/><Relationship Id="rId3" Type="http://schemas.openxmlformats.org/officeDocument/2006/relationships/chart" Target="../charts/chart37.xml"/><Relationship Id="rId7" Type="http://schemas.openxmlformats.org/officeDocument/2006/relationships/chart" Target="../charts/chart41.xml"/><Relationship Id="rId12" Type="http://schemas.openxmlformats.org/officeDocument/2006/relationships/chart" Target="../charts/chart46.xml"/><Relationship Id="rId17" Type="http://schemas.openxmlformats.org/officeDocument/2006/relationships/chart" Target="../charts/chart51.xml"/><Relationship Id="rId2" Type="http://schemas.openxmlformats.org/officeDocument/2006/relationships/chart" Target="../charts/chart36.xml"/><Relationship Id="rId16" Type="http://schemas.openxmlformats.org/officeDocument/2006/relationships/chart" Target="../charts/chart5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0.xml"/><Relationship Id="rId11" Type="http://schemas.openxmlformats.org/officeDocument/2006/relationships/chart" Target="../charts/chart45.xml"/><Relationship Id="rId5" Type="http://schemas.openxmlformats.org/officeDocument/2006/relationships/chart" Target="../charts/chart39.xml"/><Relationship Id="rId15" Type="http://schemas.openxmlformats.org/officeDocument/2006/relationships/chart" Target="../charts/chart49.xml"/><Relationship Id="rId10" Type="http://schemas.openxmlformats.org/officeDocument/2006/relationships/chart" Target="../charts/chart44.xml"/><Relationship Id="rId4" Type="http://schemas.openxmlformats.org/officeDocument/2006/relationships/chart" Target="../charts/chart38.xml"/><Relationship Id="rId9" Type="http://schemas.openxmlformats.org/officeDocument/2006/relationships/chart" Target="../charts/chart43.xml"/><Relationship Id="rId14" Type="http://schemas.openxmlformats.org/officeDocument/2006/relationships/chart" Target="../charts/chart4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8.xml"/><Relationship Id="rId13" Type="http://schemas.openxmlformats.org/officeDocument/2006/relationships/chart" Target="../charts/chart63.xml"/><Relationship Id="rId3" Type="http://schemas.openxmlformats.org/officeDocument/2006/relationships/chart" Target="../charts/chart53.xml"/><Relationship Id="rId7" Type="http://schemas.openxmlformats.org/officeDocument/2006/relationships/chart" Target="../charts/chart57.xml"/><Relationship Id="rId12" Type="http://schemas.openxmlformats.org/officeDocument/2006/relationships/chart" Target="../charts/chart62.xml"/><Relationship Id="rId17" Type="http://schemas.openxmlformats.org/officeDocument/2006/relationships/chart" Target="../charts/chart67.xml"/><Relationship Id="rId2" Type="http://schemas.openxmlformats.org/officeDocument/2006/relationships/chart" Target="../charts/chart52.xml"/><Relationship Id="rId16" Type="http://schemas.openxmlformats.org/officeDocument/2006/relationships/chart" Target="../charts/chart6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6.xml"/><Relationship Id="rId11" Type="http://schemas.openxmlformats.org/officeDocument/2006/relationships/chart" Target="../charts/chart61.xml"/><Relationship Id="rId5" Type="http://schemas.openxmlformats.org/officeDocument/2006/relationships/chart" Target="../charts/chart55.xml"/><Relationship Id="rId15" Type="http://schemas.openxmlformats.org/officeDocument/2006/relationships/chart" Target="../charts/chart65.xml"/><Relationship Id="rId10" Type="http://schemas.openxmlformats.org/officeDocument/2006/relationships/chart" Target="../charts/chart60.xml"/><Relationship Id="rId4" Type="http://schemas.openxmlformats.org/officeDocument/2006/relationships/chart" Target="../charts/chart54.xml"/><Relationship Id="rId9" Type="http://schemas.openxmlformats.org/officeDocument/2006/relationships/chart" Target="../charts/chart59.xml"/><Relationship Id="rId14" Type="http://schemas.openxmlformats.org/officeDocument/2006/relationships/chart" Target="../charts/char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071546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Сопоставление основных параметров бюджета городского округа Нижняя Салда с основными параметрами бюджетов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отдельных муниципальных образований Свердловской области на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01.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01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.20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21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71481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доходам  на </a:t>
            </a:r>
            <a:r>
              <a:rPr lang="ru-RU" sz="2400" b="1" dirty="0" smtClean="0"/>
              <a:t>01.</a:t>
            </a:r>
            <a:r>
              <a:rPr lang="en-US" sz="2400" b="1" dirty="0" smtClean="0"/>
              <a:t>01.2021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571612"/>
            <a:ext cx="167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b="1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689263"/>
              </p:ext>
            </p:extLst>
          </p:nvPr>
        </p:nvGraphicFramePr>
        <p:xfrm>
          <a:off x="1690687" y="1404937"/>
          <a:ext cx="5762625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34836"/>
              </p:ext>
            </p:extLst>
          </p:nvPr>
        </p:nvGraphicFramePr>
        <p:xfrm>
          <a:off x="1619250" y="1490662"/>
          <a:ext cx="5905500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9797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405052"/>
              </p:ext>
            </p:extLst>
          </p:nvPr>
        </p:nvGraphicFramePr>
        <p:xfrm>
          <a:off x="1857356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784176"/>
              </p:ext>
            </p:extLst>
          </p:nvPr>
        </p:nvGraphicFramePr>
        <p:xfrm>
          <a:off x="1763688" y="1940944"/>
          <a:ext cx="6417155" cy="422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05065"/>
              </p:ext>
            </p:extLst>
          </p:nvPr>
        </p:nvGraphicFramePr>
        <p:xfrm>
          <a:off x="1475656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449323"/>
              </p:ext>
            </p:extLst>
          </p:nvPr>
        </p:nvGraphicFramePr>
        <p:xfrm>
          <a:off x="1547664" y="2060848"/>
          <a:ext cx="698098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77967"/>
              </p:ext>
            </p:extLst>
          </p:nvPr>
        </p:nvGraphicFramePr>
        <p:xfrm>
          <a:off x="1638300" y="1690687"/>
          <a:ext cx="58674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321720"/>
              </p:ext>
            </p:extLst>
          </p:nvPr>
        </p:nvGraphicFramePr>
        <p:xfrm>
          <a:off x="2156773" y="1959200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9413"/>
              </p:ext>
            </p:extLst>
          </p:nvPr>
        </p:nvGraphicFramePr>
        <p:xfrm>
          <a:off x="2156773" y="1974232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7031"/>
              </p:ext>
            </p:extLst>
          </p:nvPr>
        </p:nvGraphicFramePr>
        <p:xfrm>
          <a:off x="1843912" y="1895622"/>
          <a:ext cx="6828036" cy="4362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36380"/>
              </p:ext>
            </p:extLst>
          </p:nvPr>
        </p:nvGraphicFramePr>
        <p:xfrm>
          <a:off x="1619250" y="1466850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08467"/>
              </p:ext>
            </p:extLst>
          </p:nvPr>
        </p:nvGraphicFramePr>
        <p:xfrm>
          <a:off x="1259632" y="1948708"/>
          <a:ext cx="741682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75847"/>
              </p:ext>
            </p:extLst>
          </p:nvPr>
        </p:nvGraphicFramePr>
        <p:xfrm>
          <a:off x="1776412" y="1940820"/>
          <a:ext cx="6179964" cy="3936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044770"/>
              </p:ext>
            </p:extLst>
          </p:nvPr>
        </p:nvGraphicFramePr>
        <p:xfrm>
          <a:off x="1842448" y="2204864"/>
          <a:ext cx="59055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79400"/>
              </p:ext>
            </p:extLst>
          </p:nvPr>
        </p:nvGraphicFramePr>
        <p:xfrm>
          <a:off x="1857356" y="1940944"/>
          <a:ext cx="6531068" cy="429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/>
        </p:nvGraphicFramePr>
        <p:xfrm>
          <a:off x="1776412" y="15144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428605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Доходы бюджетов</a:t>
            </a:r>
          </a:p>
          <a:p>
            <a:pPr algn="ctr"/>
            <a:r>
              <a:rPr lang="ru-RU" sz="2400" b="1" dirty="0" smtClean="0"/>
              <a:t> в расчете на одного человека на </a:t>
            </a:r>
            <a:r>
              <a:rPr lang="ru-RU" sz="2400" b="1" dirty="0" smtClean="0"/>
              <a:t>01.</a:t>
            </a:r>
            <a:r>
              <a:rPr lang="en-US" sz="2400" b="1" dirty="0" smtClean="0"/>
              <a:t>01.2021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1571612"/>
            <a:ext cx="159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599119"/>
              </p:ext>
            </p:extLst>
          </p:nvPr>
        </p:nvGraphicFramePr>
        <p:xfrm>
          <a:off x="1990726" y="2060848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099451"/>
              </p:ext>
            </p:extLst>
          </p:nvPr>
        </p:nvGraphicFramePr>
        <p:xfrm>
          <a:off x="1785938" y="2276872"/>
          <a:ext cx="638646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5731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64517"/>
              </p:ext>
            </p:extLst>
          </p:nvPr>
        </p:nvGraphicFramePr>
        <p:xfrm>
          <a:off x="2267744" y="227687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489664"/>
              </p:ext>
            </p:extLst>
          </p:nvPr>
        </p:nvGraphicFramePr>
        <p:xfrm>
          <a:off x="1724025" y="19621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758433"/>
              </p:ext>
            </p:extLst>
          </p:nvPr>
        </p:nvGraphicFramePr>
        <p:xfrm>
          <a:off x="1403648" y="2114550"/>
          <a:ext cx="6840760" cy="34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36987"/>
              </p:ext>
            </p:extLst>
          </p:nvPr>
        </p:nvGraphicFramePr>
        <p:xfrm>
          <a:off x="1403648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86393"/>
              </p:ext>
            </p:extLst>
          </p:nvPr>
        </p:nvGraphicFramePr>
        <p:xfrm>
          <a:off x="1403648" y="1940944"/>
          <a:ext cx="64008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85210"/>
              </p:ext>
            </p:extLst>
          </p:nvPr>
        </p:nvGraphicFramePr>
        <p:xfrm>
          <a:off x="1763688" y="1940944"/>
          <a:ext cx="6400800" cy="394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031219"/>
              </p:ext>
            </p:extLst>
          </p:nvPr>
        </p:nvGraphicFramePr>
        <p:xfrm>
          <a:off x="2370094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144436"/>
              </p:ext>
            </p:extLst>
          </p:nvPr>
        </p:nvGraphicFramePr>
        <p:xfrm>
          <a:off x="1475656" y="206084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21556"/>
              </p:ext>
            </p:extLst>
          </p:nvPr>
        </p:nvGraphicFramePr>
        <p:xfrm>
          <a:off x="1528808" y="2132856"/>
          <a:ext cx="600075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9942"/>
              </p:ext>
            </p:extLst>
          </p:nvPr>
        </p:nvGraphicFramePr>
        <p:xfrm>
          <a:off x="1691680" y="2564904"/>
          <a:ext cx="6000750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682056"/>
              </p:ext>
            </p:extLst>
          </p:nvPr>
        </p:nvGraphicFramePr>
        <p:xfrm>
          <a:off x="1876425" y="21145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410903"/>
              </p:ext>
            </p:extLst>
          </p:nvPr>
        </p:nvGraphicFramePr>
        <p:xfrm>
          <a:off x="1259632" y="1940944"/>
          <a:ext cx="6527057" cy="355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322944"/>
              </p:ext>
            </p:extLst>
          </p:nvPr>
        </p:nvGraphicFramePr>
        <p:xfrm>
          <a:off x="2028825" y="22669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403723"/>
              </p:ext>
            </p:extLst>
          </p:nvPr>
        </p:nvGraphicFramePr>
        <p:xfrm>
          <a:off x="1763688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/>
        </p:nvGraphicFramePr>
        <p:xfrm>
          <a:off x="2181225" y="24193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2860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расходам на </a:t>
            </a:r>
            <a:r>
              <a:rPr lang="ru-RU" sz="2400" b="1" dirty="0" smtClean="0"/>
              <a:t>01.</a:t>
            </a:r>
            <a:r>
              <a:rPr lang="en-US" sz="2400" b="1" dirty="0" smtClean="0"/>
              <a:t>01.2021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215074" y="135729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330542"/>
              </p:ext>
            </p:extLst>
          </p:nvPr>
        </p:nvGraphicFramePr>
        <p:xfrm>
          <a:off x="1857356" y="192880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50060"/>
              </p:ext>
            </p:extLst>
          </p:nvPr>
        </p:nvGraphicFramePr>
        <p:xfrm>
          <a:off x="1835696" y="1916832"/>
          <a:ext cx="5935365" cy="402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1564"/>
              </p:ext>
            </p:extLst>
          </p:nvPr>
        </p:nvGraphicFramePr>
        <p:xfrm>
          <a:off x="1804987" y="1633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846841"/>
              </p:ext>
            </p:extLst>
          </p:nvPr>
        </p:nvGraphicFramePr>
        <p:xfrm>
          <a:off x="1957387" y="17859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422096"/>
              </p:ext>
            </p:extLst>
          </p:nvPr>
        </p:nvGraphicFramePr>
        <p:xfrm>
          <a:off x="1691680" y="1916832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72258"/>
              </p:ext>
            </p:extLst>
          </p:nvPr>
        </p:nvGraphicFramePr>
        <p:xfrm>
          <a:off x="1356395" y="2204864"/>
          <a:ext cx="667198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289381"/>
              </p:ext>
            </p:extLst>
          </p:nvPr>
        </p:nvGraphicFramePr>
        <p:xfrm>
          <a:off x="1619672" y="1916832"/>
          <a:ext cx="6613004" cy="39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485854"/>
              </p:ext>
            </p:extLst>
          </p:nvPr>
        </p:nvGraphicFramePr>
        <p:xfrm>
          <a:off x="2109787" y="19383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908723"/>
              </p:ext>
            </p:extLst>
          </p:nvPr>
        </p:nvGraphicFramePr>
        <p:xfrm>
          <a:off x="2262187" y="20907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74164"/>
              </p:ext>
            </p:extLst>
          </p:nvPr>
        </p:nvGraphicFramePr>
        <p:xfrm>
          <a:off x="2414587" y="22431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79372"/>
              </p:ext>
            </p:extLst>
          </p:nvPr>
        </p:nvGraphicFramePr>
        <p:xfrm>
          <a:off x="1547665" y="1916833"/>
          <a:ext cx="6553348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42169"/>
              </p:ext>
            </p:extLst>
          </p:nvPr>
        </p:nvGraphicFramePr>
        <p:xfrm>
          <a:off x="1804987" y="2564904"/>
          <a:ext cx="5534025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382317"/>
              </p:ext>
            </p:extLst>
          </p:nvPr>
        </p:nvGraphicFramePr>
        <p:xfrm>
          <a:off x="1475656" y="1726630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700954"/>
              </p:ext>
            </p:extLst>
          </p:nvPr>
        </p:nvGraphicFramePr>
        <p:xfrm>
          <a:off x="1804987" y="1790700"/>
          <a:ext cx="6151389" cy="437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82775"/>
              </p:ext>
            </p:extLst>
          </p:nvPr>
        </p:nvGraphicFramePr>
        <p:xfrm>
          <a:off x="1547664" y="1726630"/>
          <a:ext cx="640871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/>
        </p:nvGraphicFramePr>
        <p:xfrm>
          <a:off x="1500187" y="1543050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85729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Расходы бюджетов в расчете на одного человека на </a:t>
            </a:r>
            <a:r>
              <a:rPr lang="ru-RU" sz="2400" b="1" dirty="0" smtClean="0"/>
              <a:t>01.</a:t>
            </a:r>
            <a:r>
              <a:rPr lang="en-US" sz="2400" b="1" dirty="0" smtClean="0"/>
              <a:t>01.2021</a:t>
            </a:r>
            <a:endParaRPr lang="ru-RU" sz="2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142984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71646"/>
              </p:ext>
            </p:extLst>
          </p:nvPr>
        </p:nvGraphicFramePr>
        <p:xfrm>
          <a:off x="1357290" y="1643050"/>
          <a:ext cx="678661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471816"/>
              </p:ext>
            </p:extLst>
          </p:nvPr>
        </p:nvGraphicFramePr>
        <p:xfrm>
          <a:off x="1685925" y="1116727"/>
          <a:ext cx="7062539" cy="46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53616"/>
              </p:ext>
            </p:extLst>
          </p:nvPr>
        </p:nvGraphicFramePr>
        <p:xfrm>
          <a:off x="1685925" y="1076325"/>
          <a:ext cx="57721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72640"/>
              </p:ext>
            </p:extLst>
          </p:nvPr>
        </p:nvGraphicFramePr>
        <p:xfrm>
          <a:off x="1357333" y="1116726"/>
          <a:ext cx="6858005" cy="483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21316"/>
              </p:ext>
            </p:extLst>
          </p:nvPr>
        </p:nvGraphicFramePr>
        <p:xfrm>
          <a:off x="862038" y="1700808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910970"/>
              </p:ext>
            </p:extLst>
          </p:nvPr>
        </p:nvGraphicFramePr>
        <p:xfrm>
          <a:off x="1266824" y="1657350"/>
          <a:ext cx="7193607" cy="414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442345"/>
              </p:ext>
            </p:extLst>
          </p:nvPr>
        </p:nvGraphicFramePr>
        <p:xfrm>
          <a:off x="1338263" y="1628800"/>
          <a:ext cx="66103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134233"/>
              </p:ext>
            </p:extLst>
          </p:nvPr>
        </p:nvGraphicFramePr>
        <p:xfrm>
          <a:off x="1338263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79428"/>
              </p:ext>
            </p:extLst>
          </p:nvPr>
        </p:nvGraphicFramePr>
        <p:xfrm>
          <a:off x="2123728" y="1512316"/>
          <a:ext cx="6091610" cy="458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177891"/>
              </p:ext>
            </p:extLst>
          </p:nvPr>
        </p:nvGraphicFramePr>
        <p:xfrm>
          <a:off x="1283381" y="1628800"/>
          <a:ext cx="6720114" cy="439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557150"/>
              </p:ext>
            </p:extLst>
          </p:nvPr>
        </p:nvGraphicFramePr>
        <p:xfrm>
          <a:off x="1547813" y="1512316"/>
          <a:ext cx="6191250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68478"/>
              </p:ext>
            </p:extLst>
          </p:nvPr>
        </p:nvGraphicFramePr>
        <p:xfrm>
          <a:off x="1619672" y="1772816"/>
          <a:ext cx="6492230" cy="407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02066"/>
              </p:ext>
            </p:extLst>
          </p:nvPr>
        </p:nvGraphicFramePr>
        <p:xfrm>
          <a:off x="1728808" y="1512316"/>
          <a:ext cx="6486530" cy="47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44385"/>
              </p:ext>
            </p:extLst>
          </p:nvPr>
        </p:nvGraphicFramePr>
        <p:xfrm>
          <a:off x="1979712" y="1700808"/>
          <a:ext cx="5772150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924899"/>
              </p:ext>
            </p:extLst>
          </p:nvPr>
        </p:nvGraphicFramePr>
        <p:xfrm>
          <a:off x="1163315" y="1512301"/>
          <a:ext cx="7297117" cy="436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/>
        </p:nvGraphicFramePr>
        <p:xfrm>
          <a:off x="895350" y="1457325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1169</TotalTime>
  <Words>84</Words>
  <Application>Microsoft Office PowerPoint</Application>
  <PresentationFormat>Экран (4:3)</PresentationFormat>
  <Paragraphs>43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OEM</cp:lastModifiedBy>
  <cp:revision>132</cp:revision>
  <dcterms:created xsi:type="dcterms:W3CDTF">2017-02-16T11:20:46Z</dcterms:created>
  <dcterms:modified xsi:type="dcterms:W3CDTF">2021-03-10T10:54:42Z</dcterms:modified>
</cp:coreProperties>
</file>