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81946" autoAdjust="0"/>
  </p:normalViewPr>
  <p:slideViewPr>
    <p:cSldViewPr>
      <p:cViewPr varScale="1">
        <p:scale>
          <a:sx n="76" d="100"/>
          <a:sy n="76" d="100"/>
        </p:scale>
        <p:origin x="-8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254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085371142917236"/>
          <c:y val="2.4935689009023183E-3"/>
          <c:w val="0.66914628857082903"/>
          <c:h val="0.99750643109909753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01.05.18'!$B$3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63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9018E-2"/>
                </c:manualLayout>
              </c:layout>
              <c:showVal val="1"/>
            </c:dLbl>
            <c:dLbl>
              <c:idx val="2"/>
              <c:layout>
                <c:manualLayout>
                  <c:x val="6.8143100511073263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9046E-2"/>
                </c:manualLayout>
              </c:layout>
              <c:showVal val="1"/>
            </c:dLbl>
            <c:dLbl>
              <c:idx val="4"/>
              <c:layout>
                <c:manualLayout>
                  <c:x val="-4.5428733674048923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'доходы на 01.05.18'!$A$4:$A$8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01.05.18'!$B$4:$B$8</c:f>
              <c:numCache>
                <c:formatCode>General</c:formatCode>
                <c:ptCount val="5"/>
                <c:pt idx="0">
                  <c:v>547</c:v>
                </c:pt>
                <c:pt idx="1">
                  <c:v>1361</c:v>
                </c:pt>
                <c:pt idx="2">
                  <c:v>1234</c:v>
                </c:pt>
                <c:pt idx="3">
                  <c:v>760</c:v>
                </c:pt>
                <c:pt idx="4">
                  <c:v>1564</c:v>
                </c:pt>
              </c:numCache>
            </c:numRef>
          </c:val>
        </c:ser>
        <c:ser>
          <c:idx val="1"/>
          <c:order val="1"/>
          <c:tx>
            <c:strRef>
              <c:f>'доходы на 01.05.18'!$C$3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2E-2"/>
                  <c:y val="-7.1020767794096662E-2"/>
                </c:manualLayout>
              </c:layout>
              <c:showVal val="1"/>
            </c:dLbl>
            <c:dLbl>
              <c:idx val="1"/>
              <c:layout>
                <c:manualLayout>
                  <c:x val="1.7201393267068273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23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903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'доходы на 01.05.18'!$A$4:$A$8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01.05.18'!$C$4:$C$8</c:f>
              <c:numCache>
                <c:formatCode>General</c:formatCode>
                <c:ptCount val="5"/>
                <c:pt idx="0">
                  <c:v>153</c:v>
                </c:pt>
                <c:pt idx="1">
                  <c:v>359</c:v>
                </c:pt>
                <c:pt idx="2">
                  <c:v>427</c:v>
                </c:pt>
                <c:pt idx="3">
                  <c:v>213</c:v>
                </c:pt>
                <c:pt idx="4">
                  <c:v>546</c:v>
                </c:pt>
              </c:numCache>
            </c:numRef>
          </c:val>
        </c:ser>
        <c:shape val="cylinder"/>
        <c:axId val="20207104"/>
        <c:axId val="20209024"/>
        <c:axId val="0"/>
      </c:bar3DChart>
      <c:catAx>
        <c:axId val="202071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20209024"/>
        <c:crosses val="autoZero"/>
        <c:auto val="1"/>
        <c:lblAlgn val="ctr"/>
        <c:lblOffset val="100"/>
      </c:catAx>
      <c:valAx>
        <c:axId val="20209024"/>
        <c:scaling>
          <c:orientation val="minMax"/>
        </c:scaling>
        <c:delete val="1"/>
        <c:axPos val="b"/>
        <c:numFmt formatCode="General" sourceLinked="1"/>
        <c:tickLblPos val="nextTo"/>
        <c:crossAx val="20207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830577427821523"/>
          <c:y val="8.1616876542117647E-2"/>
          <c:w val="0.39116579177602945"/>
          <c:h val="0.91444043452902013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1 чел  01.05.18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7777777777778065E-3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2.7777777777778065E-3"/>
                  <c:y val="-6.481481481481528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'доходы на 1 чел  01.05.18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01.05.18 '!$B$4:$B$8</c:f>
              <c:numCache>
                <c:formatCode>0.0</c:formatCode>
                <c:ptCount val="5"/>
                <c:pt idx="0">
                  <c:v>31.460286420889169</c:v>
                </c:pt>
                <c:pt idx="1">
                  <c:v>30.72234762979684</c:v>
                </c:pt>
                <c:pt idx="2">
                  <c:v>26.980344141504691</c:v>
                </c:pt>
                <c:pt idx="3">
                  <c:v>26.840897051033021</c:v>
                </c:pt>
                <c:pt idx="4">
                  <c:v>31.969257184906585</c:v>
                </c:pt>
              </c:numCache>
            </c:numRef>
          </c:val>
        </c:ser>
        <c:ser>
          <c:idx val="1"/>
          <c:order val="1"/>
          <c:tx>
            <c:strRef>
              <c:f>'доходы на 1 чел  01.05.18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4.5031004590561675E-2"/>
                  <c:y val="-7.5080451900034317E-2"/>
                </c:manualLayout>
              </c:layout>
              <c:showVal val="1"/>
            </c:dLbl>
            <c:dLbl>
              <c:idx val="1"/>
              <c:layout>
                <c:manualLayout>
                  <c:x val="3.7184594953519258E-2"/>
                  <c:y val="-6.5821351135455897E-2"/>
                </c:manualLayout>
              </c:layout>
              <c:showVal val="1"/>
            </c:dLbl>
            <c:dLbl>
              <c:idx val="2"/>
              <c:layout>
                <c:manualLayout>
                  <c:x val="5.5655174577281405E-2"/>
                  <c:y val="-7.8703640305831407E-2"/>
                </c:manualLayout>
              </c:layout>
              <c:showVal val="1"/>
            </c:dLbl>
            <c:dLbl>
              <c:idx val="3"/>
              <c:layout>
                <c:manualLayout>
                  <c:x val="5.3364285639593889E-2"/>
                  <c:y val="-5.1932272052949924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'доходы на 1 чел  01.05.18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01.05.18 '!$C$4:$C$8</c:f>
              <c:numCache>
                <c:formatCode>0.0</c:formatCode>
                <c:ptCount val="5"/>
                <c:pt idx="0">
                  <c:v>8.7996779202852711</c:v>
                </c:pt>
                <c:pt idx="1">
                  <c:v>8.1038374717832955</c:v>
                </c:pt>
                <c:pt idx="2">
                  <c:v>9.335986181865886</c:v>
                </c:pt>
                <c:pt idx="3">
                  <c:v>7.5225145682500445</c:v>
                </c:pt>
                <c:pt idx="4">
                  <c:v>11.160623032582478</c:v>
                </c:pt>
              </c:numCache>
            </c:numRef>
          </c:val>
        </c:ser>
        <c:shape val="cylinder"/>
        <c:axId val="20587264"/>
        <c:axId val="20639744"/>
        <c:axId val="0"/>
      </c:bar3DChart>
      <c:catAx>
        <c:axId val="205872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10" b="1" i="0" baseline="0"/>
            </a:pPr>
            <a:endParaRPr lang="ru-RU"/>
          </a:p>
        </c:txPr>
        <c:crossAx val="20639744"/>
        <c:crosses val="autoZero"/>
        <c:auto val="1"/>
        <c:lblAlgn val="ctr"/>
        <c:lblOffset val="100"/>
      </c:catAx>
      <c:valAx>
        <c:axId val="20639744"/>
        <c:scaling>
          <c:orientation val="minMax"/>
        </c:scaling>
        <c:delete val="1"/>
        <c:axPos val="b"/>
        <c:numFmt formatCode="0.0" sourceLinked="1"/>
        <c:tickLblPos val="nextTo"/>
        <c:crossAx val="20587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3915594887988405"/>
          <c:y val="3.3172511261026056E-3"/>
          <c:w val="0.46346628893086234"/>
          <c:h val="0.8818471391538607"/>
        </c:manualLayout>
      </c:layout>
      <c:bar3DChart>
        <c:barDir val="bar"/>
        <c:grouping val="clustered"/>
        <c:ser>
          <c:idx val="0"/>
          <c:order val="0"/>
          <c:tx>
            <c:strRef>
              <c:f>'расходы 01.05.18 '!$B$2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'расходы 01.05.18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01.05.18 '!$B$3:$B$7</c:f>
              <c:numCache>
                <c:formatCode>General</c:formatCode>
                <c:ptCount val="5"/>
                <c:pt idx="0">
                  <c:v>634</c:v>
                </c:pt>
                <c:pt idx="1">
                  <c:v>1476</c:v>
                </c:pt>
                <c:pt idx="2">
                  <c:v>1236</c:v>
                </c:pt>
                <c:pt idx="3">
                  <c:v>893</c:v>
                </c:pt>
                <c:pt idx="4">
                  <c:v>1581</c:v>
                </c:pt>
              </c:numCache>
            </c:numRef>
          </c:val>
        </c:ser>
        <c:ser>
          <c:idx val="1"/>
          <c:order val="1"/>
          <c:tx>
            <c:strRef>
              <c:f>'расходы 01.05.18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4"/>
              <c:layout>
                <c:manualLayout>
                  <c:x val="8.3333333333333367E-3"/>
                  <c:y val="-3.03893637226970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'расходы 01.05.18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01.05.18 '!$C$3:$C$7</c:f>
              <c:numCache>
                <c:formatCode>General</c:formatCode>
                <c:ptCount val="5"/>
                <c:pt idx="0">
                  <c:v>145</c:v>
                </c:pt>
                <c:pt idx="1">
                  <c:v>453</c:v>
                </c:pt>
                <c:pt idx="2">
                  <c:v>372</c:v>
                </c:pt>
                <c:pt idx="3">
                  <c:v>278</c:v>
                </c:pt>
                <c:pt idx="4">
                  <c:v>439</c:v>
                </c:pt>
              </c:numCache>
            </c:numRef>
          </c:val>
        </c:ser>
        <c:shape val="cylinder"/>
        <c:axId val="20649472"/>
        <c:axId val="20651392"/>
        <c:axId val="0"/>
      </c:bar3DChart>
      <c:catAx>
        <c:axId val="2064947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20651392"/>
        <c:crosses val="autoZero"/>
        <c:auto val="1"/>
        <c:lblAlgn val="ctr"/>
        <c:lblOffset val="100"/>
      </c:catAx>
      <c:valAx>
        <c:axId val="20651392"/>
        <c:scaling>
          <c:orientation val="minMax"/>
        </c:scaling>
        <c:delete val="1"/>
        <c:axPos val="b"/>
        <c:numFmt formatCode="General" sourceLinked="1"/>
        <c:tickLblPos val="nextTo"/>
        <c:crossAx val="206494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312193602918285"/>
          <c:y val="7.3764476122949287E-3"/>
          <c:w val="0.48742470750478351"/>
          <c:h val="0.9600191563732271"/>
        </c:manualLayout>
      </c:layout>
      <c:bar3DChart>
        <c:barDir val="bar"/>
        <c:grouping val="stacked"/>
        <c:ser>
          <c:idx val="0"/>
          <c:order val="0"/>
          <c:tx>
            <c:strRef>
              <c:f>'расходы на 1 чел 01.05.18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770690964312841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624169986719795E-2"/>
                  <c:y val="-5.4669703872437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7.9681274900398474E-3"/>
                  <c:y val="-6.074411541381921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0624169986719795E-2"/>
                  <c:y val="-5.770690964312841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0624169986719846E-2"/>
                  <c:y val="-5.163249810174645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'расходы на 1 чел 01.05.18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'расходы на 1 чел 01.05.18 '!$B$3:$B$8</c:f>
              <c:numCache>
                <c:formatCode>0.0</c:formatCode>
                <c:ptCount val="6"/>
                <c:pt idx="0">
                  <c:v>36.464024846149421</c:v>
                </c:pt>
                <c:pt idx="1">
                  <c:v>33.318284424379236</c:v>
                </c:pt>
                <c:pt idx="2">
                  <c:v>27.024072414019283</c:v>
                </c:pt>
                <c:pt idx="3">
                  <c:v>31.5380540349638</c:v>
                </c:pt>
                <c:pt idx="5">
                  <c:v>32.316749110829484</c:v>
                </c:pt>
              </c:numCache>
            </c:numRef>
          </c:val>
        </c:ser>
        <c:ser>
          <c:idx val="1"/>
          <c:order val="1"/>
          <c:tx>
            <c:strRef>
              <c:f>'расходы на 1 чел 01.05.18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3745019920318724E-2"/>
                  <c:y val="-1.2148823082763861E-2"/>
                </c:manualLayout>
              </c:layout>
              <c:showVal val="1"/>
            </c:dLbl>
            <c:dLbl>
              <c:idx val="1"/>
              <c:layout>
                <c:manualLayout>
                  <c:x val="7.9681274900398474E-3"/>
                  <c:y val="-6.0744115413819286E-2"/>
                </c:manualLayout>
              </c:layout>
              <c:showVal val="1"/>
            </c:dLbl>
            <c:dLbl>
              <c:idx val="2"/>
              <c:layout>
                <c:manualLayout>
                  <c:x val="7.1713147410358571E-2"/>
                  <c:y val="-6.0744115413819289E-3"/>
                </c:manualLayout>
              </c:layout>
              <c:showVal val="1"/>
            </c:dLbl>
            <c:dLbl>
              <c:idx val="3"/>
              <c:layout>
                <c:manualLayout>
                  <c:x val="7.7025232403718474E-2"/>
                  <c:y val="3.0372057706909662E-3"/>
                </c:manualLayout>
              </c:layout>
              <c:showVal val="1"/>
            </c:dLbl>
            <c:dLbl>
              <c:idx val="5"/>
              <c:layout>
                <c:manualLayout>
                  <c:x val="8.2337317397078363E-2"/>
                  <c:y val="-2.39150060684328E-7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'расходы на 1 чел 01.05.18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'расходы на 1 чел 01.05.18 '!$C$3:$C$8</c:f>
              <c:numCache>
                <c:formatCode>0.0</c:formatCode>
                <c:ptCount val="6"/>
                <c:pt idx="0">
                  <c:v>8.3395640421004202</c:v>
                </c:pt>
                <c:pt idx="1">
                  <c:v>10.225733634311512</c:v>
                </c:pt>
                <c:pt idx="2">
                  <c:v>8.1334586877145423</c:v>
                </c:pt>
                <c:pt idx="3">
                  <c:v>9.8181176055094479</c:v>
                </c:pt>
                <c:pt idx="5">
                  <c:v>8.9734679694207102</c:v>
                </c:pt>
              </c:numCache>
            </c:numRef>
          </c:val>
        </c:ser>
        <c:shape val="cylinder"/>
        <c:axId val="20956672"/>
        <c:axId val="20958592"/>
        <c:axId val="0"/>
      </c:bar3DChart>
      <c:catAx>
        <c:axId val="2095667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958592"/>
        <c:crosses val="autoZero"/>
        <c:auto val="1"/>
        <c:lblAlgn val="ctr"/>
        <c:lblOffset val="100"/>
      </c:catAx>
      <c:valAx>
        <c:axId val="20958592"/>
        <c:scaling>
          <c:orientation val="minMax"/>
        </c:scaling>
        <c:delete val="1"/>
        <c:axPos val="b"/>
        <c:numFmt formatCode="0.0" sourceLinked="1"/>
        <c:tickLblPos val="nextTo"/>
        <c:crossAx val="20956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01.05.2018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на </a:t>
            </a:r>
            <a:r>
              <a:rPr lang="ru-RU" sz="2400" b="1" dirty="0" smtClean="0"/>
              <a:t>01.05.2018   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571604" y="2000239"/>
          <a:ext cx="6429420" cy="3571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</a:t>
            </a:r>
            <a:r>
              <a:rPr lang="ru-RU" sz="2400" b="1" dirty="0" smtClean="0"/>
              <a:t>01.05.2018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643042" y="1928802"/>
          <a:ext cx="6143667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</a:t>
            </a:r>
            <a:r>
              <a:rPr lang="ru-RU" sz="2400" b="1" dirty="0" smtClean="0"/>
              <a:t>01.05.2018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643043" y="1928802"/>
          <a:ext cx="6215106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</a:t>
            </a:r>
            <a:r>
              <a:rPr lang="ru-RU" sz="2400" b="1" dirty="0" smtClean="0"/>
              <a:t>01.05.2018</a:t>
            </a:r>
            <a:endParaRPr lang="ru-RU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785918" y="1643050"/>
          <a:ext cx="5929353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339</TotalTime>
  <Words>79</Words>
  <PresentationFormat>Экран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43</cp:revision>
  <dcterms:created xsi:type="dcterms:W3CDTF">2017-02-16T11:20:46Z</dcterms:created>
  <dcterms:modified xsi:type="dcterms:W3CDTF">2018-05-17T09:39:32Z</dcterms:modified>
</cp:coreProperties>
</file>