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7"/>
  </p:notesMasterIdLst>
  <p:sldIdLst>
    <p:sldId id="256" r:id="rId2"/>
    <p:sldId id="267" r:id="rId3"/>
    <p:sldId id="268" r:id="rId4"/>
    <p:sldId id="269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5" autoAdjust="0"/>
    <p:restoredTop sz="81946" autoAdjust="0"/>
  </p:normalViewPr>
  <p:slideViewPr>
    <p:cSldViewPr>
      <p:cViewPr varScale="1">
        <p:scale>
          <a:sx n="95" d="100"/>
          <a:sy n="95" d="100"/>
        </p:scale>
        <p:origin x="-20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8&#1075;&#1086;&#1076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8&#1075;&#1086;&#1076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8&#1075;&#1086;&#1076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8&#1075;&#1086;&#1076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floor>
      <c:spPr>
        <a:noFill/>
        <a:ln w="2540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33085371142917336"/>
          <c:y val="2.4935689009023239E-3"/>
          <c:w val="0.66914628857083081"/>
          <c:h val="0.99750643109909753"/>
        </c:manualLayout>
      </c:layout>
      <c:bar3DChart>
        <c:barDir val="bar"/>
        <c:grouping val="stacked"/>
        <c:ser>
          <c:idx val="0"/>
          <c:order val="0"/>
          <c:tx>
            <c:strRef>
              <c:f>'[сравни бюджеты 2018год.xls]доходы на 01.11.18'!$B$3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6.8143100511073263E-3"/>
                  <c:y val="-6.6193853427895979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7.2498029944839296E-2"/>
                </c:manualLayout>
              </c:layout>
              <c:showVal val="1"/>
            </c:dLbl>
            <c:dLbl>
              <c:idx val="2"/>
              <c:layout>
                <c:manualLayout>
                  <c:x val="6.8143100511073263E-3"/>
                  <c:y val="-7.880220646178093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7.2498029944839337E-2"/>
                </c:manualLayout>
              </c:layout>
              <c:showVal val="1"/>
            </c:dLbl>
            <c:dLbl>
              <c:idx val="4"/>
              <c:layout>
                <c:manualLayout>
                  <c:x val="-4.5428733674048923E-3"/>
                  <c:y val="-6.619385342789597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'[сравни бюджеты 2018год.xls]доходы на 01.11.18'!$A$4:$A$8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'[сравни бюджеты 2018год.xls]доходы на 01.11.18'!$B$4:$B$8</c:f>
              <c:numCache>
                <c:formatCode>General</c:formatCode>
                <c:ptCount val="5"/>
                <c:pt idx="0">
                  <c:v>592</c:v>
                </c:pt>
                <c:pt idx="1">
                  <c:v>1458</c:v>
                </c:pt>
                <c:pt idx="2">
                  <c:v>1271</c:v>
                </c:pt>
                <c:pt idx="3">
                  <c:v>959</c:v>
                </c:pt>
                <c:pt idx="4">
                  <c:v>1678</c:v>
                </c:pt>
              </c:numCache>
            </c:numRef>
          </c:val>
        </c:ser>
        <c:ser>
          <c:idx val="1"/>
          <c:order val="1"/>
          <c:tx>
            <c:strRef>
              <c:f>'[сравни бюджеты 2018год.xls]доходы на 01.11.18'!$C$3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2.4261805434456992E-2"/>
                  <c:y val="-7.1020767794096662E-2"/>
                </c:manualLayout>
              </c:layout>
              <c:showVal val="1"/>
            </c:dLbl>
            <c:dLbl>
              <c:idx val="1"/>
              <c:layout>
                <c:manualLayout>
                  <c:x val="1.7201393267068314E-2"/>
                  <c:y val="-6.6193853427895979E-2"/>
                </c:manualLayout>
              </c:layout>
              <c:showVal val="1"/>
            </c:dLbl>
            <c:dLbl>
              <c:idx val="2"/>
              <c:layout>
                <c:manualLayout>
                  <c:x val="2.5014241192593691E-2"/>
                  <c:y val="-8.8258471237194727E-2"/>
                </c:manualLayout>
              </c:layout>
              <c:showVal val="1"/>
            </c:dLbl>
            <c:dLbl>
              <c:idx val="3"/>
              <c:layout>
                <c:manualLayout>
                  <c:x val="4.5428733674048923E-3"/>
                  <c:y val="-7.565011820330971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7.249802994483932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'[сравни бюджеты 2018год.xls]доходы на 01.11.18'!$A$4:$A$8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'[сравни бюджеты 2018год.xls]доходы на 01.11.18'!$C$4:$C$8</c:f>
              <c:numCache>
                <c:formatCode>General</c:formatCode>
                <c:ptCount val="5"/>
                <c:pt idx="0">
                  <c:v>474</c:v>
                </c:pt>
                <c:pt idx="1">
                  <c:v>1004</c:v>
                </c:pt>
                <c:pt idx="2">
                  <c:v>1039</c:v>
                </c:pt>
                <c:pt idx="3">
                  <c:v>781</c:v>
                </c:pt>
                <c:pt idx="4">
                  <c:v>1500</c:v>
                </c:pt>
              </c:numCache>
            </c:numRef>
          </c:val>
        </c:ser>
        <c:shape val="cylinder"/>
        <c:axId val="59606912"/>
        <c:axId val="59608448"/>
        <c:axId val="0"/>
      </c:bar3DChart>
      <c:catAx>
        <c:axId val="5960691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59608448"/>
        <c:crosses val="autoZero"/>
        <c:auto val="1"/>
        <c:lblAlgn val="ctr"/>
        <c:lblOffset val="100"/>
      </c:catAx>
      <c:valAx>
        <c:axId val="59608448"/>
        <c:scaling>
          <c:orientation val="minMax"/>
        </c:scaling>
        <c:delete val="1"/>
        <c:axPos val="b"/>
        <c:numFmt formatCode="General" sourceLinked="1"/>
        <c:tickLblPos val="nextTo"/>
        <c:crossAx val="596069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4830577427821523"/>
          <c:y val="8.1616876542117647E-2"/>
          <c:w val="0.39116579177603017"/>
          <c:h val="0.91444043452902168"/>
        </c:manualLayout>
      </c:layout>
      <c:bar3DChart>
        <c:barDir val="bar"/>
        <c:grouping val="stacked"/>
        <c:ser>
          <c:idx val="0"/>
          <c:order val="0"/>
          <c:tx>
            <c:strRef>
              <c:f>'[сравни бюджеты 2018год.xls]доходы на 1 чел  01.11.18  '!$B$3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2.7777777777778234E-3"/>
                  <c:y val="-8.3333333333333343E-2"/>
                </c:manualLayout>
              </c:layout>
              <c:showVal val="1"/>
            </c:dLbl>
            <c:dLbl>
              <c:idx val="1"/>
              <c:layout>
                <c:manualLayout>
                  <c:x val="-2.7777777777778234E-3"/>
                  <c:y val="-6.4814814814815574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6.944444444444450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6.0185185185185147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6.018518518518514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'[сравни бюджеты 2018год.xls]доходы на 1 чел  01.11.18  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 город Алапаевск</c:v>
                </c:pt>
              </c:strCache>
            </c:strRef>
          </c:cat>
          <c:val>
            <c:numRef>
              <c:f>'[сравни бюджеты 2018год.xls]доходы на 1 чел  01.11.18  '!$B$4:$B$8</c:f>
              <c:numCache>
                <c:formatCode>0.0</c:formatCode>
                <c:ptCount val="5"/>
                <c:pt idx="0">
                  <c:v>34.048426985678958</c:v>
                </c:pt>
                <c:pt idx="1">
                  <c:v>32.911963882618494</c:v>
                </c:pt>
                <c:pt idx="2">
                  <c:v>27.789317183024682</c:v>
                </c:pt>
                <c:pt idx="3">
                  <c:v>33.868974042027205</c:v>
                </c:pt>
                <c:pt idx="4">
                  <c:v>34.299497158742483</c:v>
                </c:pt>
              </c:numCache>
            </c:numRef>
          </c:val>
        </c:ser>
        <c:ser>
          <c:idx val="1"/>
          <c:order val="1"/>
          <c:tx>
            <c:strRef>
              <c:f>'[сравни бюджеты 2018год.xls]доходы на 1 чел  01.11.18  '!$C$3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4.5031004590561682E-2"/>
                  <c:y val="-7.5080451900034498E-2"/>
                </c:manualLayout>
              </c:layout>
              <c:showVal val="1"/>
            </c:dLbl>
            <c:dLbl>
              <c:idx val="1"/>
              <c:layout>
                <c:manualLayout>
                  <c:x val="3.7184594953519258E-2"/>
                  <c:y val="-6.5821351135455897E-2"/>
                </c:manualLayout>
              </c:layout>
              <c:showVal val="1"/>
            </c:dLbl>
            <c:dLbl>
              <c:idx val="2"/>
              <c:layout>
                <c:manualLayout>
                  <c:x val="5.5655174577281405E-2"/>
                  <c:y val="-7.8703640305831601E-2"/>
                </c:manualLayout>
              </c:layout>
              <c:showVal val="1"/>
            </c:dLbl>
            <c:dLbl>
              <c:idx val="3"/>
              <c:layout>
                <c:manualLayout>
                  <c:x val="5.3364285639593903E-2"/>
                  <c:y val="-5.1932272052949924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6.944444444444450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'[сравни бюджеты 2018год.xls]доходы на 1 чел  01.11.18  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 город Алапаевск</c:v>
                </c:pt>
              </c:strCache>
            </c:strRef>
          </c:cat>
          <c:val>
            <c:numRef>
              <c:f>'[сравни бюджеты 2018год.xls]доходы на 1 чел  01.11.18  '!$C$4:$C$8</c:f>
              <c:numCache>
                <c:formatCode>0.0</c:formatCode>
                <c:ptCount val="5"/>
                <c:pt idx="0">
                  <c:v>27.261747282452404</c:v>
                </c:pt>
                <c:pt idx="1">
                  <c:v>22.663656884875845</c:v>
                </c:pt>
                <c:pt idx="2">
                  <c:v>22.716837571331737</c:v>
                </c:pt>
                <c:pt idx="3">
                  <c:v>27.582553416916827</c:v>
                </c:pt>
                <c:pt idx="4">
                  <c:v>30.661052287314501</c:v>
                </c:pt>
              </c:numCache>
            </c:numRef>
          </c:val>
        </c:ser>
        <c:shape val="cylinder"/>
        <c:axId val="61265792"/>
        <c:axId val="61424384"/>
        <c:axId val="0"/>
      </c:bar3DChart>
      <c:catAx>
        <c:axId val="6126579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10" b="1" i="0" baseline="0"/>
            </a:pPr>
            <a:endParaRPr lang="ru-RU"/>
          </a:p>
        </c:txPr>
        <c:crossAx val="61424384"/>
        <c:crosses val="autoZero"/>
        <c:auto val="1"/>
        <c:lblAlgn val="ctr"/>
        <c:lblOffset val="100"/>
      </c:catAx>
      <c:valAx>
        <c:axId val="61424384"/>
        <c:scaling>
          <c:orientation val="minMax"/>
        </c:scaling>
        <c:delete val="1"/>
        <c:axPos val="b"/>
        <c:numFmt formatCode="0.0" sourceLinked="1"/>
        <c:tickLblPos val="nextTo"/>
        <c:crossAx val="612657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.391559488798842"/>
          <c:y val="3.3172511261026056E-3"/>
          <c:w val="0.46346628893086367"/>
          <c:h val="0.8818471391538607"/>
        </c:manualLayout>
      </c:layout>
      <c:bar3DChart>
        <c:barDir val="bar"/>
        <c:grouping val="clustered"/>
        <c:ser>
          <c:idx val="0"/>
          <c:order val="0"/>
          <c:tx>
            <c:strRef>
              <c:f>'[сравни бюджеты 2018год.xls]расходы 01.11.18  '!$B$2</c:f>
              <c:strCache>
                <c:ptCount val="1"/>
                <c:pt idx="0">
                  <c:v>план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'[сравни бюджеты 2018год.xls]расходы 01.11.18  '!$A$3:$A$7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'[сравни бюджеты 2018год.xls]расходы 01.11.18  '!$B$3:$B$7</c:f>
              <c:numCache>
                <c:formatCode>General</c:formatCode>
                <c:ptCount val="5"/>
                <c:pt idx="0">
                  <c:v>632</c:v>
                </c:pt>
                <c:pt idx="1">
                  <c:v>1572</c:v>
                </c:pt>
                <c:pt idx="2">
                  <c:v>1275</c:v>
                </c:pt>
                <c:pt idx="3">
                  <c:v>1118</c:v>
                </c:pt>
                <c:pt idx="4">
                  <c:v>1695</c:v>
                </c:pt>
              </c:numCache>
            </c:numRef>
          </c:val>
        </c:ser>
        <c:ser>
          <c:idx val="1"/>
          <c:order val="1"/>
          <c:tx>
            <c:strRef>
              <c:f>'[сравни бюджеты 2018год.xls]расходы 01.11.18  '!$C$2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4"/>
              <c:layout>
                <c:manualLayout>
                  <c:x val="8.3333333333333367E-3"/>
                  <c:y val="-3.038936372269709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'[сравни бюджеты 2018год.xls]расходы 01.11.18  '!$A$3:$A$7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'[сравни бюджеты 2018год.xls]расходы 01.11.18  '!$C$3:$C$7</c:f>
              <c:numCache>
                <c:formatCode>General</c:formatCode>
                <c:ptCount val="5"/>
                <c:pt idx="0">
                  <c:v>445</c:v>
                </c:pt>
                <c:pt idx="1">
                  <c:v>1120</c:v>
                </c:pt>
                <c:pt idx="2">
                  <c:v>979</c:v>
                </c:pt>
                <c:pt idx="3">
                  <c:v>808</c:v>
                </c:pt>
                <c:pt idx="4">
                  <c:v>1450</c:v>
                </c:pt>
              </c:numCache>
            </c:numRef>
          </c:val>
        </c:ser>
        <c:shape val="cylinder"/>
        <c:axId val="62684160"/>
        <c:axId val="63425920"/>
        <c:axId val="0"/>
      </c:bar3DChart>
      <c:catAx>
        <c:axId val="6268416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63425920"/>
        <c:crosses val="autoZero"/>
        <c:auto val="1"/>
        <c:lblAlgn val="ctr"/>
        <c:lblOffset val="100"/>
      </c:catAx>
      <c:valAx>
        <c:axId val="63425920"/>
        <c:scaling>
          <c:orientation val="minMax"/>
        </c:scaling>
        <c:delete val="1"/>
        <c:axPos val="b"/>
        <c:numFmt formatCode="General" sourceLinked="1"/>
        <c:tickLblPos val="nextTo"/>
        <c:crossAx val="626841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42711681809004692"/>
          <c:y val="4.5753104391362872E-3"/>
          <c:w val="0.487424707504785"/>
          <c:h val="0.96001915637322843"/>
        </c:manualLayout>
      </c:layout>
      <c:bar3DChart>
        <c:barDir val="bar"/>
        <c:grouping val="stacked"/>
        <c:ser>
          <c:idx val="0"/>
          <c:order val="0"/>
          <c:tx>
            <c:strRef>
              <c:f>'[сравни бюджеты 2018год.xls]расходы на 1 чел 01.11.18 '!$B$2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5.7706909643128648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0624169986719801E-2"/>
                  <c:y val="-5.4669703872437414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7.96812749003987E-3"/>
                  <c:y val="-6.0744115413819216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1.0624169986719801E-2"/>
                  <c:y val="-5.7706909643128648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5"/>
              <c:layout>
                <c:manualLayout>
                  <c:x val="1.0624169986719847E-2"/>
                  <c:y val="-5.1632498101746534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'[сравни бюджеты 2018год.xls]расходы на 1 чел 01.11.18 '!$A$3:$A$8</c:f>
              <c:strCache>
                <c:ptCount val="6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5">
                  <c:v>МО город Алапаевск</c:v>
                </c:pt>
              </c:strCache>
            </c:strRef>
          </c:cat>
          <c:val>
            <c:numRef>
              <c:f>'[сравни бюджеты 2018год.xls]расходы на 1 чел 01.11.18 '!$B$3:$B$8</c:f>
              <c:numCache>
                <c:formatCode>0.0</c:formatCode>
                <c:ptCount val="6"/>
                <c:pt idx="0">
                  <c:v>36.348996376603203</c:v>
                </c:pt>
                <c:pt idx="1">
                  <c:v>35.485327313769751</c:v>
                </c:pt>
                <c:pt idx="2">
                  <c:v>27.876773728053877</c:v>
                </c:pt>
                <c:pt idx="3">
                  <c:v>39.484372240861745</c:v>
                </c:pt>
                <c:pt idx="5">
                  <c:v>34.646989084665378</c:v>
                </c:pt>
              </c:numCache>
            </c:numRef>
          </c:val>
        </c:ser>
        <c:ser>
          <c:idx val="1"/>
          <c:order val="1"/>
          <c:tx>
            <c:strRef>
              <c:f>'[сравни бюджеты 2018год.xls]расходы на 1 чел 01.11.18 '!$C$2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6.3745019920318724E-2"/>
                  <c:y val="-1.2148823082763861E-2"/>
                </c:manualLayout>
              </c:layout>
              <c:showVal val="1"/>
            </c:dLbl>
            <c:dLbl>
              <c:idx val="1"/>
              <c:layout>
                <c:manualLayout>
                  <c:x val="7.96812749003987E-3"/>
                  <c:y val="-6.0744115413819286E-2"/>
                </c:manualLayout>
              </c:layout>
              <c:showVal val="1"/>
            </c:dLbl>
            <c:dLbl>
              <c:idx val="2"/>
              <c:layout>
                <c:manualLayout>
                  <c:x val="7.1713147410358571E-2"/>
                  <c:y val="-6.0744115413819289E-3"/>
                </c:manualLayout>
              </c:layout>
              <c:showVal val="1"/>
            </c:dLbl>
            <c:dLbl>
              <c:idx val="3"/>
              <c:layout>
                <c:manualLayout>
                  <c:x val="7.7025232403718474E-2"/>
                  <c:y val="3.0372057706909753E-3"/>
                </c:manualLayout>
              </c:layout>
              <c:showVal val="1"/>
            </c:dLbl>
            <c:dLbl>
              <c:idx val="5"/>
              <c:layout>
                <c:manualLayout>
                  <c:x val="8.2337317397078363E-2"/>
                  <c:y val="-2.39150060684328E-7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'[сравни бюджеты 2018год.xls]расходы на 1 чел 01.11.18 '!$A$3:$A$8</c:f>
              <c:strCache>
                <c:ptCount val="6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5">
                  <c:v>МО город Алапаевск</c:v>
                </c:pt>
              </c:strCache>
            </c:strRef>
          </c:cat>
          <c:val>
            <c:numRef>
              <c:f>'[сравни бюджеты 2018год.xls]расходы на 1 чел 01.11.18 '!$C$3:$C$8</c:f>
              <c:numCache>
                <c:formatCode>0.0</c:formatCode>
                <c:ptCount val="6"/>
                <c:pt idx="0">
                  <c:v>25.593834474032324</c:v>
                </c:pt>
                <c:pt idx="1">
                  <c:v>23.024830699774267</c:v>
                </c:pt>
                <c:pt idx="2">
                  <c:v>21.404989395893914</c:v>
                </c:pt>
                <c:pt idx="3">
                  <c:v>28.536111601624583</c:v>
                </c:pt>
                <c:pt idx="5">
                  <c:v>29.639017211070687</c:v>
                </c:pt>
              </c:numCache>
            </c:numRef>
          </c:val>
        </c:ser>
        <c:shape val="cylinder"/>
        <c:axId val="83701760"/>
        <c:axId val="84208256"/>
        <c:axId val="0"/>
      </c:bar3DChart>
      <c:catAx>
        <c:axId val="8370176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4208256"/>
        <c:crosses val="autoZero"/>
        <c:auto val="1"/>
        <c:lblAlgn val="ctr"/>
        <c:lblOffset val="100"/>
      </c:catAx>
      <c:valAx>
        <c:axId val="84208256"/>
        <c:scaling>
          <c:orientation val="minMax"/>
        </c:scaling>
        <c:delete val="1"/>
        <c:axPos val="b"/>
        <c:numFmt formatCode="0.0" sourceLinked="1"/>
        <c:tickLblPos val="nextTo"/>
        <c:crossAx val="837017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438DF-0FFC-4406-8CBF-611273DFCC4B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F6B97-3E87-44BE-968D-259069D8A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F6B97-3E87-44BE-968D-259069D8ACC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071546"/>
            <a:ext cx="73581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Сопоставление основных параметров бюджета городского округа Нижняя Салда с основными параметрами бюджетов</a:t>
            </a:r>
            <a:b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отдельных муниципальных образований Свердловской области на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cs typeface="Aharoni" pitchFamily="2" charset="-79"/>
              </a:rPr>
              <a:t>01.11.2018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cs typeface="Aharoni" pitchFamily="2" charset="-79"/>
              </a:rPr>
              <a:t>года</a:t>
            </a:r>
            <a:endParaRPr lang="ru-RU" sz="3600" b="1" dirty="0">
              <a:solidFill>
                <a:schemeClr val="bg2">
                  <a:lumMod val="25000"/>
                </a:schemeClr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571481"/>
            <a:ext cx="5429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Исполнение бюджетов по доходам  на </a:t>
            </a:r>
            <a:r>
              <a:rPr lang="ru-RU" sz="2400" b="1" dirty="0" smtClean="0"/>
              <a:t>01.11.2018   </a:t>
            </a:r>
            <a:endParaRPr lang="ru-RU" sz="24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072198" y="1571612"/>
            <a:ext cx="1675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млн.рублей</a:t>
            </a:r>
            <a:endParaRPr lang="ru-RU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571604" y="2000240"/>
          <a:ext cx="6643734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70" y="428605"/>
            <a:ext cx="5429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Доходы бюджетов</a:t>
            </a:r>
          </a:p>
          <a:p>
            <a:pPr algn="ctr"/>
            <a:r>
              <a:rPr lang="ru-RU" sz="2400" b="1" dirty="0" smtClean="0"/>
              <a:t> в расчете на одного человека на </a:t>
            </a:r>
            <a:r>
              <a:rPr lang="ru-RU" sz="2400" b="1" dirty="0" smtClean="0"/>
              <a:t>01.11.2018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388" y="1571612"/>
            <a:ext cx="1596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тыс.рублей</a:t>
            </a:r>
            <a:endParaRPr lang="ru-RU" b="1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1214414" y="2000240"/>
          <a:ext cx="7215238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28605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Исполнение бюджетов по расходам на </a:t>
            </a:r>
            <a:r>
              <a:rPr lang="ru-RU" sz="2400" b="1" dirty="0" smtClean="0"/>
              <a:t>01.11.2018</a:t>
            </a:r>
            <a:endParaRPr lang="ru-RU" sz="24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215074" y="1357298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млн.рублей</a:t>
            </a: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1285853" y="1928802"/>
          <a:ext cx="7500990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285729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Расходы бюджетов в расчете на одного человека на </a:t>
            </a:r>
            <a:r>
              <a:rPr lang="ru-RU" sz="2400" b="1" dirty="0" smtClean="0"/>
              <a:t>01.11.2018</a:t>
            </a:r>
            <a:endParaRPr lang="ru-RU" sz="24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715008" y="1142984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тыс.рублей</a:t>
            </a:r>
            <a:endParaRPr lang="ru-RU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214414" y="1571612"/>
          <a:ext cx="7072362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1060</TotalTime>
  <Words>79</Words>
  <PresentationFormat>Экран (4:3)</PresentationFormat>
  <Paragraphs>42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98</cp:revision>
  <dcterms:created xsi:type="dcterms:W3CDTF">2017-02-16T11:20:46Z</dcterms:created>
  <dcterms:modified xsi:type="dcterms:W3CDTF">2018-12-12T05:08:44Z</dcterms:modified>
</cp:coreProperties>
</file>