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77" r:id="rId13"/>
    <p:sldId id="268" r:id="rId14"/>
    <p:sldId id="281" r:id="rId15"/>
    <p:sldId id="269" r:id="rId16"/>
    <p:sldId id="272" r:id="rId17"/>
    <p:sldId id="270" r:id="rId18"/>
    <p:sldId id="280" r:id="rId19"/>
    <p:sldId id="273" r:id="rId20"/>
    <p:sldId id="279" r:id="rId21"/>
    <p:sldId id="276" r:id="rId22"/>
    <p:sldId id="274" r:id="rId23"/>
  </p:sldIdLst>
  <p:sldSz cx="12192000" cy="6858000"/>
  <p:notesSz cx="6797675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8" autoAdjust="0"/>
    <p:restoredTop sz="94660"/>
  </p:normalViewPr>
  <p:slideViewPr>
    <p:cSldViewPr snapToGrid="0">
      <p:cViewPr varScale="1">
        <p:scale>
          <a:sx n="63" d="100"/>
          <a:sy n="63" d="100"/>
        </p:scale>
        <p:origin x="78" y="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</c:v>
                </c:pt>
              </c:strCache>
            </c:strRef>
          </c:tx>
          <c:explosion val="1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8000"/>
                      <a:lumMod val="114000"/>
                    </a:schemeClr>
                  </a:gs>
                  <a:gs pos="100000">
                    <a:schemeClr val="accent1">
                      <a:shade val="90000"/>
                      <a:lumMod val="8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0-D18A-4148-9125-74C8545010A6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8000"/>
                      <a:lumMod val="114000"/>
                    </a:schemeClr>
                  </a:gs>
                  <a:gs pos="100000">
                    <a:schemeClr val="accent2">
                      <a:shade val="90000"/>
                      <a:lumMod val="8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D18A-4148-9125-74C8545010A6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ru-RU"/>
                      <a:t>173 609</a:t>
                    </a:r>
                    <a:r>
                      <a:rPr lang="ru-RU" baseline="0"/>
                      <a:t> тыс.руб.; </a:t>
                    </a:r>
                    <a:fld id="{5646E444-C772-42FD-9110-2144AFCAFC8E}" type="PERCENTAGE">
                      <a:rPr lang="ru-RU" baseline="0"/>
                      <a:pPr/>
                      <a:t>[ПРОЦЕНТ]</a:t>
                    </a:fld>
                    <a:endParaRPr lang="ru-RU" baseline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D18A-4148-9125-74C8545010A6}"/>
                </c:ext>
              </c:extLst>
            </c:dLbl>
            <c:dLbl>
              <c:idx val="1"/>
              <c:layout>
                <c:manualLayout>
                  <c:x val="1.4194464158978001E-3"/>
                  <c:y val="-3.026863773493349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273 676 </a:t>
                    </a:r>
                    <a:r>
                      <a:rPr lang="ru-RU" dirty="0" err="1"/>
                      <a:t>тыс.руб</a:t>
                    </a:r>
                    <a:r>
                      <a:rPr lang="ru-RU" dirty="0"/>
                      <a:t>.</a:t>
                    </a:r>
                    <a:r>
                      <a:rPr lang="ru-RU" baseline="0" dirty="0"/>
                      <a:t>; </a:t>
                    </a:r>
                    <a:fld id="{B4889026-2E07-42C4-97EC-65E7B53235EB}" type="PERCENTAGE">
                      <a:rPr lang="ru-RU" baseline="0" dirty="0"/>
                      <a:pPr/>
                      <a:t>[ПРОЦЕНТ]</a:t>
                    </a:fld>
                    <a:endParaRPr lang="ru-RU" baseline="0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366921310137865"/>
                      <c:h val="0.1426863582824764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18A-4148-9125-74C8545010A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Лист1!$B$2:$B$3</c:f>
              <c:numCache>
                <c:formatCode>_-* #,##0\ [$₽-419]_-;\-* #,##0\ [$₽-419]_-;_-* "-"??\ [$₽-419]_-;_-@_-</c:formatCode>
                <c:ptCount val="2"/>
                <c:pt idx="0">
                  <c:v>173609</c:v>
                </c:pt>
                <c:pt idx="1">
                  <c:v>273676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18A-4148-9125-74C8545010A6}"/>
            </c:ext>
          </c:extLst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Физическая культура и спорт - 9 157 </a:t>
            </a:r>
            <a:r>
              <a:rPr lang="ru-RU" dirty="0" err="1"/>
              <a:t>тыс.руб</a:t>
            </a:r>
            <a:r>
              <a:rPr lang="ru-RU" dirty="0"/>
              <a:t>.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50"/>
      <c:rotY val="228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Физическая культура и спорт - 9 775 420,00 руб.</c:v>
                </c:pt>
              </c:strCache>
            </c:strRef>
          </c:tx>
          <c:explosion val="17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0-1FE5-4030-AC42-F1B56E3E3DA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1FE5-4030-AC42-F1B56E3E3DA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2-1FE5-4030-AC42-F1B56E3E3DA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1FE5-4030-AC42-F1B56E3E3DA9}"/>
              </c:ext>
            </c:extLst>
          </c:dPt>
          <c:dLbls>
            <c:dLbl>
              <c:idx val="0"/>
              <c:layout>
                <c:manualLayout>
                  <c:x val="9.8210314037813409E-3"/>
                  <c:y val="0.15857820337277984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6 830 тыс. руб.</a:t>
                    </a:r>
                    <a:r>
                      <a:rPr lang="ru-RU" baseline="0" dirty="0"/>
                      <a:t>; </a:t>
                    </a:r>
                    <a:fld id="{4B94D6A1-14A3-44FA-AE76-AEAECE8CB986}" type="PERCENTAGE">
                      <a:rPr lang="ru-RU" baseline="0" dirty="0"/>
                      <a:pPr/>
                      <a:t>[ПРОЦЕНТ]</a:t>
                    </a:fld>
                    <a:endParaRPr lang="ru-RU" baseline="0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1FE5-4030-AC42-F1B56E3E3DA9}"/>
                </c:ext>
              </c:extLst>
            </c:dLbl>
            <c:dLbl>
              <c:idx val="1"/>
              <c:layout>
                <c:manualLayout>
                  <c:x val="-0.10057689141651448"/>
                  <c:y val="-0.15500304864926351"/>
                </c:manualLayout>
              </c:layout>
              <c:tx>
                <c:rich>
                  <a:bodyPr rot="0" spcFirstLastPara="1" vertOverflow="overflow" horzOverflow="overflow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/>
                      <a:t>405 тыс. руб.</a:t>
                    </a:r>
                    <a:r>
                      <a:rPr lang="ru-RU" baseline="0" dirty="0"/>
                      <a:t>; </a:t>
                    </a:r>
                    <a:fld id="{6534793A-3F15-410D-9B64-733DBCE956FA}" type="PERCENTAGE">
                      <a:rPr lang="en-US" baseline="0"/>
                      <a:pPr>
                        <a:defRPr/>
                      </a:pPr>
                      <a:t>[ПРОЦЕНТ]</a:t>
                    </a:fld>
                    <a:endParaRPr lang="ru-RU" baseline="0" dirty="0"/>
                  </a:p>
                </c:rich>
              </c:tx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overflow" horzOverflow="overflow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1FE5-4030-AC42-F1B56E3E3DA9}"/>
                </c:ext>
              </c:extLst>
            </c:dLbl>
            <c:dLbl>
              <c:idx val="2"/>
              <c:layout>
                <c:manualLayout>
                  <c:x val="1.1641475541243494E-3"/>
                  <c:y val="-0.1454682968271021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1 083 тыс. руб.</a:t>
                    </a:r>
                    <a:r>
                      <a:rPr lang="ru-RU" baseline="0" dirty="0"/>
                      <a:t>; </a:t>
                    </a:r>
                    <a:fld id="{C5BE140C-ABA1-48E6-863B-0B960CE643E4}" type="PERCENTAGE">
                      <a:rPr lang="ru-RU" baseline="0"/>
                      <a:pPr/>
                      <a:t>[ПРОЦЕНТ]</a:t>
                    </a:fld>
                    <a:endParaRPr lang="ru-RU" baseline="0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401485209553176"/>
                      <c:h val="6.9195999956164253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1FE5-4030-AC42-F1B56E3E3DA9}"/>
                </c:ext>
              </c:extLst>
            </c:dLbl>
            <c:dLbl>
              <c:idx val="3"/>
              <c:layout>
                <c:manualLayout>
                  <c:x val="7.5560038563278614E-2"/>
                  <c:y val="-0.14033014354143006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837 тыс. руб.</a:t>
                    </a:r>
                    <a:r>
                      <a:rPr lang="ru-RU" baseline="0" dirty="0"/>
                      <a:t>; </a:t>
                    </a:r>
                    <a:fld id="{2C05B0F6-F0C9-4349-8CE2-3CC0D72E48A5}" type="PERCENTAGE">
                      <a:rPr lang="en-US" baseline="0"/>
                      <a:pPr/>
                      <a:t>[ПРОЦЕНТ]</a:t>
                    </a:fld>
                    <a:endParaRPr lang="ru-RU" baseline="0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1FE5-4030-AC42-F1B56E3E3DA9}"/>
                </c:ext>
              </c:extLst>
            </c:dLbl>
            <c:spPr>
              <a:pattFill prst="pct75">
                <a:fgClr>
                  <a:prstClr val="black">
                    <a:lumMod val="75000"/>
                    <a:lumOff val="25000"/>
                  </a:prstClr>
                </a:fgClr>
                <a:bgClr>
                  <a:prstClr val="black">
                    <a:lumMod val="65000"/>
                    <a:lumOff val="35000"/>
                  </a:prst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pattFill prst="pct75">
                    <a:fgClr>
                      <a:schemeClr val="dk1">
                        <a:lumMod val="75000"/>
                        <a:lumOff val="25000"/>
                      </a:schemeClr>
                    </a:fgClr>
                    <a:bgClr>
                      <a:schemeClr val="dk1">
                        <a:lumMod val="65000"/>
                        <a:lumOff val="35000"/>
                      </a:schemeClr>
                    </a:bgClr>
                  </a:pattFill>
                  <a:ln>
                    <a:noFill/>
                  </a:ln>
                </c15:spPr>
              </c:ext>
            </c:extLst>
          </c:dLbls>
          <c:cat>
            <c:strRef>
              <c:f>Лист1!$A$2:$A$5</c:f>
              <c:strCache>
                <c:ptCount val="4"/>
                <c:pt idx="0">
                  <c:v>Организация предоставления услуг (выполнения работ) в сфере физической культуры и спорта</c:v>
                </c:pt>
                <c:pt idx="1">
                  <c:v>Городские мероприятия в сфере спорта</c:v>
                </c:pt>
                <c:pt idx="2">
                  <c:v>Обеспечение деятельности Управления молодежной политики и спорта</c:v>
                </c:pt>
                <c:pt idx="3">
                  <c:v>Обеспечение деятельности МКУ "ЦБУМПиС"</c:v>
                </c:pt>
              </c:strCache>
            </c:strRef>
          </c:cat>
          <c:val>
            <c:numRef>
              <c:f>Лист1!$B$2:$B$5</c:f>
              <c:numCache>
                <c:formatCode>_-* #,##0.00\ [$₽-419]_-;\-* #,##0.00\ [$₽-419]_-;_-* "-"??\ [$₽-419]_-;_-@_-</c:formatCode>
                <c:ptCount val="4"/>
                <c:pt idx="0">
                  <c:v>6830</c:v>
                </c:pt>
                <c:pt idx="1">
                  <c:v>405</c:v>
                </c:pt>
                <c:pt idx="2">
                  <c:v>1083</c:v>
                </c:pt>
                <c:pt idx="3">
                  <c:v>837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FE5-4030-AC42-F1B56E3E3DA9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50"/>
      <c:rotY val="228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8446985011574787E-2"/>
          <c:y val="0.12697516974837803"/>
          <c:w val="0.62658231263399433"/>
          <c:h val="0.8286490759312992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источники внутреннего финансирования дефицита  бюджета</c:v>
                </c:pt>
              </c:strCache>
            </c:strRef>
          </c:tx>
          <c:explosion val="17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0-F92E-4459-9437-B2C3F90A01D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F92E-4459-9437-B2C3F90A01D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2-F92E-4459-9437-B2C3F90A01D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F92E-4459-9437-B2C3F90A01D7}"/>
              </c:ext>
            </c:extLst>
          </c:dPt>
          <c:dLbls>
            <c:dLbl>
              <c:idx val="0"/>
              <c:layout>
                <c:manualLayout>
                  <c:x val="9.8210314037813443E-3"/>
                  <c:y val="0.15857820337277986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10 174 тыс. руб.</a:t>
                    </a:r>
                    <a:r>
                      <a:rPr lang="ru-RU" baseline="0" dirty="0"/>
                      <a:t>; </a:t>
                    </a:r>
                    <a:fld id="{DA68086D-E665-49DF-94DE-BC867480D257}" type="PERCENTAGE">
                      <a:rPr lang="ru-RU" baseline="0"/>
                      <a:pPr/>
                      <a:t>[ПРОЦЕНТ]</a:t>
                    </a:fld>
                    <a:endParaRPr lang="ru-RU" baseline="0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F92E-4459-9437-B2C3F90A01D7}"/>
                </c:ext>
              </c:extLst>
            </c:dLbl>
            <c:dLbl>
              <c:idx val="1"/>
              <c:layout>
                <c:manualLayout>
                  <c:x val="-8.8939488457233665E-2"/>
                  <c:y val="-0.14390918948177109"/>
                </c:manualLayout>
              </c:layout>
              <c:tx>
                <c:rich>
                  <a:bodyPr rot="0" spcFirstLastPara="1" vertOverflow="overflow" horzOverflow="overflow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baseline="0" dirty="0"/>
                      <a:t>6 700 </a:t>
                    </a:r>
                    <a:r>
                      <a:rPr lang="ru-RU" baseline="0" dirty="0" err="1"/>
                      <a:t>тыс.руб</a:t>
                    </a:r>
                    <a:r>
                      <a:rPr lang="ru-RU" baseline="0" dirty="0"/>
                      <a:t>; </a:t>
                    </a:r>
                    <a:fld id="{D3B85F45-2164-4A06-8099-DDCEE51C5CAD}" type="PERCENTAGE">
                      <a:rPr lang="ru-RU" baseline="0"/>
                      <a:pPr>
                        <a:defRPr sz="133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[ПРОЦЕНТ]</a:t>
                    </a:fld>
                    <a:endParaRPr lang="ru-RU" baseline="0" dirty="0"/>
                  </a:p>
                </c:rich>
              </c:tx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13873728985349804"/>
                      <c:h val="6.1127680988832846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F92E-4459-9437-B2C3F90A01D7}"/>
                </c:ext>
              </c:extLst>
            </c:dLbl>
            <c:dLbl>
              <c:idx val="2"/>
              <c:layout>
                <c:manualLayout>
                  <c:x val="1.1641475541243501E-3"/>
                  <c:y val="-0.1454682968271022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401485209553176"/>
                      <c:h val="6.919599995616425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F92E-4459-9437-B2C3F90A01D7}"/>
                </c:ext>
              </c:extLst>
            </c:dLbl>
            <c:dLbl>
              <c:idx val="3"/>
              <c:layout>
                <c:manualLayout>
                  <c:x val="7.5560038563278614E-2"/>
                  <c:y val="-0.14033014354143011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92E-4459-9437-B2C3F90A01D7}"/>
                </c:ext>
              </c:extLst>
            </c:dLbl>
            <c:spPr>
              <a:pattFill prst="pct75">
                <a:fgClr>
                  <a:prstClr val="black">
                    <a:lumMod val="75000"/>
                    <a:lumOff val="25000"/>
                  </a:prstClr>
                </a:fgClr>
                <a:bgClr>
                  <a:prstClr val="black">
                    <a:lumMod val="65000"/>
                    <a:lumOff val="35000"/>
                  </a:prst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</c:ext>
            </c:extLst>
          </c:dLbls>
          <c:cat>
            <c:strRef>
              <c:f>Лист1!$A$2:$A$3</c:f>
              <c:strCache>
                <c:ptCount val="2"/>
                <c:pt idx="0">
                  <c:v>Получение кредитов от  кредитных организаций бюджетами городских округов в валюте Российской Федерации</c:v>
                </c:pt>
                <c:pt idx="1">
                  <c:v>Получение  кредитов  от других бюджетов бюджетной системы Российской Федерации бюджетами городских округов в валюте  Российской Федерации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10174</c:v>
                </c:pt>
                <c:pt idx="1">
                  <c:v>6700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92E-4459-9437-B2C3F90A01D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ОСНОВНЫЕ ДОХОДЫ БЮДЖЕТА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40"/>
      <c:rotY val="26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8260004706109692E-2"/>
          <c:y val="0.11140586124911525"/>
          <c:w val="0.63177478327848435"/>
          <c:h val="0.8653725087716507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</c:v>
                </c:pt>
              </c:strCache>
            </c:strRef>
          </c:tx>
          <c:explosion val="13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0-F661-4855-AC41-E66076FCACCA}"/>
              </c:ext>
            </c:extLst>
          </c:dPt>
          <c:dPt>
            <c:idx val="1"/>
            <c:bubble3D val="0"/>
            <c:explosion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F661-4855-AC41-E66076FCACCA}"/>
              </c:ext>
            </c:extLst>
          </c:dPt>
          <c:dPt>
            <c:idx val="2"/>
            <c:bubble3D val="0"/>
            <c:explosion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2-F661-4855-AC41-E66076FCACCA}"/>
              </c:ext>
            </c:extLst>
          </c:dPt>
          <c:dPt>
            <c:idx val="3"/>
            <c:bubble3D val="0"/>
            <c:explosion val="27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F661-4855-AC41-E66076FCACCA}"/>
              </c:ext>
            </c:extLst>
          </c:dPt>
          <c:dPt>
            <c:idx val="4"/>
            <c:bubble3D val="0"/>
            <c:explosion val="12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4-F661-4855-AC41-E66076FCACC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F661-4855-AC41-E66076FCACCA}"/>
              </c:ext>
            </c:extLst>
          </c:dPt>
          <c:dLbls>
            <c:dLbl>
              <c:idx val="0"/>
              <c:layout>
                <c:manualLayout>
                  <c:x val="-0.19118807101787563"/>
                  <c:y val="-0.10816616959579189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131 167 </a:t>
                    </a:r>
                    <a:r>
                      <a:rPr lang="ru-RU" dirty="0" err="1"/>
                      <a:t>тыс.руб</a:t>
                    </a:r>
                    <a:r>
                      <a:rPr lang="ru-RU" dirty="0"/>
                      <a:t>.</a:t>
                    </a:r>
                    <a:r>
                      <a:rPr lang="ru-RU" baseline="0" dirty="0"/>
                      <a:t>; </a:t>
                    </a:r>
                    <a:fld id="{5004F2A4-3751-4CB7-AEEC-4EAAD5D1CEC6}" type="PERCENTAGE">
                      <a:rPr lang="ru-RU" baseline="0" smtClean="0"/>
                      <a:pPr/>
                      <a:t>[ПРОЦЕНТ]</a:t>
                    </a:fld>
                    <a:endParaRPr lang="ru-RU" baseline="0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F661-4855-AC41-E66076FCACCA}"/>
                </c:ext>
              </c:extLst>
            </c:dLbl>
            <c:dLbl>
              <c:idx val="1"/>
              <c:layout>
                <c:manualLayout>
                  <c:x val="2.0967078491952746E-2"/>
                  <c:y val="-4.2337236944187374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5 026 </a:t>
                    </a:r>
                    <a:r>
                      <a:rPr lang="ru-RU" dirty="0" err="1"/>
                      <a:t>тыс.руб</a:t>
                    </a:r>
                    <a:r>
                      <a:rPr lang="ru-RU" baseline="0" dirty="0"/>
                      <a:t>; </a:t>
                    </a:r>
                    <a:fld id="{F6E700FD-0283-4705-8F7C-F56A3D626E9A}" type="PERCENTAGE">
                      <a:rPr lang="ru-RU" baseline="0"/>
                      <a:pPr/>
                      <a:t>[ПРОЦЕНТ]</a:t>
                    </a:fld>
                    <a:endParaRPr lang="ru-RU" baseline="0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F661-4855-AC41-E66076FCACCA}"/>
                </c:ext>
              </c:extLst>
            </c:dLbl>
            <c:dLbl>
              <c:idx val="2"/>
              <c:layout>
                <c:manualLayout>
                  <c:x val="2.5919650391465387E-2"/>
                  <c:y val="1.8793725668900946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5 830 </a:t>
                    </a:r>
                    <a:r>
                      <a:rPr lang="ru-RU" dirty="0" err="1"/>
                      <a:t>тыс.руб</a:t>
                    </a:r>
                    <a:r>
                      <a:rPr lang="ru-RU" dirty="0"/>
                      <a:t>.</a:t>
                    </a:r>
                  </a:p>
                  <a:p>
                    <a:r>
                      <a:rPr lang="ru-RU" baseline="0" dirty="0"/>
                      <a:t> </a:t>
                    </a:r>
                    <a:fld id="{4256F4F6-F6D0-4115-9BFA-AF69E84E0267}" type="PERCENTAGE">
                      <a:rPr lang="ru-RU" baseline="0"/>
                      <a:pPr/>
                      <a:t>[ПРОЦЕНТ]</a:t>
                    </a:fld>
                    <a:endParaRPr lang="ru-RU" baseline="0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F661-4855-AC41-E66076FCACCA}"/>
                </c:ext>
              </c:extLst>
            </c:dLbl>
            <c:dLbl>
              <c:idx val="3"/>
              <c:layout>
                <c:manualLayout>
                  <c:x val="-1.6448143867946706E-2"/>
                  <c:y val="3.3230335347764019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18</a:t>
                    </a:r>
                    <a:r>
                      <a:rPr lang="ru-RU" baseline="0" dirty="0"/>
                      <a:t> 308 </a:t>
                    </a:r>
                    <a:r>
                      <a:rPr lang="ru-RU" baseline="0" dirty="0" err="1"/>
                      <a:t>тыс.руб</a:t>
                    </a:r>
                    <a:r>
                      <a:rPr lang="ru-RU" baseline="0" dirty="0"/>
                      <a:t>.; </a:t>
                    </a:r>
                    <a:fld id="{4308D9D7-A000-4C1A-93DC-8CDB493A628D}" type="PERCENTAGE">
                      <a:rPr lang="ru-RU" baseline="0"/>
                      <a:pPr/>
                      <a:t>[ПРОЦЕНТ]</a:t>
                    </a:fld>
                    <a:endParaRPr lang="ru-RU" baseline="0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F661-4855-AC41-E66076FCACCA}"/>
                </c:ext>
              </c:extLst>
            </c:dLbl>
            <c:dLbl>
              <c:idx val="4"/>
              <c:layout>
                <c:manualLayout>
                  <c:x val="-2.7423928290014166E-2"/>
                  <c:y val="-1.1966837013157476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6 801 </a:t>
                    </a:r>
                    <a:r>
                      <a:rPr lang="ru-RU" dirty="0" err="1"/>
                      <a:t>тыс.руб</a:t>
                    </a:r>
                    <a:r>
                      <a:rPr lang="ru-RU" dirty="0"/>
                      <a:t>.</a:t>
                    </a:r>
                    <a:r>
                      <a:rPr lang="ru-RU" baseline="0" dirty="0"/>
                      <a:t>; </a:t>
                    </a:r>
                    <a:fld id="{087892B0-7D0E-432A-A493-F2DF0733E450}" type="PERCENTAGE">
                      <a:rPr lang="ru-RU" baseline="0"/>
                      <a:pPr/>
                      <a:t>[ПРОЦЕНТ]</a:t>
                    </a:fld>
                    <a:endParaRPr lang="ru-RU" baseline="0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F661-4855-AC41-E66076FCACCA}"/>
                </c:ext>
              </c:extLst>
            </c:dLbl>
            <c:dLbl>
              <c:idx val="5"/>
              <c:layout>
                <c:manualLayout>
                  <c:x val="9.7973637736997118E-2"/>
                  <c:y val="8.4631504730538584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273 676 </a:t>
                    </a:r>
                    <a:r>
                      <a:rPr lang="ru-RU" dirty="0" err="1"/>
                      <a:t>тыс.руб</a:t>
                    </a:r>
                    <a:r>
                      <a:rPr lang="ru-RU" dirty="0"/>
                      <a:t>.</a:t>
                    </a:r>
                    <a:r>
                      <a:rPr lang="ru-RU" baseline="0" dirty="0"/>
                      <a:t>; </a:t>
                    </a:r>
                    <a:fld id="{E9D0FC09-3CA7-41B4-BE4E-AE4E7D2D3BAF}" type="PERCENTAGE">
                      <a:rPr lang="ru-RU" baseline="0"/>
                      <a:pPr/>
                      <a:t>[ПРОЦЕНТ]</a:t>
                    </a:fld>
                    <a:endParaRPr lang="ru-RU" baseline="0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F661-4855-AC41-E66076FCACCA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overflow" horzOverflow="overflow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НДФЛ</c:v>
                </c:pt>
                <c:pt idx="1">
                  <c:v>НАЛОГИ  НА  ТОВАРЫ   (РАБОТЫ,   УСЛУГИ), РЕАЛИЗУЕМЫЕ  НА  ТЕРРИТОРИИ   РОССИЙСКОЙ ФЕДЕРАЦИИ</c:v>
                </c:pt>
                <c:pt idx="2">
                  <c:v>НАЛОГИ НА СОВОКУПНЫЙ ДОХОД</c:v>
                </c:pt>
                <c:pt idx="3">
                  <c:v>НАЛОГИ НА ИМУЩЕСТВО</c:v>
                </c:pt>
                <c:pt idx="4">
                  <c:v>ДОХОДЫ ОТ ИСПОЛЬЗОВАНИЯ ИМУЩЕСТВА,НАХОДЯЩЕГОСЯ В ГОСУДАРСТВЕННОЙ И МУНИЦИПАЛЬНОЙ СОБСТВЕННОСТИ</c:v>
                </c:pt>
                <c:pt idx="5">
                  <c:v>БЕЗВОЗМЕЗДНЫЕ ПОСТУПЛЕНИЯ</c:v>
                </c:pt>
              </c:strCache>
            </c:strRef>
          </c:cat>
          <c:val>
            <c:numRef>
              <c:f>Лист1!$B$2:$B$7</c:f>
              <c:numCache>
                <c:formatCode>_-* #,##0\ [$₽-419]_-;\-* #,##0\ [$₽-419]_-;_-* "-"??\ [$₽-419]_-;_-@_-</c:formatCode>
                <c:ptCount val="6"/>
                <c:pt idx="0">
                  <c:v>131167</c:v>
                </c:pt>
                <c:pt idx="1">
                  <c:v>5026</c:v>
                </c:pt>
                <c:pt idx="2">
                  <c:v>5830</c:v>
                </c:pt>
                <c:pt idx="3">
                  <c:v>18308</c:v>
                </c:pt>
                <c:pt idx="4">
                  <c:v>6801</c:v>
                </c:pt>
                <c:pt idx="5">
                  <c:v>273676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661-4855-AC41-E66076FCACCA}"/>
            </c:ext>
          </c:extLst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6327429034200633"/>
          <c:y val="7.5187066685755935E-2"/>
          <c:w val="0.21801112316031085"/>
          <c:h val="0.8750806128828118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>
          <a:outerShdw blurRad="50800" dir="5400000" sx="1000" sy="1000" algn="ctr" rotWithShape="0">
            <a:srgbClr val="000000">
              <a:alpha val="43137"/>
            </a:srgbClr>
          </a:outerShdw>
        </a:effectLst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spc="0" baseline="0">
              <a:ln>
                <a:noFill/>
              </a:ln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9.6281442728724534E-2"/>
                  <c:y val="1.0646412048518518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45A-4358-BE3A-F6AFB1A6F42A}"/>
                </c:ext>
              </c:extLst>
            </c:dLbl>
            <c:dLbl>
              <c:idx val="1"/>
              <c:layout>
                <c:manualLayout>
                  <c:x val="4.4437588951719093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45A-4358-BE3A-F6AFB1A6F42A}"/>
                </c:ext>
              </c:extLst>
            </c:dLbl>
            <c:dLbl>
              <c:idx val="2"/>
              <c:layout>
                <c:manualLayout>
                  <c:x val="4.4437588951719093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45A-4358-BE3A-F6AFB1A6F42A}"/>
                </c:ext>
              </c:extLst>
            </c:dLbl>
            <c:dLbl>
              <c:idx val="3"/>
              <c:layout>
                <c:manualLayout>
                  <c:x val="5.9250118602291985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45A-4358-BE3A-F6AFB1A6F42A}"/>
                </c:ext>
              </c:extLst>
            </c:dLbl>
            <c:dLbl>
              <c:idx val="4"/>
              <c:layout>
                <c:manualLayout>
                  <c:x val="4.6906343893481195E-2"/>
                  <c:y val="4.2585648194073992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45A-4358-BE3A-F6AFB1A6F42A}"/>
                </c:ext>
              </c:extLst>
            </c:dLbl>
            <c:dLbl>
              <c:idx val="5"/>
              <c:layout>
                <c:manualLayout>
                  <c:x val="3.2093814242908192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45A-4358-BE3A-F6AFB1A6F42A}"/>
                </c:ext>
              </c:extLst>
            </c:dLbl>
            <c:dLbl>
              <c:idx val="7"/>
              <c:layout>
                <c:manualLayout>
                  <c:x val="7.0359515840221862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45A-4358-BE3A-F6AFB1A6F42A}"/>
                </c:ext>
              </c:extLst>
            </c:dLbl>
            <c:dLbl>
              <c:idx val="8"/>
              <c:layout>
                <c:manualLayout>
                  <c:x val="7.1593893311102871E-2"/>
                  <c:y val="8.517129638814807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45A-4358-BE3A-F6AFB1A6F42A}"/>
                </c:ext>
              </c:extLst>
            </c:dLbl>
            <c:dLbl>
              <c:idx val="9"/>
              <c:layout>
                <c:manualLayout>
                  <c:x val="5.5546986189648831E-2"/>
                  <c:y val="8.517129638814807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45A-4358-BE3A-F6AFB1A6F42A}"/>
                </c:ext>
              </c:extLst>
            </c:dLbl>
            <c:dLbl>
              <c:idx val="10"/>
              <c:layout>
                <c:manualLayout>
                  <c:x val="6.4187628485816439E-2"/>
                  <c:y val="1.7034259277629607E-1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45A-4358-BE3A-F6AFB1A6F42A}"/>
                </c:ext>
              </c:extLst>
            </c:dLbl>
            <c:dLbl>
              <c:idx val="11"/>
              <c:layout>
                <c:manualLayout>
                  <c:x val="4.3203211480837944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45A-4358-BE3A-F6AFB1A6F42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Лист1!$A$2:$A$13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Культура, кинематография</c:v>
                </c:pt>
                <c:pt idx="8">
                  <c:v>Социальная политика</c:v>
                </c:pt>
                <c:pt idx="9">
                  <c:v>Физическая культура и спорт</c:v>
                </c:pt>
                <c:pt idx="10">
                  <c:v>Средства массовой информации</c:v>
                </c:pt>
                <c:pt idx="11">
                  <c:v>Обслуживание государственного и муниципального долга</c:v>
                </c:pt>
              </c:strCache>
            </c:strRef>
          </c:cat>
          <c:val>
            <c:numRef>
              <c:f>Лист1!$B$2:$B$13</c:f>
              <c:numCache>
                <c:formatCode>#,##0_ ;\-#,##0\ </c:formatCode>
                <c:ptCount val="12"/>
                <c:pt idx="0">
                  <c:v>44558</c:v>
                </c:pt>
                <c:pt idx="1">
                  <c:v>787</c:v>
                </c:pt>
                <c:pt idx="2">
                  <c:v>6752</c:v>
                </c:pt>
                <c:pt idx="3">
                  <c:v>34826</c:v>
                </c:pt>
                <c:pt idx="4">
                  <c:v>56461</c:v>
                </c:pt>
                <c:pt idx="5">
                  <c:v>156</c:v>
                </c:pt>
                <c:pt idx="6">
                  <c:v>271277</c:v>
                </c:pt>
                <c:pt idx="7">
                  <c:v>30540</c:v>
                </c:pt>
                <c:pt idx="8">
                  <c:v>30120</c:v>
                </c:pt>
                <c:pt idx="9">
                  <c:v>9157</c:v>
                </c:pt>
                <c:pt idx="10">
                  <c:v>2200</c:v>
                </c:pt>
                <c:pt idx="11">
                  <c:v>1800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745A-4358-BE3A-F6AFB1A6F42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Лист1!$A$2:$A$13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Культура, кинематография</c:v>
                </c:pt>
                <c:pt idx="8">
                  <c:v>Социальная политика</c:v>
                </c:pt>
                <c:pt idx="9">
                  <c:v>Физическая культура и спорт</c:v>
                </c:pt>
                <c:pt idx="10">
                  <c:v>Средства массовой информации</c:v>
                </c:pt>
                <c:pt idx="11">
                  <c:v>Обслуживание государственного и муниципального долга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</c:numCache>
            </c:numRef>
          </c:val>
          <c:extLst>
            <c:ext xmlns:c16="http://schemas.microsoft.com/office/drawing/2014/chart" uri="{C3380CC4-5D6E-409C-BE32-E72D297353CC}">
              <c16:uniqueId val="{0000000C-745A-4358-BE3A-F6AFB1A6F42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Лист1!$A$2:$A$13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Культура, кинематография</c:v>
                </c:pt>
                <c:pt idx="8">
                  <c:v>Социальная политика</c:v>
                </c:pt>
                <c:pt idx="9">
                  <c:v>Физическая культура и спорт</c:v>
                </c:pt>
                <c:pt idx="10">
                  <c:v>Средства массовой информации</c:v>
                </c:pt>
                <c:pt idx="11">
                  <c:v>Обслуживание государственного и муниципального долга</c:v>
                </c:pt>
              </c:strCache>
            </c:strRef>
          </c:cat>
          <c:val>
            <c:numRef>
              <c:f>Лист1!$D$2:$D$13</c:f>
              <c:numCache>
                <c:formatCode>General</c:formatCode>
                <c:ptCount val="12"/>
              </c:numCache>
            </c:numRef>
          </c:val>
          <c:extLst>
            <c:ext xmlns:c16="http://schemas.microsoft.com/office/drawing/2014/chart" uri="{C3380CC4-5D6E-409C-BE32-E72D297353CC}">
              <c16:uniqueId val="{0000000D-745A-4358-BE3A-F6AFB1A6F42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79939072"/>
        <c:axId val="79940608"/>
      </c:barChart>
      <c:catAx>
        <c:axId val="79939072"/>
        <c:scaling>
          <c:orientation val="maxMin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9940608"/>
        <c:crosses val="autoZero"/>
        <c:auto val="1"/>
        <c:lblAlgn val="ctr"/>
        <c:lblOffset val="100"/>
        <c:noMultiLvlLbl val="0"/>
      </c:catAx>
      <c:valAx>
        <c:axId val="79940608"/>
        <c:scaling>
          <c:orientation val="minMax"/>
        </c:scaling>
        <c:delete val="1"/>
        <c:axPos val="t"/>
        <c:numFmt formatCode="#,##0_ ;\-#,##0\ " sourceLinked="1"/>
        <c:majorTickMark val="none"/>
        <c:minorTickMark val="none"/>
        <c:tickLblPos val="none"/>
        <c:crossAx val="79939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Общегосударственные вопросы – 44 558 тыс. руб.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50"/>
      <c:rotY val="228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0513134127737961E-3"/>
          <c:y val="6.6513283899526557E-2"/>
          <c:w val="0.65279538462431297"/>
          <c:h val="0.8830597225546521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Общегосударственные расходы</c:v>
                </c:pt>
              </c:strCache>
            </c:strRef>
          </c:tx>
          <c:explosion val="37"/>
          <c:dPt>
            <c:idx val="0"/>
            <c:bubble3D val="0"/>
            <c:explosion val="13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0-004A-4E4B-9379-FD6F160E39C1}"/>
              </c:ext>
            </c:extLst>
          </c:dPt>
          <c:dPt>
            <c:idx val="1"/>
            <c:bubble3D val="0"/>
            <c:explosion val="21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004A-4E4B-9379-FD6F160E39C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2-004A-4E4B-9379-FD6F160E39C1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ru-RU"/>
                      <a:t>35 446 тыс.руб.</a:t>
                    </a:r>
                  </a:p>
                  <a:p>
                    <a:r>
                      <a:rPr lang="ru-RU" baseline="0"/>
                      <a:t>; </a:t>
                    </a:r>
                    <a:fld id="{D7ABE4B6-4C6C-40E3-A27E-C3B93375111B}" type="PERCENTAGE">
                      <a:rPr lang="ru-RU" baseline="0"/>
                      <a:pPr/>
                      <a:t>[ПРОЦЕНТ]</a:t>
                    </a:fld>
                    <a:endParaRPr lang="ru-RU" baseline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004A-4E4B-9379-FD6F160E39C1}"/>
                </c:ext>
              </c:extLst>
            </c:dLbl>
            <c:dLbl>
              <c:idx val="1"/>
              <c:layout>
                <c:manualLayout>
                  <c:x val="0.10884077110674142"/>
                  <c:y val="-0.11398803506415188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8 991 </a:t>
                    </a:r>
                    <a:r>
                      <a:rPr lang="ru-RU" dirty="0" err="1"/>
                      <a:t>тыс.руб</a:t>
                    </a:r>
                    <a:r>
                      <a:rPr lang="ru-RU" dirty="0"/>
                      <a:t>.</a:t>
                    </a:r>
                    <a:r>
                      <a:rPr lang="ru-RU" baseline="0" dirty="0"/>
                      <a:t>; </a:t>
                    </a:r>
                    <a:fld id="{9128B686-6765-42AB-929A-C79B58198D52}" type="PERCENTAGE">
                      <a:rPr lang="ru-RU" baseline="0"/>
                      <a:pPr/>
                      <a:t>[ПРОЦЕНТ]</a:t>
                    </a:fld>
                    <a:endParaRPr lang="ru-RU" baseline="0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6172195485156"/>
                      <c:h val="5.9110601246999982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04A-4E4B-9379-FD6F160E39C1}"/>
                </c:ext>
              </c:extLst>
            </c:dLbl>
            <c:dLbl>
              <c:idx val="2"/>
              <c:layout>
                <c:manualLayout>
                  <c:x val="4.6779712718031996E-2"/>
                  <c:y val="-1.3807466720963703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100 </a:t>
                    </a:r>
                    <a:r>
                      <a:rPr lang="ru-RU" dirty="0" err="1"/>
                      <a:t>тыс.руб</a:t>
                    </a:r>
                    <a:r>
                      <a:rPr lang="ru-RU" dirty="0"/>
                      <a:t>.</a:t>
                    </a:r>
                    <a:r>
                      <a:rPr lang="ru-RU" baseline="0" dirty="0"/>
                      <a:t>; </a:t>
                    </a:r>
                    <a:fld id="{A69064D0-01F5-48BA-8161-B0051DD4B40B}" type="PERCENTAGE">
                      <a:rPr lang="en-US" baseline="0"/>
                      <a:pPr/>
                      <a:t>[ПРОЦЕНТ]</a:t>
                    </a:fld>
                    <a:endParaRPr lang="ru-RU" baseline="0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207334536849181"/>
                      <c:h val="6.7178920214331403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004A-4E4B-9379-FD6F160E39C1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overflow" horzOverflow="overflow" vert="horz" wrap="square" lIns="38100" tIns="19050" rIns="38100" bIns="19050" anchor="ctr" anchorCtr="1">
                <a:no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pattFill prst="pct75">
                    <a:fgClr>
                      <a:schemeClr val="dk1">
                        <a:lumMod val="75000"/>
                        <a:lumOff val="25000"/>
                      </a:schemeClr>
                    </a:fgClr>
                    <a:bgClr>
                      <a:schemeClr val="dk1">
                        <a:lumMod val="65000"/>
                        <a:lumOff val="35000"/>
                      </a:schemeClr>
                    </a:bgClr>
                  </a:pattFill>
                  <a:ln>
                    <a:noFill/>
                  </a:ln>
                </c15:spPr>
              </c:ext>
            </c:extLst>
          </c:dLbls>
          <c:cat>
            <c:strRef>
              <c:f>Лист1!$A$2:$A$4</c:f>
              <c:strCache>
                <c:ptCount val="3"/>
                <c:pt idx="0">
                  <c:v>Органы местного самоуправления</c:v>
                </c:pt>
                <c:pt idx="1">
                  <c:v>Другие общегосударственные вопросы</c:v>
                </c:pt>
                <c:pt idx="2">
                  <c:v>Резервные фонды</c:v>
                </c:pt>
              </c:strCache>
            </c:strRef>
          </c:cat>
          <c:val>
            <c:numRef>
              <c:f>Лист1!$B$2:$B$4</c:f>
              <c:numCache>
                <c:formatCode>_-* #,##0.00\ [$₽-419]_-;\-* #,##0.00\ [$₽-419]_-;_-* "-"??\ [$₽-419]_-;_-@_-</c:formatCode>
                <c:ptCount val="3"/>
                <c:pt idx="0">
                  <c:v>35466</c:v>
                </c:pt>
                <c:pt idx="1">
                  <c:v>8991</c:v>
                </c:pt>
                <c:pt idx="2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04A-4E4B-9379-FD6F160E39C1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.64209884991303512"/>
          <c:y val="0.33825315494301272"/>
          <c:w val="0.3372124337149105"/>
          <c:h val="0.31940902422417478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Национальная экономика – 34 826 </a:t>
            </a:r>
            <a:r>
              <a:rPr lang="ru-RU" dirty="0" err="1"/>
              <a:t>тыс.руб</a:t>
            </a:r>
            <a:r>
              <a:rPr lang="ru-RU" dirty="0"/>
              <a:t>.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50"/>
      <c:rotY val="158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4223492505787395E-2"/>
          <c:y val="8.8701161059688075E-2"/>
          <c:w val="0.66600134252664478"/>
          <c:h val="0.8830597225546521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Национальная экономика - 18 741 200,00 руб</c:v>
                </c:pt>
              </c:strCache>
            </c:strRef>
          </c:tx>
          <c:explosion val="19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0-0968-46C2-9A4A-97C9C1770D8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0968-46C2-9A4A-97C9C1770D8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2-0968-46C2-9A4A-97C9C1770D8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0968-46C2-9A4A-97C9C1770D8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4-0968-46C2-9A4A-97C9C1770D8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0968-46C2-9A4A-97C9C1770D81}"/>
              </c:ext>
            </c:extLst>
          </c:dPt>
          <c:dLbls>
            <c:dLbl>
              <c:idx val="0"/>
              <c:layout>
                <c:manualLayout>
                  <c:x val="4.7474444293645814E-2"/>
                  <c:y val="-3.9603057765828668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467 </a:t>
                    </a:r>
                    <a:r>
                      <a:rPr lang="ru-RU" dirty="0" err="1"/>
                      <a:t>тыс.руб</a:t>
                    </a:r>
                    <a:r>
                      <a:rPr lang="ru-RU" dirty="0"/>
                      <a:t>.</a:t>
                    </a:r>
                    <a:r>
                      <a:rPr lang="ru-RU" baseline="0" dirty="0"/>
                      <a:t>; </a:t>
                    </a:r>
                    <a:fld id="{28D66B03-12EF-46F7-A2F9-246CA7E0C681}" type="PERCENTAGE">
                      <a:rPr lang="en-US" baseline="0"/>
                      <a:pPr/>
                      <a:t>[ПРОЦЕНТ]</a:t>
                    </a:fld>
                    <a:endParaRPr lang="ru-RU" baseline="0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770285403489529"/>
                      <c:h val="3.8939803828671474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0968-46C2-9A4A-97C9C1770D81}"/>
                </c:ext>
              </c:extLst>
            </c:dLbl>
            <c:dLbl>
              <c:idx val="1"/>
              <c:layout>
                <c:manualLayout>
                  <c:x val="7.8454218935286632E-2"/>
                  <c:y val="2.0147767767732791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608 </a:t>
                    </a:r>
                    <a:r>
                      <a:rPr lang="ru-RU" dirty="0" err="1"/>
                      <a:t>тыс.руб</a:t>
                    </a:r>
                    <a:r>
                      <a:rPr lang="ru-RU" dirty="0"/>
                      <a:t>.</a:t>
                    </a:r>
                    <a:r>
                      <a:rPr lang="ru-RU" baseline="0" dirty="0"/>
                      <a:t>; </a:t>
                    </a:r>
                    <a:fld id="{6AC3582A-66E8-46A5-8993-6FF3A6016627}" type="PERCENTAGE">
                      <a:rPr lang="en-US" baseline="0"/>
                      <a:pPr/>
                      <a:t>[ПРОЦЕНТ]</a:t>
                    </a:fld>
                    <a:endParaRPr lang="ru-RU" baseline="0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229306116539581"/>
                      <c:h val="3.6922724086838617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968-46C2-9A4A-97C9C1770D81}"/>
                </c:ext>
              </c:extLst>
            </c:dLbl>
            <c:dLbl>
              <c:idx val="2"/>
              <c:layout>
                <c:manualLayout>
                  <c:x val="-3.7627195643477676E-2"/>
                  <c:y val="-1.3349573737050004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400 </a:t>
                    </a:r>
                    <a:r>
                      <a:rPr lang="ru-RU" dirty="0" err="1"/>
                      <a:t>тыс.руб</a:t>
                    </a:r>
                    <a:r>
                      <a:rPr lang="ru-RU" dirty="0"/>
                      <a:t>.</a:t>
                    </a:r>
                    <a:r>
                      <a:rPr lang="ru-RU" baseline="0" dirty="0"/>
                      <a:t>; </a:t>
                    </a:r>
                    <a:fld id="{17ABC118-4375-4833-85BF-0D6F1DB9B243}" type="PERCENTAGE">
                      <a:rPr lang="en-US" baseline="0"/>
                      <a:pPr/>
                      <a:t>[ПРОЦЕНТ]</a:t>
                    </a:fld>
                    <a:endParaRPr lang="ru-RU" baseline="0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229306116539581"/>
                      <c:h val="4.2973963312337174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0968-46C2-9A4A-97C9C1770D81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ru-RU"/>
                      <a:t>31 714 тыс.руб.</a:t>
                    </a:r>
                    <a:r>
                      <a:rPr lang="ru-RU" baseline="0"/>
                      <a:t>; </a:t>
                    </a:r>
                    <a:fld id="{7931D4E1-002E-4420-BFFA-DE9F2BDF62F2}" type="PERCENTAGE">
                      <a:rPr lang="ru-RU" baseline="0"/>
                      <a:pPr/>
                      <a:t>[ПРОЦЕНТ]</a:t>
                    </a:fld>
                    <a:endParaRPr lang="ru-RU" baseline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968-46C2-9A4A-97C9C1770D81}"/>
                </c:ext>
              </c:extLst>
            </c:dLbl>
            <c:dLbl>
              <c:idx val="4"/>
              <c:layout>
                <c:manualLayout>
                  <c:x val="-3.7676677514328162E-2"/>
                  <c:y val="-0.15424084662713319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120 </a:t>
                    </a:r>
                    <a:r>
                      <a:rPr lang="ru-RU" dirty="0" err="1"/>
                      <a:t>тыс.руб</a:t>
                    </a:r>
                    <a:r>
                      <a:rPr lang="ru-RU" dirty="0"/>
                      <a:t>.</a:t>
                    </a:r>
                    <a:r>
                      <a:rPr lang="ru-RU" baseline="0" dirty="0"/>
                      <a:t>; </a:t>
                    </a:r>
                    <a:fld id="{15F43830-694D-4A1E-923F-7037A9E53E87}" type="PERCENTAGE">
                      <a:rPr lang="en-US" baseline="0" dirty="0"/>
                      <a:pPr/>
                      <a:t>[ПРОЦЕНТ]</a:t>
                    </a:fld>
                    <a:endParaRPr lang="ru-RU" baseline="0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0968-46C2-9A4A-97C9C1770D81}"/>
                </c:ext>
              </c:extLst>
            </c:dLbl>
            <c:dLbl>
              <c:idx val="5"/>
              <c:layout>
                <c:manualLayout>
                  <c:x val="-9.0950427616015392E-2"/>
                  <c:y val="-0.13676690070615274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1 517 </a:t>
                    </a:r>
                    <a:r>
                      <a:rPr lang="ru-RU" dirty="0" err="1"/>
                      <a:t>тыс.руб</a:t>
                    </a:r>
                    <a:r>
                      <a:rPr lang="ru-RU" baseline="0" dirty="0"/>
                      <a:t>; </a:t>
                    </a:r>
                    <a:fld id="{15182D5E-EA86-40A4-BA00-AC87F16BF73C}" type="PERCENTAGE">
                      <a:rPr lang="ru-RU" baseline="0"/>
                      <a:pPr/>
                      <a:t>[ПРОЦЕНТ]</a:t>
                    </a:fld>
                    <a:endParaRPr lang="ru-RU" baseline="0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0968-46C2-9A4A-97C9C1770D81}"/>
                </c:ext>
              </c:extLst>
            </c:dLbl>
            <c:spPr>
              <a:pattFill prst="pct75">
                <a:fgClr>
                  <a:prstClr val="black">
                    <a:lumMod val="75000"/>
                    <a:lumOff val="25000"/>
                  </a:prstClr>
                </a:fgClr>
                <a:bgClr>
                  <a:prstClr val="black">
                    <a:lumMod val="65000"/>
                    <a:lumOff val="35000"/>
                  </a:prstClr>
                </a:bgClr>
              </a:pattFill>
              <a:ln>
                <a:noFill/>
              </a:ln>
              <a:effectLst>
                <a:glow>
                  <a:schemeClr val="accent1">
                    <a:alpha val="40000"/>
                  </a:schemeClr>
                </a:glow>
                <a:outerShdw blurRad="50800" dist="38100" dir="2700000" sx="97000" sy="97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overflow" horzOverflow="overflow" vert="horz" wrap="none" lIns="38100" tIns="19050" rIns="38100" bIns="19050" anchor="ctr" anchorCtr="1">
                <a:no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pattFill prst="pct75">
                    <a:fgClr>
                      <a:schemeClr val="dk1">
                        <a:lumMod val="75000"/>
                        <a:lumOff val="25000"/>
                      </a:schemeClr>
                    </a:fgClr>
                    <a:bgClr>
                      <a:schemeClr val="dk1">
                        <a:lumMod val="65000"/>
                        <a:lumOff val="35000"/>
                      </a:schemeClr>
                    </a:bgClr>
                  </a:pattFill>
                  <a:ln>
                    <a:noFill/>
                  </a:ln>
                </c15:spPr>
              </c:ext>
            </c:extLst>
          </c:dLbls>
          <c:cat>
            <c:strRef>
              <c:f>Лист1!$A$2:$A$7</c:f>
              <c:strCache>
                <c:ptCount val="6"/>
                <c:pt idx="0">
                  <c:v>Сельское хозяйство и рыболовство</c:v>
                </c:pt>
                <c:pt idx="1">
                  <c:v>Водное хозяйство</c:v>
                </c:pt>
                <c:pt idx="2">
                  <c:v>Транспорт</c:v>
                </c:pt>
                <c:pt idx="3">
                  <c:v>Дорожное хозяйство (дорожные фонды)</c:v>
                </c:pt>
                <c:pt idx="4">
                  <c:v>Связь и информатика</c:v>
                </c:pt>
                <c:pt idx="5">
                  <c:v>Другие вопросы в области национальной экономики</c:v>
                </c:pt>
              </c:strCache>
            </c:strRef>
          </c:cat>
          <c:val>
            <c:numRef>
              <c:f>Лист1!$B$2:$B$7</c:f>
              <c:numCache>
                <c:formatCode>_-* #,##0.00\ [$₽-419]_-;\-* #,##0.00\ [$₽-419]_-;_-* "-"??\ [$₽-419]_-;_-@_-</c:formatCode>
                <c:ptCount val="6"/>
                <c:pt idx="0">
                  <c:v>467</c:v>
                </c:pt>
                <c:pt idx="1">
                  <c:v>608</c:v>
                </c:pt>
                <c:pt idx="2">
                  <c:v>400</c:v>
                </c:pt>
                <c:pt idx="3">
                  <c:v>31714</c:v>
                </c:pt>
                <c:pt idx="4">
                  <c:v>120</c:v>
                </c:pt>
                <c:pt idx="5" formatCode="#,##0.00">
                  <c:v>1517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968-46C2-9A4A-97C9C1770D81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8022483503243147"/>
          <c:y val="0.15565042006876811"/>
          <c:w val="0.29779340382226072"/>
          <c:h val="0.65839261615401345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Жилищно-коммунальное хозяйство – 56 461 тыс.</a:t>
            </a:r>
            <a:r>
              <a:rPr lang="ru-RU" baseline="0" dirty="0"/>
              <a:t> </a:t>
            </a:r>
            <a:r>
              <a:rPr lang="ru-RU" dirty="0"/>
              <a:t>руб.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50"/>
      <c:rotY val="228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Жилищно-коммунальное хозяйство</c:v>
                </c:pt>
              </c:strCache>
            </c:strRef>
          </c:tx>
          <c:explosion val="9"/>
          <c:dPt>
            <c:idx val="0"/>
            <c:bubble3D val="0"/>
            <c:explosion val="25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0-ED2D-43CA-B2F0-BC033AAE904B}"/>
              </c:ext>
            </c:extLst>
          </c:dPt>
          <c:dPt>
            <c:idx val="1"/>
            <c:bubble3D val="0"/>
            <c:explosion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ED2D-43CA-B2F0-BC033AAE904B}"/>
              </c:ext>
            </c:extLst>
          </c:dPt>
          <c:dPt>
            <c:idx val="2"/>
            <c:bubble3D val="0"/>
            <c:explosion val="2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2-ED2D-43CA-B2F0-BC033AAE904B}"/>
              </c:ext>
            </c:extLst>
          </c:dPt>
          <c:dPt>
            <c:idx val="3"/>
            <c:bubble3D val="0"/>
            <c:explosion val="35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ED2D-43CA-B2F0-BC033AAE904B}"/>
              </c:ext>
            </c:extLst>
          </c:dPt>
          <c:dLbls>
            <c:dLbl>
              <c:idx val="0"/>
              <c:layout>
                <c:manualLayout>
                  <c:x val="6.9301090973437784E-2"/>
                  <c:y val="-0.11070194216190615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1 550 тыс. руб.</a:t>
                    </a:r>
                    <a:r>
                      <a:rPr lang="ru-RU" baseline="0" dirty="0"/>
                      <a:t>; </a:t>
                    </a:r>
                    <a:fld id="{C7F01426-6FD9-4968-B054-378845378FDA}" type="PERCENTAGE">
                      <a:rPr lang="ru-RU" baseline="0"/>
                      <a:pPr/>
                      <a:t>[ПРОЦЕНТ]</a:t>
                    </a:fld>
                    <a:endParaRPr lang="ru-RU" baseline="0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431060197953955"/>
                      <c:h val="6.1127680988832846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ED2D-43CA-B2F0-BC033AAE904B}"/>
                </c:ext>
              </c:extLst>
            </c:dLbl>
            <c:dLbl>
              <c:idx val="1"/>
              <c:layout>
                <c:manualLayout>
                  <c:x val="1.31554578859899E-2"/>
                  <c:y val="-5.246710293824991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10 920 тыс. руб.</a:t>
                    </a:r>
                    <a:r>
                      <a:rPr lang="ru-RU" baseline="0" dirty="0"/>
                      <a:t>; </a:t>
                    </a:r>
                    <a:fld id="{E7A197BD-0496-49E7-9945-F9D1AEBAE661}" type="PERCENTAGE">
                      <a:rPr lang="ru-RU" baseline="0"/>
                      <a:pPr/>
                      <a:t>[ПРОЦЕНТ]</a:t>
                    </a:fld>
                    <a:endParaRPr lang="ru-RU" baseline="0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100001639214241"/>
                      <c:h val="7.7264318923495653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ED2D-43CA-B2F0-BC033AAE904B}"/>
                </c:ext>
              </c:extLst>
            </c:dLbl>
            <c:dLbl>
              <c:idx val="2"/>
              <c:layout>
                <c:manualLayout>
                  <c:x val="-0.21312228670590139"/>
                  <c:y val="6.3633306973647878E-3"/>
                </c:manualLayout>
              </c:layout>
              <c:tx>
                <c:rich>
                  <a:bodyPr rot="0" spcFirstLastPara="1" vertOverflow="overflow" horzOverflow="overflow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/>
                      <a:t>9 318 тыс. руб.</a:t>
                    </a:r>
                    <a:r>
                      <a:rPr lang="ru-RU" baseline="0" dirty="0"/>
                      <a:t>; </a:t>
                    </a:r>
                    <a:fld id="{E9EB645E-B7E0-4EC7-ACA3-E5657FFF57A4}" type="PERCENTAGE">
                      <a:rPr lang="ru-RU" baseline="0"/>
                      <a:pPr>
                        <a:defRPr/>
                      </a:pPr>
                      <a:t>[ПРОЦЕНТ]</a:t>
                    </a:fld>
                    <a:endParaRPr lang="ru-RU" baseline="0" dirty="0"/>
                  </a:p>
                </c:rich>
              </c:tx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overflow" horzOverflow="overflow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ED2D-43CA-B2F0-BC033AAE904B}"/>
                </c:ext>
              </c:extLst>
            </c:dLbl>
            <c:dLbl>
              <c:idx val="3"/>
              <c:layout>
                <c:manualLayout>
                  <c:x val="0.11430556521379683"/>
                  <c:y val="-9.8066922894029934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121 тыс. руб.</a:t>
                    </a:r>
                    <a:r>
                      <a:rPr lang="ru-RU" baseline="0" dirty="0"/>
                      <a:t>; </a:t>
                    </a:r>
                    <a:fld id="{FCCC6120-7D8E-459A-9C63-F2DCDDB9953E}" type="PERCENTAGE">
                      <a:rPr lang="en-US" baseline="0"/>
                      <a:pPr/>
                      <a:t>[ПРОЦЕНТ]</a:t>
                    </a:fld>
                    <a:endParaRPr lang="ru-RU" baseline="0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100001639214241"/>
                      <c:h val="5.9110601246999982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ED2D-43CA-B2F0-BC033AAE904B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overflow" horzOverflow="overflow" vert="horz" wrap="square" lIns="38100" tIns="19050" rIns="38100" bIns="19050" anchor="ctr" anchorCtr="1">
                <a:no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pattFill prst="pct75">
                    <a:fgClr>
                      <a:schemeClr val="dk1">
                        <a:lumMod val="75000"/>
                        <a:lumOff val="25000"/>
                      </a:schemeClr>
                    </a:fgClr>
                    <a:bgClr>
                      <a:schemeClr val="dk1">
                        <a:lumMod val="65000"/>
                        <a:lumOff val="35000"/>
                      </a:schemeClr>
                    </a:bgClr>
                  </a:pattFill>
                  <a:ln>
                    <a:noFill/>
                  </a:ln>
                </c15:spPr>
              </c:ext>
            </c:extLst>
          </c:dLbls>
          <c:cat>
            <c:strRef>
              <c:f>Лист1!$A$2:$A$5</c:f>
              <c:strCache>
                <c:ptCount val="4"/>
                <c:pt idx="0">
                  <c:v>Жилищное хозяйство</c:v>
                </c:pt>
                <c:pt idx="1">
                  <c:v>Коммунальное хозяйство</c:v>
                </c:pt>
                <c:pt idx="2">
                  <c:v>Благоустройство</c:v>
                </c:pt>
                <c:pt idx="3">
                  <c:v>Другие вопросы в области жилищно-коммунального хозяйства</c:v>
                </c:pt>
              </c:strCache>
            </c:strRef>
          </c:cat>
          <c:val>
            <c:numRef>
              <c:f>Лист1!$B$2:$B$5</c:f>
              <c:numCache>
                <c:formatCode>_-* #,##0.00\ [$₽-419]_-;\-* #,##0.00\ [$₽-419]_-;_-* "-"??\ [$₽-419]_-;_-@_-</c:formatCode>
                <c:ptCount val="4"/>
                <c:pt idx="0">
                  <c:v>1550</c:v>
                </c:pt>
                <c:pt idx="1">
                  <c:v>45472</c:v>
                </c:pt>
                <c:pt idx="2">
                  <c:v>9318</c:v>
                </c:pt>
                <c:pt idx="3">
                  <c:v>121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D2D-43CA-B2F0-BC033AAE904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7545991413571815"/>
          <c:y val="0.28118298073879439"/>
          <c:w val="0.3167818172247614"/>
          <c:h val="0.53036935906576499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7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Образование – 271</a:t>
            </a:r>
            <a:r>
              <a:rPr lang="ru-RU" baseline="0" dirty="0"/>
              <a:t> 277 тыс. </a:t>
            </a:r>
            <a:r>
              <a:rPr lang="ru-RU" dirty="0"/>
              <a:t>руб.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50"/>
      <c:rotY val="228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6809582052294193E-2"/>
          <c:y val="8.6684081317855086E-2"/>
          <c:w val="0.64898548419792379"/>
          <c:h val="0.8830597225546521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Образование - 262 417 180,00 руб.</c:v>
                </c:pt>
              </c:strCache>
            </c:strRef>
          </c:tx>
          <c:explosion val="19"/>
          <c:dPt>
            <c:idx val="0"/>
            <c:bubble3D val="0"/>
            <c:explosion val="17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0-F415-4130-8F9C-5C0DAC1697E5}"/>
              </c:ext>
            </c:extLst>
          </c:dPt>
          <c:dPt>
            <c:idx val="1"/>
            <c:bubble3D val="0"/>
            <c:explosion val="11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F415-4130-8F9C-5C0DAC1697E5}"/>
              </c:ext>
            </c:extLst>
          </c:dPt>
          <c:dPt>
            <c:idx val="2"/>
            <c:bubble3D val="0"/>
            <c:explosion val="15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2-F415-4130-8F9C-5C0DAC1697E5}"/>
              </c:ext>
            </c:extLst>
          </c:dPt>
          <c:dPt>
            <c:idx val="3"/>
            <c:bubble3D val="0"/>
            <c:explosion val="36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F415-4130-8F9C-5C0DAC1697E5}"/>
              </c:ext>
            </c:extLst>
          </c:dPt>
          <c:dPt>
            <c:idx val="4"/>
            <c:bubble3D val="0"/>
            <c:explosion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8-5130-4A48-AD1C-E7E19857CA7C}"/>
              </c:ext>
            </c:extLst>
          </c:dPt>
          <c:dLbls>
            <c:dLbl>
              <c:idx val="0"/>
              <c:layout>
                <c:manualLayout>
                  <c:x val="0.10033416553151941"/>
                  <c:y val="4.5621737830139994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87 970 тыс.</a:t>
                    </a:r>
                    <a:r>
                      <a:rPr lang="ru-RU" baseline="0" dirty="0"/>
                      <a:t> руб.; </a:t>
                    </a:r>
                    <a:fld id="{B24271E1-941F-46B5-B364-2862B132EED5}" type="PERCENTAGE">
                      <a:rPr lang="ru-RU" baseline="0"/>
                      <a:pPr/>
                      <a:t>[ПРОЦЕНТ]</a:t>
                    </a:fld>
                    <a:endParaRPr lang="ru-RU" baseline="0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F415-4130-8F9C-5C0DAC1697E5}"/>
                </c:ext>
              </c:extLst>
            </c:dLbl>
            <c:dLbl>
              <c:idx val="1"/>
              <c:layout>
                <c:manualLayout>
                  <c:x val="-0.24868610869782362"/>
                  <c:y val="-6.0535263080404841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/>
                      <a:t>138 792 тыс.</a:t>
                    </a:r>
                    <a:r>
                      <a:rPr lang="ru-RU" baseline="0" dirty="0"/>
                      <a:t> руб.; </a:t>
                    </a:r>
                    <a:fld id="{BFDE1967-AA3A-4FDF-82EE-442D668EE5B5}" type="PERCENTAGE">
                      <a:rPr lang="ru-RU" baseline="0"/>
                      <a:pPr>
                        <a:defRPr/>
                      </a:pPr>
                      <a:t>[ПРОЦЕНТ]</a:t>
                    </a:fld>
                    <a:endParaRPr lang="ru-RU" baseline="0" dirty="0"/>
                  </a:p>
                </c:rich>
              </c:tx>
              <c:spPr>
                <a:pattFill prst="pct75">
                  <a:fgClr>
                    <a:prstClr val="black">
                      <a:lumMod val="75000"/>
                      <a:lumOff val="25000"/>
                    </a:prstClr>
                  </a:fgClr>
                  <a:bgClr>
                    <a:prstClr val="black">
                      <a:lumMod val="65000"/>
                      <a:lumOff val="35000"/>
                    </a:prst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  <c15:layout>
                    <c:manualLayout>
                      <c:w val="0.24315055347916095"/>
                      <c:h val="6.1127680988832846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F415-4130-8F9C-5C0DAC1697E5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ru-RU" dirty="0"/>
                      <a:t>28 291 </a:t>
                    </a:r>
                    <a:r>
                      <a:rPr lang="ru-RU" dirty="0" err="1"/>
                      <a:t>тыс.руб</a:t>
                    </a:r>
                    <a:r>
                      <a:rPr lang="ru-RU" dirty="0"/>
                      <a:t>.</a:t>
                    </a:r>
                  </a:p>
                  <a:p>
                    <a:r>
                      <a:rPr lang="ru-RU" baseline="0" dirty="0"/>
                      <a:t>; </a:t>
                    </a:r>
                    <a:fld id="{E6701E9A-A93C-47E7-A644-A4078C0094FB}" type="PERCENTAGE">
                      <a:rPr lang="ru-RU" baseline="0"/>
                      <a:pPr/>
                      <a:t>[ПРОЦЕНТ]</a:t>
                    </a:fld>
                    <a:endParaRPr lang="ru-RU" baseline="0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F415-4130-8F9C-5C0DAC1697E5}"/>
                </c:ext>
              </c:extLst>
            </c:dLbl>
            <c:dLbl>
              <c:idx val="3"/>
              <c:layout>
                <c:manualLayout>
                  <c:x val="0.16320424232717937"/>
                  <c:y val="6.4858643210517528E-2"/>
                </c:manualLayout>
              </c:layout>
              <c:tx>
                <c:rich>
                  <a:bodyPr rot="0" spcFirstLastPara="1" vertOverflow="overflow" horzOverflow="overflow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/>
                      <a:t>7 750 </a:t>
                    </a:r>
                    <a:r>
                      <a:rPr lang="ru-RU" dirty="0" err="1"/>
                      <a:t>тыс.руб</a:t>
                    </a:r>
                    <a:r>
                      <a:rPr lang="ru-RU" dirty="0"/>
                      <a:t>.</a:t>
                    </a:r>
                    <a:r>
                      <a:rPr lang="ru-RU" baseline="0" dirty="0"/>
                      <a:t>; </a:t>
                    </a:r>
                    <a:fld id="{BE0B3E4F-98F4-4FB8-8169-A6934B0048DE}" type="PERCENTAGE">
                      <a:rPr lang="ru-RU" baseline="0"/>
                      <a:pPr>
                        <a:defRPr/>
                      </a:pPr>
                      <a:t>[ПРОЦЕНТ]</a:t>
                    </a:fld>
                    <a:endParaRPr lang="ru-RU" baseline="0" dirty="0"/>
                  </a:p>
                </c:rich>
              </c:tx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overflow" horzOverflow="overflow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F415-4130-8F9C-5C0DAC1697E5}"/>
                </c:ext>
              </c:extLst>
            </c:dLbl>
            <c:dLbl>
              <c:idx val="4"/>
              <c:layout>
                <c:manualLayout>
                  <c:x val="2.9611132565699177E-2"/>
                  <c:y val="-8.1930284959367036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8 471 </a:t>
                    </a:r>
                    <a:r>
                      <a:rPr lang="ru-RU" dirty="0" err="1"/>
                      <a:t>тыс.руб</a:t>
                    </a:r>
                    <a:r>
                      <a:rPr lang="ru-RU" dirty="0"/>
                      <a:t>.</a:t>
                    </a:r>
                    <a:r>
                      <a:rPr lang="ru-RU" baseline="0" dirty="0"/>
                      <a:t>; </a:t>
                    </a:r>
                    <a:fld id="{A0C4BC7D-E6CF-4AB6-ACEF-76D3B6CFC03D}" type="PERCENTAGE">
                      <a:rPr lang="ru-RU" baseline="0"/>
                      <a:pPr/>
                      <a:t>[ПРОЦЕНТ]</a:t>
                    </a:fld>
                    <a:endParaRPr lang="ru-RU" baseline="0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815395663046379"/>
                      <c:h val="6.3144760730665689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5130-4A48-AD1C-E7E19857CA7C}"/>
                </c:ext>
              </c:extLst>
            </c:dLbl>
            <c:spPr>
              <a:pattFill prst="pct75">
                <a:fgClr>
                  <a:prstClr val="black">
                    <a:lumMod val="75000"/>
                    <a:lumOff val="25000"/>
                  </a:prstClr>
                </a:fgClr>
                <a:bgClr>
                  <a:prstClr val="black">
                    <a:lumMod val="65000"/>
                    <a:lumOff val="35000"/>
                  </a:prst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pattFill prst="pct75">
                    <a:fgClr>
                      <a:schemeClr val="dk1">
                        <a:lumMod val="75000"/>
                        <a:lumOff val="25000"/>
                      </a:schemeClr>
                    </a:fgClr>
                    <a:bgClr>
                      <a:schemeClr val="dk1">
                        <a:lumMod val="65000"/>
                        <a:lumOff val="35000"/>
                      </a:schemeClr>
                    </a:bgClr>
                  </a:pattFill>
                  <a:ln>
                    <a:noFill/>
                  </a:ln>
                </c15:spPr>
              </c:ext>
            </c:extLst>
          </c:dLbls>
          <c:cat>
            <c:strRef>
              <c:f>Лист1!$A$2:$A$6</c:f>
              <c:strCache>
                <c:ptCount val="5"/>
                <c:pt idx="0">
                  <c:v>Дошкольное образование
</c:v>
                </c:pt>
                <c:pt idx="1">
                  <c:v>Общее образование</c:v>
                </c:pt>
                <c:pt idx="2">
                  <c:v>Дополнительное образование детей</c:v>
                </c:pt>
                <c:pt idx="3">
                  <c:v>Молодежная политика и оздоровление детей</c:v>
                </c:pt>
                <c:pt idx="4">
                  <c:v>Другие вопросы в области образования</c:v>
                </c:pt>
              </c:strCache>
            </c:strRef>
          </c:cat>
          <c:val>
            <c:numRef>
              <c:f>Лист1!$B$2:$B$6</c:f>
              <c:numCache>
                <c:formatCode>_-* #,##0.00\ [$₽-419]_-;\-* #,##0.00\ [$₽-419]_-;_-* "-"??\ [$₽-419]_-;_-@_-</c:formatCode>
                <c:ptCount val="5"/>
                <c:pt idx="0">
                  <c:v>87970</c:v>
                </c:pt>
                <c:pt idx="1">
                  <c:v>138792</c:v>
                </c:pt>
                <c:pt idx="2">
                  <c:v>28291</c:v>
                </c:pt>
                <c:pt idx="3">
                  <c:v>7750</c:v>
                </c:pt>
                <c:pt idx="4">
                  <c:v>8471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415-4130-8F9C-5C0DAC1697E5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593298423839522"/>
          <c:y val="0.18834140615234768"/>
          <c:w val="0.32127448601724862"/>
          <c:h val="0.6373863983071778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Культура – 30 540 тыс.</a:t>
            </a:r>
            <a:r>
              <a:rPr lang="ru-RU" baseline="0" dirty="0"/>
              <a:t> </a:t>
            </a:r>
            <a:r>
              <a:rPr lang="ru-RU" dirty="0"/>
              <a:t>руб.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50"/>
      <c:rotY val="228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Культура - 26 165 000,00 руб.</c:v>
                </c:pt>
              </c:strCache>
            </c:strRef>
          </c:tx>
          <c:dPt>
            <c:idx val="0"/>
            <c:bubble3D val="0"/>
            <c:explosion val="12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0-C660-4ED8-9745-052E2A554E1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C660-4ED8-9745-052E2A554E1A}"/>
              </c:ext>
            </c:extLst>
          </c:dPt>
          <c:dPt>
            <c:idx val="2"/>
            <c:bubble3D val="0"/>
            <c:explosion val="17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2-C660-4ED8-9745-052E2A554E1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C660-4ED8-9745-052E2A554E1A}"/>
              </c:ext>
            </c:extLst>
          </c:dPt>
          <c:dPt>
            <c:idx val="4"/>
            <c:bubble3D val="0"/>
            <c:explosion val="24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4-C660-4ED8-9745-052E2A554E1A}"/>
              </c:ext>
            </c:extLst>
          </c:dPt>
          <c:dPt>
            <c:idx val="5"/>
            <c:bubble3D val="0"/>
            <c:explosion val="21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C660-4ED8-9745-052E2A554E1A}"/>
              </c:ext>
            </c:extLst>
          </c:dPt>
          <c:dPt>
            <c:idx val="6"/>
            <c:bubble3D val="0"/>
            <c:explosion val="5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6-C660-4ED8-9745-052E2A554E1A}"/>
              </c:ext>
            </c:extLst>
          </c:dPt>
          <c:dPt>
            <c:idx val="7"/>
            <c:bubble3D val="0"/>
            <c:explosion val="19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E-F89E-46EF-ACA2-73B4B78F935F}"/>
              </c:ext>
            </c:extLst>
          </c:dPt>
          <c:dLbls>
            <c:dLbl>
              <c:idx val="0"/>
              <c:layout>
                <c:manualLayout>
                  <c:x val="0.11585070281056008"/>
                  <c:y val="8.596333266679702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660-4ED8-9745-052E2A554E1A}"/>
                </c:ext>
              </c:extLst>
            </c:dLbl>
            <c:dLbl>
              <c:idx val="1"/>
              <c:layout>
                <c:manualLayout>
                  <c:x val="-9.9283846643260967E-2"/>
                  <c:y val="-8.6422337426946383E-2"/>
                </c:manualLayout>
              </c:layout>
              <c:tx>
                <c:rich>
                  <a:bodyPr rot="0" spcFirstLastPara="1" vertOverflow="overflow" horzOverflow="overflow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/>
                      <a:t>40 тыс.</a:t>
                    </a:r>
                    <a:r>
                      <a:rPr lang="ru-RU" baseline="0" dirty="0"/>
                      <a:t> руб.; </a:t>
                    </a:r>
                    <a:fld id="{3AFD2D41-944D-4BB4-81AD-9A05504A735B}" type="PERCENTAGE">
                      <a:rPr lang="en-US" baseline="0" dirty="0"/>
                      <a:pPr>
                        <a:defRPr/>
                      </a:pPr>
                      <a:t>[ПРОЦЕНТ]</a:t>
                    </a:fld>
                    <a:endParaRPr lang="ru-RU" baseline="0" dirty="0"/>
                  </a:p>
                </c:rich>
              </c:tx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overflow" horzOverflow="overflow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C660-4ED8-9745-052E2A554E1A}"/>
                </c:ext>
              </c:extLst>
            </c:dLbl>
            <c:dLbl>
              <c:idx val="2"/>
              <c:layout>
                <c:manualLayout>
                  <c:x val="-0.20507649377979301"/>
                  <c:y val="4.8041439394456075E-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2 054 тыс. руб.</a:t>
                    </a:r>
                    <a:r>
                      <a:rPr lang="ru-RU" baseline="0" dirty="0"/>
                      <a:t>; </a:t>
                    </a:r>
                    <a:fld id="{A6FE7CA4-5B6E-4398-933D-55E80EE31235}" type="PERCENTAGE">
                      <a:rPr lang="ru-RU" baseline="0"/>
                      <a:pPr/>
                      <a:t>[ПРОЦЕНТ]</a:t>
                    </a:fld>
                    <a:endParaRPr lang="ru-RU" baseline="0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272180732227837"/>
                      <c:h val="4.7008122796002881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C660-4ED8-9745-052E2A554E1A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ru-RU"/>
                      <a:t>4 850 тыс.</a:t>
                    </a:r>
                    <a:r>
                      <a:rPr lang="ru-RU" baseline="0"/>
                      <a:t> руб.; </a:t>
                    </a:r>
                    <a:fld id="{BFE97F9B-7F83-497B-8517-3E9D598E0C2F}" type="PERCENTAGE">
                      <a:rPr lang="ru-RU" baseline="0"/>
                      <a:pPr/>
                      <a:t>[ПРОЦЕНТ]</a:t>
                    </a:fld>
                    <a:endParaRPr lang="ru-RU" baseline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660-4ED8-9745-052E2A554E1A}"/>
                </c:ext>
              </c:extLst>
            </c:dLbl>
            <c:dLbl>
              <c:idx val="4"/>
              <c:layout>
                <c:manualLayout>
                  <c:x val="-0.12707066611863274"/>
                  <c:y val="-0.20084253579641551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7 684</a:t>
                    </a:r>
                    <a:r>
                      <a:rPr lang="ru-RU" baseline="0" dirty="0"/>
                      <a:t> тыс. руб.; </a:t>
                    </a:r>
                    <a:fld id="{9B252670-FB0C-413F-9EE9-BB64F4F99DFC}" type="PERCENTAGE">
                      <a:rPr lang="ru-RU" baseline="0"/>
                      <a:pPr/>
                      <a:t>[ПРОЦЕНТ]</a:t>
                    </a:fld>
                    <a:endParaRPr lang="ru-RU" baseline="0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C660-4ED8-9745-052E2A554E1A}"/>
                </c:ext>
              </c:extLst>
            </c:dLbl>
            <c:dLbl>
              <c:idx val="5"/>
              <c:layout>
                <c:manualLayout>
                  <c:x val="0.14680914730416975"/>
                  <c:y val="4.3881808021338335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724 тыс. руб.</a:t>
                    </a:r>
                    <a:r>
                      <a:rPr lang="ru-RU" baseline="0" dirty="0"/>
                      <a:t>; </a:t>
                    </a:r>
                    <a:fld id="{8F416B03-122B-468A-9F0B-E00DC608D8E6}" type="PERCENTAGE">
                      <a:rPr lang="en-US" baseline="0"/>
                      <a:pPr/>
                      <a:t>[ПРОЦЕНТ]</a:t>
                    </a:fld>
                    <a:endParaRPr lang="ru-RU" baseline="0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C660-4ED8-9745-052E2A554E1A}"/>
                </c:ext>
              </c:extLst>
            </c:dLbl>
            <c:dLbl>
              <c:idx val="6"/>
              <c:layout>
                <c:manualLayout>
                  <c:x val="3.4466057523794842E-2"/>
                  <c:y val="7.8901647668263755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870 тыс. руб.</a:t>
                    </a:r>
                    <a:r>
                      <a:rPr lang="ru-RU" baseline="0" dirty="0"/>
                      <a:t>; </a:t>
                    </a:r>
                    <a:fld id="{177DF97A-ACBD-4651-939D-75AB450BC4BD}" type="PERCENTAGE">
                      <a:rPr lang="en-US" baseline="0" dirty="0"/>
                      <a:pPr/>
                      <a:t>[ПРОЦЕНТ]</a:t>
                    </a:fld>
                    <a:endParaRPr lang="ru-RU" baseline="0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876616242332473"/>
                      <c:h val="4.9025202537835731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C660-4ED8-9745-052E2A554E1A}"/>
                </c:ext>
              </c:extLst>
            </c:dLbl>
            <c:dLbl>
              <c:idx val="7"/>
              <c:layout>
                <c:manualLayout>
                  <c:x val="-1.8983322675046961E-3"/>
                  <c:y val="3.8051812266735451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826 тыс. </a:t>
                    </a:r>
                    <a:r>
                      <a:rPr lang="ru-RU" dirty="0" err="1"/>
                      <a:t>руб</a:t>
                    </a:r>
                    <a:r>
                      <a:rPr lang="ru-RU" baseline="0" dirty="0"/>
                      <a:t>; </a:t>
                    </a:r>
                    <a:fld id="{2756A592-5211-4381-B28B-D90D4C48C564}" type="PERCENTAGE">
                      <a:rPr lang="en-US" baseline="0"/>
                      <a:pPr/>
                      <a:t>[ПРОЦЕНТ]</a:t>
                    </a:fld>
                    <a:endParaRPr lang="ru-RU" baseline="0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E-F89E-46EF-ACA2-73B4B78F935F}"/>
                </c:ext>
              </c:extLst>
            </c:dLbl>
            <c:spPr>
              <a:pattFill prst="pct75">
                <a:fgClr>
                  <a:prstClr val="black">
                    <a:lumMod val="75000"/>
                    <a:lumOff val="25000"/>
                  </a:prstClr>
                </a:fgClr>
                <a:bgClr>
                  <a:prstClr val="black">
                    <a:lumMod val="65000"/>
                    <a:lumOff val="35000"/>
                  </a:prst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pattFill prst="pct75">
                    <a:fgClr>
                      <a:schemeClr val="dk1">
                        <a:lumMod val="75000"/>
                        <a:lumOff val="25000"/>
                      </a:schemeClr>
                    </a:fgClr>
                    <a:bgClr>
                      <a:schemeClr val="dk1">
                        <a:lumMod val="65000"/>
                        <a:lumOff val="35000"/>
                      </a:schemeClr>
                    </a:bgClr>
                  </a:pattFill>
                  <a:ln>
                    <a:noFill/>
                  </a:ln>
                </c15:spPr>
              </c:ext>
            </c:extLst>
          </c:dLbls>
          <c:cat>
            <c:strRef>
              <c:f>Лист1!$A$2:$A$9</c:f>
              <c:strCache>
                <c:ptCount val="8"/>
                <c:pt idx="0">
                  <c:v>Организация деятельности учреждений культурно-досуговой сферы</c:v>
                </c:pt>
                <c:pt idx="1">
                  <c:v>Сохранение, использование, популяризация объектов культурного наследия</c:v>
                </c:pt>
                <c:pt idx="2">
                  <c:v>Организация деятельности МБУК "Нижнесалдинский краеведческий музей им. А.Н. Анциферова"</c:v>
                </c:pt>
                <c:pt idx="3">
                  <c:v>Капитальный ремонт МБУК "Нижнесалдинский краеведческий музей им. А.Н. Анциферова"</c:v>
                </c:pt>
                <c:pt idx="4">
                  <c:v> Развитие библиотечной деятельности</c:v>
                </c:pt>
                <c:pt idx="5">
                  <c:v>Городские мероприятия в сфере культуры</c:v>
                </c:pt>
                <c:pt idx="6">
                  <c:v>Обеспечение деятельности Управления культуры</c:v>
                </c:pt>
                <c:pt idx="7">
                  <c:v>Обеспечение деятельности МКУ "ЦБУК"</c:v>
                </c:pt>
              </c:strCache>
            </c:strRef>
          </c:cat>
          <c:val>
            <c:numRef>
              <c:f>Лист1!$B$2:$B$9</c:f>
              <c:numCache>
                <c:formatCode>_-* #,##0.00\ [$₽-419]_-;\-* #,##0.00\ [$₽-419]_-;_-* "-"??\ [$₽-419]_-;_-@_-</c:formatCode>
                <c:ptCount val="8"/>
                <c:pt idx="0">
                  <c:v>13489</c:v>
                </c:pt>
                <c:pt idx="1">
                  <c:v>40</c:v>
                </c:pt>
                <c:pt idx="2">
                  <c:v>2054</c:v>
                </c:pt>
                <c:pt idx="3">
                  <c:v>4850</c:v>
                </c:pt>
                <c:pt idx="4">
                  <c:v>7684</c:v>
                </c:pt>
                <c:pt idx="5">
                  <c:v>724</c:v>
                </c:pt>
                <c:pt idx="6">
                  <c:v>870</c:v>
                </c:pt>
                <c:pt idx="7">
                  <c:v>826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660-4ED8-9745-052E2A554E1A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3304753650026202"/>
          <c:y val="8.5689041586943043E-2"/>
          <c:w val="0.34367765758117724"/>
          <c:h val="0.87899856279097821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Социальная политика 30 120 </a:t>
            </a:r>
            <a:r>
              <a:rPr lang="ru-RU" dirty="0" err="1"/>
              <a:t>тыс.руб</a:t>
            </a:r>
            <a:r>
              <a:rPr lang="ru-RU" dirty="0"/>
              <a:t>.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50"/>
      <c:rotY val="169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Социальная политика 28 166 640,00 руб.</c:v>
                </c:pt>
              </c:strCache>
            </c:strRef>
          </c:tx>
          <c:explosion val="2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0-83AC-43A7-AEBF-AB6AD9CFDBF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83AC-43A7-AEBF-AB6AD9CFDBF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2-83AC-43A7-AEBF-AB6AD9CFDBF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83AC-43A7-AEBF-AB6AD9CFDBF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4-83AC-43A7-AEBF-AB6AD9CFDBF6}"/>
              </c:ext>
            </c:extLst>
          </c:dPt>
          <c:dLbls>
            <c:dLbl>
              <c:idx val="0"/>
              <c:layout>
                <c:manualLayout>
                  <c:x val="-0.11172517728203828"/>
                  <c:y val="1.9942089164136322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850 тыс. руб.</a:t>
                    </a:r>
                    <a:r>
                      <a:rPr lang="ru-RU" baseline="0" dirty="0"/>
                      <a:t>; </a:t>
                    </a:r>
                    <a:fld id="{CA8557D7-7885-4EE9-B680-650723CCD616}" type="PERCENTAGE">
                      <a:rPr lang="en-US" baseline="0"/>
                      <a:pPr/>
                      <a:t>[ПРОЦЕНТ]</a:t>
                    </a:fld>
                    <a:endParaRPr lang="ru-RU" baseline="0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83AC-43A7-AEBF-AB6AD9CFDBF6}"/>
                </c:ext>
              </c:extLst>
            </c:dLbl>
            <c:dLbl>
              <c:idx val="1"/>
              <c:layout>
                <c:manualLayout>
                  <c:x val="0.10501722753077625"/>
                  <c:y val="0.1415076734001659"/>
                </c:manualLayout>
              </c:layout>
              <c:tx>
                <c:rich>
                  <a:bodyPr rot="0" spcFirstLastPara="1" vertOverflow="overflow" horzOverflow="overflow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/>
                      <a:t>28 690 тыс. руб.</a:t>
                    </a:r>
                    <a:r>
                      <a:rPr lang="ru-RU" baseline="0" dirty="0"/>
                      <a:t>; </a:t>
                    </a:r>
                    <a:fld id="{D61A22CF-DB38-4EF7-8A93-CAAB31276E06}" type="PERCENTAGE">
                      <a:rPr lang="ru-RU" baseline="0"/>
                      <a:pPr>
                        <a:defRPr/>
                      </a:pPr>
                      <a:t>[ПРОЦЕНТ]</a:t>
                    </a:fld>
                    <a:endParaRPr lang="ru-RU" baseline="0" dirty="0"/>
                  </a:p>
                </c:rich>
              </c:tx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overflow" horzOverflow="overflow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83AC-43A7-AEBF-AB6AD9CFDBF6}"/>
                </c:ext>
              </c:extLst>
            </c:dLbl>
            <c:dLbl>
              <c:idx val="2"/>
              <c:layout>
                <c:manualLayout>
                  <c:x val="1.0861983353524857E-2"/>
                  <c:y val="-0.1303401987633554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190 тыс. руб.</a:t>
                    </a:r>
                    <a:r>
                      <a:rPr lang="ru-RU" baseline="0" dirty="0"/>
                      <a:t>; </a:t>
                    </a:r>
                    <a:fld id="{19F111A3-244C-404B-91B6-682E07993DA9}" type="PERCENTAGE">
                      <a:rPr lang="en-US" baseline="0"/>
                      <a:pPr/>
                      <a:t>[ПРОЦЕНТ]</a:t>
                    </a:fld>
                    <a:endParaRPr lang="ru-RU" baseline="0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272180732227837"/>
                      <c:h val="4.7008122796002881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83AC-43A7-AEBF-AB6AD9CFDBF6}"/>
                </c:ext>
              </c:extLst>
            </c:dLbl>
            <c:dLbl>
              <c:idx val="3"/>
              <c:layout>
                <c:manualLayout>
                  <c:x val="4.2318199177562438E-2"/>
                  <c:y val="-3.1407837482455986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560 тыс. руб.</a:t>
                    </a:r>
                    <a:r>
                      <a:rPr lang="ru-RU" baseline="0" dirty="0"/>
                      <a:t>; </a:t>
                    </a:r>
                    <a:fld id="{C2D22AC5-3DD9-457F-8710-4BB36C742F93}" type="PERCENTAGE">
                      <a:rPr lang="en-US" baseline="0"/>
                      <a:pPr/>
                      <a:t>[ПРОЦЕНТ]</a:t>
                    </a:fld>
                    <a:endParaRPr lang="ru-RU" baseline="0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83AC-43A7-AEBF-AB6AD9CFDBF6}"/>
                </c:ext>
              </c:extLst>
            </c:dLbl>
            <c:dLbl>
              <c:idx val="4"/>
              <c:layout>
                <c:manualLayout>
                  <c:x val="6.405428181595213E-2"/>
                  <c:y val="3.7830568795839951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20 тыс. руб.</a:t>
                    </a:r>
                    <a:r>
                      <a:rPr lang="ru-RU" baseline="0" dirty="0"/>
                      <a:t>; </a:t>
                    </a:r>
                    <a:fld id="{0BC19DC9-FCD8-451A-8E67-3307A91A5F92}" type="PERCENTAGE">
                      <a:rPr lang="en-US" baseline="0"/>
                      <a:pPr/>
                      <a:t>[ПРОЦЕНТ]</a:t>
                    </a:fld>
                    <a:endParaRPr lang="ru-RU" baseline="0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83AC-43A7-AEBF-AB6AD9CFDBF6}"/>
                </c:ext>
              </c:extLst>
            </c:dLbl>
            <c:spPr>
              <a:pattFill prst="pct75">
                <a:fgClr>
                  <a:prstClr val="black">
                    <a:lumMod val="75000"/>
                    <a:lumOff val="25000"/>
                  </a:prstClr>
                </a:fgClr>
                <a:bgClr>
                  <a:prstClr val="black">
                    <a:lumMod val="65000"/>
                    <a:lumOff val="35000"/>
                  </a:prst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pattFill prst="pct75">
                    <a:fgClr>
                      <a:schemeClr val="dk1">
                        <a:lumMod val="75000"/>
                        <a:lumOff val="25000"/>
                      </a:schemeClr>
                    </a:fgClr>
                    <a:bgClr>
                      <a:schemeClr val="dk1">
                        <a:lumMod val="65000"/>
                        <a:lumOff val="35000"/>
                      </a:schemeClr>
                    </a:bgClr>
                  </a:pattFill>
                  <a:ln>
                    <a:noFill/>
                  </a:ln>
                </c15:spPr>
              </c:ext>
            </c:extLst>
          </c:dLbls>
          <c:cat>
            <c:strRef>
              <c:f>Лист1!$A$2:$A$6</c:f>
              <c:strCache>
                <c:ptCount val="5"/>
                <c:pt idx="0">
                  <c:v>Подпрограмма Обеспечение жильем молодых семей в городском округе Нижняя Салда до 2020 года </c:v>
                </c:pt>
                <c:pt idx="1">
                  <c:v>Предоставление гражданам субсидий на оплату жилого помещения и коммунальных услуг</c:v>
                </c:pt>
                <c:pt idx="2">
                  <c:v>Предоставление компенсации за проезд на транспорте инвалидам в Государственное учреждение здравоохранения СО «Медицинский центр «Диализ» города Нижний Тагил</c:v>
                </c:pt>
                <c:pt idx="3">
                  <c:v>Подпрограмма Взаимодействие администрации городского округа Нижняя Салда с общественными организациями и отдельными категориями граждан на территории городского округа Нижняя Салда до 2020 года</c:v>
                </c:pt>
                <c:pt idx="4">
                  <c:v>Муниципальная программа «О дополнинительных мерах по ограничению распространения ВИЧ-инфекции и туберкулеза на территории городского округа Нижняя Салда до 2020 года»</c:v>
                </c:pt>
              </c:strCache>
            </c:strRef>
          </c:cat>
          <c:val>
            <c:numRef>
              <c:f>Лист1!$B$2:$B$6</c:f>
              <c:numCache>
                <c:formatCode>_-* #,##0.00\ [$₽-419]_-;\-* #,##0.00\ [$₽-419]_-;_-* "-"??\ [$₽-419]_-;_-@_-</c:formatCode>
                <c:ptCount val="5"/>
                <c:pt idx="0">
                  <c:v>850</c:v>
                </c:pt>
                <c:pt idx="1">
                  <c:v>28690</c:v>
                </c:pt>
                <c:pt idx="2">
                  <c:v>190</c:v>
                </c:pt>
                <c:pt idx="3">
                  <c:v>560</c:v>
                </c:pt>
                <c:pt idx="4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3AC-43A7-AEBF-AB6AD9CFDBF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3304753650026202"/>
          <c:y val="8.5689041586943043E-2"/>
          <c:w val="0.34755679190093797"/>
          <c:h val="0.89916936020930616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0.8049</cdr:x>
      <cdr:y>0.40685</cdr:y>
    </cdr:from>
    <cdr:to>
      <cdr:x>0.898</cdr:x>
      <cdr:y>0.55208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905516" y="256159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pPr/>
              <a:t>12/12/2016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12/12/2016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12/12/2016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12/12/2016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12/12/2016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12/12/2016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12/12/2016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12/12/2016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12/12/2016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12/12/2016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12/12/2016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12/12/2016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12/12/2016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12/12/2016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12/12/2016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12/12/2016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12/12/2016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dirty="0"/>
              <a:pPr/>
              <a:t>12/12/2016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БЮДЖЕТ-2017 </a:t>
            </a:r>
            <a:r>
              <a:rPr lang="ru-RU" sz="2800" dirty="0"/>
              <a:t>и плановый период 2018 и 2019 годов</a:t>
            </a:r>
            <a:r>
              <a:rPr lang="ru-RU" dirty="0"/>
              <a:t> </a:t>
            </a:r>
            <a:r>
              <a:rPr lang="ru-RU" sz="4400" dirty="0"/>
              <a:t>(проект)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Городской округ нижняя Салда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4349" y="0"/>
            <a:ext cx="1654658" cy="270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655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849926"/>
              </p:ext>
            </p:extLst>
          </p:nvPr>
        </p:nvGraphicFramePr>
        <p:xfrm>
          <a:off x="324084" y="271545"/>
          <a:ext cx="9821779" cy="62962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528065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638663"/>
          </a:xfrm>
        </p:spPr>
        <p:txBody>
          <a:bodyPr/>
          <a:lstStyle/>
          <a:p>
            <a:r>
              <a:rPr lang="ru-RU" dirty="0"/>
              <a:t>КОММУНАЛЬНОЕ ХОЗЯЙСТВО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8745" y="1266338"/>
            <a:ext cx="11786778" cy="5449095"/>
          </a:xfrm>
        </p:spPr>
        <p:txBody>
          <a:bodyPr>
            <a:normAutofit/>
          </a:bodyPr>
          <a:lstStyle/>
          <a:p>
            <a:r>
              <a:rPr lang="ru-RU" dirty="0"/>
              <a:t>Мероприятия по оснащению многоквартирных домов приборами учета потребления энергетических ресурсов -	1 040 тыс. руб.</a:t>
            </a:r>
          </a:p>
          <a:p>
            <a:r>
              <a:rPr lang="ru-RU" dirty="0"/>
              <a:t>Строительство блочных газовых котельных -	2 100 тыс. руб.</a:t>
            </a:r>
          </a:p>
          <a:p>
            <a:r>
              <a:rPr lang="ru-RU" dirty="0"/>
              <a:t>Строительство газопровода низкого давления – 2 300 тыс. руб.</a:t>
            </a:r>
          </a:p>
          <a:p>
            <a:r>
              <a:rPr lang="ru-RU" dirty="0"/>
              <a:t>Мероприятия по повышению энергетической эффективности насосной станции Кривуша, Строителей 66, ЦТП, промплощадки ул. Энгельса, 2 – 4 892 тыс. руб.</a:t>
            </a:r>
          </a:p>
          <a:p>
            <a:r>
              <a:rPr lang="ru-RU" dirty="0"/>
              <a:t>Разработка   проектно-сметной   документации   по   газификации   ул.  Кедровая – 400 тыс. руб.</a:t>
            </a:r>
          </a:p>
          <a:p>
            <a:r>
              <a:rPr lang="ru-RU" dirty="0"/>
              <a:t>Модернизация объектов инженерной инфраструктуры и модернизация существующих систем объектов коммунальной инфраструктуры (средства благотворительного фонда «Евраз-Урал») – 34 552 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5965682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638663"/>
          </a:xfrm>
        </p:spPr>
        <p:txBody>
          <a:bodyPr/>
          <a:lstStyle/>
          <a:p>
            <a:r>
              <a:rPr lang="ru-RU" dirty="0"/>
              <a:t>БЛАГОУСТРОЙСТВО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8745" y="1266338"/>
            <a:ext cx="11786778" cy="5449095"/>
          </a:xfrm>
        </p:spPr>
        <p:txBody>
          <a:bodyPr>
            <a:normAutofit/>
          </a:bodyPr>
          <a:lstStyle/>
          <a:p>
            <a:r>
              <a:rPr lang="ru-RU" dirty="0"/>
              <a:t>Мероприятия по содержанию уличного освещения, оплата электроэнергии                     -	3 620 тыс. руб.</a:t>
            </a:r>
          </a:p>
          <a:p>
            <a:r>
              <a:rPr lang="ru-RU" dirty="0"/>
              <a:t>Санитарная уборка городского округа Нижняя Салда -	1 220 тыс. руб.</a:t>
            </a:r>
          </a:p>
          <a:p>
            <a:r>
              <a:rPr lang="ru-RU" dirty="0"/>
              <a:t>Обеспечение населения городского округа Нижняя Салда питьевой водой стандартного качества – 120 тыс. руб.</a:t>
            </a:r>
          </a:p>
          <a:p>
            <a:r>
              <a:rPr lang="ru-RU" dirty="0"/>
              <a:t>Уборка несанкционированных свалок – 300 тыс. руб.</a:t>
            </a:r>
          </a:p>
          <a:p>
            <a:r>
              <a:rPr lang="ru-RU" dirty="0"/>
              <a:t>Улучшение санитарного состояния территории городского округа Нижняя Салда         	- 128 тыс. руб.</a:t>
            </a:r>
          </a:p>
          <a:p>
            <a:r>
              <a:rPr lang="ru-RU" dirty="0"/>
              <a:t>Мероприятия по обеспечению бытовыми услугами (городская баня) -2 500 тыс. руб.</a:t>
            </a:r>
          </a:p>
          <a:p>
            <a:r>
              <a:rPr lang="ru-RU" dirty="0"/>
              <a:t>Реконструкция и капитальный ремонт дворовых территорий -	1 000 тыс. руб.</a:t>
            </a:r>
          </a:p>
          <a:p>
            <a:r>
              <a:rPr lang="ru-RU" dirty="0"/>
              <a:t>Содержание объектов благоустройства (малые архитектурные формы)                          -	400 тыс. руб.</a:t>
            </a:r>
          </a:p>
          <a:p>
            <a:r>
              <a:rPr lang="ru-RU" dirty="0"/>
              <a:t>Изготовление рекламных щитов - 30 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7310034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3990163"/>
              </p:ext>
            </p:extLst>
          </p:nvPr>
        </p:nvGraphicFramePr>
        <p:xfrm>
          <a:off x="324084" y="271545"/>
          <a:ext cx="9821779" cy="62962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95336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638663"/>
          </a:xfrm>
        </p:spPr>
        <p:txBody>
          <a:bodyPr/>
          <a:lstStyle/>
          <a:p>
            <a:r>
              <a:rPr lang="ru-RU" dirty="0"/>
              <a:t>Образование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8745" y="1266338"/>
            <a:ext cx="11786778" cy="5449095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Субвенции из областного бюджета на обеспечение государственных гарантий реализации прав на получение общедоступного и бесплатного дошкольного образования в муниципальных дошкольных образовательных организациях – </a:t>
            </a:r>
          </a:p>
          <a:p>
            <a:pPr marL="0" indent="0">
              <a:buNone/>
            </a:pPr>
            <a:r>
              <a:rPr lang="ru-RU" dirty="0"/>
              <a:t>     40 428 тыс. руб.</a:t>
            </a:r>
          </a:p>
          <a:p>
            <a:r>
              <a:rPr lang="ru-RU" dirty="0"/>
              <a:t>Субвенции из областного бюджета на обеспечение реализации прав на получение общедоступного и бесплатного дошкольного, начального общего, основного общего, среднего общего образования в муниципальных общеобразовательных организациях и финансовое обеспечение дополнительного образования детей в муниципальных общеобразовательных организациях – 94 576 тыс. руб.</a:t>
            </a:r>
          </a:p>
          <a:p>
            <a:r>
              <a:rPr lang="ru-RU" dirty="0"/>
              <a:t>Средства местного бюджета на обеспечение деятельности учреждений – </a:t>
            </a:r>
          </a:p>
          <a:p>
            <a:pPr marL="0" indent="0">
              <a:buNone/>
            </a:pPr>
            <a:r>
              <a:rPr lang="ru-RU" dirty="0"/>
              <a:t>     103 757 тыс. руб.</a:t>
            </a:r>
          </a:p>
          <a:p>
            <a:r>
              <a:rPr lang="ru-RU" dirty="0"/>
              <a:t>Средства местного бюджета на капитальный ремонт в зданиях учреждений образования – 17 719 тыс. руб. ( в 2016 году на капитальный ремонт запланировано </a:t>
            </a:r>
          </a:p>
          <a:p>
            <a:r>
              <a:rPr lang="ru-RU" dirty="0"/>
              <a:t>2 719 тыс. руб.)</a:t>
            </a:r>
          </a:p>
          <a:p>
            <a:r>
              <a:rPr lang="ru-RU" dirty="0"/>
              <a:t>Строительство лыжной базы за счет средств местного бюджета – 2 000 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13203119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742961"/>
              </p:ext>
            </p:extLst>
          </p:nvPr>
        </p:nvGraphicFramePr>
        <p:xfrm>
          <a:off x="324084" y="271545"/>
          <a:ext cx="9821779" cy="62962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755203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4017738"/>
              </p:ext>
            </p:extLst>
          </p:nvPr>
        </p:nvGraphicFramePr>
        <p:xfrm>
          <a:off x="324084" y="271545"/>
          <a:ext cx="9821779" cy="62962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801624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8910635"/>
              </p:ext>
            </p:extLst>
          </p:nvPr>
        </p:nvGraphicFramePr>
        <p:xfrm>
          <a:off x="324084" y="271545"/>
          <a:ext cx="9821779" cy="62962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729273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4557" y="359765"/>
            <a:ext cx="9293902" cy="794478"/>
          </a:xfrm>
        </p:spPr>
        <p:txBody>
          <a:bodyPr/>
          <a:lstStyle/>
          <a:p>
            <a:br>
              <a:rPr lang="ru-RU" dirty="0"/>
            </a:b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8745" y="1266338"/>
            <a:ext cx="11786778" cy="5449095"/>
          </a:xfrm>
        </p:spPr>
        <p:txBody>
          <a:bodyPr>
            <a:normAutofit/>
          </a:bodyPr>
          <a:lstStyle/>
          <a:p>
            <a:r>
              <a:rPr lang="ru-RU" sz="4400" dirty="0"/>
              <a:t>Средства массовой информации –</a:t>
            </a:r>
          </a:p>
          <a:p>
            <a:pPr marL="0" indent="0">
              <a:buNone/>
            </a:pPr>
            <a:r>
              <a:rPr lang="ru-RU" sz="4400" dirty="0"/>
              <a:t> 2 200 тыс. руб.</a:t>
            </a:r>
          </a:p>
          <a:p>
            <a:r>
              <a:rPr lang="ru-RU" sz="4400" dirty="0"/>
              <a:t>Обслуживание муниципального долга – 1 800 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25003867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9251306"/>
              </p:ext>
            </p:extLst>
          </p:nvPr>
        </p:nvGraphicFramePr>
        <p:xfrm>
          <a:off x="324084" y="271545"/>
          <a:ext cx="9821779" cy="62962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72927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687824"/>
          </a:xfrm>
        </p:spPr>
        <p:txBody>
          <a:bodyPr/>
          <a:lstStyle/>
          <a:p>
            <a:r>
              <a:rPr lang="ru-RU" dirty="0"/>
              <a:t>Основные понятия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1327355"/>
            <a:ext cx="8946541" cy="5250425"/>
          </a:xfrm>
        </p:spPr>
        <p:txBody>
          <a:bodyPr>
            <a:normAutofit fontScale="70000" lnSpcReduction="20000"/>
          </a:bodyPr>
          <a:lstStyle/>
          <a:p>
            <a:r>
              <a:rPr lang="ru-RU" sz="2300" dirty="0"/>
              <a:t>Бюджет -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</a:t>
            </a:r>
          </a:p>
          <a:p>
            <a:endParaRPr lang="ru-RU" sz="2300" dirty="0"/>
          </a:p>
          <a:p>
            <a:r>
              <a:rPr lang="ru-RU" sz="2300" dirty="0"/>
              <a:t>Доходы бюджета - поступающие в бюджет денежные средства, за исключением средств, являющихся в соответствии с настоящим Кодексом источниками финансирования дефицита бюджета</a:t>
            </a:r>
          </a:p>
          <a:p>
            <a:endParaRPr lang="ru-RU" sz="2300" dirty="0"/>
          </a:p>
          <a:p>
            <a:r>
              <a:rPr lang="ru-RU" sz="2300" dirty="0"/>
              <a:t>Расходы бюджета - выплачиваемые из бюджета денежные средства, за исключением средств, являющихся в соответствии с настоящим Кодексом источниками финансирования дефицита бюджета</a:t>
            </a:r>
          </a:p>
          <a:p>
            <a:endParaRPr lang="ru-RU" sz="2300" dirty="0"/>
          </a:p>
          <a:p>
            <a:r>
              <a:rPr lang="ru-RU" sz="2300" dirty="0"/>
              <a:t>Дефицит бюджета - превышение расходов бюджета над его доходами</a:t>
            </a:r>
          </a:p>
          <a:p>
            <a:endParaRPr lang="ru-RU" sz="2300" dirty="0"/>
          </a:p>
          <a:p>
            <a:r>
              <a:rPr lang="ru-RU" sz="2300" dirty="0"/>
              <a:t>Профицит бюджета - превышение доходов бюджета над его расходами</a:t>
            </a:r>
          </a:p>
          <a:p>
            <a:endParaRPr lang="ru-RU" sz="2300" dirty="0"/>
          </a:p>
          <a:p>
            <a:r>
              <a:rPr lang="ru-RU" sz="2300" dirty="0"/>
              <a:t>Межбюджетные трансферты - средства, предоставляемые одним бюджетом бюджетной системы Российской Федерации другому бюджету бюджетной системы Российской Федерации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45610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35076"/>
          </a:xfrm>
        </p:spPr>
        <p:txBody>
          <a:bodyPr/>
          <a:lstStyle/>
          <a:p>
            <a:r>
              <a:rPr lang="ru-RU" sz="3200" dirty="0"/>
              <a:t>Основные параметры проекта бюджета на плановый период 2018 и 2019 годов.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Общий объем доходов бюджета городского округа Нижняя Салда на 2018 год -</a:t>
            </a:r>
            <a:r>
              <a:rPr lang="en-US" b="1" dirty="0"/>
              <a:t> </a:t>
            </a:r>
            <a:r>
              <a:rPr lang="ru-RU" dirty="0"/>
              <a:t>423 723 тыс. рублей, в том числе объем  межбюджетных трансфертов  -  246 954 тыс. рублей; на 2019 год - 422 008 тыс. рублей, в том числе объем  межбюджетных трансфертов – 241 776 тыс. рублей. </a:t>
            </a:r>
          </a:p>
          <a:p>
            <a:pPr marL="0" indent="0">
              <a:buNone/>
            </a:pPr>
            <a:r>
              <a:rPr lang="ru-RU" dirty="0"/>
              <a:t>          </a:t>
            </a:r>
          </a:p>
          <a:p>
            <a:r>
              <a:rPr lang="ru-RU" dirty="0"/>
              <a:t>Общий объем расходов бюджета городского округа Нижняя Салда на 2018 год -  429 723 тыс. рублей; на 2019 год - 428 458 тыс. рублей</a:t>
            </a:r>
          </a:p>
          <a:p>
            <a:endParaRPr lang="ru-RU" dirty="0"/>
          </a:p>
          <a:p>
            <a:r>
              <a:rPr lang="ru-RU" dirty="0"/>
              <a:t>Дефицит бюджета городского округа Нижняя Салда составил 6 450 тыс. рублей или 9,28 % от собственных доходов без учета объема безвозмездных поступлений и поступлений налоговых доходов по дополнительным нормативам отчислений на 2018 год и 6 450 тыс. рублей или 9,02 % на 2019 год.</a:t>
            </a:r>
          </a:p>
        </p:txBody>
      </p:sp>
    </p:spTree>
    <p:extLst>
      <p:ext uri="{BB962C8B-B14F-4D97-AF65-F5344CB8AC3E}">
        <p14:creationId xmlns:p14="http://schemas.microsoft.com/office/powerpoint/2010/main" val="31112850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638663"/>
          </a:xfrm>
        </p:spPr>
        <p:txBody>
          <a:bodyPr>
            <a:normAutofit fontScale="90000"/>
          </a:bodyPr>
          <a:lstStyle/>
          <a:p>
            <a:r>
              <a:rPr lang="ru-RU" dirty="0"/>
              <a:t>Плановый период 2018 и 2019 годов</a:t>
            </a:r>
            <a:br>
              <a:rPr lang="ru-RU" dirty="0"/>
            </a:b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46112" y="1379096"/>
            <a:ext cx="9403742" cy="4869304"/>
          </a:xfrm>
        </p:spPr>
        <p:txBody>
          <a:bodyPr/>
          <a:lstStyle/>
          <a:p>
            <a:r>
              <a:rPr lang="ru-RU" dirty="0"/>
              <a:t>Для формирования доходной части бюджета на плановый период 2018 и 2019 годов использовались объемы межбюджетных трансфертов предусмотренные городскому округу законопроектом об областном бюджете. Налоговые и не налоговые доходы определены с учетом коэффициента роста по отношению к 2017 году составили: на 2018 год – 1,016, на 2019 год – 1,031.</a:t>
            </a:r>
          </a:p>
          <a:p>
            <a:r>
              <a:rPr lang="ru-RU" dirty="0"/>
              <a:t>Формирование расходов бюджета городского округа основывается на оценке расходных полномочий на плановый период 2018 и 2019 годов и межбюджетных трансфертов</a:t>
            </a:r>
          </a:p>
          <a:p>
            <a:r>
              <a:rPr lang="ru-RU" dirty="0"/>
              <a:t>Планируемый дефицит бюджета соответствует предельному значению дефицита местного бюджета установленного ст. 92.1 БК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17810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2356" y="2753467"/>
            <a:ext cx="9404723" cy="1400530"/>
          </a:xfrm>
        </p:spPr>
        <p:txBody>
          <a:bodyPr/>
          <a:lstStyle/>
          <a:p>
            <a:pPr algn="ctr"/>
            <a:r>
              <a:rPr lang="ru-RU" dirty="0"/>
              <a:t>СПАСИБО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2315307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35076"/>
          </a:xfrm>
        </p:spPr>
        <p:txBody>
          <a:bodyPr/>
          <a:lstStyle/>
          <a:p>
            <a:r>
              <a:rPr lang="ru-RU" dirty="0"/>
              <a:t>Основные параметры проекта бюджета на 2017 г.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Общий объем доходов бюджета городского округа Нижняя Салда</a:t>
            </a:r>
            <a:r>
              <a:rPr lang="en-US" b="1" dirty="0"/>
              <a:t> </a:t>
            </a:r>
            <a:r>
              <a:rPr lang="ru-RU" dirty="0"/>
              <a:t>447 285 тыс. рублей, в том числе объем  межбюджетных трансфертов  -  273 676 тыс. рублей.</a:t>
            </a:r>
          </a:p>
          <a:p>
            <a:pPr marL="0" indent="0">
              <a:buNone/>
            </a:pPr>
            <a:r>
              <a:rPr lang="ru-RU" dirty="0"/>
              <a:t>          </a:t>
            </a:r>
          </a:p>
          <a:p>
            <a:r>
              <a:rPr lang="ru-RU" dirty="0"/>
              <a:t>Общий объем расходов бюджета городского округа Нижняя Салда 488 637 тыс. рублей.   </a:t>
            </a:r>
          </a:p>
          <a:p>
            <a:endParaRPr lang="ru-RU" dirty="0"/>
          </a:p>
          <a:p>
            <a:r>
              <a:rPr lang="ru-RU" dirty="0"/>
              <a:t>Дефицит бюджета городского округа Нижняя Салда  41 352 тыс. рублей (в том числе 34 552 тыс. рублей – остаток средств благотворительного фонда «Евраз-Урал») или 60,29 % от собственных доходов без учета объема безвозмездных поступлений и поступлений налоговых доходов по дополнительным нормативам отчислений на 2017 год. </a:t>
            </a:r>
          </a:p>
        </p:txBody>
      </p:sp>
    </p:spTree>
    <p:extLst>
      <p:ext uri="{BB962C8B-B14F-4D97-AF65-F5344CB8AC3E}">
        <p14:creationId xmlns:p14="http://schemas.microsoft.com/office/powerpoint/2010/main" val="1707294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687824"/>
          </a:xfrm>
        </p:spPr>
        <p:txBody>
          <a:bodyPr/>
          <a:lstStyle/>
          <a:p>
            <a:r>
              <a:rPr lang="ru-RU" dirty="0"/>
              <a:t>ДОХОДЫ – 447 285 тыс. руб.</a:t>
            </a:r>
          </a:p>
        </p:txBody>
      </p:sp>
      <p:graphicFrame>
        <p:nvGraphicFramePr>
          <p:cNvPr id="12" name="Объект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5527775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01134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687824"/>
          </a:xfrm>
        </p:spPr>
        <p:txBody>
          <a:bodyPr/>
          <a:lstStyle/>
          <a:p>
            <a:r>
              <a:rPr lang="ru-RU" dirty="0"/>
              <a:t>ДОХОДЫ</a:t>
            </a:r>
          </a:p>
        </p:txBody>
      </p:sp>
      <p:graphicFrame>
        <p:nvGraphicFramePr>
          <p:cNvPr id="12" name="Объект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523189"/>
              </p:ext>
            </p:extLst>
          </p:nvPr>
        </p:nvGraphicFramePr>
        <p:xfrm>
          <a:off x="646111" y="1216895"/>
          <a:ext cx="9294301" cy="54690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8211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652182"/>
          </a:xfrm>
        </p:spPr>
        <p:txBody>
          <a:bodyPr/>
          <a:lstStyle/>
          <a:p>
            <a:r>
              <a:rPr lang="ru-RU" dirty="0"/>
              <a:t>РАСХОДЫ – 488 637 тыс. руб.</a:t>
            </a:r>
          </a:p>
        </p:txBody>
      </p:sp>
      <p:graphicFrame>
        <p:nvGraphicFramePr>
          <p:cNvPr id="22" name="Объект 2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5207980"/>
              </p:ext>
            </p:extLst>
          </p:nvPr>
        </p:nvGraphicFramePr>
        <p:xfrm>
          <a:off x="303212" y="1104900"/>
          <a:ext cx="11505330" cy="5467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48216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4645042"/>
              </p:ext>
            </p:extLst>
          </p:nvPr>
        </p:nvGraphicFramePr>
        <p:xfrm>
          <a:off x="324084" y="271545"/>
          <a:ext cx="9821779" cy="62962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325075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6668896"/>
              </p:ext>
            </p:extLst>
          </p:nvPr>
        </p:nvGraphicFramePr>
        <p:xfrm>
          <a:off x="324084" y="271545"/>
          <a:ext cx="9821779" cy="62962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965195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36985"/>
          </a:xfrm>
        </p:spPr>
        <p:txBody>
          <a:bodyPr/>
          <a:lstStyle/>
          <a:p>
            <a:r>
              <a:rPr lang="ru-RU" sz="3200" dirty="0"/>
              <a:t>Дорожное хозяйство – 31 714 тыс. руб.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7240" y="1341120"/>
            <a:ext cx="9272613" cy="5212080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Содержание автомобильных дорог - 6 551 тыс. руб.</a:t>
            </a:r>
          </a:p>
          <a:p>
            <a:r>
              <a:rPr lang="ru-RU" dirty="0"/>
              <a:t>Обустройство пешеходных переходов вблизи общеобразовательных учреждений – 1 358 тыс. руб.</a:t>
            </a:r>
          </a:p>
          <a:p>
            <a:r>
              <a:rPr lang="ru-RU" dirty="0"/>
              <a:t>Обследование и текущий ремонт автомобильного моста через р. Салда – 1 246 тыс. руб.</a:t>
            </a:r>
          </a:p>
          <a:p>
            <a:r>
              <a:rPr lang="ru-RU" dirty="0"/>
              <a:t>Софинансирование ремонта ул. Фрунзе - 3 147 тыс. руб.</a:t>
            </a:r>
          </a:p>
          <a:p>
            <a:r>
              <a:rPr lang="ru-RU" dirty="0"/>
              <a:t> </a:t>
            </a:r>
            <a:r>
              <a:rPr lang="ru-RU" dirty="0"/>
              <a:t>Содержание и ремонт тротуаров – 801 тыс. руб.</a:t>
            </a:r>
            <a:endParaRPr lang="ru-RU" dirty="0"/>
          </a:p>
          <a:p>
            <a:r>
              <a:rPr lang="ru-RU" dirty="0"/>
              <a:t>Капитальный ремонт и ремонт автомобильных дорог общего пользования и сооружения на них – 18 169 тыс. руб., в том числе:</a:t>
            </a:r>
          </a:p>
          <a:p>
            <a:r>
              <a:rPr lang="ru-RU" dirty="0"/>
              <a:t>Завершение ремонта ул. Ломоносова -13 200 тыс. руб. </a:t>
            </a:r>
          </a:p>
          <a:p>
            <a:r>
              <a:rPr lang="ru-RU" dirty="0"/>
              <a:t>Капитальный ремонт примыканий и парковок по ул. Ломоносова - 3 900 тыс. руб.</a:t>
            </a:r>
          </a:p>
          <a:p>
            <a:r>
              <a:rPr lang="ru-RU" dirty="0"/>
              <a:t>Разработка проектно-сметной документации по ремонту дороги по ул. Парижской Коммуны - 900 тыс. руб. </a:t>
            </a:r>
          </a:p>
          <a:p>
            <a:r>
              <a:rPr lang="ru-RU" dirty="0"/>
              <a:t>(в 2016 г по разделу Дорожной хозяйство план составил 22 465 тыс. руб.)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20147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1798</TotalTime>
  <Words>989</Words>
  <Application>Microsoft Office PowerPoint</Application>
  <PresentationFormat>Широкоэкранный</PresentationFormat>
  <Paragraphs>146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6" baseType="lpstr">
      <vt:lpstr>Arial</vt:lpstr>
      <vt:lpstr>Century Gothic</vt:lpstr>
      <vt:lpstr>Wingdings 3</vt:lpstr>
      <vt:lpstr>Ион</vt:lpstr>
      <vt:lpstr>БЮДЖЕТ-2017 и плановый период 2018 и 2019 годов (проект)</vt:lpstr>
      <vt:lpstr>Основные понятия</vt:lpstr>
      <vt:lpstr>Основные параметры проекта бюджета на 2017 г.</vt:lpstr>
      <vt:lpstr>ДОХОДЫ – 447 285 тыс. руб.</vt:lpstr>
      <vt:lpstr>ДОХОДЫ</vt:lpstr>
      <vt:lpstr>РАСХОДЫ – 488 637 тыс. руб.</vt:lpstr>
      <vt:lpstr>Презентация PowerPoint</vt:lpstr>
      <vt:lpstr>Презентация PowerPoint</vt:lpstr>
      <vt:lpstr>Дорожное хозяйство – 31 714 тыс. руб.</vt:lpstr>
      <vt:lpstr>Презентация PowerPoint</vt:lpstr>
      <vt:lpstr>КОММУНАЛЬНОЕ ХОЗЯЙСТВО</vt:lpstr>
      <vt:lpstr>БЛАГОУСТРОЙСТВО</vt:lpstr>
      <vt:lpstr>Презентация PowerPoint</vt:lpstr>
      <vt:lpstr>Образование</vt:lpstr>
      <vt:lpstr>Презентация PowerPoint</vt:lpstr>
      <vt:lpstr>Презентация PowerPoint</vt:lpstr>
      <vt:lpstr>Презентация PowerPoint</vt:lpstr>
      <vt:lpstr>  </vt:lpstr>
      <vt:lpstr>Презентация PowerPoint</vt:lpstr>
      <vt:lpstr>Основные параметры проекта бюджета на плановый период 2018 и 2019 годов.</vt:lpstr>
      <vt:lpstr>Плановый период 2018 и 2019 годов </vt:lpstr>
      <vt:lpstr>СПАСИБО ЗА ВНИМАНИЕ</vt:lpstr>
    </vt:vector>
  </TitlesOfParts>
  <Company>Krokoz™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БЮДЖЕТ-2016</dc:title>
  <dc:creator>Учетная запись Майкрософт</dc:creator>
  <cp:lastModifiedBy>User</cp:lastModifiedBy>
  <cp:revision>101</cp:revision>
  <cp:lastPrinted>2016-12-09T12:04:59Z</cp:lastPrinted>
  <dcterms:created xsi:type="dcterms:W3CDTF">2015-12-06T10:07:31Z</dcterms:created>
  <dcterms:modified xsi:type="dcterms:W3CDTF">2016-12-12T06:59:26Z</dcterms:modified>
</cp:coreProperties>
</file>