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2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7"/>
  </p:notesMasterIdLst>
  <p:sldIdLst>
    <p:sldId id="256" r:id="rId2"/>
    <p:sldId id="267" r:id="rId3"/>
    <p:sldId id="268" r:id="rId4"/>
    <p:sldId id="269" r:id="rId5"/>
    <p:sldId id="266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1946" autoAdjust="0"/>
  </p:normalViewPr>
  <p:slideViewPr>
    <p:cSldViewPr>
      <p:cViewPr varScale="1">
        <p:scale>
          <a:sx n="75" d="100"/>
          <a:sy n="75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54;&#1048;%20&#1044;&#1054;&#1050;&#1059;&#1052;&#1045;&#1053;&#1058;&#1067;\&#1041;&#1070;&#1044;&#1046;&#1045;&#1058;&#1053;&#1067;&#1045;%20&#1044;&#1040;&#1053;&#1053;&#1067;&#1045;%20&#1053;&#1040;%20&#1057;&#1040;&#1049;&#1058;%20&#1043;&#1054;\&#1089;&#1088;&#1072;&#1074;&#1085;&#1080;%20&#1073;&#1102;&#1076;&#1078;&#1077;&#1090;&#1099;%202019&#1075;&#1086;&#1076;.xls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8;&#1072;&#1074;&#1085;&#1080;%20&#1073;&#1102;&#1076;&#1078;&#1077;&#1090;&#1099;%202020&#1075;&#1086;&#1076;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H:\&#1089;&#1088;&#1072;&#1074;&#1085;&#1080;%20&#1073;&#1102;&#1076;&#1078;&#1077;&#1090;&#1099;%202020&#1075;&#1086;&#1076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852608"/>
        <c:axId val="70854144"/>
        <c:axId val="0"/>
      </c:bar3DChart>
      <c:catAx>
        <c:axId val="708526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0854144"/>
        <c:crosses val="autoZero"/>
        <c:auto val="1"/>
        <c:lblAlgn val="ctr"/>
        <c:lblOffset val="100"/>
        <c:noMultiLvlLbl val="0"/>
      </c:catAx>
      <c:valAx>
        <c:axId val="70854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852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531648"/>
        <c:axId val="85537536"/>
        <c:axId val="0"/>
      </c:bar3DChart>
      <c:catAx>
        <c:axId val="85531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5537536"/>
        <c:crosses val="autoZero"/>
        <c:auto val="1"/>
        <c:lblAlgn val="ctr"/>
        <c:lblOffset val="100"/>
        <c:noMultiLvlLbl val="0"/>
      </c:catAx>
      <c:valAx>
        <c:axId val="85537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31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5525634253"/>
          <c:y val="2.4936723255542391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590016"/>
        <c:axId val="85591552"/>
        <c:axId val="0"/>
      </c:bar3DChart>
      <c:catAx>
        <c:axId val="855900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591552"/>
        <c:crosses val="autoZero"/>
        <c:auto val="1"/>
        <c:lblAlgn val="ctr"/>
        <c:lblOffset val="100"/>
        <c:noMultiLvlLbl val="0"/>
      </c:catAx>
      <c:valAx>
        <c:axId val="85591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5900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7148890886083874"/>
          <c:y val="0.25026312009506274"/>
          <c:w val="9.2168104199922163E-2"/>
          <c:h val="0.1279978062443687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64"/>
          <c:y val="2.4935689009023205E-3"/>
          <c:w val="0.66914628857082958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5701376"/>
        <c:axId val="85702912"/>
        <c:axId val="0"/>
      </c:bar3DChart>
      <c:catAx>
        <c:axId val="857013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702912"/>
        <c:crosses val="autoZero"/>
        <c:auto val="1"/>
        <c:lblAlgn val="ctr"/>
        <c:lblOffset val="100"/>
        <c:noMultiLvlLbl val="0"/>
      </c:catAx>
      <c:valAx>
        <c:axId val="857029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7013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86"/>
          <c:y val="2.4935689009023213E-3"/>
          <c:w val="0.66914628857082992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7811584"/>
        <c:axId val="87813120"/>
        <c:axId val="0"/>
      </c:bar3DChart>
      <c:catAx>
        <c:axId val="87811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7813120"/>
        <c:crosses val="autoZero"/>
        <c:auto val="1"/>
        <c:lblAlgn val="ctr"/>
        <c:lblOffset val="100"/>
        <c:noMultiLvlLbl val="0"/>
      </c:catAx>
      <c:valAx>
        <c:axId val="878131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7811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97"/>
          <c:y val="2.4935689009023222E-3"/>
          <c:w val="0.66914628857083014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2635904"/>
        <c:axId val="92637440"/>
        <c:axId val="0"/>
      </c:bar3DChart>
      <c:catAx>
        <c:axId val="92635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92637440"/>
        <c:crosses val="autoZero"/>
        <c:auto val="1"/>
        <c:lblAlgn val="ctr"/>
        <c:lblOffset val="100"/>
        <c:noMultiLvlLbl val="0"/>
      </c:catAx>
      <c:valAx>
        <c:axId val="92637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635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01.11.20'!$B$3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814310051107326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7.249802994483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8143100511073263E-3"/>
                  <c:y val="-7.8802206461780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7.2498029944839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5428733674048923E-3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01.11.20'!$A$4:$A$7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01.11.20'!$B$4:$B$7</c:f>
              <c:numCache>
                <c:formatCode>General</c:formatCode>
                <c:ptCount val="4"/>
                <c:pt idx="0">
                  <c:v>960</c:v>
                </c:pt>
                <c:pt idx="1">
                  <c:v>1515</c:v>
                </c:pt>
                <c:pt idx="2">
                  <c:v>575</c:v>
                </c:pt>
                <c:pt idx="3">
                  <c:v>1509</c:v>
                </c:pt>
              </c:numCache>
            </c:numRef>
          </c:val>
        </c:ser>
        <c:ser>
          <c:idx val="1"/>
          <c:order val="1"/>
          <c:tx>
            <c:strRef>
              <c:f>'доходы на 01.11.20'!$C$3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261805434456992E-2"/>
                  <c:y val="-7.10207677940966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201393267068307E-2"/>
                  <c:y val="-6.6193853427895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14241192593691E-2"/>
                  <c:y val="-8.8258471237194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5428733674048923E-3"/>
                  <c:y val="-7.5650118203309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7.249802994483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01.11.20'!$A$4:$A$7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01.11.20'!$C$4:$C$7</c:f>
              <c:numCache>
                <c:formatCode>General</c:formatCode>
                <c:ptCount val="4"/>
                <c:pt idx="0">
                  <c:v>654</c:v>
                </c:pt>
                <c:pt idx="1">
                  <c:v>1134</c:v>
                </c:pt>
                <c:pt idx="2">
                  <c:v>460</c:v>
                </c:pt>
                <c:pt idx="3">
                  <c:v>1231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169216"/>
        <c:axId val="140170752"/>
        <c:axId val="0"/>
      </c:bar3DChart>
      <c:catAx>
        <c:axId val="1401692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40170752"/>
        <c:crosses val="autoZero"/>
        <c:auto val="1"/>
        <c:lblAlgn val="ctr"/>
        <c:lblOffset val="100"/>
        <c:noMultiLvlLbl val="0"/>
      </c:catAx>
      <c:valAx>
        <c:axId val="140170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01692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307328"/>
        <c:axId val="100308864"/>
        <c:axId val="0"/>
      </c:bar3DChart>
      <c:catAx>
        <c:axId val="1003073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0308864"/>
        <c:crosses val="autoZero"/>
        <c:auto val="1"/>
        <c:lblAlgn val="ctr"/>
        <c:lblOffset val="100"/>
        <c:noMultiLvlLbl val="1"/>
      </c:catAx>
      <c:valAx>
        <c:axId val="100308864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03073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316288"/>
        <c:axId val="100317824"/>
        <c:axId val="0"/>
      </c:bar3DChart>
      <c:catAx>
        <c:axId val="100316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317824"/>
        <c:crosses val="autoZero"/>
        <c:auto val="1"/>
        <c:lblAlgn val="ctr"/>
        <c:lblOffset val="100"/>
        <c:noMultiLvlLbl val="0"/>
      </c:catAx>
      <c:valAx>
        <c:axId val="100317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31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0677504"/>
        <c:axId val="100679040"/>
        <c:axId val="0"/>
      </c:bar3DChart>
      <c:catAx>
        <c:axId val="1006775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0679040"/>
        <c:crosses val="autoZero"/>
        <c:auto val="1"/>
        <c:lblAlgn val="ctr"/>
        <c:lblOffset val="100"/>
        <c:noMultiLvlLbl val="0"/>
      </c:catAx>
      <c:valAx>
        <c:axId val="10067904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06775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161600"/>
        <c:axId val="101163392"/>
        <c:axId val="0"/>
      </c:bar3DChart>
      <c:catAx>
        <c:axId val="1011616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1163392"/>
        <c:crosses val="autoZero"/>
        <c:auto val="1"/>
        <c:lblAlgn val="ctr"/>
        <c:lblOffset val="100"/>
        <c:noMultiLvlLbl val="0"/>
      </c:catAx>
      <c:valAx>
        <c:axId val="101163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116160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14"/>
          <c:y val="2.4935689009023231E-3"/>
          <c:w val="0.66914628857083036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70935296"/>
        <c:axId val="70936832"/>
        <c:axId val="0"/>
      </c:bar3DChart>
      <c:catAx>
        <c:axId val="70935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70936832"/>
        <c:crosses val="autoZero"/>
        <c:auto val="1"/>
        <c:lblAlgn val="ctr"/>
        <c:lblOffset val="100"/>
        <c:noMultiLvlLbl val="0"/>
      </c:catAx>
      <c:valAx>
        <c:axId val="70936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935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174656"/>
        <c:axId val="101385344"/>
        <c:axId val="0"/>
      </c:bar3DChart>
      <c:catAx>
        <c:axId val="1011746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385344"/>
        <c:crosses val="autoZero"/>
        <c:auto val="1"/>
        <c:lblAlgn val="ctr"/>
        <c:lblOffset val="100"/>
        <c:noMultiLvlLbl val="0"/>
      </c:catAx>
      <c:valAx>
        <c:axId val="1013853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1746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035937174519854"/>
          <c:y val="1.8893006021306159E-2"/>
          <c:w val="0.39116579177603028"/>
          <c:h val="0.914440434529021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810560"/>
        <c:axId val="101812096"/>
        <c:axId val="0"/>
      </c:bar3DChart>
      <c:catAx>
        <c:axId val="101810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812096"/>
        <c:crosses val="autoZero"/>
        <c:auto val="1"/>
        <c:lblAlgn val="ctr"/>
        <c:lblOffset val="100"/>
        <c:noMultiLvlLbl val="0"/>
      </c:catAx>
      <c:valAx>
        <c:axId val="1018120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8105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093952"/>
        <c:axId val="102095488"/>
        <c:axId val="0"/>
      </c:bar3DChart>
      <c:catAx>
        <c:axId val="102093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095488"/>
        <c:crosses val="autoZero"/>
        <c:auto val="1"/>
        <c:lblAlgn val="ctr"/>
        <c:lblOffset val="100"/>
        <c:noMultiLvlLbl val="0"/>
      </c:catAx>
      <c:valAx>
        <c:axId val="1020954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0939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893"/>
          <c:y val="7.0284317908537322E-3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13792"/>
        <c:axId val="101715328"/>
        <c:axId val="0"/>
      </c:bar3DChart>
      <c:catAx>
        <c:axId val="1017137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715328"/>
        <c:crosses val="autoZero"/>
        <c:auto val="1"/>
        <c:lblAlgn val="ctr"/>
        <c:lblOffset val="100"/>
        <c:noMultiLvlLbl val="0"/>
      </c:catAx>
      <c:valAx>
        <c:axId val="1017153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137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2472440944881915"/>
          <c:y val="7.028431790853734E-3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43232"/>
        <c:axId val="101745024"/>
        <c:axId val="0"/>
      </c:bar3DChart>
      <c:catAx>
        <c:axId val="101743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1745024"/>
        <c:crosses val="autoZero"/>
        <c:auto val="1"/>
        <c:lblAlgn val="ctr"/>
        <c:lblOffset val="100"/>
        <c:noMultiLvlLbl val="0"/>
      </c:catAx>
      <c:valAx>
        <c:axId val="1017450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4323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45"/>
          <c:h val="0.914440434529020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756288"/>
        <c:axId val="101758080"/>
        <c:axId val="0"/>
      </c:bar3DChart>
      <c:catAx>
        <c:axId val="101756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1758080"/>
        <c:crosses val="autoZero"/>
        <c:auto val="1"/>
        <c:lblAlgn val="ctr"/>
        <c:lblOffset val="100"/>
        <c:noMultiLvlLbl val="0"/>
      </c:catAx>
      <c:valAx>
        <c:axId val="10175808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175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56"/>
          <c:h val="0.91444043452902035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396288"/>
        <c:axId val="102397824"/>
        <c:axId val="0"/>
      </c:bar3DChart>
      <c:catAx>
        <c:axId val="102396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397824"/>
        <c:crosses val="autoZero"/>
        <c:auto val="1"/>
        <c:lblAlgn val="ctr"/>
        <c:lblOffset val="100"/>
        <c:noMultiLvlLbl val="0"/>
      </c:catAx>
      <c:valAx>
        <c:axId val="102397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39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67"/>
          <c:h val="0.914440434529020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876288"/>
        <c:axId val="102877824"/>
        <c:axId val="0"/>
      </c:bar3DChart>
      <c:catAx>
        <c:axId val="1028762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877824"/>
        <c:crosses val="autoZero"/>
        <c:auto val="1"/>
        <c:lblAlgn val="ctr"/>
        <c:lblOffset val="100"/>
        <c:noMultiLvlLbl val="0"/>
      </c:catAx>
      <c:valAx>
        <c:axId val="1028778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8762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84"/>
          <c:h val="0.914440434529020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2778752"/>
        <c:axId val="102780288"/>
        <c:axId val="0"/>
      </c:bar3DChart>
      <c:catAx>
        <c:axId val="102778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2780288"/>
        <c:crosses val="autoZero"/>
        <c:auto val="1"/>
        <c:lblAlgn val="ctr"/>
        <c:lblOffset val="100"/>
        <c:noMultiLvlLbl val="0"/>
      </c:catAx>
      <c:valAx>
        <c:axId val="10278028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27787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95"/>
          <c:h val="0.9144404345290211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482496"/>
        <c:axId val="103484032"/>
        <c:axId val="0"/>
      </c:bar3DChart>
      <c:catAx>
        <c:axId val="1034824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103484032"/>
        <c:crosses val="autoZero"/>
        <c:auto val="1"/>
        <c:lblAlgn val="ctr"/>
        <c:lblOffset val="100"/>
        <c:noMultiLvlLbl val="0"/>
      </c:catAx>
      <c:valAx>
        <c:axId val="1034840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34824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7459217597800274"/>
          <c:y val="1.497143739385518E-2"/>
          <c:w val="0.39116579177603017"/>
          <c:h val="0.9144404345290216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039168"/>
        <c:axId val="84040704"/>
        <c:axId val="0"/>
      </c:bar3DChart>
      <c:catAx>
        <c:axId val="8403916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84040704"/>
        <c:crosses val="autoZero"/>
        <c:auto val="1"/>
        <c:lblAlgn val="ctr"/>
        <c:lblOffset val="100"/>
        <c:noMultiLvlLbl val="0"/>
      </c:catAx>
      <c:valAx>
        <c:axId val="8404070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403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3006"/>
          <c:h val="0.91444043452902135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'доходы на 1 чел  01.11.20  '!$B$3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7777777777778208E-3"/>
                  <c:y val="-8.3333333333333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7777777777778208E-3"/>
                  <c:y val="-6.4814814814815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01851851851851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01.11.20  '!$A$4:$A$7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1 чел  01.11.20  '!$B$4:$B$7</c:f>
              <c:numCache>
                <c:formatCode>0.0</c:formatCode>
                <c:ptCount val="4"/>
                <c:pt idx="0">
                  <c:v>54.350903017607429</c:v>
                </c:pt>
                <c:pt idx="1">
                  <c:v>33.57861607340751</c:v>
                </c:pt>
                <c:pt idx="2">
                  <c:v>45.878879757440359</c:v>
                </c:pt>
                <c:pt idx="3">
                  <c:v>34.786417390903438</c:v>
                </c:pt>
              </c:numCache>
            </c:numRef>
          </c:val>
        </c:ser>
        <c:ser>
          <c:idx val="1"/>
          <c:order val="1"/>
          <c:tx>
            <c:strRef>
              <c:f>'доходы на 1 чел  01.11.20  '!$C$3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5031004590561682E-2"/>
                  <c:y val="-7.508045190003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184594953519258E-2"/>
                  <c:y val="-6.58213511354558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5655174577281405E-2"/>
                  <c:y val="-7.8703640305831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3364285639593903E-2"/>
                  <c:y val="-5.1932272052949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"/>
                  <c:y val="-6.944444444444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на 1 чел  01.11.20  '!$A$4:$A$7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'доходы на 1 чел  01.11.20  '!$C$4:$C$7</c:f>
              <c:numCache>
                <c:formatCode>0.0</c:formatCode>
                <c:ptCount val="4"/>
                <c:pt idx="0">
                  <c:v>37.026552680745063</c:v>
                </c:pt>
                <c:pt idx="1">
                  <c:v>25.134092823263444</c:v>
                </c:pt>
                <c:pt idx="2">
                  <c:v>36.703103805952281</c:v>
                </c:pt>
                <c:pt idx="3">
                  <c:v>28.377786486548789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4123648"/>
        <c:axId val="24145920"/>
        <c:axId val="0"/>
      </c:bar3DChart>
      <c:catAx>
        <c:axId val="24123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10" b="1" i="0" baseline="0"/>
            </a:pPr>
            <a:endParaRPr lang="ru-RU"/>
          </a:p>
        </c:txPr>
        <c:crossAx val="24145920"/>
        <c:crosses val="autoZero"/>
        <c:auto val="1"/>
        <c:lblAlgn val="ctr"/>
        <c:lblOffset val="100"/>
        <c:noMultiLvlLbl val="0"/>
      </c:catAx>
      <c:valAx>
        <c:axId val="2414592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241236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9155948879884189"/>
          <c:y val="3.3172511261026056E-3"/>
          <c:w val="0.46346628893086356"/>
          <c:h val="0.8818471391538607"/>
        </c:manualLayout>
      </c:layout>
      <c:bar3DChart>
        <c:barDir val="bar"/>
        <c:grouping val="cluster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977728"/>
        <c:axId val="103979264"/>
        <c:axId val="0"/>
      </c:bar3DChart>
      <c:catAx>
        <c:axId val="10397772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3979264"/>
        <c:crosses val="autoZero"/>
        <c:auto val="1"/>
        <c:lblAlgn val="ctr"/>
        <c:lblOffset val="100"/>
        <c:noMultiLvlLbl val="1"/>
      </c:catAx>
      <c:valAx>
        <c:axId val="103979264"/>
        <c:scaling>
          <c:orientation val="minMax"/>
        </c:scaling>
        <c:delete val="1"/>
        <c:axPos val="b"/>
        <c:numFmt formatCode="General" sourceLinked="1"/>
        <c:majorTickMark val="cross"/>
        <c:minorTickMark val="cross"/>
        <c:tickLblPos val="nextTo"/>
        <c:crossAx val="10397772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5"/>
          <c:y val="3.3172511261026056E-3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998976"/>
        <c:axId val="104000512"/>
        <c:axId val="0"/>
      </c:bar3DChart>
      <c:catAx>
        <c:axId val="103998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4000512"/>
        <c:crosses val="autoZero"/>
        <c:auto val="1"/>
        <c:lblAlgn val="ctr"/>
        <c:lblOffset val="100"/>
        <c:noMultiLvlLbl val="0"/>
      </c:catAx>
      <c:valAx>
        <c:axId val="10400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99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3885056"/>
        <c:axId val="104366080"/>
        <c:axId val="0"/>
      </c:bar3DChart>
      <c:catAx>
        <c:axId val="1038850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4366080"/>
        <c:crosses val="autoZero"/>
        <c:auto val="1"/>
        <c:lblAlgn val="ctr"/>
        <c:lblOffset val="100"/>
        <c:noMultiLvlLbl val="0"/>
      </c:catAx>
      <c:valAx>
        <c:axId val="10436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388505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2"/>
          <c:y val="3.3172511261026056E-3"/>
          <c:w val="0.46346628893086367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4643584"/>
        <c:axId val="104645376"/>
        <c:axId val="0"/>
      </c:bar3DChart>
      <c:catAx>
        <c:axId val="1046435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4645376"/>
        <c:crosses val="autoZero"/>
        <c:auto val="1"/>
        <c:lblAlgn val="ctr"/>
        <c:lblOffset val="100"/>
        <c:noMultiLvlLbl val="0"/>
      </c:catAx>
      <c:valAx>
        <c:axId val="1046453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46435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3057268443854158"/>
          <c:y val="0.11815284362664216"/>
          <c:w val="0.46346628893086389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385984"/>
        <c:axId val="105387520"/>
        <c:axId val="0"/>
      </c:bar3DChart>
      <c:catAx>
        <c:axId val="1053859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387520"/>
        <c:crosses val="autoZero"/>
        <c:auto val="1"/>
        <c:lblAlgn val="ctr"/>
        <c:lblOffset val="100"/>
        <c:noMultiLvlLbl val="0"/>
      </c:catAx>
      <c:valAx>
        <c:axId val="105387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38598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23"/>
          <c:y val="3.3172511261026056E-3"/>
          <c:w val="0.46346628893086211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218816"/>
        <c:axId val="105220352"/>
        <c:axId val="0"/>
      </c:bar3DChart>
      <c:catAx>
        <c:axId val="105218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220352"/>
        <c:crosses val="autoZero"/>
        <c:auto val="1"/>
        <c:lblAlgn val="ctr"/>
        <c:lblOffset val="100"/>
        <c:noMultiLvlLbl val="0"/>
      </c:catAx>
      <c:valAx>
        <c:axId val="105220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21881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240064"/>
        <c:axId val="105241600"/>
        <c:axId val="0"/>
      </c:bar3DChart>
      <c:catAx>
        <c:axId val="105240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241600"/>
        <c:crosses val="autoZero"/>
        <c:auto val="1"/>
        <c:lblAlgn val="ctr"/>
        <c:lblOffset val="100"/>
        <c:noMultiLvlLbl val="0"/>
      </c:catAx>
      <c:valAx>
        <c:axId val="1052416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2400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249024"/>
        <c:axId val="105127936"/>
        <c:axId val="0"/>
      </c:bar3DChart>
      <c:catAx>
        <c:axId val="105249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05127936"/>
        <c:crosses val="autoZero"/>
        <c:auto val="1"/>
        <c:lblAlgn val="ctr"/>
        <c:lblOffset val="100"/>
        <c:noMultiLvlLbl val="0"/>
      </c:catAx>
      <c:valAx>
        <c:axId val="1051279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2490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5"/>
          <c:y val="3.3172511261026056E-3"/>
          <c:w val="0.46346628893086234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143296"/>
        <c:axId val="105145088"/>
        <c:axId val="0"/>
      </c:bar3DChart>
      <c:catAx>
        <c:axId val="105143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145088"/>
        <c:crosses val="autoZero"/>
        <c:auto val="1"/>
        <c:lblAlgn val="ctr"/>
        <c:lblOffset val="100"/>
        <c:noMultiLvlLbl val="0"/>
      </c:catAx>
      <c:valAx>
        <c:axId val="105145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1432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36"/>
          <c:y val="2.4935689009023239E-3"/>
          <c:w val="0.669146288570830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62112"/>
        <c:axId val="83963904"/>
        <c:axId val="0"/>
      </c:bar3DChart>
      <c:catAx>
        <c:axId val="839621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3963904"/>
        <c:crosses val="autoZero"/>
        <c:auto val="1"/>
        <c:lblAlgn val="ctr"/>
        <c:lblOffset val="100"/>
        <c:noMultiLvlLbl val="0"/>
      </c:catAx>
      <c:valAx>
        <c:axId val="839639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621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073"/>
          <c:y val="3.3172511261026056E-3"/>
          <c:w val="0.46346628893086256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5652224"/>
        <c:axId val="105653760"/>
        <c:axId val="0"/>
      </c:bar3DChart>
      <c:catAx>
        <c:axId val="105652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5653760"/>
        <c:crosses val="autoZero"/>
        <c:auto val="1"/>
        <c:lblAlgn val="ctr"/>
        <c:lblOffset val="100"/>
        <c:noMultiLvlLbl val="0"/>
      </c:catAx>
      <c:valAx>
        <c:axId val="10565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652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"/>
          <c:y val="3.3172511261026056E-3"/>
          <c:w val="0.46346628893086278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136320"/>
        <c:axId val="106137856"/>
        <c:axId val="0"/>
      </c:bar3DChart>
      <c:catAx>
        <c:axId val="106136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137856"/>
        <c:crosses val="autoZero"/>
        <c:auto val="1"/>
        <c:lblAlgn val="ctr"/>
        <c:lblOffset val="100"/>
        <c:noMultiLvlLbl val="0"/>
      </c:catAx>
      <c:valAx>
        <c:axId val="1061378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136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23"/>
          <c:y val="3.3172511261026056E-3"/>
          <c:w val="0.463466288930863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481152"/>
        <c:axId val="106482688"/>
        <c:axId val="0"/>
      </c:bar3DChart>
      <c:catAx>
        <c:axId val="1064811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482688"/>
        <c:crosses val="autoZero"/>
        <c:auto val="1"/>
        <c:lblAlgn val="ctr"/>
        <c:lblOffset val="100"/>
        <c:noMultiLvlLbl val="0"/>
      </c:catAx>
      <c:valAx>
        <c:axId val="106482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481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4978364603987819"/>
          <c:y val="0.11466635193084805"/>
          <c:w val="0.46346628893086322"/>
          <c:h val="0.8818471391538607"/>
        </c:manualLayout>
      </c:layout>
      <c:bar3D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6078976"/>
        <c:axId val="106080512"/>
        <c:axId val="0"/>
      </c:bar3DChart>
      <c:catAx>
        <c:axId val="10607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06080512"/>
        <c:crosses val="autoZero"/>
        <c:auto val="1"/>
        <c:lblAlgn val="ctr"/>
        <c:lblOffset val="100"/>
        <c:noMultiLvlLbl val="0"/>
      </c:catAx>
      <c:valAx>
        <c:axId val="1060805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607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155948879884173"/>
          <c:y val="3.3172511261026056E-3"/>
          <c:w val="0.46346628893086345"/>
          <c:h val="0.88184713915386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'расходы 01.11.20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01.11.20 '!$A$3:$A$6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01.11.20 '!$B$3:$B$6</c:f>
              <c:numCache>
                <c:formatCode>General</c:formatCode>
                <c:ptCount val="4"/>
                <c:pt idx="0">
                  <c:v>1113</c:v>
                </c:pt>
                <c:pt idx="1">
                  <c:v>1582</c:v>
                </c:pt>
                <c:pt idx="2">
                  <c:v>585</c:v>
                </c:pt>
                <c:pt idx="3">
                  <c:v>1545</c:v>
                </c:pt>
              </c:numCache>
            </c:numRef>
          </c:val>
        </c:ser>
        <c:ser>
          <c:idx val="1"/>
          <c:order val="1"/>
          <c:tx>
            <c:strRef>
              <c:f>'расходы 01.11.20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8.3333333333333367E-3"/>
                  <c:y val="-3.0389363722697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01.11.20 '!$A$3:$A$6</c:f>
              <c:strCache>
                <c:ptCount val="4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3">
                  <c:v>МО город Алапаевск</c:v>
                </c:pt>
              </c:strCache>
            </c:strRef>
          </c:cat>
          <c:val>
            <c:numRef>
              <c:f>'расходы 01.11.20 '!$C$3:$C$6</c:f>
              <c:numCache>
                <c:formatCode>General</c:formatCode>
                <c:ptCount val="4"/>
                <c:pt idx="0">
                  <c:v>678</c:v>
                </c:pt>
                <c:pt idx="1">
                  <c:v>1228</c:v>
                </c:pt>
                <c:pt idx="2">
                  <c:v>442</c:v>
                </c:pt>
                <c:pt idx="3">
                  <c:v>1195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691904"/>
        <c:axId val="115693440"/>
        <c:axId val="0"/>
      </c:bar3DChart>
      <c:catAx>
        <c:axId val="1156919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ru-RU"/>
          </a:p>
        </c:txPr>
        <c:crossAx val="115693440"/>
        <c:crosses val="autoZero"/>
        <c:auto val="1"/>
        <c:lblAlgn val="ctr"/>
        <c:lblOffset val="100"/>
        <c:noMultiLvlLbl val="0"/>
      </c:catAx>
      <c:valAx>
        <c:axId val="1156934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56919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 b="1" i="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1"/>
  <c:style val="2"/>
  <c:chart>
    <c:autoTitleDeleted val="1"/>
    <c:view3D>
      <c:rotX val="0"/>
      <c:rotY val="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87"/>
          <c:y val="4.5753104391362872E-3"/>
          <c:w val="0.48742470750478489"/>
          <c:h val="0.96001915637322832"/>
        </c:manualLayout>
      </c:layout>
      <c:bar3DChart>
        <c:barDir val="bar"/>
        <c:grouping val="stacked"/>
        <c:varyColors val="1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486208"/>
        <c:axId val="107488000"/>
        <c:axId val="0"/>
      </c:bar3DChart>
      <c:catAx>
        <c:axId val="10748620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07488000"/>
        <c:crosses val="autoZero"/>
        <c:auto val="1"/>
        <c:lblAlgn val="ctr"/>
        <c:lblOffset val="100"/>
        <c:noMultiLvlLbl val="1"/>
      </c:catAx>
      <c:valAx>
        <c:axId val="107488000"/>
        <c:scaling>
          <c:orientation val="minMax"/>
        </c:scaling>
        <c:delete val="1"/>
        <c:axPos val="b"/>
        <c:numFmt formatCode="0.0" sourceLinked="1"/>
        <c:majorTickMark val="cross"/>
        <c:minorTickMark val="cross"/>
        <c:tickLblPos val="nextTo"/>
        <c:crossAx val="107486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1"/>
  </c:chart>
  <c:externalData r:id="rId1">
    <c:autoUpdate val="1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53"/>
          <c:y val="4.5753104391362872E-3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499520"/>
        <c:axId val="107501056"/>
        <c:axId val="0"/>
      </c:bar3DChart>
      <c:catAx>
        <c:axId val="107499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7501056"/>
        <c:crosses val="autoZero"/>
        <c:auto val="1"/>
        <c:lblAlgn val="ctr"/>
        <c:lblOffset val="100"/>
        <c:noMultiLvlLbl val="0"/>
      </c:catAx>
      <c:valAx>
        <c:axId val="10750105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4995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655936"/>
        <c:axId val="107657472"/>
        <c:axId val="0"/>
      </c:bar3DChart>
      <c:catAx>
        <c:axId val="1076559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7657472"/>
        <c:crosses val="autoZero"/>
        <c:auto val="1"/>
        <c:lblAlgn val="ctr"/>
        <c:lblOffset val="100"/>
        <c:noMultiLvlLbl val="0"/>
      </c:catAx>
      <c:valAx>
        <c:axId val="10765747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65593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232027927202168"/>
          <c:y val="1.8761622408534964E-3"/>
          <c:w val="0.53582963020711516"/>
          <c:h val="0.9954248687664042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7550208"/>
        <c:axId val="107551744"/>
        <c:axId val="0"/>
      </c:bar3DChart>
      <c:catAx>
        <c:axId val="1075502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7551744"/>
        <c:crosses val="autoZero"/>
        <c:auto val="1"/>
        <c:lblAlgn val="ctr"/>
        <c:lblOffset val="100"/>
        <c:noMultiLvlLbl val="0"/>
      </c:catAx>
      <c:valAx>
        <c:axId val="10755174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75502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6325952349878918"/>
          <c:y val="4.5750619200768915E-3"/>
          <c:w val="0.5358296302071156"/>
          <c:h val="0.9954248687664040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39104"/>
        <c:axId val="108240896"/>
        <c:axId val="0"/>
      </c:bar3DChart>
      <c:catAx>
        <c:axId val="1082391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240896"/>
        <c:crosses val="autoZero"/>
        <c:auto val="1"/>
        <c:lblAlgn val="ctr"/>
        <c:lblOffset val="100"/>
        <c:noMultiLvlLbl val="0"/>
      </c:catAx>
      <c:valAx>
        <c:axId val="10824089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23910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347"/>
          <c:y val="2.4935689009023248E-3"/>
          <c:w val="0.66914628857083103"/>
          <c:h val="0.9975063447647556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3975168"/>
        <c:axId val="84714240"/>
        <c:axId val="0"/>
      </c:bar3DChart>
      <c:catAx>
        <c:axId val="839751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714240"/>
        <c:crosses val="autoZero"/>
        <c:auto val="1"/>
        <c:lblAlgn val="ctr"/>
        <c:lblOffset val="100"/>
        <c:noMultiLvlLbl val="0"/>
      </c:catAx>
      <c:valAx>
        <c:axId val="84714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3975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39"/>
          <c:y val="7.3764476122949235E-3"/>
          <c:w val="0.48742470750478323"/>
          <c:h val="0.96001915637322688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252160"/>
        <c:axId val="108143360"/>
        <c:axId val="0"/>
      </c:bar3DChart>
      <c:catAx>
        <c:axId val="108252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143360"/>
        <c:crosses val="autoZero"/>
        <c:auto val="1"/>
        <c:lblAlgn val="ctr"/>
        <c:lblOffset val="100"/>
        <c:noMultiLvlLbl val="0"/>
      </c:catAx>
      <c:valAx>
        <c:axId val="108143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2521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158976"/>
        <c:axId val="108160512"/>
        <c:axId val="0"/>
      </c:bar3DChart>
      <c:catAx>
        <c:axId val="10815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160512"/>
        <c:crosses val="autoZero"/>
        <c:auto val="1"/>
        <c:lblAlgn val="ctr"/>
        <c:lblOffset val="100"/>
        <c:noMultiLvlLbl val="0"/>
      </c:catAx>
      <c:valAx>
        <c:axId val="10816051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158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180224"/>
        <c:axId val="108181760"/>
        <c:axId val="0"/>
      </c:bar3DChart>
      <c:catAx>
        <c:axId val="108180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181760"/>
        <c:crosses val="autoZero"/>
        <c:auto val="1"/>
        <c:lblAlgn val="ctr"/>
        <c:lblOffset val="100"/>
        <c:noMultiLvlLbl val="0"/>
      </c:catAx>
      <c:valAx>
        <c:axId val="1081817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1802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5"/>
          <c:y val="7.3764476122949287E-3"/>
          <c:w val="0.48742470750478351"/>
          <c:h val="0.960019156373227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069824"/>
        <c:axId val="109071360"/>
        <c:axId val="0"/>
      </c:bar3DChart>
      <c:catAx>
        <c:axId val="1090698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071360"/>
        <c:crosses val="autoZero"/>
        <c:auto val="1"/>
        <c:lblAlgn val="ctr"/>
        <c:lblOffset val="100"/>
        <c:noMultiLvlLbl val="0"/>
      </c:catAx>
      <c:valAx>
        <c:axId val="10907136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06982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61"/>
          <c:y val="7.376447612294933E-3"/>
          <c:w val="0.48742470750478373"/>
          <c:h val="0.96001915637322732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910848"/>
        <c:axId val="108912640"/>
        <c:axId val="0"/>
      </c:bar3DChart>
      <c:catAx>
        <c:axId val="1089108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912640"/>
        <c:crosses val="autoZero"/>
        <c:auto val="1"/>
        <c:lblAlgn val="ctr"/>
        <c:lblOffset val="100"/>
        <c:noMultiLvlLbl val="0"/>
      </c:catAx>
      <c:valAx>
        <c:axId val="108912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891084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3121936029182872"/>
          <c:y val="7.3764476122949374E-3"/>
          <c:w val="0.487424707504784"/>
          <c:h val="0.96001915637322754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8919808"/>
        <c:axId val="108794624"/>
        <c:axId val="0"/>
      </c:bar3DChart>
      <c:catAx>
        <c:axId val="1089198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8794624"/>
        <c:crosses val="autoZero"/>
        <c:auto val="1"/>
        <c:lblAlgn val="ctr"/>
        <c:lblOffset val="100"/>
        <c:noMultiLvlLbl val="0"/>
      </c:catAx>
      <c:valAx>
        <c:axId val="108794624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8919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42"/>
          <c:y val="4.5753104391362872E-3"/>
          <c:w val="0.48742470750478423"/>
          <c:h val="0.96001915637322777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78592"/>
        <c:axId val="109680128"/>
        <c:axId val="0"/>
      </c:bar3DChart>
      <c:catAx>
        <c:axId val="10967859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80128"/>
        <c:crosses val="autoZero"/>
        <c:auto val="1"/>
        <c:lblAlgn val="ctr"/>
        <c:lblOffset val="100"/>
        <c:noMultiLvlLbl val="0"/>
      </c:catAx>
      <c:valAx>
        <c:axId val="10968012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7859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5125752102769332"/>
          <c:y val="2.7318749335437549E-2"/>
          <c:w val="0.4874247075047845"/>
          <c:h val="0.96001915637322799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9602688"/>
        <c:axId val="109623936"/>
        <c:axId val="0"/>
      </c:bar3DChart>
      <c:catAx>
        <c:axId val="109602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09623936"/>
        <c:crosses val="autoZero"/>
        <c:auto val="1"/>
        <c:lblAlgn val="ctr"/>
        <c:lblOffset val="100"/>
        <c:noMultiLvlLbl val="0"/>
      </c:catAx>
      <c:valAx>
        <c:axId val="109623936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0960268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2711681809004676"/>
          <c:y val="4.5753104391362872E-3"/>
          <c:w val="0.48742470750478473"/>
          <c:h val="0.96001915637322821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'расходы на 1 чел 01.11.20 '!$B$2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770690964312860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24169986719801E-2"/>
                  <c:y val="-5.466970387243741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681274900398648E-3"/>
                  <c:y val="-6.0744115413819216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24169986719801E-2"/>
                  <c:y val="-5.7706909643128607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0624169986719847E-2"/>
                  <c:y val="-5.1632498101746534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'расходы на 1 чел 01.11.20 '!$A$3:$A$7</c:f>
              <c:strCache>
                <c:ptCount val="5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на 1 чел 01.11.20 '!$B$3:$B$7</c:f>
              <c:numCache>
                <c:formatCode>0.0</c:formatCode>
                <c:ptCount val="5"/>
                <c:pt idx="0">
                  <c:v>63.013078186038612</c:v>
                </c:pt>
                <c:pt idx="1">
                  <c:v>35.063610975663813</c:v>
                </c:pt>
                <c:pt idx="2">
                  <c:v>46.676773318439324</c:v>
                </c:pt>
                <c:pt idx="4">
                  <c:v>35.616312040388209</c:v>
                </c:pt>
              </c:numCache>
            </c:numRef>
          </c:val>
        </c:ser>
        <c:ser>
          <c:idx val="1"/>
          <c:order val="1"/>
          <c:tx>
            <c:strRef>
              <c:f>'расходы на 1 чел 01.11.20 '!$C$2</c:f>
              <c:strCache>
                <c:ptCount val="1"/>
                <c:pt idx="0">
                  <c:v>факт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3745019920318724E-2"/>
                  <c:y val="-1.21488230827638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9681274900398648E-3"/>
                  <c:y val="-6.0744115413819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713147410358571E-2"/>
                  <c:y val="-6.07441154138192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7025232403718474E-2"/>
                  <c:y val="3.03720577069097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8.2337317397078363E-2"/>
                  <c:y val="-2.39150060684328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'расходы на 1 чел 01.11.20 '!$A$3:$A$7</c:f>
              <c:strCache>
                <c:ptCount val="5"/>
                <c:pt idx="0">
                  <c:v>городской округ Нижняя Салда</c:v>
                </c:pt>
                <c:pt idx="1">
                  <c:v>Верхнесалдинский городской округ</c:v>
                </c:pt>
                <c:pt idx="2">
                  <c:v>городской округ Верхний Тагил</c:v>
                </c:pt>
                <c:pt idx="4">
                  <c:v>МО город Алапаевск</c:v>
                </c:pt>
              </c:strCache>
            </c:strRef>
          </c:cat>
          <c:val>
            <c:numRef>
              <c:f>'расходы на 1 чел 01.11.20 '!$C$3:$C$7</c:f>
              <c:numCache>
                <c:formatCode>0.0</c:formatCode>
                <c:ptCount val="5"/>
                <c:pt idx="0">
                  <c:v>38.385325256185247</c:v>
                </c:pt>
                <c:pt idx="1">
                  <c:v>27.217518507026021</c:v>
                </c:pt>
                <c:pt idx="2">
                  <c:v>35.266895396154155</c:v>
                </c:pt>
                <c:pt idx="4">
                  <c:v>27.547891837064018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5211264"/>
        <c:axId val="115364608"/>
        <c:axId val="0"/>
      </c:bar3DChart>
      <c:catAx>
        <c:axId val="115211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5364608"/>
        <c:crosses val="autoZero"/>
        <c:auto val="1"/>
        <c:lblAlgn val="ctr"/>
        <c:lblOffset val="100"/>
        <c:noMultiLvlLbl val="0"/>
      </c:catAx>
      <c:valAx>
        <c:axId val="1153646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15211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4830577427821523"/>
          <c:y val="8.1616876542117647E-2"/>
          <c:w val="0.39116579177602934"/>
          <c:h val="0.91444043452901991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19264"/>
        <c:axId val="84620800"/>
        <c:axId val="0"/>
      </c:bar3DChart>
      <c:catAx>
        <c:axId val="846192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4620800"/>
        <c:crosses val="autoZero"/>
        <c:auto val="1"/>
        <c:lblAlgn val="ctr"/>
        <c:lblOffset val="100"/>
        <c:noMultiLvlLbl val="0"/>
      </c:catAx>
      <c:valAx>
        <c:axId val="84620800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8461926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14"/>
          <c:y val="2.4935689009023165E-3"/>
          <c:w val="0.66914628857082881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40512"/>
        <c:axId val="84642048"/>
        <c:axId val="0"/>
      </c:bar3DChart>
      <c:catAx>
        <c:axId val="84640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642048"/>
        <c:crosses val="autoZero"/>
        <c:auto val="1"/>
        <c:lblAlgn val="ctr"/>
        <c:lblOffset val="100"/>
        <c:noMultiLvlLbl val="0"/>
      </c:catAx>
      <c:valAx>
        <c:axId val="84642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64051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236"/>
          <c:y val="2.4935689009023183E-3"/>
          <c:w val="0.66914628857082903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661760"/>
        <c:axId val="84663296"/>
        <c:axId val="0"/>
      </c:bar3DChart>
      <c:catAx>
        <c:axId val="846617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4663296"/>
        <c:crosses val="autoZero"/>
        <c:auto val="1"/>
        <c:lblAlgn val="ctr"/>
        <c:lblOffset val="100"/>
        <c:noMultiLvlLbl val="0"/>
      </c:catAx>
      <c:valAx>
        <c:axId val="84663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6617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 w="2540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33085371142917186"/>
          <c:y val="2.4935689009023126E-3"/>
          <c:w val="0.66914628857082925"/>
          <c:h val="0.99750643109909753"/>
        </c:manualLayout>
      </c:layout>
      <c:bar3D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4711680"/>
        <c:axId val="85245952"/>
        <c:axId val="0"/>
      </c:bar3DChart>
      <c:catAx>
        <c:axId val="84711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85245952"/>
        <c:crosses val="autoZero"/>
        <c:auto val="1"/>
        <c:lblAlgn val="ctr"/>
        <c:lblOffset val="100"/>
        <c:noMultiLvlLbl val="0"/>
      </c:catAx>
      <c:valAx>
        <c:axId val="852459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116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438DF-0FFC-4406-8CBF-611273DFCC4B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F6B97-3E87-44BE-968D-259069D8AC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31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F6B97-3E87-44BE-968D-259069D8ACC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11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12" Type="http://schemas.openxmlformats.org/officeDocument/2006/relationships/chart" Target="../charts/chart10.xml"/><Relationship Id="rId17" Type="http://schemas.openxmlformats.org/officeDocument/2006/relationships/chart" Target="../charts/chart15.xml"/><Relationship Id="rId2" Type="http://schemas.openxmlformats.org/officeDocument/2006/relationships/notesSlide" Target="../notesSlides/notesSlide1.xml"/><Relationship Id="rId16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11" Type="http://schemas.openxmlformats.org/officeDocument/2006/relationships/chart" Target="../charts/chart9.xml"/><Relationship Id="rId5" Type="http://schemas.openxmlformats.org/officeDocument/2006/relationships/chart" Target="../charts/chart3.xml"/><Relationship Id="rId15" Type="http://schemas.openxmlformats.org/officeDocument/2006/relationships/chart" Target="../charts/chart13.xml"/><Relationship Id="rId10" Type="http://schemas.openxmlformats.org/officeDocument/2006/relationships/chart" Target="../charts/chart8.xml"/><Relationship Id="rId4" Type="http://schemas.openxmlformats.org/officeDocument/2006/relationships/chart" Target="../charts/chart2.xml"/><Relationship Id="rId9" Type="http://schemas.openxmlformats.org/officeDocument/2006/relationships/chart" Target="../charts/chart7.xml"/><Relationship Id="rId14" Type="http://schemas.openxmlformats.org/officeDocument/2006/relationships/chart" Target="../charts/char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13" Type="http://schemas.openxmlformats.org/officeDocument/2006/relationships/chart" Target="../charts/chart26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12" Type="http://schemas.openxmlformats.org/officeDocument/2006/relationships/chart" Target="../charts/chart25.xml"/><Relationship Id="rId17" Type="http://schemas.openxmlformats.org/officeDocument/2006/relationships/chart" Target="../charts/chart30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2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9.xml"/><Relationship Id="rId11" Type="http://schemas.openxmlformats.org/officeDocument/2006/relationships/chart" Target="../charts/chart24.xml"/><Relationship Id="rId5" Type="http://schemas.openxmlformats.org/officeDocument/2006/relationships/chart" Target="../charts/chart18.xml"/><Relationship Id="rId15" Type="http://schemas.openxmlformats.org/officeDocument/2006/relationships/chart" Target="../charts/chart28.xml"/><Relationship Id="rId10" Type="http://schemas.openxmlformats.org/officeDocument/2006/relationships/chart" Target="../charts/chart23.xml"/><Relationship Id="rId4" Type="http://schemas.openxmlformats.org/officeDocument/2006/relationships/chart" Target="../charts/chart17.xml"/><Relationship Id="rId9" Type="http://schemas.openxmlformats.org/officeDocument/2006/relationships/chart" Target="../charts/chart22.xml"/><Relationship Id="rId14" Type="http://schemas.openxmlformats.org/officeDocument/2006/relationships/chart" Target="../charts/char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7.xml"/><Relationship Id="rId13" Type="http://schemas.openxmlformats.org/officeDocument/2006/relationships/chart" Target="../charts/chart42.xml"/><Relationship Id="rId3" Type="http://schemas.openxmlformats.org/officeDocument/2006/relationships/chart" Target="../charts/chart32.xml"/><Relationship Id="rId7" Type="http://schemas.openxmlformats.org/officeDocument/2006/relationships/chart" Target="../charts/chart36.xml"/><Relationship Id="rId12" Type="http://schemas.openxmlformats.org/officeDocument/2006/relationships/chart" Target="../charts/chart41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5.xml"/><Relationship Id="rId11" Type="http://schemas.openxmlformats.org/officeDocument/2006/relationships/chart" Target="../charts/chart40.xml"/><Relationship Id="rId5" Type="http://schemas.openxmlformats.org/officeDocument/2006/relationships/chart" Target="../charts/chart34.xml"/><Relationship Id="rId15" Type="http://schemas.openxmlformats.org/officeDocument/2006/relationships/chart" Target="../charts/chart44.xml"/><Relationship Id="rId10" Type="http://schemas.openxmlformats.org/officeDocument/2006/relationships/chart" Target="../charts/chart39.xml"/><Relationship Id="rId4" Type="http://schemas.openxmlformats.org/officeDocument/2006/relationships/chart" Target="../charts/chart33.xml"/><Relationship Id="rId9" Type="http://schemas.openxmlformats.org/officeDocument/2006/relationships/chart" Target="../charts/chart38.xml"/><Relationship Id="rId14" Type="http://schemas.openxmlformats.org/officeDocument/2006/relationships/chart" Target="../charts/char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1.xml"/><Relationship Id="rId13" Type="http://schemas.openxmlformats.org/officeDocument/2006/relationships/chart" Target="../charts/chart56.xml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12" Type="http://schemas.openxmlformats.org/officeDocument/2006/relationships/chart" Target="../charts/chart55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9.xml"/><Relationship Id="rId11" Type="http://schemas.openxmlformats.org/officeDocument/2006/relationships/chart" Target="../charts/chart54.xml"/><Relationship Id="rId5" Type="http://schemas.openxmlformats.org/officeDocument/2006/relationships/chart" Target="../charts/chart48.xml"/><Relationship Id="rId15" Type="http://schemas.openxmlformats.org/officeDocument/2006/relationships/chart" Target="../charts/chart58.xml"/><Relationship Id="rId10" Type="http://schemas.openxmlformats.org/officeDocument/2006/relationships/chart" Target="../charts/chart53.xml"/><Relationship Id="rId4" Type="http://schemas.openxmlformats.org/officeDocument/2006/relationships/chart" Target="../charts/chart47.xml"/><Relationship Id="rId9" Type="http://schemas.openxmlformats.org/officeDocument/2006/relationships/chart" Target="../charts/chart52.xml"/><Relationship Id="rId14" Type="http://schemas.openxmlformats.org/officeDocument/2006/relationships/chart" Target="../charts/char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071546"/>
            <a:ext cx="7358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Сопоставление основных параметров бюджета городского округа Нижняя Салда с основными параметрами бюджетов</a:t>
            </a:r>
            <a:b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отдельных муниципальных образований Свердловской области на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01.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11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.20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20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cs typeface="Aharoni" pitchFamily="2" charset="-79"/>
              </a:rPr>
              <a:t> года</a:t>
            </a:r>
            <a:endParaRPr lang="ru-RU" sz="3600" b="1" dirty="0">
              <a:solidFill>
                <a:schemeClr val="bg2">
                  <a:lumMod val="2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571481"/>
            <a:ext cx="5429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доходам  на 01.</a:t>
            </a:r>
            <a:r>
              <a:rPr lang="en-US" sz="2400" b="1" dirty="0" smtClean="0"/>
              <a:t>11.2020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072198" y="1571612"/>
            <a:ext cx="167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b="1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0689263"/>
              </p:ext>
            </p:extLst>
          </p:nvPr>
        </p:nvGraphicFramePr>
        <p:xfrm>
          <a:off x="1690687" y="1404937"/>
          <a:ext cx="5762625" cy="404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534836"/>
              </p:ext>
            </p:extLst>
          </p:nvPr>
        </p:nvGraphicFramePr>
        <p:xfrm>
          <a:off x="1619250" y="1490662"/>
          <a:ext cx="5905500" cy="387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49797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405052"/>
              </p:ext>
            </p:extLst>
          </p:nvPr>
        </p:nvGraphicFramePr>
        <p:xfrm>
          <a:off x="1857356" y="1940944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784176"/>
              </p:ext>
            </p:extLst>
          </p:nvPr>
        </p:nvGraphicFramePr>
        <p:xfrm>
          <a:off x="1763688" y="1940944"/>
          <a:ext cx="6417155" cy="422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7005065"/>
              </p:ext>
            </p:extLst>
          </p:nvPr>
        </p:nvGraphicFramePr>
        <p:xfrm>
          <a:off x="1475656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6449323"/>
              </p:ext>
            </p:extLst>
          </p:nvPr>
        </p:nvGraphicFramePr>
        <p:xfrm>
          <a:off x="1547664" y="2060848"/>
          <a:ext cx="6980987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577967"/>
              </p:ext>
            </p:extLst>
          </p:nvPr>
        </p:nvGraphicFramePr>
        <p:xfrm>
          <a:off x="1638300" y="1690687"/>
          <a:ext cx="5867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9321720"/>
              </p:ext>
            </p:extLst>
          </p:nvPr>
        </p:nvGraphicFramePr>
        <p:xfrm>
          <a:off x="2156773" y="1959200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059413"/>
              </p:ext>
            </p:extLst>
          </p:nvPr>
        </p:nvGraphicFramePr>
        <p:xfrm>
          <a:off x="2156773" y="1974232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7031"/>
              </p:ext>
            </p:extLst>
          </p:nvPr>
        </p:nvGraphicFramePr>
        <p:xfrm>
          <a:off x="1843912" y="1895622"/>
          <a:ext cx="6828036" cy="4362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736380"/>
              </p:ext>
            </p:extLst>
          </p:nvPr>
        </p:nvGraphicFramePr>
        <p:xfrm>
          <a:off x="1619250" y="1466850"/>
          <a:ext cx="5905500" cy="392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008467"/>
              </p:ext>
            </p:extLst>
          </p:nvPr>
        </p:nvGraphicFramePr>
        <p:xfrm>
          <a:off x="1259632" y="1948708"/>
          <a:ext cx="741682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275847"/>
              </p:ext>
            </p:extLst>
          </p:nvPr>
        </p:nvGraphicFramePr>
        <p:xfrm>
          <a:off x="1776412" y="1940820"/>
          <a:ext cx="6179964" cy="3936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/>
        </p:nvGraphicFramePr>
        <p:xfrm>
          <a:off x="1619250" y="1714500"/>
          <a:ext cx="59055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71670" y="428605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Доходы бюджетов</a:t>
            </a:r>
          </a:p>
          <a:p>
            <a:pPr algn="ctr"/>
            <a:r>
              <a:rPr lang="ru-RU" sz="2400" b="1" dirty="0" smtClean="0"/>
              <a:t> в расчете на одного человека на 01.</a:t>
            </a:r>
            <a:r>
              <a:rPr lang="en-US" sz="2400" b="1" dirty="0" smtClean="0"/>
              <a:t>11.2020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29388" y="1571612"/>
            <a:ext cx="1596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2599119"/>
              </p:ext>
            </p:extLst>
          </p:nvPr>
        </p:nvGraphicFramePr>
        <p:xfrm>
          <a:off x="1990726" y="2060848"/>
          <a:ext cx="5591175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099451"/>
              </p:ext>
            </p:extLst>
          </p:nvPr>
        </p:nvGraphicFramePr>
        <p:xfrm>
          <a:off x="1785938" y="2276872"/>
          <a:ext cx="638646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357319"/>
              </p:ext>
            </p:extLst>
          </p:nvPr>
        </p:nvGraphicFramePr>
        <p:xfrm>
          <a:off x="1571625" y="18097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3666511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2489664"/>
              </p:ext>
            </p:extLst>
          </p:nvPr>
        </p:nvGraphicFramePr>
        <p:xfrm>
          <a:off x="1724025" y="19621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7758433"/>
              </p:ext>
            </p:extLst>
          </p:nvPr>
        </p:nvGraphicFramePr>
        <p:xfrm>
          <a:off x="1403648" y="2114550"/>
          <a:ext cx="6840760" cy="3474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5136987"/>
              </p:ext>
            </p:extLst>
          </p:nvPr>
        </p:nvGraphicFramePr>
        <p:xfrm>
          <a:off x="1403648" y="2060848"/>
          <a:ext cx="64008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486393"/>
              </p:ext>
            </p:extLst>
          </p:nvPr>
        </p:nvGraphicFramePr>
        <p:xfrm>
          <a:off x="1403648" y="1940944"/>
          <a:ext cx="6400800" cy="341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885210"/>
              </p:ext>
            </p:extLst>
          </p:nvPr>
        </p:nvGraphicFramePr>
        <p:xfrm>
          <a:off x="1763688" y="1940944"/>
          <a:ext cx="6400800" cy="3949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1031219"/>
              </p:ext>
            </p:extLst>
          </p:nvPr>
        </p:nvGraphicFramePr>
        <p:xfrm>
          <a:off x="2370094" y="2204864"/>
          <a:ext cx="4857750" cy="3495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144436"/>
              </p:ext>
            </p:extLst>
          </p:nvPr>
        </p:nvGraphicFramePr>
        <p:xfrm>
          <a:off x="1475656" y="2060848"/>
          <a:ext cx="6324600" cy="40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7221556"/>
              </p:ext>
            </p:extLst>
          </p:nvPr>
        </p:nvGraphicFramePr>
        <p:xfrm>
          <a:off x="1528808" y="2132856"/>
          <a:ext cx="6000750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49942"/>
              </p:ext>
            </p:extLst>
          </p:nvPr>
        </p:nvGraphicFramePr>
        <p:xfrm>
          <a:off x="1691680" y="2564904"/>
          <a:ext cx="6000750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682056"/>
              </p:ext>
            </p:extLst>
          </p:nvPr>
        </p:nvGraphicFramePr>
        <p:xfrm>
          <a:off x="1876425" y="2114550"/>
          <a:ext cx="6000750" cy="323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740240"/>
              </p:ext>
            </p:extLst>
          </p:nvPr>
        </p:nvGraphicFramePr>
        <p:xfrm>
          <a:off x="1259632" y="1940944"/>
          <a:ext cx="6527057" cy="3558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28605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Исполнение бюджетов по расходам на 01.</a:t>
            </a:r>
            <a:r>
              <a:rPr lang="en-US" sz="2400" b="1" dirty="0" smtClean="0"/>
              <a:t>11.2020</a:t>
            </a:r>
            <a:endParaRPr lang="ru-RU" sz="2400" b="1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6215074" y="135729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млн.рублей</a:t>
            </a:r>
            <a:endParaRPr lang="ru-RU" dirty="0"/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330542"/>
              </p:ext>
            </p:extLst>
          </p:nvPr>
        </p:nvGraphicFramePr>
        <p:xfrm>
          <a:off x="1857356" y="1928802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3350060"/>
              </p:ext>
            </p:extLst>
          </p:nvPr>
        </p:nvGraphicFramePr>
        <p:xfrm>
          <a:off x="1835696" y="1916832"/>
          <a:ext cx="5935365" cy="4027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71564"/>
              </p:ext>
            </p:extLst>
          </p:nvPr>
        </p:nvGraphicFramePr>
        <p:xfrm>
          <a:off x="1804987" y="16335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9846841"/>
              </p:ext>
            </p:extLst>
          </p:nvPr>
        </p:nvGraphicFramePr>
        <p:xfrm>
          <a:off x="1957387" y="17859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422096"/>
              </p:ext>
            </p:extLst>
          </p:nvPr>
        </p:nvGraphicFramePr>
        <p:xfrm>
          <a:off x="1691680" y="1916832"/>
          <a:ext cx="6143625" cy="37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8072258"/>
              </p:ext>
            </p:extLst>
          </p:nvPr>
        </p:nvGraphicFramePr>
        <p:xfrm>
          <a:off x="1356395" y="2204864"/>
          <a:ext cx="6671989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3289381"/>
              </p:ext>
            </p:extLst>
          </p:nvPr>
        </p:nvGraphicFramePr>
        <p:xfrm>
          <a:off x="1619672" y="1916832"/>
          <a:ext cx="6613004" cy="3958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7485854"/>
              </p:ext>
            </p:extLst>
          </p:nvPr>
        </p:nvGraphicFramePr>
        <p:xfrm>
          <a:off x="2109787" y="19383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908723"/>
              </p:ext>
            </p:extLst>
          </p:nvPr>
        </p:nvGraphicFramePr>
        <p:xfrm>
          <a:off x="2262187" y="20907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974164"/>
              </p:ext>
            </p:extLst>
          </p:nvPr>
        </p:nvGraphicFramePr>
        <p:xfrm>
          <a:off x="2414587" y="2243137"/>
          <a:ext cx="5534025" cy="359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8879372"/>
              </p:ext>
            </p:extLst>
          </p:nvPr>
        </p:nvGraphicFramePr>
        <p:xfrm>
          <a:off x="1547665" y="1916833"/>
          <a:ext cx="6553348" cy="4069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942169"/>
              </p:ext>
            </p:extLst>
          </p:nvPr>
        </p:nvGraphicFramePr>
        <p:xfrm>
          <a:off x="1804987" y="2564904"/>
          <a:ext cx="5534025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382317"/>
              </p:ext>
            </p:extLst>
          </p:nvPr>
        </p:nvGraphicFramePr>
        <p:xfrm>
          <a:off x="1475656" y="1726630"/>
          <a:ext cx="6543675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481400"/>
              </p:ext>
            </p:extLst>
          </p:nvPr>
        </p:nvGraphicFramePr>
        <p:xfrm>
          <a:off x="1804987" y="1790700"/>
          <a:ext cx="6151389" cy="437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285729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Расходы бюджетов в расчете на одного человека на 01.</a:t>
            </a:r>
            <a:r>
              <a:rPr lang="en-US" sz="2400" b="1" dirty="0" smtClean="0"/>
              <a:t>11.2020</a:t>
            </a:r>
            <a:endParaRPr lang="ru-RU" sz="24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5715008" y="114298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тыс.рублей</a:t>
            </a:r>
            <a:endParaRPr lang="ru-RU" b="1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871646"/>
              </p:ext>
            </p:extLst>
          </p:nvPr>
        </p:nvGraphicFramePr>
        <p:xfrm>
          <a:off x="1357290" y="1643050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2471816"/>
              </p:ext>
            </p:extLst>
          </p:nvPr>
        </p:nvGraphicFramePr>
        <p:xfrm>
          <a:off x="1685925" y="1116727"/>
          <a:ext cx="7062539" cy="4688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4753616"/>
              </p:ext>
            </p:extLst>
          </p:nvPr>
        </p:nvGraphicFramePr>
        <p:xfrm>
          <a:off x="1685925" y="1076325"/>
          <a:ext cx="5772150" cy="4705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872640"/>
              </p:ext>
            </p:extLst>
          </p:nvPr>
        </p:nvGraphicFramePr>
        <p:xfrm>
          <a:off x="1357333" y="1116726"/>
          <a:ext cx="6858005" cy="483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721316"/>
              </p:ext>
            </p:extLst>
          </p:nvPr>
        </p:nvGraphicFramePr>
        <p:xfrm>
          <a:off x="862038" y="1700808"/>
          <a:ext cx="73533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1910970"/>
              </p:ext>
            </p:extLst>
          </p:nvPr>
        </p:nvGraphicFramePr>
        <p:xfrm>
          <a:off x="1266824" y="1657350"/>
          <a:ext cx="7193607" cy="41479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3442345"/>
              </p:ext>
            </p:extLst>
          </p:nvPr>
        </p:nvGraphicFramePr>
        <p:xfrm>
          <a:off x="1338263" y="1628800"/>
          <a:ext cx="661035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134233"/>
              </p:ext>
            </p:extLst>
          </p:nvPr>
        </p:nvGraphicFramePr>
        <p:xfrm>
          <a:off x="1338263" y="1512316"/>
          <a:ext cx="6610350" cy="4562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579428"/>
              </p:ext>
            </p:extLst>
          </p:nvPr>
        </p:nvGraphicFramePr>
        <p:xfrm>
          <a:off x="2123728" y="1512316"/>
          <a:ext cx="6091610" cy="458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8177891"/>
              </p:ext>
            </p:extLst>
          </p:nvPr>
        </p:nvGraphicFramePr>
        <p:xfrm>
          <a:off x="1283381" y="1628800"/>
          <a:ext cx="6720114" cy="43920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557150"/>
              </p:ext>
            </p:extLst>
          </p:nvPr>
        </p:nvGraphicFramePr>
        <p:xfrm>
          <a:off x="1547813" y="1512316"/>
          <a:ext cx="6191250" cy="4448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468478"/>
              </p:ext>
            </p:extLst>
          </p:nvPr>
        </p:nvGraphicFramePr>
        <p:xfrm>
          <a:off x="1619672" y="1772816"/>
          <a:ext cx="6492230" cy="407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502066"/>
              </p:ext>
            </p:extLst>
          </p:nvPr>
        </p:nvGraphicFramePr>
        <p:xfrm>
          <a:off x="1728808" y="1512316"/>
          <a:ext cx="6486530" cy="4724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/>
        </p:nvGraphicFramePr>
        <p:xfrm>
          <a:off x="1685925" y="1300162"/>
          <a:ext cx="577215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1163</TotalTime>
  <Words>75</Words>
  <Application>Microsoft Office PowerPoint</Application>
  <PresentationFormat>Экран (4:3)</PresentationFormat>
  <Paragraphs>34</Paragraphs>
  <Slides>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OEM</cp:lastModifiedBy>
  <cp:revision>128</cp:revision>
  <dcterms:created xsi:type="dcterms:W3CDTF">2017-02-16T11:20:46Z</dcterms:created>
  <dcterms:modified xsi:type="dcterms:W3CDTF">2020-12-17T06:49:26Z</dcterms:modified>
</cp:coreProperties>
</file>