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1879263" cy="82804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08">
          <p15:clr>
            <a:srgbClr val="A4A3A4"/>
          </p15:clr>
        </p15:guide>
        <p15:guide id="2" pos="37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005CAA"/>
    <a:srgbClr val="0000FF"/>
    <a:srgbClr val="008000"/>
    <a:srgbClr val="FF3300"/>
    <a:srgbClr val="00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2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" y="828"/>
      </p:cViewPr>
      <p:guideLst>
        <p:guide orient="horz" pos="2608"/>
        <p:guide pos="37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945" y="1355149"/>
            <a:ext cx="10097374" cy="2882806"/>
          </a:xfrm>
        </p:spPr>
        <p:txBody>
          <a:bodyPr anchor="b"/>
          <a:lstStyle>
            <a:lvl1pPr algn="ctr">
              <a:defRPr sz="724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4349128"/>
            <a:ext cx="8909447" cy="1999179"/>
          </a:xfrm>
        </p:spPr>
        <p:txBody>
          <a:bodyPr/>
          <a:lstStyle>
            <a:lvl1pPr marL="0" indent="0" algn="ctr">
              <a:buNone/>
              <a:defRPr sz="2898"/>
            </a:lvl1pPr>
            <a:lvl2pPr marL="552023" indent="0" algn="ctr">
              <a:buNone/>
              <a:defRPr sz="2415"/>
            </a:lvl2pPr>
            <a:lvl3pPr marL="1104047" indent="0" algn="ctr">
              <a:buNone/>
              <a:defRPr sz="2173"/>
            </a:lvl3pPr>
            <a:lvl4pPr marL="1656070" indent="0" algn="ctr">
              <a:buNone/>
              <a:defRPr sz="1932"/>
            </a:lvl4pPr>
            <a:lvl5pPr marL="2208093" indent="0" algn="ctr">
              <a:buNone/>
              <a:defRPr sz="1932"/>
            </a:lvl5pPr>
            <a:lvl6pPr marL="2760116" indent="0" algn="ctr">
              <a:buNone/>
              <a:defRPr sz="1932"/>
            </a:lvl6pPr>
            <a:lvl7pPr marL="3312140" indent="0" algn="ctr">
              <a:buNone/>
              <a:defRPr sz="1932"/>
            </a:lvl7pPr>
            <a:lvl8pPr marL="3864163" indent="0" algn="ctr">
              <a:buNone/>
              <a:defRPr sz="1932"/>
            </a:lvl8pPr>
            <a:lvl9pPr marL="4416186" indent="0" algn="ctr">
              <a:buNone/>
              <a:defRPr sz="1932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47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94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40855"/>
            <a:ext cx="2561466" cy="701725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440855"/>
            <a:ext cx="7535907" cy="701725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7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26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2064352"/>
            <a:ext cx="10245864" cy="3444416"/>
          </a:xfrm>
        </p:spPr>
        <p:txBody>
          <a:bodyPr anchor="b"/>
          <a:lstStyle>
            <a:lvl1pPr>
              <a:defRPr sz="724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541353"/>
            <a:ext cx="10245864" cy="1811337"/>
          </a:xfrm>
        </p:spPr>
        <p:txBody>
          <a:bodyPr/>
          <a:lstStyle>
            <a:lvl1pPr marL="0" indent="0">
              <a:buNone/>
              <a:defRPr sz="2898">
                <a:solidFill>
                  <a:schemeClr val="tx1"/>
                </a:solidFill>
              </a:defRPr>
            </a:lvl1pPr>
            <a:lvl2pPr marL="552023" indent="0">
              <a:buNone/>
              <a:defRPr sz="2415">
                <a:solidFill>
                  <a:schemeClr val="tx1">
                    <a:tint val="75000"/>
                  </a:schemeClr>
                </a:solidFill>
              </a:defRPr>
            </a:lvl2pPr>
            <a:lvl3pPr marL="1104047" indent="0">
              <a:buNone/>
              <a:defRPr sz="2173">
                <a:solidFill>
                  <a:schemeClr val="tx1">
                    <a:tint val="75000"/>
                  </a:schemeClr>
                </a:solidFill>
              </a:defRPr>
            </a:lvl3pPr>
            <a:lvl4pPr marL="1656070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4pPr>
            <a:lvl5pPr marL="2208093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5pPr>
            <a:lvl6pPr marL="2760116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6pPr>
            <a:lvl7pPr marL="3312140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7pPr>
            <a:lvl8pPr marL="3864163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8pPr>
            <a:lvl9pPr marL="4416186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672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204273"/>
            <a:ext cx="5048687" cy="525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204273"/>
            <a:ext cx="5048687" cy="525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9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40856"/>
            <a:ext cx="10245864" cy="160049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2029849"/>
            <a:ext cx="5025484" cy="994797"/>
          </a:xfrm>
        </p:spPr>
        <p:txBody>
          <a:bodyPr anchor="b"/>
          <a:lstStyle>
            <a:lvl1pPr marL="0" indent="0">
              <a:buNone/>
              <a:defRPr sz="2898" b="1"/>
            </a:lvl1pPr>
            <a:lvl2pPr marL="552023" indent="0">
              <a:buNone/>
              <a:defRPr sz="2415" b="1"/>
            </a:lvl2pPr>
            <a:lvl3pPr marL="1104047" indent="0">
              <a:buNone/>
              <a:defRPr sz="2173" b="1"/>
            </a:lvl3pPr>
            <a:lvl4pPr marL="1656070" indent="0">
              <a:buNone/>
              <a:defRPr sz="1932" b="1"/>
            </a:lvl4pPr>
            <a:lvl5pPr marL="2208093" indent="0">
              <a:buNone/>
              <a:defRPr sz="1932" b="1"/>
            </a:lvl5pPr>
            <a:lvl6pPr marL="2760116" indent="0">
              <a:buNone/>
              <a:defRPr sz="1932" b="1"/>
            </a:lvl6pPr>
            <a:lvl7pPr marL="3312140" indent="0">
              <a:buNone/>
              <a:defRPr sz="1932" b="1"/>
            </a:lvl7pPr>
            <a:lvl8pPr marL="3864163" indent="0">
              <a:buNone/>
              <a:defRPr sz="1932" b="1"/>
            </a:lvl8pPr>
            <a:lvl9pPr marL="4416186" indent="0">
              <a:buNone/>
              <a:defRPr sz="193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3024646"/>
            <a:ext cx="5025484" cy="44487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8" y="2029849"/>
            <a:ext cx="5050234" cy="994797"/>
          </a:xfrm>
        </p:spPr>
        <p:txBody>
          <a:bodyPr anchor="b"/>
          <a:lstStyle>
            <a:lvl1pPr marL="0" indent="0">
              <a:buNone/>
              <a:defRPr sz="2898" b="1"/>
            </a:lvl1pPr>
            <a:lvl2pPr marL="552023" indent="0">
              <a:buNone/>
              <a:defRPr sz="2415" b="1"/>
            </a:lvl2pPr>
            <a:lvl3pPr marL="1104047" indent="0">
              <a:buNone/>
              <a:defRPr sz="2173" b="1"/>
            </a:lvl3pPr>
            <a:lvl4pPr marL="1656070" indent="0">
              <a:buNone/>
              <a:defRPr sz="1932" b="1"/>
            </a:lvl4pPr>
            <a:lvl5pPr marL="2208093" indent="0">
              <a:buNone/>
              <a:defRPr sz="1932" b="1"/>
            </a:lvl5pPr>
            <a:lvl6pPr marL="2760116" indent="0">
              <a:buNone/>
              <a:defRPr sz="1932" b="1"/>
            </a:lvl6pPr>
            <a:lvl7pPr marL="3312140" indent="0">
              <a:buNone/>
              <a:defRPr sz="1932" b="1"/>
            </a:lvl7pPr>
            <a:lvl8pPr marL="3864163" indent="0">
              <a:buNone/>
              <a:defRPr sz="1932" b="1"/>
            </a:lvl8pPr>
            <a:lvl9pPr marL="4416186" indent="0">
              <a:buNone/>
              <a:defRPr sz="193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8" y="3024646"/>
            <a:ext cx="5050234" cy="44487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285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03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29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52027"/>
            <a:ext cx="3831372" cy="1932093"/>
          </a:xfrm>
        </p:spPr>
        <p:txBody>
          <a:bodyPr anchor="b"/>
          <a:lstStyle>
            <a:lvl1pPr>
              <a:defRPr sz="386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192226"/>
            <a:ext cx="6013877" cy="5884451"/>
          </a:xfrm>
        </p:spPr>
        <p:txBody>
          <a:bodyPr/>
          <a:lstStyle>
            <a:lvl1pPr>
              <a:defRPr sz="3864"/>
            </a:lvl1pPr>
            <a:lvl2pPr>
              <a:defRPr sz="3381"/>
            </a:lvl2pPr>
            <a:lvl3pPr>
              <a:defRPr sz="2898"/>
            </a:lvl3pPr>
            <a:lvl4pPr>
              <a:defRPr sz="2415"/>
            </a:lvl4pPr>
            <a:lvl5pPr>
              <a:defRPr sz="2415"/>
            </a:lvl5pPr>
            <a:lvl6pPr>
              <a:defRPr sz="2415"/>
            </a:lvl6pPr>
            <a:lvl7pPr>
              <a:defRPr sz="2415"/>
            </a:lvl7pPr>
            <a:lvl8pPr>
              <a:defRPr sz="2415"/>
            </a:lvl8pPr>
            <a:lvl9pPr>
              <a:defRPr sz="241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484120"/>
            <a:ext cx="3831372" cy="4602140"/>
          </a:xfrm>
        </p:spPr>
        <p:txBody>
          <a:bodyPr/>
          <a:lstStyle>
            <a:lvl1pPr marL="0" indent="0">
              <a:buNone/>
              <a:defRPr sz="1932"/>
            </a:lvl1pPr>
            <a:lvl2pPr marL="552023" indent="0">
              <a:buNone/>
              <a:defRPr sz="1690"/>
            </a:lvl2pPr>
            <a:lvl3pPr marL="1104047" indent="0">
              <a:buNone/>
              <a:defRPr sz="1449"/>
            </a:lvl3pPr>
            <a:lvl4pPr marL="1656070" indent="0">
              <a:buNone/>
              <a:defRPr sz="1207"/>
            </a:lvl4pPr>
            <a:lvl5pPr marL="2208093" indent="0">
              <a:buNone/>
              <a:defRPr sz="1207"/>
            </a:lvl5pPr>
            <a:lvl6pPr marL="2760116" indent="0">
              <a:buNone/>
              <a:defRPr sz="1207"/>
            </a:lvl6pPr>
            <a:lvl7pPr marL="3312140" indent="0">
              <a:buNone/>
              <a:defRPr sz="1207"/>
            </a:lvl7pPr>
            <a:lvl8pPr marL="3864163" indent="0">
              <a:buNone/>
              <a:defRPr sz="1207"/>
            </a:lvl8pPr>
            <a:lvl9pPr marL="4416186" indent="0">
              <a:buNone/>
              <a:defRPr sz="12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895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52027"/>
            <a:ext cx="3831372" cy="1932093"/>
          </a:xfrm>
        </p:spPr>
        <p:txBody>
          <a:bodyPr anchor="b"/>
          <a:lstStyle>
            <a:lvl1pPr>
              <a:defRPr sz="386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192226"/>
            <a:ext cx="6013877" cy="5884451"/>
          </a:xfrm>
        </p:spPr>
        <p:txBody>
          <a:bodyPr anchor="t"/>
          <a:lstStyle>
            <a:lvl1pPr marL="0" indent="0">
              <a:buNone/>
              <a:defRPr sz="3864"/>
            </a:lvl1pPr>
            <a:lvl2pPr marL="552023" indent="0">
              <a:buNone/>
              <a:defRPr sz="3381"/>
            </a:lvl2pPr>
            <a:lvl3pPr marL="1104047" indent="0">
              <a:buNone/>
              <a:defRPr sz="2898"/>
            </a:lvl3pPr>
            <a:lvl4pPr marL="1656070" indent="0">
              <a:buNone/>
              <a:defRPr sz="2415"/>
            </a:lvl4pPr>
            <a:lvl5pPr marL="2208093" indent="0">
              <a:buNone/>
              <a:defRPr sz="2415"/>
            </a:lvl5pPr>
            <a:lvl6pPr marL="2760116" indent="0">
              <a:buNone/>
              <a:defRPr sz="2415"/>
            </a:lvl6pPr>
            <a:lvl7pPr marL="3312140" indent="0">
              <a:buNone/>
              <a:defRPr sz="2415"/>
            </a:lvl7pPr>
            <a:lvl8pPr marL="3864163" indent="0">
              <a:buNone/>
              <a:defRPr sz="2415"/>
            </a:lvl8pPr>
            <a:lvl9pPr marL="4416186" indent="0">
              <a:buNone/>
              <a:defRPr sz="241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484120"/>
            <a:ext cx="3831372" cy="4602140"/>
          </a:xfrm>
        </p:spPr>
        <p:txBody>
          <a:bodyPr/>
          <a:lstStyle>
            <a:lvl1pPr marL="0" indent="0">
              <a:buNone/>
              <a:defRPr sz="1932"/>
            </a:lvl1pPr>
            <a:lvl2pPr marL="552023" indent="0">
              <a:buNone/>
              <a:defRPr sz="1690"/>
            </a:lvl2pPr>
            <a:lvl3pPr marL="1104047" indent="0">
              <a:buNone/>
              <a:defRPr sz="1449"/>
            </a:lvl3pPr>
            <a:lvl4pPr marL="1656070" indent="0">
              <a:buNone/>
              <a:defRPr sz="1207"/>
            </a:lvl4pPr>
            <a:lvl5pPr marL="2208093" indent="0">
              <a:buNone/>
              <a:defRPr sz="1207"/>
            </a:lvl5pPr>
            <a:lvl6pPr marL="2760116" indent="0">
              <a:buNone/>
              <a:defRPr sz="1207"/>
            </a:lvl6pPr>
            <a:lvl7pPr marL="3312140" indent="0">
              <a:buNone/>
              <a:defRPr sz="1207"/>
            </a:lvl7pPr>
            <a:lvl8pPr marL="3864163" indent="0">
              <a:buNone/>
              <a:defRPr sz="1207"/>
            </a:lvl8pPr>
            <a:lvl9pPr marL="4416186" indent="0">
              <a:buNone/>
              <a:defRPr sz="12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214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40856"/>
            <a:ext cx="10245864" cy="1600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204273"/>
            <a:ext cx="10245864" cy="5253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674706"/>
            <a:ext cx="2672834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84AB9-236E-4A3D-8614-10605BE7451E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674706"/>
            <a:ext cx="4009251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674706"/>
            <a:ext cx="2672834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98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104047" rtl="0" eaLnBrk="1" latinLnBrk="0" hangingPunct="1">
        <a:lnSpc>
          <a:spcPct val="90000"/>
        </a:lnSpc>
        <a:spcBef>
          <a:spcPct val="0"/>
        </a:spcBef>
        <a:buNone/>
        <a:defRPr sz="53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012" indent="-276012" algn="l" defTabSz="1104047" rtl="0" eaLnBrk="1" latinLnBrk="0" hangingPunct="1">
        <a:lnSpc>
          <a:spcPct val="90000"/>
        </a:lnSpc>
        <a:spcBef>
          <a:spcPts val="1207"/>
        </a:spcBef>
        <a:buFont typeface="Arial" panose="020B0604020202020204" pitchFamily="34" charset="0"/>
        <a:buChar char="•"/>
        <a:defRPr sz="3381" kern="1200">
          <a:solidFill>
            <a:schemeClr val="tx1"/>
          </a:solidFill>
          <a:latin typeface="+mn-lt"/>
          <a:ea typeface="+mn-ea"/>
          <a:cs typeface="+mn-cs"/>
        </a:defRPr>
      </a:lvl1pPr>
      <a:lvl2pPr marL="82803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898" kern="1200">
          <a:solidFill>
            <a:schemeClr val="tx1"/>
          </a:solidFill>
          <a:latin typeface="+mn-lt"/>
          <a:ea typeface="+mn-ea"/>
          <a:cs typeface="+mn-cs"/>
        </a:defRPr>
      </a:lvl2pPr>
      <a:lvl3pPr marL="138005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415" kern="1200">
          <a:solidFill>
            <a:schemeClr val="tx1"/>
          </a:solidFill>
          <a:latin typeface="+mn-lt"/>
          <a:ea typeface="+mn-ea"/>
          <a:cs typeface="+mn-cs"/>
        </a:defRPr>
      </a:lvl3pPr>
      <a:lvl4pPr marL="1932081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4pPr>
      <a:lvl5pPr marL="248410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5pPr>
      <a:lvl6pPr marL="303612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6pPr>
      <a:lvl7pPr marL="3588151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7pPr>
      <a:lvl8pPr marL="414017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8pPr>
      <a:lvl9pPr marL="469219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1pPr>
      <a:lvl2pPr marL="55202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2pPr>
      <a:lvl3pPr marL="1104047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3pPr>
      <a:lvl4pPr marL="165607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4pPr>
      <a:lvl5pPr marL="220809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5pPr>
      <a:lvl6pPr marL="2760116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6pPr>
      <a:lvl7pPr marL="331214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7pPr>
      <a:lvl8pPr marL="386416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8pPr>
      <a:lvl9pPr marL="4416186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1.jpeg"/><Relationship Id="rId16" Type="http://schemas.openxmlformats.org/officeDocument/2006/relationships/image" Target="../media/image12.jpe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7.wdp"/><Relationship Id="rId18" Type="http://schemas.openxmlformats.org/officeDocument/2006/relationships/image" Target="../media/image31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image" Target="../media/image19.jpg"/><Relationship Id="rId16" Type="http://schemas.microsoft.com/office/2007/relationships/hdphoto" Target="../media/hdphoto8.wdp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microsoft.com/office/2007/relationships/hdphoto" Target="../media/hdphoto5.wdp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D:\документы\медиа\13.07\KMO_160251_00150_1_t218_225357.jpg"/>
          <p:cNvPicPr>
            <a:picLocks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3"/>
          <a:stretch/>
        </p:blipFill>
        <p:spPr bwMode="auto">
          <a:xfrm>
            <a:off x="1" y="-30317"/>
            <a:ext cx="11887200" cy="83054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1" name="Picture 3" descr="D:\Трофименко\Буклет БАРС\Картинки\4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aturation sat="33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49" y="-24999"/>
            <a:ext cx="4064941" cy="587015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960000" cy="82804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60000" y="0"/>
            <a:ext cx="3960000" cy="82804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919263" y="0"/>
            <a:ext cx="3960000" cy="828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4839451" y="5813726"/>
            <a:ext cx="2200361" cy="1634082"/>
            <a:chOff x="7742431" y="56569"/>
            <a:chExt cx="1582544" cy="1106488"/>
          </a:xfrm>
        </p:grpSpPr>
        <p:pic>
          <p:nvPicPr>
            <p:cNvPr id="7" name="Рисунок 2"/>
            <p:cNvPicPr preferRelativeResize="0"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7935761" y="56569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742431" y="569180"/>
              <a:ext cx="15825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i="1" dirty="0" smtClean="0">
                  <a:solidFill>
                    <a:srgbClr val="00339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  <a:endParaRPr lang="ru-RU" sz="900" b="1" i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4045187" y="80813"/>
            <a:ext cx="3777877" cy="38343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C00000"/>
              </a:buClr>
              <a:buSzPct val="120000"/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НЕОБХОДИМЫЕ </a:t>
            </a: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ДОКУМЕНТЫ</a:t>
            </a:r>
          </a:p>
          <a:p>
            <a:pPr algn="ctr">
              <a:buClr>
                <a:srgbClr val="C00000"/>
              </a:buClr>
              <a:buSzPct val="120000"/>
            </a:pPr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 marL="285750" indent="-285750"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Фотография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(анфас, 9х12 см,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на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обороте указывается Ф.И.О.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дата);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Автобиография (2 экз., в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том числе 1 экз. рукописная);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Анкета (форму можно получить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/>
            </a:r>
            <a:b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военном комиссариате);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Копии документов об образовании;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Копия трудовой книжки (при наличии);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Служебная характеристика с последнего места работы (учебы, службы);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Выписка из домовой книги (при наличии);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Копии паспорта, военного билета, свидетельства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рождении, свидетельств о браке и рождении детей (при наличии)</a:t>
            </a:r>
            <a:endParaRPr lang="ru-RU" sz="1300" dirty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0361" y="70555"/>
            <a:ext cx="342073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ГЛАВА СУБЪЕКТА РОССИЙСКОЙ ФЕДЕРАЦИИ</a:t>
            </a:r>
            <a:endParaRPr lang="ru-RU" sz="1500" b="1" dirty="0">
              <a:solidFill>
                <a:srgbClr val="005CAA"/>
              </a:solidFill>
              <a:latin typeface="MyriadPro-Bold"/>
            </a:endParaRPr>
          </a:p>
          <a:p>
            <a:endParaRPr lang="ru-RU" sz="1000" b="1" dirty="0" smtClean="0">
              <a:solidFill>
                <a:srgbClr val="005CAA"/>
              </a:solidFill>
              <a:latin typeface="MyriadPro-Bold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определяет: </a:t>
            </a: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количество и состав </a:t>
            </a: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региональных подразделений, </a:t>
            </a: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их обеспечение</a:t>
            </a:r>
          </a:p>
          <a:p>
            <a:endParaRPr lang="ru-RU" sz="1100" dirty="0" smtClean="0">
              <a:solidFill>
                <a:srgbClr val="000000"/>
              </a:solidFill>
              <a:latin typeface="MyriadPro-Regular"/>
            </a:endParaRPr>
          </a:p>
          <a:p>
            <a:endParaRPr lang="ru-RU" sz="1100" dirty="0">
              <a:solidFill>
                <a:srgbClr val="000000"/>
              </a:solidFill>
              <a:latin typeface="MyriadPro-Regular"/>
            </a:endParaRPr>
          </a:p>
          <a:p>
            <a:endParaRPr lang="ru-RU" sz="1100" dirty="0" smtClean="0">
              <a:solidFill>
                <a:srgbClr val="000000"/>
              </a:solidFill>
              <a:latin typeface="MyriadPro-Regular"/>
            </a:endParaRPr>
          </a:p>
          <a:p>
            <a:endParaRPr lang="ru-RU" sz="1100" dirty="0" smtClean="0">
              <a:solidFill>
                <a:srgbClr val="000000"/>
              </a:solidFill>
              <a:latin typeface="MyriadPro-Regular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организует:</a:t>
            </a:r>
            <a:endParaRPr lang="ru-RU" sz="1400" b="1" dirty="0">
              <a:solidFill>
                <a:srgbClr val="005CAA"/>
              </a:solidFill>
              <a:latin typeface="MyriadPro-Bold"/>
            </a:endParaRP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отбор кандидатов, подготовку фондов для их размещения</a:t>
            </a:r>
          </a:p>
          <a:p>
            <a:endParaRPr lang="ru-RU" sz="700" dirty="0" smtClean="0">
              <a:solidFill>
                <a:srgbClr val="000000"/>
              </a:solidFill>
              <a:latin typeface="MyriadPro-Regular"/>
            </a:endParaRP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endParaRPr lang="ru-RU" sz="700" dirty="0" smtClean="0">
              <a:solidFill>
                <a:srgbClr val="000000"/>
              </a:solidFill>
              <a:latin typeface="MyriadPro-Regular"/>
            </a:endParaRP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подготовку граждан</a:t>
            </a:r>
            <a:endParaRPr lang="ru-RU" sz="700" dirty="0" smtClean="0">
              <a:solidFill>
                <a:srgbClr val="000000"/>
              </a:solidFill>
              <a:latin typeface="MyriadPro-Regular"/>
            </a:endParaRPr>
          </a:p>
          <a:p>
            <a:endParaRPr lang="ru-RU" sz="1100" b="1" dirty="0" smtClean="0">
              <a:solidFill>
                <a:srgbClr val="005CAA"/>
              </a:solidFill>
              <a:latin typeface="MyriadPro-Bold"/>
            </a:endParaRPr>
          </a:p>
          <a:p>
            <a:endParaRPr lang="ru-RU" sz="1100" b="1" dirty="0">
              <a:solidFill>
                <a:srgbClr val="005CAA"/>
              </a:solidFill>
              <a:latin typeface="MyriadPro-Bold"/>
            </a:endParaRPr>
          </a:p>
          <a:p>
            <a:endParaRPr lang="ru-RU" sz="1100" b="1" dirty="0" smtClean="0">
              <a:solidFill>
                <a:srgbClr val="005CAA"/>
              </a:solidFill>
              <a:latin typeface="MyriadPro-Bold"/>
            </a:endParaRPr>
          </a:p>
          <a:p>
            <a:endParaRPr lang="ru-RU" sz="1400" b="1" dirty="0" smtClean="0">
              <a:solidFill>
                <a:srgbClr val="005CAA"/>
              </a:solidFill>
              <a:latin typeface="MyriadPro-Bold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определяет:</a:t>
            </a:r>
            <a:endParaRPr lang="ru-RU" sz="1400" b="1" dirty="0">
              <a:solidFill>
                <a:srgbClr val="005CAA"/>
              </a:solidFill>
              <a:latin typeface="MyriadPro-Bold"/>
            </a:endParaRP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меры финансового </a:t>
            </a: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стимулирования граждан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0565" y="5049967"/>
            <a:ext cx="354915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FF0000"/>
                </a:solidFill>
                <a:latin typeface="MyriadPro-Bold"/>
              </a:rPr>
              <a:t>МИНОБОРОНЫ РОССИИ</a:t>
            </a:r>
          </a:p>
        </p:txBody>
      </p:sp>
      <p:sp>
        <p:nvSpPr>
          <p:cNvPr id="24" name="Freeform 14"/>
          <p:cNvSpPr/>
          <p:nvPr/>
        </p:nvSpPr>
        <p:spPr>
          <a:xfrm>
            <a:off x="134322" y="662646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70C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5" name="Freeform 14"/>
          <p:cNvSpPr/>
          <p:nvPr/>
        </p:nvSpPr>
        <p:spPr>
          <a:xfrm>
            <a:off x="123808" y="2151796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70C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6" name="Freeform 14"/>
          <p:cNvSpPr/>
          <p:nvPr/>
        </p:nvSpPr>
        <p:spPr>
          <a:xfrm>
            <a:off x="88856" y="4201882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70C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7" name="Freeform 14"/>
          <p:cNvSpPr/>
          <p:nvPr/>
        </p:nvSpPr>
        <p:spPr>
          <a:xfrm>
            <a:off x="114117" y="3280329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70C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7988313" y="109536"/>
            <a:ext cx="3726733" cy="1290917"/>
            <a:chOff x="7987449" y="89611"/>
            <a:chExt cx="3726733" cy="1290917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7987449" y="89611"/>
              <a:ext cx="372673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r>
                <a:rPr lang="ru-RU" sz="2000" b="1" spc="-50" dirty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Б</a:t>
              </a:r>
              <a:r>
                <a:rPr lang="ru-RU" sz="1400" b="1" spc="-50" dirty="0">
                  <a:ln w="3175"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оевой</a:t>
              </a:r>
              <a:r>
                <a:rPr lang="ru-RU" sz="1400" spc="-50" dirty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0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А</a:t>
              </a:r>
              <a:r>
                <a:rPr lang="ru-RU" sz="14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рмейский</a:t>
              </a:r>
              <a:r>
                <a:rPr lang="ru-RU" sz="1400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0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</a:t>
              </a:r>
              <a:r>
                <a:rPr lang="ru-RU" sz="14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езерв</a:t>
              </a:r>
              <a:r>
                <a:rPr lang="ru-RU" sz="1400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0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С</a:t>
              </a:r>
              <a:r>
                <a:rPr lang="ru-RU" sz="14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траны</a:t>
              </a:r>
              <a:endParaRPr lang="ru-RU" sz="1400" b="1" spc="-50" dirty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8001292" y="364865"/>
              <a:ext cx="36963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r>
                <a:rPr lang="ru-RU" sz="20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А</a:t>
              </a:r>
            </a:p>
            <a:p>
              <a:r>
                <a:rPr lang="ru-RU" sz="20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</a:t>
              </a:r>
            </a:p>
            <a:p>
              <a:r>
                <a:rPr lang="ru-RU" sz="20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С</a:t>
              </a:r>
              <a:endParaRPr lang="ru-RU" sz="2000" b="1" dirty="0">
                <a:ln w="5080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10" name="Параллелограмм 9"/>
          <p:cNvSpPr/>
          <p:nvPr/>
        </p:nvSpPr>
        <p:spPr>
          <a:xfrm>
            <a:off x="7914939" y="7451608"/>
            <a:ext cx="3970800" cy="828000"/>
          </a:xfrm>
          <a:prstGeom prst="parallelogram">
            <a:avLst>
              <a:gd name="adj" fmla="val 0"/>
            </a:avLst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/>
          <p:cNvSpPr/>
          <p:nvPr/>
        </p:nvSpPr>
        <p:spPr>
          <a:xfrm>
            <a:off x="7918440" y="6611109"/>
            <a:ext cx="3970800" cy="828000"/>
          </a:xfrm>
          <a:prstGeom prst="parallelogram">
            <a:avLst>
              <a:gd name="adj" fmla="val 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араллелограмм 11"/>
          <p:cNvSpPr/>
          <p:nvPr/>
        </p:nvSpPr>
        <p:spPr>
          <a:xfrm>
            <a:off x="7915188" y="5775135"/>
            <a:ext cx="3970800" cy="792000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араллелограмм 33"/>
          <p:cNvSpPr/>
          <p:nvPr/>
        </p:nvSpPr>
        <p:spPr>
          <a:xfrm>
            <a:off x="7914939" y="5805452"/>
            <a:ext cx="3970800" cy="792000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араллелограмм 36"/>
          <p:cNvSpPr/>
          <p:nvPr/>
        </p:nvSpPr>
        <p:spPr>
          <a:xfrm>
            <a:off x="7928043" y="6618291"/>
            <a:ext cx="3970800" cy="828000"/>
          </a:xfrm>
          <a:prstGeom prst="parallelogram">
            <a:avLst>
              <a:gd name="adj" fmla="val 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араллелограмм 37"/>
          <p:cNvSpPr/>
          <p:nvPr/>
        </p:nvSpPr>
        <p:spPr>
          <a:xfrm>
            <a:off x="7924542" y="5812634"/>
            <a:ext cx="3970800" cy="792000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982741" y="5845159"/>
            <a:ext cx="3960001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extrusionH="57150">
              <a:bevelT w="12700" h="6350" prst="coolSlant"/>
            </a:sp3d>
          </a:bodyPr>
          <a:lstStyle/>
          <a:p>
            <a:pPr algn="ctr">
              <a:lnSpc>
                <a:spcPct val="135000"/>
              </a:lnSpc>
            </a:pPr>
            <a:r>
              <a:rPr lang="ru-RU" sz="300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ПРЕБЫВАНИЕ</a:t>
            </a:r>
          </a:p>
          <a:p>
            <a:pPr algn="ctr">
              <a:lnSpc>
                <a:spcPct val="135000"/>
              </a:lnSpc>
            </a:pPr>
            <a:r>
              <a:rPr lang="ru-RU" sz="300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В РЕГИОНАЛЬНЫХ ПОДРАЗДЕЛЕНИЯХ – </a:t>
            </a:r>
            <a:r>
              <a:rPr lang="ru-RU" sz="300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ТВОЙ ВЫБОР!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9749" y="5085953"/>
            <a:ext cx="1079086" cy="108518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2" name="Прямоугольник 31"/>
          <p:cNvSpPr/>
          <p:nvPr/>
        </p:nvSpPr>
        <p:spPr>
          <a:xfrm>
            <a:off x="397694" y="5212655"/>
            <a:ext cx="3420739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MyriadPro-Bold"/>
              </a:rPr>
              <a:t>создает: </a:t>
            </a: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более гибкие условия комплектования </a:t>
            </a: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региональных подразделений:</a:t>
            </a:r>
          </a:p>
          <a:p>
            <a:r>
              <a:rPr lang="ru-RU" sz="1300" b="1" i="1" spc="-30" dirty="0" smtClean="0">
                <a:ln w="50800"/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     повышение предельного возраста</a:t>
            </a:r>
          </a:p>
          <a:p>
            <a:endParaRPr lang="ru-RU" sz="1100" b="1" dirty="0" smtClean="0">
              <a:solidFill>
                <a:srgbClr val="005CAA"/>
              </a:solidFill>
              <a:latin typeface="MyriadPro-Bold"/>
            </a:endParaRPr>
          </a:p>
          <a:p>
            <a:endParaRPr lang="ru-RU" sz="1100" b="1" dirty="0">
              <a:solidFill>
                <a:srgbClr val="005CAA"/>
              </a:solidFill>
              <a:latin typeface="MyriadPro-Bold"/>
            </a:endParaRPr>
          </a:p>
          <a:p>
            <a:endParaRPr lang="ru-RU" sz="1100" b="1" dirty="0" smtClean="0">
              <a:solidFill>
                <a:srgbClr val="005CAA"/>
              </a:solidFill>
              <a:latin typeface="MyriadPro-Bold"/>
            </a:endParaRPr>
          </a:p>
          <a:p>
            <a:endParaRPr lang="ru-RU" sz="1300" b="1" i="1" spc="-30" dirty="0" smtClean="0">
              <a:ln w="50800"/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endParaRPr lang="ru-RU" sz="900" b="1" i="1" spc="-30" dirty="0" smtClean="0">
              <a:ln w="50800"/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r>
              <a:rPr lang="ru-RU" sz="1300" b="1" i="1" spc="-30" dirty="0" smtClean="0">
                <a:ln w="50800"/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   снижение требований по состоянию здоровья</a:t>
            </a:r>
            <a:endParaRPr lang="ru-RU" sz="1300" b="1" i="1" spc="-30" dirty="0">
              <a:ln w="50800"/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673817" y="6450767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739367"/>
            <a:r>
              <a:rPr lang="ru-RU" b="1" kern="0" dirty="0">
                <a:solidFill>
                  <a:schemeClr val="bg1"/>
                </a:solidFill>
                <a:latin typeface="Arial Narrow" pitchFamily="34" charset="0"/>
              </a:rPr>
              <a:t>55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1101366" y="6351294"/>
            <a:ext cx="1721670" cy="407250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23000">
                <a:schemeClr val="bg1">
                  <a:lumMod val="75000"/>
                </a:schemeClr>
              </a:gs>
              <a:gs pos="95000">
                <a:schemeClr val="accent6">
                  <a:lumMod val="54000"/>
                  <a:lumOff val="46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46" tIns="34273" rIns="68546" bIns="34273" anchor="ctr"/>
          <a:lstStyle/>
          <a:p>
            <a:pPr marL="0" marR="0" lvl="0" indent="0" algn="ctr" defTabSz="685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830739" y="6208634"/>
            <a:ext cx="360000" cy="360000"/>
          </a:xfrm>
          <a:prstGeom prst="ellipse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0" scaled="1"/>
          </a:gradFill>
          <a:ln w="31750" cap="flat" cmpd="sng" algn="ctr">
            <a:solidFill>
              <a:srgbClr val="008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73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65</a:t>
            </a:r>
          </a:p>
        </p:txBody>
      </p:sp>
      <p:sp>
        <p:nvSpPr>
          <p:cNvPr id="42" name="Freeform 14"/>
          <p:cNvSpPr/>
          <p:nvPr/>
        </p:nvSpPr>
        <p:spPr>
          <a:xfrm>
            <a:off x="77354" y="5258323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43" name="Freeform 14"/>
          <p:cNvSpPr/>
          <p:nvPr/>
        </p:nvSpPr>
        <p:spPr>
          <a:xfrm>
            <a:off x="61308" y="5969021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44" name="Freeform 14"/>
          <p:cNvSpPr/>
          <p:nvPr/>
        </p:nvSpPr>
        <p:spPr>
          <a:xfrm>
            <a:off x="77354" y="6969625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59809" y="7907904"/>
            <a:ext cx="1342874" cy="424939"/>
          </a:xfrm>
          <a:prstGeom prst="rect">
            <a:avLst/>
          </a:prstGeom>
          <a:noFill/>
        </p:spPr>
        <p:txBody>
          <a:bodyPr wrap="square" lIns="22196" tIns="0" rIns="22196" bIns="22196" rtlCol="0" anchor="ctr">
            <a:noAutofit/>
          </a:bodyPr>
          <a:lstStyle/>
          <a:p>
            <a:pPr algn="ctr" defTabSz="753140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Годен</a:t>
            </a:r>
            <a:endParaRPr lang="ru-RU" sz="11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6" name="Рисунок 45" descr="https://avatars.mds.yandex.net/i?id=4a9abd67c2bee0a6d088d3c1d2a03a1276f1bd9c-8427457-images-thumbs&amp;n=13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7292" y1="41563" x2="57292" y2="41563"/>
                        <a14:foregroundMark x1="66042" y1="30625" x2="66042" y2="30625"/>
                        <a14:foregroundMark x1="69792" y1="37500" x2="69792" y2="37500"/>
                        <a14:foregroundMark x1="73542" y1="52500" x2="73542" y2="52500"/>
                        <a14:foregroundMark x1="77708" y1="81563" x2="77708" y2="81563"/>
                        <a14:foregroundMark x1="81875" y1="81250" x2="81875" y2="81250"/>
                        <a14:foregroundMark x1="75625" y1="73438" x2="75625" y2="73438"/>
                        <a14:foregroundMark x1="89375" y1="93125" x2="89375" y2="93125"/>
                        <a14:foregroundMark x1="91875" y1="91875" x2="91875" y2="91875"/>
                        <a14:foregroundMark x1="79583" y1="91875" x2="79583" y2="91875"/>
                        <a14:foregroundMark x1="72292" y1="85625" x2="72500" y2="83750"/>
                        <a14:foregroundMark x1="71667" y1="76563" x2="71667" y2="76563"/>
                        <a14:foregroundMark x1="51875" y1="95000" x2="51875" y2="95000"/>
                        <a14:foregroundMark x1="51875" y1="54375" x2="51875" y2="54375"/>
                        <a14:foregroundMark x1="66458" y1="97813" x2="66458" y2="97813"/>
                        <a14:foregroundMark x1="37083" y1="96563" x2="37083" y2="96563"/>
                        <a14:foregroundMark x1="56042" y1="5000" x2="56042" y2="5000"/>
                        <a14:foregroundMark x1="47083" y1="7187" x2="47083" y2="7187"/>
                        <a14:foregroundMark x1="47708" y1="3125" x2="47708" y2="3125"/>
                        <a14:foregroundMark x1="20833" y1="85938" x2="20833" y2="85938"/>
                        <a14:foregroundMark x1="42500" y1="37813" x2="42500" y2="37813"/>
                        <a14:foregroundMark x1="42292" y1="29688" x2="42292" y2="29688"/>
                        <a14:foregroundMark x1="46759" y1="96203" x2="46759" y2="96203"/>
                        <a14:foregroundMark x1="68519" y1="13924" x2="68519" y2="13924"/>
                        <a14:backgroundMark x1="17708" y1="55937" x2="17708" y2="55937"/>
                        <a14:backgroundMark x1="28333" y1="37500" x2="28333" y2="37500"/>
                        <a14:backgroundMark x1="32500" y1="35625" x2="32500" y2="35625"/>
                        <a14:backgroundMark x1="31667" y1="25000" x2="31667" y2="25000"/>
                        <a14:backgroundMark x1="31667" y1="20938" x2="31667" y2="20938"/>
                        <a14:backgroundMark x1="80000" y1="25625" x2="80000" y2="25625"/>
                        <a14:backgroundMark x1="81250" y1="16875" x2="81250" y2="16875"/>
                        <a14:backgroundMark x1="83333" y1="25938" x2="83333" y2="25938"/>
                        <a14:backgroundMark x1="84792" y1="36250" x2="84792" y2="36250"/>
                        <a14:backgroundMark x1="30000" y1="45313" x2="30000" y2="45313"/>
                        <a14:backgroundMark x1="3750" y1="42813" x2="3750" y2="42813"/>
                        <a14:backgroundMark x1="17083" y1="40625" x2="17083" y2="40625"/>
                        <a14:backgroundMark x1="10208" y1="19688" x2="10208" y2="19688"/>
                        <a14:backgroundMark x1="84167" y1="35625" x2="84167" y2="35625"/>
                        <a14:backgroundMark x1="79375" y1="25000" x2="79375" y2="25000"/>
                        <a14:backgroundMark x1="36667" y1="20000" x2="36667" y2="20000"/>
                        <a14:backgroundMark x1="26250" y1="20000" x2="26250" y2="20000"/>
                        <a14:backgroundMark x1="14167" y1="21563" x2="14167" y2="21563"/>
                        <a14:backgroundMark x1="4375" y1="19375" x2="4375" y2="19375"/>
                        <a14:backgroundMark x1="6667" y1="37188" x2="6667" y2="37188"/>
                        <a14:backgroundMark x1="13958" y1="37188" x2="13958" y2="37188"/>
                        <a14:backgroundMark x1="29167" y1="34688" x2="29167" y2="34688"/>
                        <a14:backgroundMark x1="31250" y1="43750" x2="31250" y2="43750"/>
                        <a14:backgroundMark x1="25417" y1="44688" x2="25417" y2="44688"/>
                        <a14:backgroundMark x1="20833" y1="58125" x2="20833" y2="58125"/>
                        <a14:backgroundMark x1="9583" y1="58750" x2="9583" y2="58750"/>
                        <a14:backgroundMark x1="6042" y1="74375" x2="6042" y2="74375"/>
                        <a14:backgroundMark x1="10417" y1="65938" x2="10417" y2="65938"/>
                        <a14:backgroundMark x1="9375" y1="63438" x2="9375" y2="63438"/>
                        <a14:backgroundMark x1="17917" y1="64063" x2="17917" y2="64063"/>
                        <a14:backgroundMark x1="24583" y1="61875" x2="24583" y2="61875"/>
                        <a14:backgroundMark x1="23958" y1="51875" x2="23958" y2="51875"/>
                        <a14:backgroundMark x1="26458" y1="56250" x2="26458" y2="56250"/>
                        <a14:backgroundMark x1="45208" y1="41875" x2="45208" y2="41875"/>
                        <a14:backgroundMark x1="45000" y1="39375" x2="45000" y2="39375"/>
                        <a14:backgroundMark x1="49167" y1="43438" x2="49167" y2="43438"/>
                        <a14:backgroundMark x1="31250" y1="15000" x2="31250" y2="15000"/>
                        <a14:backgroundMark x1="13958" y1="94688" x2="13958" y2="94688"/>
                        <a14:backgroundMark x1="33333" y1="94688" x2="33333" y2="94688"/>
                        <a14:backgroundMark x1="34792" y1="95313" x2="34792" y2="95313"/>
                        <a14:backgroundMark x1="38958" y1="93750" x2="38958" y2="93750"/>
                        <a14:backgroundMark x1="32083" y1="93750" x2="32083" y2="93750"/>
                        <a14:backgroundMark x1="38125" y1="7500" x2="38125" y2="7500"/>
                        <a14:backgroundMark x1="35208" y1="33750" x2="35208" y2="33750"/>
                        <a14:backgroundMark x1="19907" y1="25949" x2="19907" y2="25949"/>
                        <a14:backgroundMark x1="67593" y1="1899" x2="67593" y2="1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652" y="7294882"/>
            <a:ext cx="904072" cy="57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 descr="https://avatars.mds.yandex.net/i?id=4a9abd67c2bee0a6d088d3c1d2a03a1276f1bd9c-8427457-images-thumbs&amp;n=13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7292" y1="41563" x2="57292" y2="41563"/>
                        <a14:foregroundMark x1="66042" y1="30625" x2="66042" y2="30625"/>
                        <a14:foregroundMark x1="69792" y1="37500" x2="69792" y2="37500"/>
                        <a14:foregroundMark x1="73542" y1="52500" x2="73542" y2="52500"/>
                        <a14:foregroundMark x1="77708" y1="81563" x2="77708" y2="81563"/>
                        <a14:foregroundMark x1="81875" y1="81250" x2="81875" y2="81250"/>
                        <a14:foregroundMark x1="75625" y1="73438" x2="75625" y2="73438"/>
                        <a14:foregroundMark x1="89375" y1="93125" x2="89375" y2="93125"/>
                        <a14:foregroundMark x1="91875" y1="91875" x2="91875" y2="91875"/>
                        <a14:foregroundMark x1="79583" y1="91875" x2="79583" y2="91875"/>
                        <a14:foregroundMark x1="72292" y1="85625" x2="72500" y2="83750"/>
                        <a14:foregroundMark x1="71667" y1="76563" x2="71667" y2="76563"/>
                        <a14:foregroundMark x1="51875" y1="95000" x2="51875" y2="95000"/>
                        <a14:foregroundMark x1="51875" y1="54375" x2="51875" y2="54375"/>
                        <a14:foregroundMark x1="66458" y1="97813" x2="66458" y2="97813"/>
                        <a14:foregroundMark x1="37083" y1="96563" x2="37083" y2="96563"/>
                        <a14:foregroundMark x1="56042" y1="5000" x2="56042" y2="5000"/>
                        <a14:foregroundMark x1="47083" y1="7187" x2="47083" y2="7187"/>
                        <a14:foregroundMark x1="47708" y1="3125" x2="47708" y2="3125"/>
                        <a14:foregroundMark x1="20833" y1="85938" x2="20833" y2="85938"/>
                        <a14:foregroundMark x1="42500" y1="37813" x2="42500" y2="37813"/>
                        <a14:foregroundMark x1="42292" y1="29688" x2="42292" y2="29688"/>
                        <a14:foregroundMark x1="46759" y1="96203" x2="46759" y2="96203"/>
                        <a14:foregroundMark x1="68519" y1="13924" x2="68519" y2="13924"/>
                        <a14:backgroundMark x1="17708" y1="55937" x2="17708" y2="55937"/>
                        <a14:backgroundMark x1="28333" y1="37500" x2="28333" y2="37500"/>
                        <a14:backgroundMark x1="32500" y1="35625" x2="32500" y2="35625"/>
                        <a14:backgroundMark x1="31667" y1="25000" x2="31667" y2="25000"/>
                        <a14:backgroundMark x1="31667" y1="20938" x2="31667" y2="20938"/>
                        <a14:backgroundMark x1="80000" y1="25625" x2="80000" y2="25625"/>
                        <a14:backgroundMark x1="81250" y1="16875" x2="81250" y2="16875"/>
                        <a14:backgroundMark x1="83333" y1="25938" x2="83333" y2="25938"/>
                        <a14:backgroundMark x1="84792" y1="36250" x2="84792" y2="36250"/>
                        <a14:backgroundMark x1="30000" y1="45313" x2="30000" y2="45313"/>
                        <a14:backgroundMark x1="3750" y1="42813" x2="3750" y2="42813"/>
                        <a14:backgroundMark x1="17083" y1="40625" x2="17083" y2="40625"/>
                        <a14:backgroundMark x1="10208" y1="19688" x2="10208" y2="19688"/>
                        <a14:backgroundMark x1="84167" y1="35625" x2="84167" y2="35625"/>
                        <a14:backgroundMark x1="79375" y1="25000" x2="79375" y2="25000"/>
                        <a14:backgroundMark x1="36667" y1="20000" x2="36667" y2="20000"/>
                        <a14:backgroundMark x1="26250" y1="20000" x2="26250" y2="20000"/>
                        <a14:backgroundMark x1="14167" y1="21563" x2="14167" y2="21563"/>
                        <a14:backgroundMark x1="4375" y1="19375" x2="4375" y2="19375"/>
                        <a14:backgroundMark x1="6667" y1="37188" x2="6667" y2="37188"/>
                        <a14:backgroundMark x1="13958" y1="37188" x2="13958" y2="37188"/>
                        <a14:backgroundMark x1="29167" y1="34688" x2="29167" y2="34688"/>
                        <a14:backgroundMark x1="31250" y1="43750" x2="31250" y2="43750"/>
                        <a14:backgroundMark x1="25417" y1="44688" x2="25417" y2="44688"/>
                        <a14:backgroundMark x1="20833" y1="58125" x2="20833" y2="58125"/>
                        <a14:backgroundMark x1="9583" y1="58750" x2="9583" y2="58750"/>
                        <a14:backgroundMark x1="6042" y1="74375" x2="6042" y2="74375"/>
                        <a14:backgroundMark x1="10417" y1="65938" x2="10417" y2="65938"/>
                        <a14:backgroundMark x1="9375" y1="63438" x2="9375" y2="63438"/>
                        <a14:backgroundMark x1="17917" y1="64063" x2="17917" y2="64063"/>
                        <a14:backgroundMark x1="24583" y1="61875" x2="24583" y2="61875"/>
                        <a14:backgroundMark x1="23958" y1="51875" x2="23958" y2="51875"/>
                        <a14:backgroundMark x1="26458" y1="56250" x2="26458" y2="56250"/>
                        <a14:backgroundMark x1="45208" y1="41875" x2="45208" y2="41875"/>
                        <a14:backgroundMark x1="45000" y1="39375" x2="45000" y2="39375"/>
                        <a14:backgroundMark x1="49167" y1="43438" x2="49167" y2="43438"/>
                        <a14:backgroundMark x1="31250" y1="15000" x2="31250" y2="15000"/>
                        <a14:backgroundMark x1="13958" y1="94688" x2="13958" y2="94688"/>
                        <a14:backgroundMark x1="33333" y1="94688" x2="33333" y2="94688"/>
                        <a14:backgroundMark x1="34792" y1="95313" x2="34792" y2="95313"/>
                        <a14:backgroundMark x1="38958" y1="93750" x2="38958" y2="93750"/>
                        <a14:backgroundMark x1="32083" y1="93750" x2="32083" y2="93750"/>
                        <a14:backgroundMark x1="38125" y1="7500" x2="38125" y2="7500"/>
                        <a14:backgroundMark x1="35208" y1="33750" x2="35208" y2="33750"/>
                        <a14:backgroundMark x1="19907" y1="25949" x2="19907" y2="25949"/>
                        <a14:backgroundMark x1="67593" y1="1899" x2="67593" y2="1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569" y="7316354"/>
            <a:ext cx="904072" cy="57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Рисунок 47" descr="https://avatars.mds.yandex.net/i?id=4a9abd67c2bee0a6d088d3c1d2a03a1276f1bd9c-8427457-images-thumbs&amp;n=13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7292" y1="41563" x2="57292" y2="41563"/>
                        <a14:foregroundMark x1="66042" y1="30625" x2="66042" y2="30625"/>
                        <a14:foregroundMark x1="69792" y1="37500" x2="69792" y2="37500"/>
                        <a14:foregroundMark x1="73542" y1="52500" x2="73542" y2="52500"/>
                        <a14:foregroundMark x1="77708" y1="81563" x2="77708" y2="81563"/>
                        <a14:foregroundMark x1="81875" y1="81250" x2="81875" y2="81250"/>
                        <a14:foregroundMark x1="75625" y1="73438" x2="75625" y2="73438"/>
                        <a14:foregroundMark x1="89375" y1="93125" x2="89375" y2="93125"/>
                        <a14:foregroundMark x1="91875" y1="91875" x2="91875" y2="91875"/>
                        <a14:foregroundMark x1="79583" y1="91875" x2="79583" y2="91875"/>
                        <a14:foregroundMark x1="72292" y1="85625" x2="72500" y2="83750"/>
                        <a14:foregroundMark x1="71667" y1="76563" x2="71667" y2="76563"/>
                        <a14:foregroundMark x1="51875" y1="95000" x2="51875" y2="95000"/>
                        <a14:foregroundMark x1="51875" y1="54375" x2="51875" y2="54375"/>
                        <a14:foregroundMark x1="66458" y1="97813" x2="66458" y2="97813"/>
                        <a14:foregroundMark x1="37083" y1="96563" x2="37083" y2="96563"/>
                        <a14:foregroundMark x1="56042" y1="5000" x2="56042" y2="5000"/>
                        <a14:foregroundMark x1="47083" y1="7187" x2="47083" y2="7187"/>
                        <a14:foregroundMark x1="47708" y1="3125" x2="47708" y2="3125"/>
                        <a14:foregroundMark x1="20833" y1="85938" x2="20833" y2="85938"/>
                        <a14:foregroundMark x1="42500" y1="37813" x2="42500" y2="37813"/>
                        <a14:foregroundMark x1="42292" y1="29688" x2="42292" y2="29688"/>
                        <a14:foregroundMark x1="46759" y1="96203" x2="46759" y2="96203"/>
                        <a14:foregroundMark x1="68519" y1="13924" x2="68519" y2="13924"/>
                        <a14:backgroundMark x1="17708" y1="55937" x2="17708" y2="55937"/>
                        <a14:backgroundMark x1="28333" y1="37500" x2="28333" y2="37500"/>
                        <a14:backgroundMark x1="32500" y1="35625" x2="32500" y2="35625"/>
                        <a14:backgroundMark x1="31667" y1="25000" x2="31667" y2="25000"/>
                        <a14:backgroundMark x1="31667" y1="20938" x2="31667" y2="20938"/>
                        <a14:backgroundMark x1="80000" y1="25625" x2="80000" y2="25625"/>
                        <a14:backgroundMark x1="81250" y1="16875" x2="81250" y2="16875"/>
                        <a14:backgroundMark x1="83333" y1="25938" x2="83333" y2="25938"/>
                        <a14:backgroundMark x1="84792" y1="36250" x2="84792" y2="36250"/>
                        <a14:backgroundMark x1="30000" y1="45313" x2="30000" y2="45313"/>
                        <a14:backgroundMark x1="3750" y1="42813" x2="3750" y2="42813"/>
                        <a14:backgroundMark x1="17083" y1="40625" x2="17083" y2="40625"/>
                        <a14:backgroundMark x1="10208" y1="19688" x2="10208" y2="19688"/>
                        <a14:backgroundMark x1="84167" y1="35625" x2="84167" y2="35625"/>
                        <a14:backgroundMark x1="79375" y1="25000" x2="79375" y2="25000"/>
                        <a14:backgroundMark x1="36667" y1="20000" x2="36667" y2="20000"/>
                        <a14:backgroundMark x1="26250" y1="20000" x2="26250" y2="20000"/>
                        <a14:backgroundMark x1="14167" y1="21563" x2="14167" y2="21563"/>
                        <a14:backgroundMark x1="4375" y1="19375" x2="4375" y2="19375"/>
                        <a14:backgroundMark x1="6667" y1="37188" x2="6667" y2="37188"/>
                        <a14:backgroundMark x1="13958" y1="37188" x2="13958" y2="37188"/>
                        <a14:backgroundMark x1="29167" y1="34688" x2="29167" y2="34688"/>
                        <a14:backgroundMark x1="31250" y1="43750" x2="31250" y2="43750"/>
                        <a14:backgroundMark x1="25417" y1="44688" x2="25417" y2="44688"/>
                        <a14:backgroundMark x1="20833" y1="58125" x2="20833" y2="58125"/>
                        <a14:backgroundMark x1="9583" y1="58750" x2="9583" y2="58750"/>
                        <a14:backgroundMark x1="6042" y1="74375" x2="6042" y2="74375"/>
                        <a14:backgroundMark x1="10417" y1="65938" x2="10417" y2="65938"/>
                        <a14:backgroundMark x1="9375" y1="63438" x2="9375" y2="63438"/>
                        <a14:backgroundMark x1="17917" y1="64063" x2="17917" y2="64063"/>
                        <a14:backgroundMark x1="24583" y1="61875" x2="24583" y2="61875"/>
                        <a14:backgroundMark x1="23958" y1="51875" x2="23958" y2="51875"/>
                        <a14:backgroundMark x1="26458" y1="56250" x2="26458" y2="56250"/>
                        <a14:backgroundMark x1="45208" y1="41875" x2="45208" y2="41875"/>
                        <a14:backgroundMark x1="45000" y1="39375" x2="45000" y2="39375"/>
                        <a14:backgroundMark x1="49167" y1="43438" x2="49167" y2="43438"/>
                        <a14:backgroundMark x1="31250" y1="15000" x2="31250" y2="15000"/>
                        <a14:backgroundMark x1="13958" y1="94688" x2="13958" y2="94688"/>
                        <a14:backgroundMark x1="33333" y1="94688" x2="33333" y2="94688"/>
                        <a14:backgroundMark x1="34792" y1="95313" x2="34792" y2="95313"/>
                        <a14:backgroundMark x1="38958" y1="93750" x2="38958" y2="93750"/>
                        <a14:backgroundMark x1="32083" y1="93750" x2="32083" y2="93750"/>
                        <a14:backgroundMark x1="38125" y1="7500" x2="38125" y2="7500"/>
                        <a14:backgroundMark x1="35208" y1="33750" x2="35208" y2="33750"/>
                        <a14:backgroundMark x1="19907" y1="25949" x2="19907" y2="25949"/>
                        <a14:backgroundMark x1="67593" y1="1899" x2="67593" y2="1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2" y="7370351"/>
            <a:ext cx="904072" cy="57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Прямоугольник 48"/>
          <p:cNvSpPr/>
          <p:nvPr/>
        </p:nvSpPr>
        <p:spPr>
          <a:xfrm>
            <a:off x="922743" y="7895945"/>
            <a:ext cx="2358104" cy="424939"/>
          </a:xfrm>
          <a:prstGeom prst="rect">
            <a:avLst/>
          </a:prstGeom>
          <a:noFill/>
        </p:spPr>
        <p:txBody>
          <a:bodyPr wrap="square" lIns="22196" tIns="0" rIns="22196" bIns="22196" rtlCol="0" anchor="ctr">
            <a:noAutofit/>
          </a:bodyPr>
          <a:lstStyle/>
          <a:p>
            <a:pPr algn="ctr" defTabSz="753140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Годен 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с незначительными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ограничениями</a:t>
            </a:r>
            <a:endParaRPr lang="ru-RU" sz="11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764422" y="7886687"/>
            <a:ext cx="1115007" cy="424939"/>
          </a:xfrm>
          <a:prstGeom prst="rect">
            <a:avLst/>
          </a:prstGeom>
          <a:noFill/>
        </p:spPr>
        <p:txBody>
          <a:bodyPr wrap="square" lIns="22196" tIns="0" rIns="22196" bIns="22196" rtlCol="0" anchor="ctr">
            <a:noAutofit/>
          </a:bodyPr>
          <a:lstStyle/>
          <a:p>
            <a:pPr algn="ctr" defTabSz="753140"/>
            <a:r>
              <a:rPr lang="ru-RU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+ ограничено </a:t>
            </a:r>
          </a:p>
          <a:p>
            <a:pPr algn="ctr" defTabSz="753140"/>
            <a:r>
              <a:rPr lang="ru-RU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годен</a:t>
            </a:r>
          </a:p>
        </p:txBody>
      </p:sp>
      <p:grpSp>
        <p:nvGrpSpPr>
          <p:cNvPr id="51" name="Группа 50"/>
          <p:cNvGrpSpPr/>
          <p:nvPr/>
        </p:nvGrpSpPr>
        <p:grpSpPr>
          <a:xfrm>
            <a:off x="2811595" y="7294629"/>
            <a:ext cx="147195" cy="232518"/>
            <a:chOff x="599224" y="796608"/>
            <a:chExt cx="75928" cy="188449"/>
          </a:xfrm>
          <a:solidFill>
            <a:srgbClr val="FF0000"/>
          </a:solidFill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grpFill/>
            <a:ln w="19050" cap="flat" cmpd="sng" algn="ctr">
              <a:solidFill>
                <a:srgbClr val="FF0000"/>
              </a:solidFill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endParaRPr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grp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1458293" y="7309524"/>
            <a:ext cx="147195" cy="232518"/>
            <a:chOff x="599224" y="796608"/>
            <a:chExt cx="75928" cy="188449"/>
          </a:xfrm>
          <a:solidFill>
            <a:schemeClr val="accent6">
              <a:lumMod val="75000"/>
            </a:schemeClr>
          </a:solidFill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55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grpFill/>
            <a:ln w="1905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endParaRPr>
            </a:p>
          </p:txBody>
        </p:sp>
        <p:sp>
          <p:nvSpPr>
            <p:cNvPr id="56" name="Скругленный прямоугольник 55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grpFill/>
            <a:ln w="1905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336073" y="7383422"/>
            <a:ext cx="147195" cy="232518"/>
            <a:chOff x="599224" y="796608"/>
            <a:chExt cx="75928" cy="188449"/>
          </a:xfrm>
          <a:solidFill>
            <a:schemeClr val="accent6">
              <a:lumMod val="50000"/>
            </a:schemeClr>
          </a:solidFill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grpFill/>
            <a:ln w="19050" cap="flat" cmpd="sng" algn="ctr">
              <a:solidFill>
                <a:schemeClr val="accent6">
                  <a:lumMod val="50000"/>
                </a:schemeClr>
              </a:solidFill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endParaRPr>
            </a:p>
          </p:txBody>
        </p:sp>
        <p:sp>
          <p:nvSpPr>
            <p:cNvPr id="59" name="Скругленный прямоугольник 58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grpFill/>
            <a:ln w="19050" cap="flat" cmpd="sng" algn="ctr">
              <a:solidFill>
                <a:schemeClr val="accent6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ru-RU" sz="1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endParaRPr>
            </a:p>
          </p:txBody>
        </p:sp>
      </p:grpSp>
      <p:pic>
        <p:nvPicPr>
          <p:cNvPr id="60" name="Picture 2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590" y="1533212"/>
            <a:ext cx="439643" cy="65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46" b="97189" l="9441" r="97203">
                        <a14:foregroundMark x1="22378" y1="93195" x2="22378" y2="93195"/>
                        <a14:foregroundMark x1="88112" y1="97485" x2="88112" y2="97485"/>
                        <a14:foregroundMark x1="97552" y1="96154" x2="97552" y2="96154"/>
                        <a14:foregroundMark x1="12238" y1="96450" x2="12238" y2="96450"/>
                        <a14:foregroundMark x1="57692" y1="3846" x2="57692" y2="3846"/>
                        <a14:backgroundMark x1="46154" y1="65680" x2="46154" y2="65680"/>
                        <a14:backgroundMark x1="38811" y1="85207" x2="38811" y2="85207"/>
                        <a14:backgroundMark x1="36364" y1="84911" x2="36364" y2="84911"/>
                        <a14:backgroundMark x1="33566" y1="84911" x2="33566" y2="84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7569" y="1547391"/>
            <a:ext cx="272764" cy="64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7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804" y="1546689"/>
            <a:ext cx="383375" cy="6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13" descr="G:\08 СОТРУДНИКИ\ЕЛЕНА\002 ОКР\Доломит\Фото уран-6 и уран-14\Прозрачный фон\НПДУ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851222" y="1395320"/>
            <a:ext cx="625245" cy="833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5" name="Рисунок 36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1864" y="1690011"/>
            <a:ext cx="1145348" cy="76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914" y="3648435"/>
            <a:ext cx="817797" cy="57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10" descr="M:\обмен\обозначения\mqdefault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110286" flipH="1" flipV="1">
            <a:off x="1369641" y="3672286"/>
            <a:ext cx="643824" cy="52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Группа 68"/>
          <p:cNvGrpSpPr/>
          <p:nvPr/>
        </p:nvGrpSpPr>
        <p:grpSpPr>
          <a:xfrm>
            <a:off x="238476" y="-1662144"/>
            <a:ext cx="1618488" cy="1290643"/>
            <a:chOff x="3099816" y="2679192"/>
            <a:chExt cx="1618488" cy="1290643"/>
          </a:xfrm>
        </p:grpSpPr>
        <p:pic>
          <p:nvPicPr>
            <p:cNvPr id="70" name="Рисунок 69"/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6875" r="7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926" t="15339" r="21678" b="7357"/>
            <a:stretch/>
          </p:blipFill>
          <p:spPr>
            <a:xfrm>
              <a:off x="3099816" y="2679192"/>
              <a:ext cx="1618488" cy="115214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3694176" y="3692836"/>
              <a:ext cx="8595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Боец ДНР</a:t>
              </a:r>
              <a:endParaRPr lang="ru-RU" sz="1200" dirty="0"/>
            </a:p>
          </p:txBody>
        </p:sp>
      </p:grpSp>
      <p:pic>
        <p:nvPicPr>
          <p:cNvPr id="72" name="Picture 3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4455" y="3566817"/>
            <a:ext cx="788932" cy="48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11" descr="G:\08 СОТРУДНИКИ\ЕЛЕНА\002 ОКР\Доломит\Фото уран-6 и уран-14\Прозрачный фон\FG4A8599 копия.png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101795" y="3629598"/>
            <a:ext cx="443288" cy="61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5" name="Picture 1735" descr="61Т"/>
          <p:cNvPicPr>
            <a:picLocks noChangeAspect="1" noChangeArrowheads="1"/>
          </p:cNvPicPr>
          <p:nvPr/>
        </p:nvPicPr>
        <p:blipFill>
          <a:blip r:embed="rId2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2687" y="1303413"/>
            <a:ext cx="860777" cy="57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" name="Group 707"/>
          <p:cNvGrpSpPr>
            <a:grpSpLocks/>
          </p:cNvGrpSpPr>
          <p:nvPr/>
        </p:nvGrpSpPr>
        <p:grpSpPr bwMode="auto">
          <a:xfrm>
            <a:off x="654773" y="2798989"/>
            <a:ext cx="605305" cy="623914"/>
            <a:chOff x="2592" y="2160"/>
            <a:chExt cx="906" cy="1389"/>
          </a:xfrm>
        </p:grpSpPr>
        <p:pic>
          <p:nvPicPr>
            <p:cNvPr id="77" name="Picture 708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160"/>
              <a:ext cx="426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709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352"/>
              <a:ext cx="426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710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2352"/>
              <a:ext cx="426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711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592"/>
              <a:ext cx="426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" name="Picture 460" descr="caoc_psab"/>
          <p:cNvPicPr>
            <a:picLocks noChangeAspect="1" noChangeArrowheads="1"/>
          </p:cNvPicPr>
          <p:nvPr/>
        </p:nvPicPr>
        <p:blipFill>
          <a:blip r:embed="rId23" cstate="print">
            <a:lum bright="10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9" b="43094"/>
          <a:stretch>
            <a:fillRect/>
          </a:stretch>
        </p:blipFill>
        <p:spPr bwMode="auto">
          <a:xfrm>
            <a:off x="1530093" y="2851654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98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"/>
          <a:stretch/>
        </p:blipFill>
        <p:spPr>
          <a:xfrm>
            <a:off x="-369" y="200"/>
            <a:ext cx="11880000" cy="8280000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47" y="6395122"/>
            <a:ext cx="2058342" cy="773438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4" y="6753360"/>
            <a:ext cx="1057750" cy="136151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342" y="242046"/>
            <a:ext cx="1211334" cy="22705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13" y="5862480"/>
            <a:ext cx="1306118" cy="1294907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134" y="1430131"/>
            <a:ext cx="887242" cy="12087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9600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60000" y="0"/>
            <a:ext cx="39672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27203" y="0"/>
            <a:ext cx="39600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ru-RU" sz="14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4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6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300" dirty="0" smtClean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-16309" y="0"/>
            <a:ext cx="3960000" cy="82804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/>
          <p:cNvSpPr txBox="1"/>
          <p:nvPr/>
        </p:nvSpPr>
        <p:spPr>
          <a:xfrm>
            <a:off x="-51124" y="531755"/>
            <a:ext cx="3994815" cy="238774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4579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005CA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СОХРАНЕНИЕ МЕСТА РАБОТЫ</a:t>
            </a:r>
            <a:endParaRPr lang="ru-RU" sz="1400" b="1" kern="0" dirty="0">
              <a:solidFill>
                <a:srgbClr val="005CAA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75" descr="https://i.pinimg.com/originals/86/ec/e6/86ece6e0c94bed15cde929a1c1d731ba.jp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83295" r="73987" b="4526"/>
          <a:stretch>
            <a:fillRect/>
          </a:stretch>
        </p:blipFill>
        <p:spPr bwMode="auto">
          <a:xfrm>
            <a:off x="2975564" y="840207"/>
            <a:ext cx="814898" cy="66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Крест 84"/>
          <p:cNvSpPr/>
          <p:nvPr/>
        </p:nvSpPr>
        <p:spPr>
          <a:xfrm>
            <a:off x="3086652" y="5199646"/>
            <a:ext cx="424710" cy="417839"/>
          </a:xfrm>
          <a:prstGeom prst="plus">
            <a:avLst>
              <a:gd name="adj" fmla="val 3850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grpSp>
        <p:nvGrpSpPr>
          <p:cNvPr id="86" name="Группа 85"/>
          <p:cNvGrpSpPr/>
          <p:nvPr/>
        </p:nvGrpSpPr>
        <p:grpSpPr>
          <a:xfrm>
            <a:off x="2998705" y="1635420"/>
            <a:ext cx="725087" cy="748284"/>
            <a:chOff x="-1017411" y="599433"/>
            <a:chExt cx="387436" cy="450391"/>
          </a:xfrm>
        </p:grpSpPr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90" name="Рисунок 89"/>
          <p:cNvPicPr/>
          <p:nvPr/>
        </p:nvPicPr>
        <p:blipFill>
          <a:blip r:embed="rId12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24567" y="2988266"/>
            <a:ext cx="862137" cy="848059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grpSp>
        <p:nvGrpSpPr>
          <p:cNvPr id="91" name="Группа 90"/>
          <p:cNvGrpSpPr/>
          <p:nvPr/>
        </p:nvGrpSpPr>
        <p:grpSpPr>
          <a:xfrm>
            <a:off x="2958185" y="4293540"/>
            <a:ext cx="821004" cy="879117"/>
            <a:chOff x="-1017411" y="599433"/>
            <a:chExt cx="387436" cy="450391"/>
          </a:xfrm>
        </p:grpSpPr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95" name="Picture 28" descr="D:\Общая\Мустанг\фото Саше\raRVPIPUIII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r="32238"/>
          <a:stretch/>
        </p:blipFill>
        <p:spPr bwMode="auto">
          <a:xfrm>
            <a:off x="3034212" y="6305048"/>
            <a:ext cx="656239" cy="1555365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/>
          <p:cNvSpPr txBox="1"/>
          <p:nvPr/>
        </p:nvSpPr>
        <p:spPr>
          <a:xfrm>
            <a:off x="67474" y="950840"/>
            <a:ext cx="2840616" cy="549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lnSpc>
                <a:spcPct val="85000"/>
              </a:lnSpc>
              <a:defRPr/>
            </a:pP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СОХРАНЕНИЕ МЕСТА РАБОТЫ </a:t>
            </a: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/>
            </a:r>
            <a:br>
              <a:rPr lang="ru-RU" sz="1400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</a:b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(сохраняется выплата заработной платы гражданам)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-51124" y="1652163"/>
            <a:ext cx="3155266" cy="549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lnSpc>
                <a:spcPct val="85000"/>
              </a:lnSpc>
            </a:pP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КОМПЕНСАЦИЯ ПРЕДПРИЯТИЮ </a:t>
            </a:r>
            <a:endParaRPr lang="ru-RU" sz="1400" b="1" i="1" kern="0" dirty="0" smtClean="0">
              <a:ln w="3175">
                <a:noFill/>
                <a:prstDash val="solid"/>
              </a:ln>
              <a:solidFill>
                <a:srgbClr val="54823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  <a:p>
            <a:pPr algn="ctr" defTabSz="914400">
              <a:lnSpc>
                <a:spcPct val="85000"/>
              </a:lnSpc>
            </a:pPr>
            <a:r>
              <a:rPr lang="ru-RU" sz="1400" b="1" i="1" kern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расходов </a:t>
            </a: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на выплату среднего </a:t>
            </a:r>
            <a:endParaRPr lang="ru-RU" sz="1400" b="1" i="1" kern="0" dirty="0" smtClean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  <a:p>
            <a:pPr algn="ctr" defTabSz="914400">
              <a:lnSpc>
                <a:spcPct val="85000"/>
              </a:lnSpc>
            </a:pPr>
            <a:r>
              <a:rPr lang="ru-RU" sz="1400" b="1" i="1" kern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заработка </a:t>
            </a: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гражданам 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-382796" y="3105361"/>
            <a:ext cx="3741156" cy="7325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lnSpc>
                <a:spcPct val="85000"/>
              </a:lnSpc>
            </a:pP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ПОЛНОЕ МЕДИЦИНСКОЕ ОСВИДЕТЕЛЬСТВОВАНИЕ </a:t>
            </a: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/>
            </a:r>
            <a:br>
              <a:rPr lang="ru-RU" sz="1400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</a:b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с заключением </a:t>
            </a:r>
            <a:r>
              <a:rPr lang="ru-RU" sz="1400" b="1" i="1" kern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военно-</a:t>
            </a:r>
          </a:p>
          <a:p>
            <a:pPr algn="ctr" defTabSz="914400">
              <a:lnSpc>
                <a:spcPct val="85000"/>
              </a:lnSpc>
            </a:pPr>
            <a:r>
              <a:rPr lang="ru-RU" sz="1400" b="1" i="1" kern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врачебной </a:t>
            </a: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комиссии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-5995" y="2201545"/>
            <a:ext cx="3933534" cy="647324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/>
            <a:r>
              <a:rPr lang="ru-RU" sz="1400" b="1" kern="0" dirty="0"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venim MT" pitchFamily="2" charset="-79"/>
              </a:rPr>
              <a:t>МЕДИЦИНСКОЕ </a:t>
            </a:r>
            <a:r>
              <a:rPr lang="ru-RU" sz="1400" b="1" kern="0" dirty="0" smtClean="0"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venim MT" pitchFamily="2" charset="-79"/>
              </a:rPr>
              <a:t>ОБЕСПЕЧЕНИЕ</a:t>
            </a:r>
          </a:p>
          <a:p>
            <a:pPr algn="ctr"/>
            <a:r>
              <a:rPr lang="ru-RU" sz="1400" b="1" i="1" kern="0" dirty="0" smtClean="0">
                <a:solidFill>
                  <a:srgbClr val="005CAA"/>
                </a:solidFill>
                <a:latin typeface="Arial Narrow" panose="020B0606020202030204" pitchFamily="34" charset="0"/>
                <a:cs typeface="Levenim MT" pitchFamily="2" charset="-79"/>
              </a:rPr>
              <a:t>(в период исполнения</a:t>
            </a:r>
          </a:p>
          <a:p>
            <a:pPr algn="ctr"/>
            <a:r>
              <a:rPr lang="ru-RU" sz="1400" b="1" i="1" kern="0" dirty="0" smtClean="0">
                <a:solidFill>
                  <a:srgbClr val="005CAA"/>
                </a:solidFill>
                <a:latin typeface="Arial Narrow" panose="020B0606020202030204" pitchFamily="34" charset="0"/>
                <a:cs typeface="Levenim MT" pitchFamily="2" charset="-79"/>
              </a:rPr>
              <a:t>обязанностей военной службы)</a:t>
            </a:r>
            <a:endParaRPr lang="ru-RU" sz="1400" b="1" i="1" kern="0" dirty="0">
              <a:solidFill>
                <a:srgbClr val="005CAA"/>
              </a:solidFill>
              <a:latin typeface="Arial Narrow" panose="020B0606020202030204" pitchFamily="34" charset="0"/>
              <a:cs typeface="Levenim MT" pitchFamily="2" charset="-79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97878" y="4008396"/>
            <a:ext cx="2761394" cy="3662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lnSpc>
                <a:spcPct val="85000"/>
              </a:lnSpc>
            </a:pP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БЕСПЛАТНОЕ</a:t>
            </a: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оказание медицинской </a:t>
            </a:r>
            <a:r>
              <a:rPr lang="ru-RU" sz="1400" b="1" i="1" kern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помощи</a:t>
            </a:r>
            <a:endParaRPr lang="ru-RU" sz="1400" b="1" i="1" kern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9792" y="4553662"/>
            <a:ext cx="3004349" cy="549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lnSpc>
                <a:spcPct val="85000"/>
              </a:lnSpc>
            </a:pP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БЕСПЛАТНОЕ</a:t>
            </a: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обеспечение лекарственными </a:t>
            </a:r>
            <a:r>
              <a:rPr lang="ru-RU" sz="1400" b="1" i="1" kern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препаратами </a:t>
            </a: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для медицинского применения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20497" y="5199378"/>
            <a:ext cx="2812023" cy="549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lnSpc>
                <a:spcPct val="85000"/>
              </a:lnSpc>
            </a:pP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БЕСПЛАТНОЕ</a:t>
            </a: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обеспечение медицинскими </a:t>
            </a:r>
            <a:r>
              <a:rPr lang="ru-RU" sz="1400" b="1" i="1" kern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изделиями </a:t>
            </a: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по назначению врача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-16678" y="5734422"/>
            <a:ext cx="3960369" cy="376753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/>
            <a:r>
              <a:rPr lang="ru-RU" sz="1400" b="1" kern="0" dirty="0"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venim MT" pitchFamily="2" charset="-79"/>
              </a:rPr>
              <a:t>ВЕЩЕВОЕ ИМУЩЕСТВО и ВООРУЖЕНИЕ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0157" y="6091684"/>
            <a:ext cx="3054894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ВЕЩЕВОЕ ИМУЩЕСТВО </a:t>
            </a: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выдается резервистам </a:t>
            </a:r>
            <a:r>
              <a:rPr lang="ru-RU" sz="1400" b="1" i="1" kern="0" dirty="0" smtClea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во </a:t>
            </a: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временное пользование в день зачисления в списки воинской части (в качестве инвентарных предметов)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58968" y="7168560"/>
            <a:ext cx="3153947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54823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КОМПЛЕКТНОСТЬ ПОЛЕВОГО ОБМУНДИРОВАНИЯ </a:t>
            </a:r>
            <a:r>
              <a:rPr lang="ru-RU" sz="1400" b="1" i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при носке определяет командир части исходя из погодных условий и физической активности резервистов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76811" y="144000"/>
            <a:ext cx="3767922" cy="285718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4579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kern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ЛЬГОТЫ, СОЦИАЛЬНЫЕ </a:t>
            </a:r>
            <a:r>
              <a:rPr lang="ru-RU" sz="15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ГАРАНТИИ </a:t>
            </a:r>
            <a:endParaRPr lang="ru-RU" sz="1500" b="1" kern="0" dirty="0" smtClean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  <a:p>
            <a:pPr algn="ctr" defTabSz="4579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kern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И ОБЕСПЕЧЕНИЕ</a:t>
            </a:r>
            <a:endParaRPr lang="ru-RU" sz="1500" b="1" kern="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3959631" y="-23652"/>
            <a:ext cx="3960000" cy="82804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/>
          <p:cNvSpPr/>
          <p:nvPr/>
        </p:nvSpPr>
        <p:spPr>
          <a:xfrm>
            <a:off x="7925651" y="-32892"/>
            <a:ext cx="3960000" cy="82804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8222085" y="83528"/>
            <a:ext cx="3543103" cy="4385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ПЯТЬ ШАГОВ </a:t>
            </a:r>
          </a:p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 ПОСТУПЛЕНИЮ В </a:t>
            </a:r>
            <a:r>
              <a:rPr lang="ru-RU" sz="1500" b="1" dirty="0" smtClean="0"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РЕЗЕРВ</a:t>
            </a:r>
          </a:p>
          <a:p>
            <a:pPr algn="ctr">
              <a:lnSpc>
                <a:spcPct val="98000"/>
              </a:lnSpc>
            </a:pPr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 marL="273050" indent="-273050">
              <a:lnSpc>
                <a:spcPct val="98000"/>
              </a:lnSpc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>
                <a:ln w="50800"/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Подать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заявление в военный комиссариат по месту жительства (регистрации) о поступлении в резерв.</a:t>
            </a: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>
                <a:ln w="50800"/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Успешно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пройти тестирование на профессиональную пригодность, </a:t>
            </a:r>
            <a:b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 также медицинскую комиссию.</a:t>
            </a: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>
                <a:ln w="50800"/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справки в рамках проверочных мероприятий в ФСБ </a:t>
            </a:r>
            <a:b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МВД России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.</a:t>
            </a: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>
                <a:ln w="50800"/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в военном комиссариате предписание, прибыть в воинскую 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часть-формирователь.</a:t>
            </a:r>
            <a:endParaRPr lang="ru-RU" sz="14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 smtClean="0">
                <a:ln w="50800"/>
                <a:solidFill>
                  <a:srgbClr val="548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Сдать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нормативы по физической 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подготовке, пройти аттестационную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комиссию 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/>
            </a:r>
            <a:b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заключить контракт.</a:t>
            </a:r>
            <a:endParaRPr lang="ru-RU" sz="1300" i="1" dirty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108011" y="7117975"/>
            <a:ext cx="3771252" cy="1138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5000"/>
              </a:lnSpc>
            </a:pPr>
            <a:r>
              <a:rPr lang="ru-RU" sz="200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ПРЕБЫВАНИЕ В </a:t>
            </a:r>
            <a:r>
              <a:rPr lang="ru-RU" sz="200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РЕГИОНАЛЬНЫХ ПОДРАЗДЕЛЕНИЯХ</a:t>
            </a:r>
            <a:r>
              <a:rPr lang="ru-RU" sz="20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 – ВЫБОР </a:t>
            </a:r>
          </a:p>
          <a:p>
            <a:pPr algn="ctr"/>
            <a:r>
              <a:rPr lang="ru-RU" sz="20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ПАТРИОТА!</a:t>
            </a:r>
            <a:endParaRPr lang="ru-RU" sz="2000" spc="-10" dirty="0">
              <a:ln w="3175">
                <a:gradFill>
                  <a:gsLst>
                    <a:gs pos="0">
                      <a:srgbClr val="374F63">
                        <a:lumMod val="41000"/>
                        <a:lumOff val="59000"/>
                      </a:srgbClr>
                    </a:gs>
                    <a:gs pos="100000">
                      <a:srgbClr val="374F63">
                        <a:lumMod val="29000"/>
                      </a:srgbClr>
                    </a:gs>
                  </a:gsLst>
                  <a:lin ang="5400000" scaled="1"/>
                </a:gradFill>
              </a:ln>
              <a:gradFill flip="none" rotWithShape="1">
                <a:gsLst>
                  <a:gs pos="0">
                    <a:prstClr val="white">
                      <a:lumMod val="85000"/>
                    </a:prstClr>
                  </a:gs>
                  <a:gs pos="50000">
                    <a:prstClr val="white">
                      <a:lumMod val="9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Impact" panose="020B0806030902050204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166"/>
          <a:stretch/>
        </p:blipFill>
        <p:spPr>
          <a:xfrm flipH="1">
            <a:off x="7762108" y="4591913"/>
            <a:ext cx="4312988" cy="266689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1" name="Прямоугольник 110"/>
          <p:cNvSpPr/>
          <p:nvPr/>
        </p:nvSpPr>
        <p:spPr>
          <a:xfrm>
            <a:off x="3971348" y="4667862"/>
            <a:ext cx="3956221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57">
              <a:lnSpc>
                <a:spcPct val="85000"/>
              </a:lnSpc>
            </a:pPr>
            <a:r>
              <a:rPr lang="ru-RU" sz="1400" b="1" i="1" kern="0" dirty="0" smtClean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Единоразовая выплата за подписание</a:t>
            </a:r>
            <a:r>
              <a:rPr lang="en-US" sz="1400" b="1" i="1" kern="0" dirty="0" smtClean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400" b="1" i="1" kern="0" dirty="0" smtClean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нового контракта</a:t>
            </a:r>
            <a:r>
              <a:rPr lang="en-US" sz="1400" b="1" i="1" kern="0" dirty="0" smtClean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:</a:t>
            </a:r>
            <a:r>
              <a:rPr lang="ru-RU" sz="1400" b="1" i="1" kern="0" dirty="0" smtClean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 </a:t>
            </a:r>
          </a:p>
          <a:p>
            <a:pPr defTabSz="684857">
              <a:lnSpc>
                <a:spcPct val="85000"/>
              </a:lnSpc>
            </a:pPr>
            <a:r>
              <a:rPr lang="ru-RU" sz="1400" b="1" i="1" kern="0" spc="-20" dirty="0">
                <a:solidFill>
                  <a:srgbClr val="8E2204"/>
                </a:solidFill>
                <a:latin typeface="Arial Narrow" pitchFamily="34" charset="0"/>
                <a:cs typeface="Levenim MT" pitchFamily="2" charset="-79"/>
              </a:rPr>
              <a:t>на 5 лет </a:t>
            </a:r>
            <a:r>
              <a:rPr lang="ru-RU" sz="1400" b="1" i="1" kern="0" spc="-20" dirty="0" smtClean="0">
                <a:solidFill>
                  <a:srgbClr val="8E2204"/>
                </a:solidFill>
                <a:latin typeface="Arial Narrow" pitchFamily="34" charset="0"/>
                <a:cs typeface="Levenim MT" pitchFamily="2" charset="-79"/>
              </a:rPr>
              <a:t>– 1,5 месячный оклад</a:t>
            </a:r>
          </a:p>
          <a:p>
            <a:pPr defTabSz="684857">
              <a:lnSpc>
                <a:spcPct val="85000"/>
              </a:lnSpc>
            </a:pPr>
            <a:r>
              <a:rPr lang="ru-RU" sz="1400" b="1" i="1" kern="0" dirty="0">
                <a:solidFill>
                  <a:srgbClr val="8E2204"/>
                </a:solidFill>
                <a:latin typeface="Arial Narrow" pitchFamily="34" charset="0"/>
                <a:cs typeface="Levenim MT" pitchFamily="2" charset="-79"/>
              </a:rPr>
              <a:t>на 3 года</a:t>
            </a:r>
            <a:r>
              <a:rPr lang="ru-RU" sz="1400" b="1" i="1" kern="0" dirty="0" smtClean="0">
                <a:solidFill>
                  <a:srgbClr val="8E2204"/>
                </a:solidFill>
                <a:latin typeface="Arial Narrow" pitchFamily="34" charset="0"/>
                <a:cs typeface="Levenim MT" pitchFamily="2" charset="-79"/>
              </a:rPr>
              <a:t> – месячный оклад </a:t>
            </a:r>
            <a:endParaRPr lang="ru-RU" sz="1400" b="1" i="1" kern="0" dirty="0">
              <a:solidFill>
                <a:srgbClr val="8E2204"/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3950474" y="4115681"/>
            <a:ext cx="3720963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57">
              <a:lnSpc>
                <a:spcPct val="85000"/>
              </a:lnSpc>
            </a:pPr>
            <a:r>
              <a:rPr lang="ru-RU" sz="1400" b="1" i="1" kern="0" dirty="0" smtClean="0">
                <a:solidFill>
                  <a:srgbClr val="548235"/>
                </a:solidFill>
                <a:latin typeface="Arial Narrow" panose="020B0606020202030204" pitchFamily="34" charset="0"/>
                <a:cs typeface="Levenim MT" pitchFamily="2" charset="-79"/>
              </a:rPr>
              <a:t>Ежемесячный оклад за пребывание в резерве </a:t>
            </a:r>
            <a:endParaRPr lang="ru-RU" sz="1400" b="1" i="1" kern="0" dirty="0">
              <a:solidFill>
                <a:srgbClr val="548235"/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3966020" y="3529702"/>
            <a:ext cx="3829224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57">
              <a:lnSpc>
                <a:spcPct val="85000"/>
              </a:lnSpc>
            </a:pPr>
            <a:r>
              <a:rPr lang="ru-RU" sz="1400" b="1" i="1" kern="0" dirty="0" smtClean="0">
                <a:solidFill>
                  <a:srgbClr val="548235"/>
                </a:solidFill>
                <a:latin typeface="Arial Narrow" panose="020B0606020202030204" pitchFamily="34" charset="0"/>
                <a:cs typeface="Levenim MT" pitchFamily="2" charset="-79"/>
              </a:rPr>
              <a:t>Выплаты за участие в сборах и тренировочных занятиях</a:t>
            </a:r>
            <a:endParaRPr lang="ru-RU" sz="1400" b="1" i="1" kern="0" dirty="0">
              <a:solidFill>
                <a:srgbClr val="548235"/>
              </a:solidFill>
              <a:latin typeface="Arial Narrow" pitchFamily="34" charset="0"/>
              <a:cs typeface="Levenim MT" pitchFamily="2" charset="-79"/>
            </a:endParaRPr>
          </a:p>
        </p:txBody>
      </p:sp>
      <p:cxnSp>
        <p:nvCxnSpPr>
          <p:cNvPr id="114" name="Прямая соединительная линия 113"/>
          <p:cNvCxnSpPr/>
          <p:nvPr/>
        </p:nvCxnSpPr>
        <p:spPr>
          <a:xfrm flipH="1">
            <a:off x="3943691" y="3988289"/>
            <a:ext cx="3983508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Прямоугольник 114"/>
          <p:cNvSpPr/>
          <p:nvPr/>
        </p:nvSpPr>
        <p:spPr>
          <a:xfrm>
            <a:off x="3952848" y="2755760"/>
            <a:ext cx="3961180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57">
              <a:lnSpc>
                <a:spcPct val="85000"/>
              </a:lnSpc>
            </a:pPr>
            <a:r>
              <a:rPr lang="ru-RU" sz="1400" b="1" i="1" kern="0" dirty="0">
                <a:solidFill>
                  <a:srgbClr val="548235"/>
                </a:solidFill>
                <a:latin typeface="Arial Narrow" panose="020B0606020202030204" pitchFamily="34" charset="0"/>
                <a:cs typeface="Levenim MT" pitchFamily="2" charset="-79"/>
              </a:rPr>
              <a:t>Оплата проезда </a:t>
            </a:r>
            <a:r>
              <a:rPr lang="ru-RU" sz="1400" b="1" i="1" kern="0" dirty="0" smtClean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от военного комиссариата к </a:t>
            </a:r>
            <a:r>
              <a:rPr lang="ru-RU" sz="1400" b="1" i="1" kern="0" dirty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месту </a:t>
            </a:r>
            <a:r>
              <a:rPr lang="ru-RU" sz="1400" b="1" i="1" kern="0" dirty="0" smtClean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военных </a:t>
            </a:r>
            <a:r>
              <a:rPr lang="ru-RU" sz="1400" b="1" i="1" kern="0" dirty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сборов и обратно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4677084" y="795070"/>
            <a:ext cx="2285471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5659">
              <a:lnSpc>
                <a:spcPct val="80000"/>
              </a:lnSpc>
              <a:defRPr/>
            </a:pPr>
            <a:r>
              <a:rPr lang="ru-RU" sz="1400" b="1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1400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400" i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40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ru-RU" sz="1400" b="1" kern="0" dirty="0" smtClean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221</a:t>
            </a:r>
            <a:r>
              <a:rPr lang="ru-RU" sz="140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400" b="1" kern="0" dirty="0" err="1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140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.</a:t>
            </a:r>
          </a:p>
          <a:p>
            <a:pPr algn="ctr" defTabSz="805659">
              <a:lnSpc>
                <a:spcPct val="80000"/>
              </a:lnSpc>
              <a:defRPr/>
            </a:pP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4874 –</a:t>
            </a:r>
            <a:r>
              <a:rPr lang="en-US" sz="1400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6312 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в месяц</a:t>
            </a:r>
            <a:endParaRPr lang="ru-RU" sz="1400" i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4084744" y="1375882"/>
            <a:ext cx="2745089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5659">
              <a:lnSpc>
                <a:spcPct val="80000"/>
              </a:lnSpc>
              <a:defRPr/>
            </a:pPr>
            <a:r>
              <a:rPr lang="ru-RU" sz="1400" b="1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4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 Narrow" panose="020B0606020202030204" pitchFamily="34" charset="0"/>
                <a:cs typeface="Levenim MT" pitchFamily="2" charset="-79"/>
              </a:rPr>
              <a:t> </a:t>
            </a:r>
            <a:r>
              <a:rPr lang="ru-RU" sz="1400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400" b="1" kern="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Levenim MT" pitchFamily="2" charset="-79"/>
              </a:rPr>
              <a:t>до</a:t>
            </a:r>
            <a:r>
              <a:rPr lang="ru-RU" sz="1400" b="1" kern="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rial Narrow" panose="020B0606020202030204" pitchFamily="34" charset="0"/>
                <a:cs typeface="Levenim MT" pitchFamily="2" charset="-79"/>
              </a:rPr>
              <a:t> </a:t>
            </a:r>
            <a:r>
              <a:rPr lang="ru-RU" sz="1400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134</a:t>
            </a:r>
            <a:r>
              <a:rPr lang="ru-RU" sz="1400" b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400" b="1" kern="0" dirty="0" err="1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140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.</a:t>
            </a:r>
          </a:p>
          <a:p>
            <a:pPr algn="ctr" defTabSz="805659">
              <a:lnSpc>
                <a:spcPct val="80000"/>
              </a:lnSpc>
              <a:defRPr/>
            </a:pPr>
            <a:r>
              <a:rPr lang="en-US" sz="1400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116 </a:t>
            </a:r>
            <a:r>
              <a:rPr lang="en-US" sz="1400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3835 руб. 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в месяц</a:t>
            </a:r>
            <a:endParaRPr lang="ru-RU" sz="1400" i="1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3885958" y="1991259"/>
            <a:ext cx="2328220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5659">
              <a:lnSpc>
                <a:spcPct val="80000"/>
              </a:lnSpc>
            </a:pPr>
            <a:r>
              <a:rPr lang="ru-RU" sz="1400" b="1" i="1" kern="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с</a:t>
            </a:r>
            <a:r>
              <a:rPr lang="ru-RU" sz="1400" b="1" i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олдату </a:t>
            </a:r>
            <a:r>
              <a:rPr lang="ru-RU" sz="1400" i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40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ru-RU" sz="1400" b="1" kern="0" dirty="0" smtClean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115</a:t>
            </a:r>
            <a:r>
              <a:rPr lang="ru-RU" sz="140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400" b="1" kern="0" dirty="0" err="1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1400" b="1" kern="0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Levenim MT" pitchFamily="2" charset="-79"/>
              </a:rPr>
              <a:t>.</a:t>
            </a:r>
          </a:p>
          <a:p>
            <a:pPr algn="ctr" defTabSz="805659">
              <a:lnSpc>
                <a:spcPct val="80000"/>
              </a:lnSpc>
            </a:pP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2397 </a:t>
            </a:r>
            <a:r>
              <a:rPr lang="en-US" sz="1400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3276 </a:t>
            </a: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в 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месяц</a:t>
            </a:r>
            <a:endParaRPr lang="ru-RU" sz="1400" i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5221649" y="367932"/>
            <a:ext cx="1039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548235"/>
                </a:solidFill>
                <a:latin typeface="Arial Narrow" panose="020B0606020202030204" pitchFamily="34" charset="0"/>
                <a:ea typeface="Calibri"/>
                <a:cs typeface="Times New Roman" pitchFamily="18" charset="0"/>
              </a:rPr>
              <a:t>ЕЖЕГОДНО</a:t>
            </a:r>
            <a:endParaRPr lang="ru-RU" sz="1400" dirty="0">
              <a:solidFill>
                <a:srgbClr val="548235"/>
              </a:solidFill>
              <a:latin typeface="Arial Narrow" panose="020B0606020202030204" pitchFamily="34" charset="0"/>
            </a:endParaRPr>
          </a:p>
        </p:txBody>
      </p:sp>
      <p:pic>
        <p:nvPicPr>
          <p:cNvPr id="12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635" y="7603624"/>
            <a:ext cx="987760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941" y="7138861"/>
            <a:ext cx="987760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" name="Picture 4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726" y="6670869"/>
            <a:ext cx="884427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" name="Picture 5"/>
          <p:cNvPicPr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059" y="6214189"/>
            <a:ext cx="906377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" name="Прямоугольник 123"/>
          <p:cNvSpPr/>
          <p:nvPr/>
        </p:nvSpPr>
        <p:spPr>
          <a:xfrm>
            <a:off x="4371334" y="7986335"/>
            <a:ext cx="846707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4857">
              <a:lnSpc>
                <a:spcPct val="85000"/>
              </a:lnSpc>
            </a:pPr>
            <a:r>
              <a:rPr lang="ru-RU" sz="1400" b="1" i="1" kern="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Levenim MT" pitchFamily="2" charset="-79"/>
              </a:rPr>
              <a:t>рядовые</a:t>
            </a:r>
            <a:endParaRPr lang="ru-RU" sz="1400" b="1" i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5224593" y="7518877"/>
            <a:ext cx="976549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4857">
              <a:lnSpc>
                <a:spcPct val="85000"/>
              </a:lnSpc>
            </a:pPr>
            <a:r>
              <a:rPr lang="ru-RU" sz="1400" b="1" i="1" kern="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Levenim MT" pitchFamily="2" charset="-79"/>
              </a:rPr>
              <a:t>сержанты</a:t>
            </a:r>
            <a:endParaRPr lang="ru-RU" sz="1400" b="1" i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5953587" y="7038098"/>
            <a:ext cx="1107996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4857">
              <a:lnSpc>
                <a:spcPct val="85000"/>
              </a:lnSpc>
            </a:pPr>
            <a:r>
              <a:rPr lang="ru-RU" sz="1400" b="1" i="1" kern="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Levenim MT" pitchFamily="2" charset="-79"/>
              </a:rPr>
              <a:t>прапорщики</a:t>
            </a:r>
            <a:endParaRPr lang="ru-RU" sz="1400" b="1" i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6854621" y="6578951"/>
            <a:ext cx="885179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4857">
              <a:lnSpc>
                <a:spcPct val="85000"/>
              </a:lnSpc>
            </a:pPr>
            <a:r>
              <a:rPr lang="ru-RU" sz="1400" b="1" i="1" kern="0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Levenim MT" pitchFamily="2" charset="-79"/>
              </a:rPr>
              <a:t>офицеры</a:t>
            </a:r>
            <a:endParaRPr lang="ru-RU" sz="1400" b="1" i="1" kern="0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460691" y="102254"/>
            <a:ext cx="2699766" cy="288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/>
            <a:r>
              <a:rPr lang="ru-RU" sz="1400" b="1" kern="0" dirty="0"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venim MT" pitchFamily="2" charset="-79"/>
              </a:rPr>
              <a:t>ФИНАНСОВОЕ  ОБЕСПЕЧЕНИЕ</a:t>
            </a:r>
          </a:p>
        </p:txBody>
      </p:sp>
      <p:cxnSp>
        <p:nvCxnSpPr>
          <p:cNvPr id="129" name="Прямая соединительная линия 128"/>
          <p:cNvCxnSpPr/>
          <p:nvPr/>
        </p:nvCxnSpPr>
        <p:spPr>
          <a:xfrm flipH="1">
            <a:off x="3970668" y="3356436"/>
            <a:ext cx="3967568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/>
          <p:nvPr/>
        </p:nvCxnSpPr>
        <p:spPr>
          <a:xfrm flipH="1">
            <a:off x="3945988" y="4518638"/>
            <a:ext cx="3981884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/>
          <p:nvPr/>
        </p:nvCxnSpPr>
        <p:spPr>
          <a:xfrm flipH="1">
            <a:off x="3973029" y="5526420"/>
            <a:ext cx="3940999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 flipH="1">
            <a:off x="3943692" y="2598639"/>
            <a:ext cx="3983508" cy="17963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4580413" y="5551388"/>
            <a:ext cx="2699766" cy="288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/>
            <a:r>
              <a:rPr lang="ru-RU" sz="1400" b="1" kern="0" dirty="0">
                <a:solidFill>
                  <a:srgbClr val="005C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Levenim MT" pitchFamily="2" charset="-79"/>
              </a:rPr>
              <a:t>ПРИСВОЕНИЕ ВОИНСКИХ ЗВАНИЙ</a:t>
            </a:r>
          </a:p>
        </p:txBody>
      </p:sp>
      <p:sp>
        <p:nvSpPr>
          <p:cNvPr id="134" name="Прямоугольник 133"/>
          <p:cNvSpPr/>
          <p:nvPr/>
        </p:nvSpPr>
        <p:spPr>
          <a:xfrm>
            <a:off x="3925696" y="5928021"/>
            <a:ext cx="2760560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857">
              <a:lnSpc>
                <a:spcPct val="85000"/>
              </a:lnSpc>
            </a:pPr>
            <a:r>
              <a:rPr lang="ru-RU" sz="1400" b="1" kern="0" dirty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В </a:t>
            </a:r>
            <a:r>
              <a:rPr lang="ru-RU" sz="1400" b="1" i="1" kern="0" dirty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установленные сроки, в соответствии с воинской должностью </a:t>
            </a:r>
            <a:r>
              <a:rPr lang="ru-RU" sz="1400" b="1" i="1" kern="0" dirty="0" smtClean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по </a:t>
            </a:r>
            <a:r>
              <a:rPr lang="ru-RU" sz="1400" b="1" i="1" kern="0" dirty="0">
                <a:solidFill>
                  <a:srgbClr val="548235"/>
                </a:solidFill>
                <a:latin typeface="Arial Narrow" pitchFamily="34" charset="0"/>
                <a:cs typeface="Levenim MT" pitchFamily="2" charset="-79"/>
              </a:rPr>
              <a:t>предназначению</a:t>
            </a:r>
          </a:p>
        </p:txBody>
      </p:sp>
      <p:sp>
        <p:nvSpPr>
          <p:cNvPr id="135" name="Полилиния 134"/>
          <p:cNvSpPr/>
          <p:nvPr/>
        </p:nvSpPr>
        <p:spPr>
          <a:xfrm>
            <a:off x="5908726" y="6916293"/>
            <a:ext cx="1869399" cy="1127695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77000">
                <a:schemeClr val="accent2">
                  <a:lumMod val="20000"/>
                  <a:lumOff val="80000"/>
                </a:schemeClr>
              </a:gs>
              <a:gs pos="96000">
                <a:srgbClr val="FF0000">
                  <a:alpha val="47000"/>
                </a:srgbClr>
              </a:gs>
            </a:gsLst>
            <a:lin ang="0" scaled="1"/>
          </a:gradFill>
          <a:ln w="1587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46" tIns="34273" rIns="68546" bIns="34273" anchor="ctr"/>
          <a:lstStyle/>
          <a:p>
            <a:pPr marL="0" marR="0" lvl="0" indent="0" algn="ctr" defTabSz="685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136" name="Полилиния 135"/>
          <p:cNvSpPr/>
          <p:nvPr/>
        </p:nvSpPr>
        <p:spPr>
          <a:xfrm rot="19945880">
            <a:off x="5918345" y="1204964"/>
            <a:ext cx="1864576" cy="809953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77000">
                <a:schemeClr val="accent2">
                  <a:lumMod val="20000"/>
                  <a:lumOff val="80000"/>
                </a:schemeClr>
              </a:gs>
              <a:gs pos="96000">
                <a:srgbClr val="FF0000">
                  <a:alpha val="47000"/>
                </a:srgbClr>
              </a:gs>
            </a:gsLst>
            <a:lin ang="0" scaled="1"/>
          </a:gradFill>
          <a:ln w="1587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46" tIns="34273" rIns="68546" bIns="34273" anchor="ctr"/>
          <a:lstStyle/>
          <a:p>
            <a:pPr marL="0" marR="0" lvl="0" indent="0" algn="ctr" defTabSz="685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5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982</TotalTime>
  <Words>351</Words>
  <Application>Microsoft Office PowerPoint</Application>
  <PresentationFormat>Произвольный</PresentationFormat>
  <Paragraphs>110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17" baseType="lpstr">
      <vt:lpstr>Arial</vt:lpstr>
      <vt:lpstr>Arial Narrow</vt:lpstr>
      <vt:lpstr>Bookman Old Style</vt:lpstr>
      <vt:lpstr>Calibri</vt:lpstr>
      <vt:lpstr>Calibri Light</vt:lpstr>
      <vt:lpstr>Courier New</vt:lpstr>
      <vt:lpstr>Impact</vt:lpstr>
      <vt:lpstr>Levenim MT</vt:lpstr>
      <vt:lpstr>MyriadPro-Bold</vt:lpstr>
      <vt:lpstr>MyriadPro-Regular</vt:lpstr>
      <vt:lpstr>Palatino Linotype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Мариничев Александр Николаевич</dc:creator>
  <cp:lastModifiedBy>Панченко Александр Викторович</cp:lastModifiedBy>
  <cp:revision>87</cp:revision>
  <cp:lastPrinted>2023-09-25T09:35:29Z</cp:lastPrinted>
  <dcterms:created xsi:type="dcterms:W3CDTF">2021-07-14T05:01:48Z</dcterms:created>
  <dcterms:modified xsi:type="dcterms:W3CDTF">2024-01-26T06:34:48Z</dcterms:modified>
</cp:coreProperties>
</file>