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notesSlides/notesSlide2.xml" ContentType="application/vnd.openxmlformats-officedocument.presentationml.notesSlide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chart55.xml" ContentType="application/vnd.openxmlformats-officedocument.drawingml.chart+xml"/>
  <Override PartName="/ppt/charts/chart56.xml" ContentType="application/vnd.openxmlformats-officedocument.drawingml.chart+xml"/>
  <Override PartName="/ppt/charts/chart57.xml" ContentType="application/vnd.openxmlformats-officedocument.drawingml.chart+xml"/>
  <Override PartName="/ppt/charts/chart58.xml" ContentType="application/vnd.openxmlformats-officedocument.drawingml.chart+xml"/>
  <Override PartName="/ppt/charts/chart59.xml" ContentType="application/vnd.openxmlformats-officedocument.drawingml.chart+xml"/>
  <Override PartName="/ppt/charts/chart60.xml" ContentType="application/vnd.openxmlformats-officedocument.drawingml.chart+xml"/>
  <Override PartName="/ppt/charts/chart61.xml" ContentType="application/vnd.openxmlformats-officedocument.drawingml.chart+xml"/>
  <Override PartName="/ppt/charts/chart62.xml" ContentType="application/vnd.openxmlformats-officedocument.drawingml.chart+xml"/>
  <Override PartName="/ppt/charts/chart63.xml" ContentType="application/vnd.openxmlformats-officedocument.drawingml.chart+xml"/>
  <Override PartName="/ppt/charts/chart64.xml" ContentType="application/vnd.openxmlformats-officedocument.drawingml.chart+xml"/>
  <Override PartName="/ppt/charts/chart65.xml" ContentType="application/vnd.openxmlformats-officedocument.drawingml.chart+xml"/>
  <Override PartName="/ppt/charts/chart66.xml" ContentType="application/vnd.openxmlformats-officedocument.drawingml.chart+xml"/>
  <Override PartName="/ppt/charts/chart67.xml" ContentType="application/vnd.openxmlformats-officedocument.drawingml.chart+xml"/>
  <Override PartName="/ppt/charts/chart68.xml" ContentType="application/vnd.openxmlformats-officedocument.drawingml.chart+xml"/>
  <Override PartName="/ppt/charts/chart69.xml" ContentType="application/vnd.openxmlformats-officedocument.drawingml.chart+xml"/>
  <Override PartName="/ppt/charts/chart70.xml" ContentType="application/vnd.openxmlformats-officedocument.drawingml.chart+xml"/>
  <Override PartName="/ppt/charts/chart71.xml" ContentType="application/vnd.openxmlformats-officedocument.drawingml.chart+xml"/>
  <Override PartName="/ppt/charts/chart72.xml" ContentType="application/vnd.openxmlformats-officedocument.drawingml.chart+xml"/>
  <Override PartName="/ppt/charts/chart73.xml" ContentType="application/vnd.openxmlformats-officedocument.drawingml.chart+xml"/>
  <Override PartName="/ppt/charts/chart74.xml" ContentType="application/vnd.openxmlformats-officedocument.drawingml.chart+xml"/>
  <Override PartName="/ppt/charts/chart75.xml" ContentType="application/vnd.openxmlformats-officedocument.drawingml.chart+xml"/>
  <Override PartName="/ppt/charts/chart76.xml" ContentType="application/vnd.openxmlformats-officedocument.drawingml.chart+xml"/>
  <Override PartName="/ppt/charts/chart77.xml" ContentType="application/vnd.openxmlformats-officedocument.drawingml.chart+xml"/>
  <Override PartName="/ppt/charts/chart78.xml" ContentType="application/vnd.openxmlformats-officedocument.drawingml.chart+xml"/>
  <Override PartName="/ppt/charts/chart79.xml" ContentType="application/vnd.openxmlformats-officedocument.drawingml.chart+xml"/>
  <Override PartName="/ppt/charts/chart80.xml" ContentType="application/vnd.openxmlformats-officedocument.drawingml.chart+xml"/>
  <Override PartName="/ppt/charts/chart81.xml" ContentType="application/vnd.openxmlformats-officedocument.drawingml.chart+xml"/>
  <Override PartName="/ppt/charts/chart82.xml" ContentType="application/vnd.openxmlformats-officedocument.drawingml.chart+xml"/>
  <Override PartName="/ppt/charts/chart83.xml" ContentType="application/vnd.openxmlformats-officedocument.drawingml.chart+xml"/>
  <Override PartName="/ppt/charts/chart8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7"/>
  </p:notesMasterIdLst>
  <p:sldIdLst>
    <p:sldId id="256" r:id="rId2"/>
    <p:sldId id="267" r:id="rId3"/>
    <p:sldId id="268" r:id="rId4"/>
    <p:sldId id="269" r:id="rId5"/>
    <p:sldId id="266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38" autoAdjust="0"/>
    <p:restoredTop sz="81946" autoAdjust="0"/>
  </p:normalViewPr>
  <p:slideViewPr>
    <p:cSldViewPr>
      <p:cViewPr varScale="1">
        <p:scale>
          <a:sx n="75" d="100"/>
          <a:sy n="75" d="100"/>
        </p:scale>
        <p:origin x="-118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52;&#1054;&#1048;%20&#1044;&#1054;&#1050;&#1059;&#1052;&#1045;&#1053;&#1058;&#1067;\&#1041;&#1070;&#1044;&#1046;&#1045;&#1058;&#1053;&#1067;&#1045;%20&#1044;&#1040;&#1053;&#1053;&#1067;&#1045;%20&#1053;&#1040;%20&#1057;&#1040;&#1049;&#1058;%20&#1043;&#1054;\&#1089;&#1088;&#1072;&#1074;&#1085;&#1080;%20&#1073;&#1102;&#1076;&#1078;&#1077;&#1090;&#1099;%202019&#1075;&#1086;&#1076;.xls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1089;&#1088;&#1072;&#1074;&#1085;&#1080;%20&#1073;&#1102;&#1076;&#1078;&#1077;&#1090;&#1099;%202020&#1075;&#1086;&#1076;.xls" TargetMode="External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6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52;&#1054;&#1048;%20&#1044;&#1054;&#1050;&#1059;&#1052;&#1045;&#1053;&#1058;&#1067;\&#1041;&#1070;&#1044;&#1046;&#1045;&#1058;&#1053;&#1067;&#1045;%20&#1044;&#1040;&#1053;&#1053;&#1067;&#1045;%20&#1053;&#1040;%20&#1057;&#1040;&#1049;&#1058;%20&#1043;&#1054;\&#1089;&#1088;&#1072;&#1074;&#1085;&#1080;%20&#1073;&#1102;&#1076;&#1078;&#1077;&#1090;&#1099;%202019&#1075;&#1086;&#1076;.xls" TargetMode="External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8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9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0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1089;&#1088;&#1072;&#1074;&#1085;&#1080;%20&#1073;&#1102;&#1076;&#1078;&#1077;&#1090;&#1099;%202020&#1075;&#1086;&#1076;.xls" TargetMode="External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1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2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3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4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5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6.xlsx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7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8.xlsx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9.xlsx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0.xlsx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1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2.xlsx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52;&#1054;&#1048;%20&#1044;&#1054;&#1050;&#1059;&#1052;&#1045;&#1053;&#1058;&#1067;\&#1041;&#1070;&#1044;&#1046;&#1045;&#1058;&#1053;&#1067;&#1045;%20&#1044;&#1040;&#1053;&#1053;&#1067;&#1045;%20&#1053;&#1040;%20&#1057;&#1040;&#1049;&#1058;%20&#1043;&#1054;\&#1089;&#1088;&#1072;&#1074;&#1085;&#1080;%20&#1073;&#1102;&#1076;&#1078;&#1077;&#1090;&#1099;%202019&#1075;&#1086;&#1076;.xls" TargetMode="External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3.xlsx"/></Relationships>
</file>

<file path=ppt/charts/_rels/chart6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4.xlsx"/></Relationships>
</file>

<file path=ppt/charts/_rels/chart6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5.xlsx"/></Relationships>
</file>

<file path=ppt/charts/_rels/chart6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70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7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72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1089;&#1088;&#1072;&#1074;&#1085;&#1080;%20&#1073;&#1102;&#1076;&#1078;&#1077;&#1090;&#1099;%202020&#1075;&#1086;&#1076;.xls" TargetMode="External"/></Relationships>
</file>

<file path=ppt/charts/_rels/chart7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7.xlsx"/></Relationships>
</file>

<file path=ppt/charts/_rels/chart7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8.xlsx"/></Relationships>
</file>

<file path=ppt/charts/_rels/chart7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9.xlsx"/></Relationships>
</file>

<file path=ppt/charts/_rels/chart7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0.xlsx"/></Relationships>
</file>

<file path=ppt/charts/_rels/chart7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1.xlsx"/></Relationships>
</file>

<file path=ppt/charts/_rels/chart7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2.xlsx"/></Relationships>
</file>

<file path=ppt/charts/_rels/chart7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3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8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4.xlsx"/></Relationships>
</file>

<file path=ppt/charts/_rels/chart8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5.xlsx"/></Relationships>
</file>

<file path=ppt/charts/_rels/chart8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6.xlsx"/></Relationships>
</file>

<file path=ppt/charts/_rels/chart8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7.xlsx"/></Relationships>
</file>

<file path=ppt/charts/_rels/chart8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1089;&#1088;&#1072;&#1074;&#1085;&#1080;%20&#1073;&#1102;&#1076;&#1078;&#1077;&#1090;&#1099;%202020&#1075;&#1086;&#1076;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97"/>
          <c:y val="2.4935689009023222E-3"/>
          <c:w val="0.66914628857083014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9755520"/>
        <c:axId val="80068608"/>
        <c:axId val="0"/>
      </c:bar3DChart>
      <c:catAx>
        <c:axId val="797555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0068608"/>
        <c:crosses val="autoZero"/>
        <c:auto val="1"/>
        <c:lblAlgn val="ctr"/>
        <c:lblOffset val="100"/>
        <c:noMultiLvlLbl val="0"/>
      </c:catAx>
      <c:valAx>
        <c:axId val="800686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97555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36"/>
          <c:y val="2.4935689009023183E-3"/>
          <c:w val="0.66914628857082903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5200768"/>
        <c:axId val="95202304"/>
        <c:axId val="0"/>
      </c:bar3DChart>
      <c:catAx>
        <c:axId val="952007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95202304"/>
        <c:crosses val="autoZero"/>
        <c:auto val="1"/>
        <c:lblAlgn val="ctr"/>
        <c:lblOffset val="100"/>
        <c:noMultiLvlLbl val="0"/>
      </c:catAx>
      <c:valAx>
        <c:axId val="952023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52007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5525634253"/>
          <c:y val="2.4936723255542391E-3"/>
          <c:w val="0.66914628857082925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5582464"/>
        <c:axId val="95584256"/>
        <c:axId val="0"/>
      </c:bar3DChart>
      <c:catAx>
        <c:axId val="955824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95584256"/>
        <c:crosses val="autoZero"/>
        <c:auto val="1"/>
        <c:lblAlgn val="ctr"/>
        <c:lblOffset val="100"/>
        <c:noMultiLvlLbl val="0"/>
      </c:catAx>
      <c:valAx>
        <c:axId val="955842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55824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7148890886083874"/>
          <c:y val="0.25026312009506274"/>
          <c:w val="9.2168104199922163E-2"/>
          <c:h val="0.12799780624436874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64"/>
          <c:y val="2.4935689009023205E-3"/>
          <c:w val="0.66914628857082958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5595520"/>
        <c:axId val="95568640"/>
        <c:axId val="0"/>
      </c:bar3DChart>
      <c:catAx>
        <c:axId val="955955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95568640"/>
        <c:crosses val="autoZero"/>
        <c:auto val="1"/>
        <c:lblAlgn val="ctr"/>
        <c:lblOffset val="100"/>
        <c:noMultiLvlLbl val="0"/>
      </c:catAx>
      <c:valAx>
        <c:axId val="955686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55955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86"/>
          <c:y val="2.4935689009023213E-3"/>
          <c:w val="0.66914628857082992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0171776"/>
        <c:axId val="100173312"/>
        <c:axId val="0"/>
      </c:bar3DChart>
      <c:catAx>
        <c:axId val="1001717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0173312"/>
        <c:crosses val="autoZero"/>
        <c:auto val="1"/>
        <c:lblAlgn val="ctr"/>
        <c:lblOffset val="100"/>
        <c:noMultiLvlLbl val="0"/>
      </c:catAx>
      <c:valAx>
        <c:axId val="1001733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01717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97"/>
          <c:y val="2.4935689009023222E-3"/>
          <c:w val="0.66914628857083014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0520704"/>
        <c:axId val="100522240"/>
        <c:axId val="0"/>
      </c:bar3DChart>
      <c:catAx>
        <c:axId val="1005207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0522240"/>
        <c:crosses val="autoZero"/>
        <c:auto val="1"/>
        <c:lblAlgn val="ctr"/>
        <c:lblOffset val="100"/>
        <c:noMultiLvlLbl val="0"/>
      </c:catAx>
      <c:valAx>
        <c:axId val="1005222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05207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14"/>
          <c:y val="2.4935689009023231E-3"/>
          <c:w val="0.66914628857083036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0083200"/>
        <c:axId val="100084736"/>
        <c:axId val="0"/>
      </c:bar3DChart>
      <c:catAx>
        <c:axId val="1000832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0084736"/>
        <c:crosses val="autoZero"/>
        <c:auto val="1"/>
        <c:lblAlgn val="ctr"/>
        <c:lblOffset val="100"/>
        <c:noMultiLvlLbl val="0"/>
      </c:catAx>
      <c:valAx>
        <c:axId val="1000847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00832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36"/>
          <c:y val="2.4935689009023239E-3"/>
          <c:w val="0.66914628857083081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9672704"/>
        <c:axId val="109674496"/>
        <c:axId val="0"/>
      </c:bar3DChart>
      <c:catAx>
        <c:axId val="1096727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9674496"/>
        <c:crosses val="autoZero"/>
        <c:auto val="1"/>
        <c:lblAlgn val="ctr"/>
        <c:lblOffset val="100"/>
        <c:noMultiLvlLbl val="0"/>
      </c:catAx>
      <c:valAx>
        <c:axId val="1096744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96727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47"/>
          <c:y val="2.4935689009023248E-3"/>
          <c:w val="0.66914628857083103"/>
          <c:h val="0.9975063447647556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9693952"/>
        <c:axId val="109585152"/>
        <c:axId val="0"/>
      </c:bar3DChart>
      <c:catAx>
        <c:axId val="1096939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9585152"/>
        <c:crosses val="autoZero"/>
        <c:auto val="1"/>
        <c:lblAlgn val="ctr"/>
        <c:lblOffset val="100"/>
        <c:noMultiLvlLbl val="0"/>
      </c:catAx>
      <c:valAx>
        <c:axId val="1095851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96939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944578057449933"/>
          <c:y val="0"/>
          <c:w val="0.66914628857082836"/>
          <c:h val="0.9975064310990976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0383104"/>
        <c:axId val="110384640"/>
        <c:axId val="0"/>
      </c:bar3DChart>
      <c:catAx>
        <c:axId val="1103831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10384640"/>
        <c:crosses val="autoZero"/>
        <c:auto val="1"/>
        <c:lblAlgn val="ctr"/>
        <c:lblOffset val="100"/>
        <c:noMultiLvlLbl val="0"/>
      </c:catAx>
      <c:valAx>
        <c:axId val="1103846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03831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14"/>
          <c:y val="2.4935689009023165E-3"/>
          <c:w val="0.66914628857082881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0801664"/>
        <c:axId val="110803200"/>
        <c:axId val="0"/>
      </c:bar3DChart>
      <c:catAx>
        <c:axId val="1108016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10803200"/>
        <c:crosses val="autoZero"/>
        <c:auto val="1"/>
        <c:lblAlgn val="ctr"/>
        <c:lblOffset val="100"/>
        <c:noMultiLvlLbl val="0"/>
      </c:catAx>
      <c:valAx>
        <c:axId val="1108032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08016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14"/>
          <c:y val="2.4935689009023231E-3"/>
          <c:w val="0.66914628857083036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0813056"/>
        <c:axId val="80818944"/>
        <c:axId val="0"/>
      </c:bar3DChart>
      <c:catAx>
        <c:axId val="808130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0818944"/>
        <c:crosses val="autoZero"/>
        <c:auto val="1"/>
        <c:lblAlgn val="ctr"/>
        <c:lblOffset val="100"/>
        <c:noMultiLvlLbl val="0"/>
      </c:catAx>
      <c:valAx>
        <c:axId val="808189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08130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0010566861"/>
          <c:y val="2.4936931427260913E-3"/>
          <c:w val="0.66914628857082903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0718976"/>
        <c:axId val="110720512"/>
        <c:axId val="0"/>
      </c:bar3DChart>
      <c:catAx>
        <c:axId val="1107189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10720512"/>
        <c:crosses val="autoZero"/>
        <c:auto val="1"/>
        <c:lblAlgn val="ctr"/>
        <c:lblOffset val="100"/>
        <c:noMultiLvlLbl val="0"/>
      </c:catAx>
      <c:valAx>
        <c:axId val="1107205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07189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186"/>
          <c:y val="2.4935689009023126E-3"/>
          <c:w val="0.66914628857082925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09583488"/>
        <c:axId val="209945728"/>
        <c:axId val="0"/>
      </c:bar3DChart>
      <c:catAx>
        <c:axId val="2095834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209945728"/>
        <c:crosses val="autoZero"/>
        <c:auto val="1"/>
        <c:lblAlgn val="ctr"/>
        <c:lblOffset val="100"/>
        <c:noMultiLvlLbl val="0"/>
      </c:catAx>
      <c:valAx>
        <c:axId val="2099457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95834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186"/>
          <c:y val="2.4935689009023126E-3"/>
          <c:w val="0.66914628857082925"/>
          <c:h val="0.99750643109909753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'доходы на 01.05.21'!$B$3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6.8143100511073263E-3"/>
                  <c:y val="-6.6193853427895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7.24980299448390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8143100511073263E-3"/>
                  <c:y val="-7.88022064617809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7.24980299448390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5428733674048923E-3"/>
                  <c:y val="-6.6193853427895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'доходы на 01.05.21'!$A$4:$A$7</c:f>
              <c:strCache>
                <c:ptCount val="4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МО город Алапаевск</c:v>
                </c:pt>
              </c:strCache>
            </c:strRef>
          </c:cat>
          <c:val>
            <c:numRef>
              <c:f>'доходы на 01.05.21'!$B$4:$B$7</c:f>
              <c:numCache>
                <c:formatCode>General</c:formatCode>
                <c:ptCount val="4"/>
                <c:pt idx="0">
                  <c:v>800</c:v>
                </c:pt>
                <c:pt idx="1">
                  <c:v>1834</c:v>
                </c:pt>
                <c:pt idx="2">
                  <c:v>1418</c:v>
                </c:pt>
                <c:pt idx="3">
                  <c:v>1712</c:v>
                </c:pt>
              </c:numCache>
            </c:numRef>
          </c:val>
        </c:ser>
        <c:ser>
          <c:idx val="1"/>
          <c:order val="1"/>
          <c:tx>
            <c:strRef>
              <c:f>'доходы на 01.05.21'!$C$3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4261805434456992E-2"/>
                  <c:y val="-7.10207677940966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720139326706828E-2"/>
                  <c:y val="-6.6193853427895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5014241192593691E-2"/>
                  <c:y val="-8.82584712371947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5428733674048923E-3"/>
                  <c:y val="-7.56501182033097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7.24980299448390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'доходы на 01.05.21'!$A$4:$A$7</c:f>
              <c:strCache>
                <c:ptCount val="4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МО город Алапаевск</c:v>
                </c:pt>
              </c:strCache>
            </c:strRef>
          </c:cat>
          <c:val>
            <c:numRef>
              <c:f>'доходы на 01.05.21'!$C$4:$C$7</c:f>
              <c:numCache>
                <c:formatCode>General</c:formatCode>
                <c:ptCount val="4"/>
                <c:pt idx="0">
                  <c:v>190</c:v>
                </c:pt>
                <c:pt idx="1">
                  <c:v>452</c:v>
                </c:pt>
                <c:pt idx="2">
                  <c:v>507</c:v>
                </c:pt>
                <c:pt idx="3">
                  <c:v>597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2410240"/>
        <c:axId val="32888704"/>
        <c:axId val="0"/>
      </c:bar3DChart>
      <c:catAx>
        <c:axId val="324102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32888704"/>
        <c:crosses val="autoZero"/>
        <c:auto val="1"/>
        <c:lblAlgn val="ctr"/>
        <c:lblOffset val="100"/>
        <c:noMultiLvlLbl val="0"/>
      </c:catAx>
      <c:valAx>
        <c:axId val="328887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24102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view3D>
      <c:rotX val="0"/>
      <c:rotY val="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3006"/>
          <c:h val="0.91444043452902135"/>
        </c:manualLayout>
      </c:layout>
      <c:bar3DChart>
        <c:barDir val="bar"/>
        <c:grouping val="stacked"/>
        <c:varyColors val="1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1541632"/>
        <c:axId val="111420544"/>
        <c:axId val="0"/>
      </c:bar3DChart>
      <c:catAx>
        <c:axId val="111541632"/>
        <c:scaling>
          <c:orientation val="minMax"/>
        </c:scaling>
        <c:delete val="1"/>
        <c:axPos val="l"/>
        <c:numFmt formatCode="General" sourceLinked="1"/>
        <c:majorTickMark val="cross"/>
        <c:minorTickMark val="cross"/>
        <c:tickLblPos val="nextTo"/>
        <c:crossAx val="111420544"/>
        <c:crosses val="autoZero"/>
        <c:auto val="1"/>
        <c:lblAlgn val="ctr"/>
        <c:lblOffset val="100"/>
        <c:noMultiLvlLbl val="1"/>
      </c:catAx>
      <c:valAx>
        <c:axId val="111420544"/>
        <c:scaling>
          <c:orientation val="minMax"/>
        </c:scaling>
        <c:delete val="1"/>
        <c:axPos val="b"/>
        <c:numFmt formatCode="0.0" sourceLinked="1"/>
        <c:majorTickMark val="cross"/>
        <c:minorTickMark val="cross"/>
        <c:tickLblPos val="nextTo"/>
        <c:crossAx val="1115416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1"/>
  </c:chart>
  <c:externalData r:id="rId1">
    <c:autoUpdate val="1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95"/>
          <c:h val="0.914440434529021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1432064"/>
        <c:axId val="111433600"/>
        <c:axId val="0"/>
      </c:bar3DChart>
      <c:catAx>
        <c:axId val="1114320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1433600"/>
        <c:crosses val="autoZero"/>
        <c:auto val="1"/>
        <c:lblAlgn val="ctr"/>
        <c:lblOffset val="100"/>
        <c:noMultiLvlLbl val="0"/>
      </c:catAx>
      <c:valAx>
        <c:axId val="11143360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14320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3006"/>
          <c:h val="0.914440434529021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1932544"/>
        <c:axId val="111934080"/>
        <c:axId val="0"/>
      </c:bar3DChart>
      <c:catAx>
        <c:axId val="1119325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1934080"/>
        <c:crosses val="autoZero"/>
        <c:auto val="1"/>
        <c:lblAlgn val="ctr"/>
        <c:lblOffset val="100"/>
        <c:noMultiLvlLbl val="0"/>
      </c:catAx>
      <c:valAx>
        <c:axId val="11193408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19325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2"/>
          <c:y val="3.3172511261026056E-3"/>
          <c:w val="0.46346628893086367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2220032"/>
        <c:axId val="112221568"/>
        <c:axId val="0"/>
      </c:bar3DChart>
      <c:catAx>
        <c:axId val="1122200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2221568"/>
        <c:crosses val="autoZero"/>
        <c:auto val="1"/>
        <c:lblAlgn val="ctr"/>
        <c:lblOffset val="100"/>
        <c:noMultiLvlLbl val="0"/>
      </c:catAx>
      <c:valAx>
        <c:axId val="1122215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22200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459217597800274"/>
          <c:y val="1.497143739385518E-2"/>
          <c:w val="0.39116579177603017"/>
          <c:h val="0.914440434529021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2495232"/>
        <c:axId val="112505216"/>
        <c:axId val="0"/>
      </c:bar3DChart>
      <c:catAx>
        <c:axId val="1124952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2505216"/>
        <c:crosses val="autoZero"/>
        <c:auto val="1"/>
        <c:lblAlgn val="ctr"/>
        <c:lblOffset val="100"/>
        <c:noMultiLvlLbl val="0"/>
      </c:catAx>
      <c:valAx>
        <c:axId val="11250521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24952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035937174519854"/>
          <c:y val="1.8893006021306159E-2"/>
          <c:w val="0.39116579177603028"/>
          <c:h val="0.914440434529021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2516480"/>
        <c:axId val="112137344"/>
        <c:axId val="0"/>
      </c:bar3DChart>
      <c:catAx>
        <c:axId val="1125164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2137344"/>
        <c:crosses val="autoZero"/>
        <c:auto val="1"/>
        <c:lblAlgn val="ctr"/>
        <c:lblOffset val="100"/>
        <c:noMultiLvlLbl val="0"/>
      </c:catAx>
      <c:valAx>
        <c:axId val="11213734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25164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34"/>
          <c:h val="0.914440434529019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3107328"/>
        <c:axId val="113108864"/>
        <c:axId val="0"/>
      </c:bar3DChart>
      <c:catAx>
        <c:axId val="1131073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3108864"/>
        <c:crosses val="autoZero"/>
        <c:auto val="1"/>
        <c:lblAlgn val="ctr"/>
        <c:lblOffset val="100"/>
        <c:noMultiLvlLbl val="0"/>
      </c:catAx>
      <c:valAx>
        <c:axId val="11310886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31073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459217597800274"/>
          <c:y val="1.497143739385518E-2"/>
          <c:w val="0.39116579177603017"/>
          <c:h val="0.914440434529021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1145856"/>
        <c:axId val="81147392"/>
        <c:axId val="0"/>
      </c:bar3DChart>
      <c:catAx>
        <c:axId val="811458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81147392"/>
        <c:crosses val="autoZero"/>
        <c:auto val="1"/>
        <c:lblAlgn val="ctr"/>
        <c:lblOffset val="100"/>
        <c:noMultiLvlLbl val="0"/>
      </c:catAx>
      <c:valAx>
        <c:axId val="8114739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811458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2472440944881893"/>
          <c:y val="7.0284317908537322E-3"/>
          <c:w val="0.39116579177602945"/>
          <c:h val="0.914440434529020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2993408"/>
        <c:axId val="112994944"/>
        <c:axId val="0"/>
      </c:bar3DChart>
      <c:catAx>
        <c:axId val="1129934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2994944"/>
        <c:crosses val="autoZero"/>
        <c:auto val="1"/>
        <c:lblAlgn val="ctr"/>
        <c:lblOffset val="100"/>
        <c:noMultiLvlLbl val="0"/>
      </c:catAx>
      <c:valAx>
        <c:axId val="11299494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29934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2472440944881915"/>
          <c:y val="7.028431790853734E-3"/>
          <c:w val="0.39116579177602956"/>
          <c:h val="0.914440434529020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3002368"/>
        <c:axId val="113003904"/>
        <c:axId val="0"/>
      </c:bar3DChart>
      <c:catAx>
        <c:axId val="1130023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3003904"/>
        <c:crosses val="autoZero"/>
        <c:auto val="1"/>
        <c:lblAlgn val="ctr"/>
        <c:lblOffset val="100"/>
        <c:noMultiLvlLbl val="0"/>
      </c:catAx>
      <c:valAx>
        <c:axId val="11300390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30023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45"/>
          <c:h val="0.914440434529020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3027712"/>
        <c:axId val="113029504"/>
        <c:axId val="0"/>
      </c:bar3DChart>
      <c:catAx>
        <c:axId val="1130277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3029504"/>
        <c:crosses val="autoZero"/>
        <c:auto val="1"/>
        <c:lblAlgn val="ctr"/>
        <c:lblOffset val="100"/>
        <c:noMultiLvlLbl val="0"/>
      </c:catAx>
      <c:valAx>
        <c:axId val="11302950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30277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56"/>
          <c:h val="0.914440434529020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3040768"/>
        <c:axId val="113403008"/>
        <c:axId val="0"/>
      </c:bar3DChart>
      <c:catAx>
        <c:axId val="1130407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3403008"/>
        <c:crosses val="autoZero"/>
        <c:auto val="1"/>
        <c:lblAlgn val="ctr"/>
        <c:lblOffset val="100"/>
        <c:noMultiLvlLbl val="0"/>
      </c:catAx>
      <c:valAx>
        <c:axId val="11340300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30407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67"/>
          <c:h val="0.914440434529020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3869184"/>
        <c:axId val="113870720"/>
        <c:axId val="0"/>
      </c:bar3DChart>
      <c:catAx>
        <c:axId val="1138691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3870720"/>
        <c:crosses val="autoZero"/>
        <c:auto val="1"/>
        <c:lblAlgn val="ctr"/>
        <c:lblOffset val="100"/>
        <c:noMultiLvlLbl val="0"/>
      </c:catAx>
      <c:valAx>
        <c:axId val="11387072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38691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84"/>
          <c:h val="0.914440434529020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4222208"/>
        <c:axId val="114223744"/>
        <c:axId val="0"/>
      </c:bar3DChart>
      <c:catAx>
        <c:axId val="1142222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4223744"/>
        <c:crosses val="autoZero"/>
        <c:auto val="1"/>
        <c:lblAlgn val="ctr"/>
        <c:lblOffset val="100"/>
        <c:noMultiLvlLbl val="0"/>
      </c:catAx>
      <c:valAx>
        <c:axId val="11422374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42222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95"/>
          <c:h val="0.914440434529021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4583424"/>
        <c:axId val="114584960"/>
        <c:axId val="0"/>
      </c:bar3DChart>
      <c:catAx>
        <c:axId val="1145834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4584960"/>
        <c:crosses val="autoZero"/>
        <c:auto val="1"/>
        <c:lblAlgn val="ctr"/>
        <c:lblOffset val="100"/>
        <c:noMultiLvlLbl val="0"/>
      </c:catAx>
      <c:valAx>
        <c:axId val="11458496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45834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3006"/>
          <c:h val="0.914440434529021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4596480"/>
        <c:axId val="114491776"/>
        <c:axId val="0"/>
      </c:bar3DChart>
      <c:catAx>
        <c:axId val="1145964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4491776"/>
        <c:crosses val="autoZero"/>
        <c:auto val="1"/>
        <c:lblAlgn val="ctr"/>
        <c:lblOffset val="100"/>
        <c:noMultiLvlLbl val="0"/>
      </c:catAx>
      <c:valAx>
        <c:axId val="11449177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45964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459217597800274"/>
          <c:y val="1.497143739385518E-2"/>
          <c:w val="0.39116579177603017"/>
          <c:h val="0.914440434529021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5355008"/>
        <c:axId val="115356800"/>
        <c:axId val="0"/>
      </c:bar3DChart>
      <c:catAx>
        <c:axId val="1153550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5356800"/>
        <c:crosses val="autoZero"/>
        <c:auto val="1"/>
        <c:lblAlgn val="ctr"/>
        <c:lblOffset val="100"/>
        <c:noMultiLvlLbl val="0"/>
      </c:catAx>
      <c:valAx>
        <c:axId val="11535680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53550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47"/>
          <c:y val="2.4935689009023248E-3"/>
          <c:w val="0.66914628857083103"/>
          <c:h val="0.9975063447647556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5700096"/>
        <c:axId val="115701632"/>
        <c:axId val="0"/>
      </c:bar3DChart>
      <c:catAx>
        <c:axId val="1157000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15701632"/>
        <c:crosses val="autoZero"/>
        <c:auto val="1"/>
        <c:lblAlgn val="ctr"/>
        <c:lblOffset val="100"/>
        <c:noMultiLvlLbl val="0"/>
      </c:catAx>
      <c:valAx>
        <c:axId val="1157016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57000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36"/>
          <c:y val="2.4935689009023239E-3"/>
          <c:w val="0.66914628857083081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2309888"/>
        <c:axId val="82311424"/>
        <c:axId val="0"/>
      </c:bar3DChart>
      <c:catAx>
        <c:axId val="823098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2311424"/>
        <c:crosses val="autoZero"/>
        <c:auto val="1"/>
        <c:lblAlgn val="ctr"/>
        <c:lblOffset val="100"/>
        <c:noMultiLvlLbl val="0"/>
      </c:catAx>
      <c:valAx>
        <c:axId val="823114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23098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035937174519854"/>
          <c:y val="1.8893006021306159E-2"/>
          <c:w val="0.39116579177603028"/>
          <c:h val="0.914440434529021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5283072"/>
        <c:axId val="115284608"/>
        <c:axId val="0"/>
      </c:bar3DChart>
      <c:catAx>
        <c:axId val="1152830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5284608"/>
        <c:crosses val="autoZero"/>
        <c:auto val="1"/>
        <c:lblAlgn val="ctr"/>
        <c:lblOffset val="100"/>
        <c:noMultiLvlLbl val="0"/>
      </c:catAx>
      <c:valAx>
        <c:axId val="11528460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528307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17"/>
          <c:h val="0.91444043452901969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6414336"/>
        <c:axId val="116415872"/>
        <c:axId val="0"/>
      </c:bar3DChart>
      <c:catAx>
        <c:axId val="1164143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6415872"/>
        <c:crosses val="autoZero"/>
        <c:auto val="1"/>
        <c:lblAlgn val="ctr"/>
        <c:lblOffset val="100"/>
        <c:noMultiLvlLbl val="0"/>
      </c:catAx>
      <c:valAx>
        <c:axId val="11641587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64143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34"/>
          <c:h val="0.914440434529019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6836992"/>
        <c:axId val="116838784"/>
        <c:axId val="0"/>
      </c:bar3DChart>
      <c:catAx>
        <c:axId val="1168369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6838784"/>
        <c:crosses val="autoZero"/>
        <c:auto val="1"/>
        <c:lblAlgn val="ctr"/>
        <c:lblOffset val="100"/>
        <c:noMultiLvlLbl val="0"/>
      </c:catAx>
      <c:valAx>
        <c:axId val="11683878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683699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5051806024246974"/>
          <c:y val="6.6141732283464566E-2"/>
          <c:w val="0.39116579177602945"/>
          <c:h val="0.914440434529020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6742016"/>
        <c:axId val="116743552"/>
        <c:axId val="0"/>
      </c:bar3DChart>
      <c:catAx>
        <c:axId val="1167420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6743552"/>
        <c:crosses val="autoZero"/>
        <c:auto val="1"/>
        <c:lblAlgn val="ctr"/>
        <c:lblOffset val="100"/>
        <c:noMultiLvlLbl val="0"/>
      </c:catAx>
      <c:valAx>
        <c:axId val="11674355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67420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2472440944881915"/>
          <c:y val="7.028431790853734E-3"/>
          <c:w val="0.39116579177602956"/>
          <c:h val="0.91444043452902035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'доходы на 1 чел  01.05.21 '!$B$3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7777777777778091E-3"/>
                  <c:y val="-8.33333333333333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7777777777778091E-3"/>
                  <c:y val="-6.48148148148153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6.9444444444444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6.0185185185185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6.0185185185185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'доходы на 1 чел  01.05.21 '!$A$4:$A$7</c:f>
              <c:strCache>
                <c:ptCount val="4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МО  город Алапаевск</c:v>
                </c:pt>
              </c:strCache>
            </c:strRef>
          </c:cat>
          <c:val>
            <c:numRef>
              <c:f>'доходы на 1 чел  01.05.21 '!$B$4:$B$7</c:f>
              <c:numCache>
                <c:formatCode>0.0</c:formatCode>
                <c:ptCount val="4"/>
                <c:pt idx="0">
                  <c:v>45.441635898892358</c:v>
                </c:pt>
                <c:pt idx="1">
                  <c:v>45.452292441140024</c:v>
                </c:pt>
                <c:pt idx="2">
                  <c:v>32.157111756168362</c:v>
                </c:pt>
                <c:pt idx="3">
                  <c:v>39.970115801270076</c:v>
                </c:pt>
              </c:numCache>
            </c:numRef>
          </c:val>
        </c:ser>
        <c:ser>
          <c:idx val="1"/>
          <c:order val="1"/>
          <c:tx>
            <c:strRef>
              <c:f>'доходы на 1 чел  01.05.21 '!$C$3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5031004590561682E-2"/>
                  <c:y val="-7.50804519000343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7184594953519258E-2"/>
                  <c:y val="-6.58213511354558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5655174577281405E-2"/>
                  <c:y val="-7.87036403058314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3364285639593903E-2"/>
                  <c:y val="-5.19322720529499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6.9444444444444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'доходы на 1 чел  01.05.21 '!$A$4:$A$7</c:f>
              <c:strCache>
                <c:ptCount val="4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МО  город Алапаевск</c:v>
                </c:pt>
              </c:strCache>
            </c:strRef>
          </c:cat>
          <c:val>
            <c:numRef>
              <c:f>'доходы на 1 чел  01.05.21 '!$C$4:$C$7</c:f>
              <c:numCache>
                <c:formatCode>0.0</c:formatCode>
                <c:ptCount val="4"/>
                <c:pt idx="0">
                  <c:v>10.792388525986937</c:v>
                </c:pt>
                <c:pt idx="1">
                  <c:v>11.201982651796779</c:v>
                </c:pt>
                <c:pt idx="2">
                  <c:v>11.497641509433961</c:v>
                </c:pt>
                <c:pt idx="3">
                  <c:v>13.938177063877474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5824000"/>
        <c:axId val="35825920"/>
        <c:axId val="0"/>
      </c:bar3DChart>
      <c:catAx>
        <c:axId val="358240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35825920"/>
        <c:crosses val="autoZero"/>
        <c:auto val="1"/>
        <c:lblAlgn val="ctr"/>
        <c:lblOffset val="100"/>
        <c:noMultiLvlLbl val="0"/>
      </c:catAx>
      <c:valAx>
        <c:axId val="3582592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358240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view3D>
      <c:rotX val="0"/>
      <c:rotY val="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9155948879884189"/>
          <c:y val="3.3172511261026056E-3"/>
          <c:w val="0.46346628893086356"/>
          <c:h val="0.8818471391538607"/>
        </c:manualLayout>
      </c:layout>
      <c:bar3DChart>
        <c:barDir val="bar"/>
        <c:grouping val="clustered"/>
        <c:varyColors val="1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7466624"/>
        <c:axId val="117468160"/>
        <c:axId val="0"/>
      </c:bar3DChart>
      <c:catAx>
        <c:axId val="117466624"/>
        <c:scaling>
          <c:orientation val="minMax"/>
        </c:scaling>
        <c:delete val="1"/>
        <c:axPos val="l"/>
        <c:numFmt formatCode="General" sourceLinked="1"/>
        <c:majorTickMark val="cross"/>
        <c:minorTickMark val="cross"/>
        <c:tickLblPos val="nextTo"/>
        <c:crossAx val="117468160"/>
        <c:crosses val="autoZero"/>
        <c:auto val="1"/>
        <c:lblAlgn val="ctr"/>
        <c:lblOffset val="100"/>
        <c:noMultiLvlLbl val="1"/>
      </c:catAx>
      <c:valAx>
        <c:axId val="117468160"/>
        <c:scaling>
          <c:orientation val="minMax"/>
        </c:scaling>
        <c:delete val="1"/>
        <c:axPos val="b"/>
        <c:numFmt formatCode="General" sourceLinked="1"/>
        <c:majorTickMark val="cross"/>
        <c:minorTickMark val="cross"/>
        <c:tickLblPos val="nextTo"/>
        <c:crossAx val="1174666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1"/>
  </c:chart>
  <c:externalData r:id="rId1">
    <c:autoUpdate val="1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5"/>
          <c:y val="3.3172511261026056E-3"/>
          <c:w val="0.46346628893086322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7475584"/>
        <c:axId val="117481472"/>
        <c:axId val="0"/>
      </c:bar3DChart>
      <c:catAx>
        <c:axId val="1174755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7481472"/>
        <c:crosses val="autoZero"/>
        <c:auto val="1"/>
        <c:lblAlgn val="ctr"/>
        <c:lblOffset val="100"/>
        <c:noMultiLvlLbl val="0"/>
      </c:catAx>
      <c:valAx>
        <c:axId val="1174814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74755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73"/>
          <c:y val="3.3172511261026056E-3"/>
          <c:w val="0.46346628893086345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7890048"/>
        <c:axId val="117895936"/>
        <c:axId val="0"/>
      </c:bar3DChart>
      <c:catAx>
        <c:axId val="1178900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7895936"/>
        <c:crosses val="autoZero"/>
        <c:auto val="1"/>
        <c:lblAlgn val="ctr"/>
        <c:lblOffset val="100"/>
        <c:noMultiLvlLbl val="0"/>
      </c:catAx>
      <c:valAx>
        <c:axId val="1178959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78900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2"/>
          <c:y val="3.3172511261026056E-3"/>
          <c:w val="0.46346628893086367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8378496"/>
        <c:axId val="118380032"/>
        <c:axId val="0"/>
      </c:bar3DChart>
      <c:catAx>
        <c:axId val="1183784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8380032"/>
        <c:crosses val="autoZero"/>
        <c:auto val="1"/>
        <c:lblAlgn val="ctr"/>
        <c:lblOffset val="100"/>
        <c:noMultiLvlLbl val="0"/>
      </c:catAx>
      <c:valAx>
        <c:axId val="1183800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83784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3057268443854158"/>
          <c:y val="0.11815284362664216"/>
          <c:w val="0.46346628893086389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8665984"/>
        <c:axId val="118667520"/>
        <c:axId val="0"/>
      </c:bar3DChart>
      <c:catAx>
        <c:axId val="1186659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8667520"/>
        <c:crosses val="autoZero"/>
        <c:auto val="1"/>
        <c:lblAlgn val="ctr"/>
        <c:lblOffset val="100"/>
        <c:noMultiLvlLbl val="0"/>
      </c:catAx>
      <c:valAx>
        <c:axId val="1186675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86659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47"/>
          <c:y val="2.4935689009023248E-3"/>
          <c:w val="0.66914628857083103"/>
          <c:h val="0.9975063447647556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3703296"/>
        <c:axId val="83704832"/>
        <c:axId val="0"/>
      </c:bar3DChart>
      <c:catAx>
        <c:axId val="837032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3704832"/>
        <c:crosses val="autoZero"/>
        <c:auto val="1"/>
        <c:lblAlgn val="ctr"/>
        <c:lblOffset val="100"/>
        <c:noMultiLvlLbl val="0"/>
      </c:catAx>
      <c:valAx>
        <c:axId val="837048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37032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23"/>
          <c:y val="3.3172511261026056E-3"/>
          <c:w val="0.46346628893086211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8294016"/>
        <c:axId val="118295552"/>
        <c:axId val="0"/>
      </c:bar3DChart>
      <c:catAx>
        <c:axId val="1182940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8295552"/>
        <c:crosses val="autoZero"/>
        <c:auto val="1"/>
        <c:lblAlgn val="ctr"/>
        <c:lblOffset val="100"/>
        <c:noMultiLvlLbl val="0"/>
      </c:catAx>
      <c:valAx>
        <c:axId val="1182955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82940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5"/>
          <c:y val="3.3172511261026056E-3"/>
          <c:w val="0.46346628893086234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8307072"/>
        <c:axId val="118317056"/>
        <c:axId val="0"/>
      </c:bar3DChart>
      <c:catAx>
        <c:axId val="1183070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8317056"/>
        <c:crosses val="autoZero"/>
        <c:auto val="1"/>
        <c:lblAlgn val="ctr"/>
        <c:lblOffset val="100"/>
        <c:noMultiLvlLbl val="0"/>
      </c:catAx>
      <c:valAx>
        <c:axId val="1183170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830707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73"/>
          <c:y val="3.3172511261026056E-3"/>
          <c:w val="0.46346628893086256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8328320"/>
        <c:axId val="118342400"/>
        <c:axId val="0"/>
      </c:bar3DChart>
      <c:catAx>
        <c:axId val="1183283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8342400"/>
        <c:crosses val="autoZero"/>
        <c:auto val="1"/>
        <c:lblAlgn val="ctr"/>
        <c:lblOffset val="100"/>
        <c:noMultiLvlLbl val="0"/>
      </c:catAx>
      <c:valAx>
        <c:axId val="1183424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83283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5"/>
          <c:y val="3.3172511261026056E-3"/>
          <c:w val="0.46346628893086234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9488512"/>
        <c:axId val="119490048"/>
        <c:axId val="0"/>
      </c:bar3DChart>
      <c:catAx>
        <c:axId val="1194885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9490048"/>
        <c:crosses val="autoZero"/>
        <c:auto val="1"/>
        <c:lblAlgn val="ctr"/>
        <c:lblOffset val="100"/>
        <c:noMultiLvlLbl val="0"/>
      </c:catAx>
      <c:valAx>
        <c:axId val="1194900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94885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73"/>
          <c:y val="3.3172511261026056E-3"/>
          <c:w val="0.46346628893086256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9210752"/>
        <c:axId val="119212288"/>
        <c:axId val="0"/>
      </c:bar3DChart>
      <c:catAx>
        <c:axId val="1192107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9212288"/>
        <c:crosses val="autoZero"/>
        <c:auto val="1"/>
        <c:lblAlgn val="ctr"/>
        <c:lblOffset val="100"/>
        <c:noMultiLvlLbl val="0"/>
      </c:catAx>
      <c:valAx>
        <c:axId val="1192122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92107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"/>
          <c:y val="3.3172511261026056E-3"/>
          <c:w val="0.46346628893086278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9309824"/>
        <c:axId val="119311360"/>
        <c:axId val="0"/>
      </c:bar3DChart>
      <c:catAx>
        <c:axId val="1193098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9311360"/>
        <c:crosses val="autoZero"/>
        <c:auto val="1"/>
        <c:lblAlgn val="ctr"/>
        <c:lblOffset val="100"/>
        <c:noMultiLvlLbl val="0"/>
      </c:catAx>
      <c:valAx>
        <c:axId val="1193113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93098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23"/>
          <c:y val="3.3172511261026056E-3"/>
          <c:w val="0.463466288930863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0097024"/>
        <c:axId val="120098816"/>
        <c:axId val="0"/>
      </c:bar3DChart>
      <c:catAx>
        <c:axId val="1200970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0098816"/>
        <c:crosses val="autoZero"/>
        <c:auto val="1"/>
        <c:lblAlgn val="ctr"/>
        <c:lblOffset val="100"/>
        <c:noMultiLvlLbl val="0"/>
      </c:catAx>
      <c:valAx>
        <c:axId val="1200988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00970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4978364603987819"/>
          <c:y val="0.11466635193084805"/>
          <c:w val="0.46346628893086322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0110080"/>
        <c:axId val="120451840"/>
        <c:axId val="0"/>
      </c:bar3DChart>
      <c:catAx>
        <c:axId val="1201100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0451840"/>
        <c:crosses val="autoZero"/>
        <c:auto val="1"/>
        <c:lblAlgn val="ctr"/>
        <c:lblOffset val="100"/>
        <c:noMultiLvlLbl val="0"/>
      </c:catAx>
      <c:valAx>
        <c:axId val="1204518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01100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73"/>
          <c:y val="3.3172511261026056E-3"/>
          <c:w val="0.46346628893086345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9685120"/>
        <c:axId val="119686656"/>
        <c:axId val="0"/>
      </c:bar3DChart>
      <c:catAx>
        <c:axId val="1196851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9686656"/>
        <c:crosses val="autoZero"/>
        <c:auto val="1"/>
        <c:lblAlgn val="ctr"/>
        <c:lblOffset val="100"/>
        <c:noMultiLvlLbl val="0"/>
      </c:catAx>
      <c:valAx>
        <c:axId val="1196866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96851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2"/>
          <c:y val="3.3172511261026056E-3"/>
          <c:w val="0.46346628893086367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1152256"/>
        <c:axId val="121153792"/>
        <c:axId val="0"/>
      </c:bar3DChart>
      <c:catAx>
        <c:axId val="1211522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1153792"/>
        <c:crosses val="autoZero"/>
        <c:auto val="1"/>
        <c:lblAlgn val="ctr"/>
        <c:lblOffset val="100"/>
        <c:noMultiLvlLbl val="0"/>
      </c:catAx>
      <c:valAx>
        <c:axId val="1211537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11522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34"/>
          <c:h val="0.914440434529019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5262976"/>
        <c:axId val="95264768"/>
        <c:axId val="0"/>
      </c:bar3DChart>
      <c:catAx>
        <c:axId val="952629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95264768"/>
        <c:crosses val="autoZero"/>
        <c:auto val="1"/>
        <c:lblAlgn val="ctr"/>
        <c:lblOffset val="100"/>
        <c:noMultiLvlLbl val="0"/>
      </c:catAx>
      <c:valAx>
        <c:axId val="9526476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952629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3057268443854158"/>
          <c:y val="0.11815284362664216"/>
          <c:w val="0.46346628893086389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1050624"/>
        <c:axId val="121052160"/>
        <c:axId val="0"/>
      </c:bar3DChart>
      <c:catAx>
        <c:axId val="1210506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1052160"/>
        <c:crosses val="autoZero"/>
        <c:auto val="1"/>
        <c:lblAlgn val="ctr"/>
        <c:lblOffset val="100"/>
        <c:noMultiLvlLbl val="0"/>
      </c:catAx>
      <c:valAx>
        <c:axId val="1210521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10506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01"/>
          <c:y val="3.3172511261026056E-3"/>
          <c:w val="0.46346628893086189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1063680"/>
        <c:axId val="121872384"/>
        <c:axId val="0"/>
      </c:bar3DChart>
      <c:catAx>
        <c:axId val="1210636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1872384"/>
        <c:crosses val="autoZero"/>
        <c:auto val="1"/>
        <c:lblAlgn val="ctr"/>
        <c:lblOffset val="100"/>
        <c:noMultiLvlLbl val="0"/>
      </c:catAx>
      <c:valAx>
        <c:axId val="1218723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10636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23"/>
          <c:y val="3.3172511261026056E-3"/>
          <c:w val="0.46346628893086211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2207232"/>
        <c:axId val="121791232"/>
        <c:axId val="0"/>
      </c:bar3DChart>
      <c:catAx>
        <c:axId val="1222072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1791232"/>
        <c:crosses val="autoZero"/>
        <c:auto val="1"/>
        <c:lblAlgn val="ctr"/>
        <c:lblOffset val="100"/>
        <c:noMultiLvlLbl val="0"/>
      </c:catAx>
      <c:valAx>
        <c:axId val="1217912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22072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915594887988405"/>
          <c:y val="3.3172511261026056E-3"/>
          <c:w val="0.46346628893086234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2542336"/>
        <c:axId val="122548224"/>
        <c:axId val="0"/>
      </c:bar3DChart>
      <c:catAx>
        <c:axId val="1225423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2548224"/>
        <c:crosses val="autoZero"/>
        <c:auto val="1"/>
        <c:lblAlgn val="ctr"/>
        <c:lblOffset val="100"/>
        <c:noMultiLvlLbl val="0"/>
      </c:catAx>
      <c:valAx>
        <c:axId val="1225482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25423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73"/>
          <c:y val="3.3172511261026056E-3"/>
          <c:w val="0.46346628893086256"/>
          <c:h val="0.8818471391538607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'расходы 01.05.21'!$B$2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'расходы 01.05.21'!$A$3:$A$6</c:f>
              <c:strCache>
                <c:ptCount val="4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МО город Алапаевск</c:v>
                </c:pt>
              </c:strCache>
            </c:strRef>
          </c:cat>
          <c:val>
            <c:numRef>
              <c:f>'расходы 01.05.21'!$B$3:$B$6</c:f>
              <c:numCache>
                <c:formatCode>General</c:formatCode>
                <c:ptCount val="4"/>
                <c:pt idx="0">
                  <c:v>950</c:v>
                </c:pt>
                <c:pt idx="1">
                  <c:v>2024</c:v>
                </c:pt>
                <c:pt idx="2">
                  <c:v>1468</c:v>
                </c:pt>
                <c:pt idx="3">
                  <c:v>1723</c:v>
                </c:pt>
              </c:numCache>
            </c:numRef>
          </c:val>
        </c:ser>
        <c:ser>
          <c:idx val="1"/>
          <c:order val="1"/>
          <c:tx>
            <c:strRef>
              <c:f>'расходы 01.05.21'!$C$2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4"/>
              <c:layout>
                <c:manualLayout>
                  <c:x val="8.3333333333333367E-3"/>
                  <c:y val="-3.03893637226970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'расходы 01.05.21'!$A$3:$A$6</c:f>
              <c:strCache>
                <c:ptCount val="4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МО город Алапаевск</c:v>
                </c:pt>
              </c:strCache>
            </c:strRef>
          </c:cat>
          <c:val>
            <c:numRef>
              <c:f>'расходы 01.05.21'!$C$3:$C$6</c:f>
              <c:numCache>
                <c:formatCode>General</c:formatCode>
                <c:ptCount val="4"/>
                <c:pt idx="0">
                  <c:v>201</c:v>
                </c:pt>
                <c:pt idx="1">
                  <c:v>547</c:v>
                </c:pt>
                <c:pt idx="2">
                  <c:v>460</c:v>
                </c:pt>
                <c:pt idx="3">
                  <c:v>552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5735424"/>
        <c:axId val="35736960"/>
        <c:axId val="0"/>
      </c:bar3DChart>
      <c:catAx>
        <c:axId val="357354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35736960"/>
        <c:crosses val="autoZero"/>
        <c:auto val="1"/>
        <c:lblAlgn val="ctr"/>
        <c:lblOffset val="100"/>
        <c:noMultiLvlLbl val="0"/>
      </c:catAx>
      <c:valAx>
        <c:axId val="357369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57354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view3D>
      <c:rotX val="0"/>
      <c:rotY val="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87"/>
          <c:y val="4.5753104391362872E-3"/>
          <c:w val="0.48742470750478489"/>
          <c:h val="0.96001915637322832"/>
        </c:manualLayout>
      </c:layout>
      <c:bar3DChart>
        <c:barDir val="bar"/>
        <c:grouping val="stacked"/>
        <c:varyColors val="1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2921728"/>
        <c:axId val="122923264"/>
        <c:axId val="0"/>
      </c:bar3DChart>
      <c:catAx>
        <c:axId val="122921728"/>
        <c:scaling>
          <c:orientation val="minMax"/>
        </c:scaling>
        <c:delete val="1"/>
        <c:axPos val="l"/>
        <c:numFmt formatCode="General" sourceLinked="1"/>
        <c:majorTickMark val="cross"/>
        <c:minorTickMark val="cross"/>
        <c:tickLblPos val="nextTo"/>
        <c:crossAx val="122923264"/>
        <c:crosses val="autoZero"/>
        <c:auto val="1"/>
        <c:lblAlgn val="ctr"/>
        <c:lblOffset val="100"/>
        <c:noMultiLvlLbl val="1"/>
      </c:catAx>
      <c:valAx>
        <c:axId val="122923264"/>
        <c:scaling>
          <c:orientation val="minMax"/>
        </c:scaling>
        <c:delete val="1"/>
        <c:axPos val="b"/>
        <c:numFmt formatCode="0.0" sourceLinked="1"/>
        <c:majorTickMark val="cross"/>
        <c:minorTickMark val="cross"/>
        <c:tickLblPos val="nextTo"/>
        <c:crossAx val="1229217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1"/>
  </c:chart>
  <c:externalData r:id="rId1">
    <c:autoUpdate val="1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53"/>
          <c:y val="4.5753104391362872E-3"/>
          <c:w val="0.4874247075047845"/>
          <c:h val="0.96001915637322799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2930688"/>
        <c:axId val="122932224"/>
        <c:axId val="0"/>
      </c:bar3DChart>
      <c:catAx>
        <c:axId val="1229306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2932224"/>
        <c:crosses val="autoZero"/>
        <c:auto val="1"/>
        <c:lblAlgn val="ctr"/>
        <c:lblOffset val="100"/>
        <c:noMultiLvlLbl val="0"/>
      </c:catAx>
      <c:valAx>
        <c:axId val="12293222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29306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76"/>
          <c:y val="4.5753104391362872E-3"/>
          <c:w val="0.48742470750478473"/>
          <c:h val="0.9600191563732282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2943744"/>
        <c:axId val="123228160"/>
        <c:axId val="0"/>
      </c:bar3DChart>
      <c:catAx>
        <c:axId val="1229437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3228160"/>
        <c:crosses val="autoZero"/>
        <c:auto val="1"/>
        <c:lblAlgn val="ctr"/>
        <c:lblOffset val="100"/>
        <c:noMultiLvlLbl val="0"/>
      </c:catAx>
      <c:valAx>
        <c:axId val="12322816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29437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232027927202168"/>
          <c:y val="1.8761622408534964E-3"/>
          <c:w val="0.53582963020711516"/>
          <c:h val="0.9954248687664042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3542528"/>
        <c:axId val="123581184"/>
        <c:axId val="0"/>
      </c:bar3DChart>
      <c:catAx>
        <c:axId val="1235425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3581184"/>
        <c:crosses val="autoZero"/>
        <c:auto val="1"/>
        <c:lblAlgn val="ctr"/>
        <c:lblOffset val="100"/>
        <c:noMultiLvlLbl val="0"/>
      </c:catAx>
      <c:valAx>
        <c:axId val="12358118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35425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325952349878918"/>
          <c:y val="4.5750619200768915E-3"/>
          <c:w val="0.5358296302071156"/>
          <c:h val="0.9954248687664040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3809792"/>
        <c:axId val="123811328"/>
        <c:axId val="0"/>
      </c:bar3DChart>
      <c:catAx>
        <c:axId val="1238097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3811328"/>
        <c:crosses val="autoZero"/>
        <c:auto val="1"/>
        <c:lblAlgn val="ctr"/>
        <c:lblOffset val="100"/>
        <c:noMultiLvlLbl val="0"/>
      </c:catAx>
      <c:valAx>
        <c:axId val="12381132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380979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14"/>
          <c:y val="2.4935689009023165E-3"/>
          <c:w val="0.66914628857082881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5276032"/>
        <c:axId val="95277824"/>
        <c:axId val="0"/>
      </c:bar3DChart>
      <c:catAx>
        <c:axId val="952760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95277824"/>
        <c:crosses val="autoZero"/>
        <c:auto val="1"/>
        <c:lblAlgn val="ctr"/>
        <c:lblOffset val="100"/>
        <c:noMultiLvlLbl val="0"/>
      </c:catAx>
      <c:valAx>
        <c:axId val="952778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52760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39"/>
          <c:y val="7.3764476122949235E-3"/>
          <c:w val="0.48742470750478323"/>
          <c:h val="0.9600191563732268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4158720"/>
        <c:axId val="124160256"/>
        <c:axId val="0"/>
      </c:bar3DChart>
      <c:catAx>
        <c:axId val="1241587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4160256"/>
        <c:crosses val="autoZero"/>
        <c:auto val="1"/>
        <c:lblAlgn val="ctr"/>
        <c:lblOffset val="100"/>
        <c:noMultiLvlLbl val="0"/>
      </c:catAx>
      <c:valAx>
        <c:axId val="12416025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41587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5"/>
          <c:y val="7.3764476122949287E-3"/>
          <c:w val="0.48742470750478351"/>
          <c:h val="0.960019156373227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4171776"/>
        <c:axId val="124173312"/>
        <c:axId val="0"/>
      </c:bar3DChart>
      <c:catAx>
        <c:axId val="1241717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4173312"/>
        <c:crosses val="autoZero"/>
        <c:auto val="1"/>
        <c:lblAlgn val="ctr"/>
        <c:lblOffset val="100"/>
        <c:noMultiLvlLbl val="0"/>
      </c:catAx>
      <c:valAx>
        <c:axId val="12417331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41717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61"/>
          <c:y val="7.376447612294933E-3"/>
          <c:w val="0.48742470750478373"/>
          <c:h val="0.96001915637322732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4188928"/>
        <c:axId val="124518400"/>
        <c:axId val="0"/>
      </c:bar3DChart>
      <c:catAx>
        <c:axId val="1241889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4518400"/>
        <c:crosses val="autoZero"/>
        <c:auto val="1"/>
        <c:lblAlgn val="ctr"/>
        <c:lblOffset val="100"/>
        <c:noMultiLvlLbl val="0"/>
      </c:catAx>
      <c:valAx>
        <c:axId val="12451840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41889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5"/>
          <c:y val="7.3764476122949287E-3"/>
          <c:w val="0.48742470750478351"/>
          <c:h val="0.960019156373227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4537856"/>
        <c:axId val="124539648"/>
        <c:axId val="0"/>
      </c:bar3DChart>
      <c:catAx>
        <c:axId val="1245378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4539648"/>
        <c:crosses val="autoZero"/>
        <c:auto val="1"/>
        <c:lblAlgn val="ctr"/>
        <c:lblOffset val="100"/>
        <c:noMultiLvlLbl val="0"/>
      </c:catAx>
      <c:valAx>
        <c:axId val="12453964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45378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61"/>
          <c:y val="7.376447612294933E-3"/>
          <c:w val="0.48742470750478373"/>
          <c:h val="0.96001915637322732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4702720"/>
        <c:axId val="124704256"/>
        <c:axId val="0"/>
      </c:bar3DChart>
      <c:catAx>
        <c:axId val="1247027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4704256"/>
        <c:crosses val="autoZero"/>
        <c:auto val="1"/>
        <c:lblAlgn val="ctr"/>
        <c:lblOffset val="100"/>
        <c:noMultiLvlLbl val="0"/>
      </c:catAx>
      <c:valAx>
        <c:axId val="1247042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47027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72"/>
          <c:y val="7.3764476122949374E-3"/>
          <c:w val="0.487424707504784"/>
          <c:h val="0.9600191563732275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4609280"/>
        <c:axId val="124610816"/>
        <c:axId val="0"/>
      </c:bar3DChart>
      <c:catAx>
        <c:axId val="1246092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4610816"/>
        <c:crosses val="autoZero"/>
        <c:auto val="1"/>
        <c:lblAlgn val="ctr"/>
        <c:lblOffset val="100"/>
        <c:noMultiLvlLbl val="0"/>
      </c:catAx>
      <c:valAx>
        <c:axId val="12461081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46092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42"/>
          <c:y val="4.5753104391362872E-3"/>
          <c:w val="0.48742470750478423"/>
          <c:h val="0.96001915637322777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5314560"/>
        <c:axId val="125316096"/>
        <c:axId val="0"/>
      </c:bar3DChart>
      <c:catAx>
        <c:axId val="1253145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5316096"/>
        <c:crosses val="autoZero"/>
        <c:auto val="1"/>
        <c:lblAlgn val="ctr"/>
        <c:lblOffset val="100"/>
        <c:noMultiLvlLbl val="0"/>
      </c:catAx>
      <c:valAx>
        <c:axId val="12531609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53145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125752102769332"/>
          <c:y val="2.7318749335437549E-2"/>
          <c:w val="0.4874247075047845"/>
          <c:h val="0.96001915637322799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7744256"/>
        <c:axId val="127746048"/>
        <c:axId val="0"/>
      </c:bar3DChart>
      <c:catAx>
        <c:axId val="1277442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7746048"/>
        <c:crosses val="autoZero"/>
        <c:auto val="1"/>
        <c:lblAlgn val="ctr"/>
        <c:lblOffset val="100"/>
        <c:noMultiLvlLbl val="0"/>
      </c:catAx>
      <c:valAx>
        <c:axId val="12774604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77442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76"/>
          <c:y val="4.5753104391362872E-3"/>
          <c:w val="0.48742470750478473"/>
          <c:h val="0.9600191563732282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7753216"/>
        <c:axId val="128160512"/>
        <c:axId val="0"/>
      </c:bar3DChart>
      <c:catAx>
        <c:axId val="1277532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8160512"/>
        <c:crosses val="autoZero"/>
        <c:auto val="1"/>
        <c:lblAlgn val="ctr"/>
        <c:lblOffset val="100"/>
        <c:noMultiLvlLbl val="0"/>
      </c:catAx>
      <c:valAx>
        <c:axId val="12816051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77532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232027927202168"/>
          <c:y val="1.8761622408534964E-3"/>
          <c:w val="0.53582963020711516"/>
          <c:h val="0.9954248687664042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8577536"/>
        <c:axId val="128579072"/>
        <c:axId val="0"/>
      </c:bar3DChart>
      <c:catAx>
        <c:axId val="1285775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8579072"/>
        <c:crosses val="autoZero"/>
        <c:auto val="1"/>
        <c:lblAlgn val="ctr"/>
        <c:lblOffset val="100"/>
        <c:noMultiLvlLbl val="0"/>
      </c:catAx>
      <c:valAx>
        <c:axId val="12857907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85775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36"/>
          <c:y val="2.4935689009023183E-3"/>
          <c:w val="0.66914628857082903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5170560"/>
        <c:axId val="95172096"/>
        <c:axId val="0"/>
      </c:bar3DChart>
      <c:catAx>
        <c:axId val="951705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95172096"/>
        <c:crosses val="autoZero"/>
        <c:auto val="1"/>
        <c:lblAlgn val="ctr"/>
        <c:lblOffset val="100"/>
        <c:noMultiLvlLbl val="0"/>
      </c:catAx>
      <c:valAx>
        <c:axId val="951720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51705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325952349878918"/>
          <c:y val="4.5750619200768915E-3"/>
          <c:w val="0.5358296302071156"/>
          <c:h val="0.9954248687664040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8537344"/>
        <c:axId val="128538880"/>
        <c:axId val="0"/>
      </c:bar3DChart>
      <c:catAx>
        <c:axId val="1285373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8538880"/>
        <c:crosses val="autoZero"/>
        <c:auto val="1"/>
        <c:lblAlgn val="ctr"/>
        <c:lblOffset val="100"/>
        <c:noMultiLvlLbl val="0"/>
      </c:catAx>
      <c:valAx>
        <c:axId val="12853888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85373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28"/>
          <c:y val="7.3764476122949191E-3"/>
          <c:w val="0.48742470750478301"/>
          <c:h val="0.96001915637322666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9213952"/>
        <c:axId val="129215488"/>
        <c:axId val="0"/>
      </c:bar3DChart>
      <c:catAx>
        <c:axId val="1292139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9215488"/>
        <c:crosses val="autoZero"/>
        <c:auto val="1"/>
        <c:lblAlgn val="ctr"/>
        <c:lblOffset val="100"/>
        <c:noMultiLvlLbl val="0"/>
      </c:catAx>
      <c:valAx>
        <c:axId val="12921548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92139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39"/>
          <c:y val="7.3764476122949235E-3"/>
          <c:w val="0.48742470750478323"/>
          <c:h val="0.9600191563732268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9505536"/>
        <c:axId val="129511424"/>
        <c:axId val="0"/>
      </c:bar3DChart>
      <c:catAx>
        <c:axId val="1295055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9511424"/>
        <c:crosses val="autoZero"/>
        <c:auto val="1"/>
        <c:lblAlgn val="ctr"/>
        <c:lblOffset val="100"/>
        <c:noMultiLvlLbl val="0"/>
      </c:catAx>
      <c:valAx>
        <c:axId val="12951142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95055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5"/>
          <c:y val="7.3764476122949287E-3"/>
          <c:w val="0.48742470750478351"/>
          <c:h val="0.960019156373227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9925504"/>
        <c:axId val="129946752"/>
        <c:axId val="0"/>
      </c:bar3DChart>
      <c:catAx>
        <c:axId val="1299255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9946752"/>
        <c:crosses val="autoZero"/>
        <c:auto val="1"/>
        <c:lblAlgn val="ctr"/>
        <c:lblOffset val="100"/>
        <c:noMultiLvlLbl val="0"/>
      </c:catAx>
      <c:valAx>
        <c:axId val="12994675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99255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61"/>
          <c:y val="7.376447612294933E-3"/>
          <c:w val="0.48742470750478373"/>
          <c:h val="0.96001915637322732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'расходы на 1 чел 01.05.21 '!$B$2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5.7706909643128447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624169986719799E-2"/>
                  <c:y val="-5.4669703872437414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9681274900398509E-3"/>
                  <c:y val="-6.0744115413819216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0624169986719799E-2"/>
                  <c:y val="-5.7706909643128447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0624169986719847E-2"/>
                  <c:y val="-5.1632498101746478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'расходы на 1 чел 01.05.21 '!$A$3:$A$6</c:f>
              <c:strCache>
                <c:ptCount val="4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МО город Алапаевск</c:v>
                </c:pt>
              </c:strCache>
            </c:strRef>
          </c:cat>
          <c:val>
            <c:numRef>
              <c:f>'расходы на 1 чел 01.05.21 '!$B$3:$B$6</c:f>
              <c:numCache>
                <c:formatCode>0.0</c:formatCode>
                <c:ptCount val="4"/>
                <c:pt idx="0">
                  <c:v>53.961942629934676</c:v>
                </c:pt>
                <c:pt idx="1">
                  <c:v>50.161090458488225</c:v>
                </c:pt>
                <c:pt idx="2">
                  <c:v>33.291001451378811</c:v>
                </c:pt>
                <c:pt idx="3">
                  <c:v>40.226933134105344</c:v>
                </c:pt>
              </c:numCache>
            </c:numRef>
          </c:val>
        </c:ser>
        <c:ser>
          <c:idx val="1"/>
          <c:order val="1"/>
          <c:tx>
            <c:strRef>
              <c:f>'расходы на 1 чел 01.05.21 '!$C$2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3745019920318724E-2"/>
                  <c:y val="-1.21488230827638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9681274900398509E-3"/>
                  <c:y val="-6.07441154138192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1713147410358571E-2"/>
                  <c:y val="-6.07441154138192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7.7025232403718474E-2"/>
                  <c:y val="3.03720577069096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8.2337317397078363E-2"/>
                  <c:y val="-2.39150060684328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'расходы на 1 чел 01.05.21 '!$A$3:$A$6</c:f>
              <c:strCache>
                <c:ptCount val="4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МО город Алапаевск</c:v>
                </c:pt>
              </c:strCache>
            </c:strRef>
          </c:cat>
          <c:val>
            <c:numRef>
              <c:f>'расходы на 1 чел 01.05.21 '!$C$3:$C$6</c:f>
              <c:numCache>
                <c:formatCode>0.0</c:formatCode>
                <c:ptCount val="4"/>
                <c:pt idx="0">
                  <c:v>11.417211019596705</c:v>
                </c:pt>
                <c:pt idx="1">
                  <c:v>13.55638166047088</c:v>
                </c:pt>
                <c:pt idx="2">
                  <c:v>10.43178519593614</c:v>
                </c:pt>
                <c:pt idx="3">
                  <c:v>12.88756070227867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5670528"/>
        <c:axId val="145672064"/>
        <c:axId val="0"/>
      </c:bar3DChart>
      <c:catAx>
        <c:axId val="1456705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45672064"/>
        <c:crosses val="autoZero"/>
        <c:auto val="1"/>
        <c:lblAlgn val="ctr"/>
        <c:lblOffset val="100"/>
        <c:noMultiLvlLbl val="0"/>
      </c:catAx>
      <c:valAx>
        <c:axId val="14567206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456705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186"/>
          <c:y val="2.4935689009023126E-3"/>
          <c:w val="0.66914628857082925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5187712"/>
        <c:axId val="95189248"/>
        <c:axId val="0"/>
      </c:bar3DChart>
      <c:catAx>
        <c:axId val="951877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95189248"/>
        <c:crosses val="autoZero"/>
        <c:auto val="1"/>
        <c:lblAlgn val="ctr"/>
        <c:lblOffset val="100"/>
        <c:noMultiLvlLbl val="0"/>
      </c:catAx>
      <c:valAx>
        <c:axId val="951892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51877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4438DF-0FFC-4406-8CBF-611273DFCC4B}" type="datetimeFigureOut">
              <a:rPr lang="ru-RU" smtClean="0"/>
              <a:pPr/>
              <a:t>28.06.2021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F6B97-3E87-44BE-968D-259069D8AC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312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F6B97-3E87-44BE-968D-259069D8ACCC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F6B97-3E87-44BE-968D-259069D8ACCC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28.06.2021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28.06.2021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28.06.2021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13" Type="http://schemas.openxmlformats.org/officeDocument/2006/relationships/chart" Target="../charts/chart11.xml"/><Relationship Id="rId18" Type="http://schemas.openxmlformats.org/officeDocument/2006/relationships/chart" Target="../charts/chart16.xml"/><Relationship Id="rId3" Type="http://schemas.openxmlformats.org/officeDocument/2006/relationships/chart" Target="../charts/chart1.xml"/><Relationship Id="rId21" Type="http://schemas.openxmlformats.org/officeDocument/2006/relationships/chart" Target="../charts/chart19.xml"/><Relationship Id="rId7" Type="http://schemas.openxmlformats.org/officeDocument/2006/relationships/chart" Target="../charts/chart5.xml"/><Relationship Id="rId12" Type="http://schemas.openxmlformats.org/officeDocument/2006/relationships/chart" Target="../charts/chart10.xml"/><Relationship Id="rId17" Type="http://schemas.openxmlformats.org/officeDocument/2006/relationships/chart" Target="../charts/chart15.xml"/><Relationship Id="rId2" Type="http://schemas.openxmlformats.org/officeDocument/2006/relationships/notesSlide" Target="../notesSlides/notesSlide1.xml"/><Relationship Id="rId16" Type="http://schemas.openxmlformats.org/officeDocument/2006/relationships/chart" Target="../charts/chart14.xml"/><Relationship Id="rId20" Type="http://schemas.openxmlformats.org/officeDocument/2006/relationships/chart" Target="../charts/chart18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11" Type="http://schemas.openxmlformats.org/officeDocument/2006/relationships/chart" Target="../charts/chart9.xml"/><Relationship Id="rId24" Type="http://schemas.openxmlformats.org/officeDocument/2006/relationships/chart" Target="../charts/chart22.xml"/><Relationship Id="rId5" Type="http://schemas.openxmlformats.org/officeDocument/2006/relationships/chart" Target="../charts/chart3.xml"/><Relationship Id="rId15" Type="http://schemas.openxmlformats.org/officeDocument/2006/relationships/chart" Target="../charts/chart13.xml"/><Relationship Id="rId23" Type="http://schemas.openxmlformats.org/officeDocument/2006/relationships/chart" Target="../charts/chart21.xml"/><Relationship Id="rId10" Type="http://schemas.openxmlformats.org/officeDocument/2006/relationships/chart" Target="../charts/chart8.xml"/><Relationship Id="rId19" Type="http://schemas.openxmlformats.org/officeDocument/2006/relationships/chart" Target="../charts/chart17.xml"/><Relationship Id="rId4" Type="http://schemas.openxmlformats.org/officeDocument/2006/relationships/chart" Target="../charts/chart2.xml"/><Relationship Id="rId9" Type="http://schemas.openxmlformats.org/officeDocument/2006/relationships/chart" Target="../charts/chart7.xml"/><Relationship Id="rId14" Type="http://schemas.openxmlformats.org/officeDocument/2006/relationships/chart" Target="../charts/chart12.xml"/><Relationship Id="rId22" Type="http://schemas.openxmlformats.org/officeDocument/2006/relationships/chart" Target="../charts/chart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8.xml"/><Relationship Id="rId13" Type="http://schemas.openxmlformats.org/officeDocument/2006/relationships/chart" Target="../charts/chart33.xml"/><Relationship Id="rId18" Type="http://schemas.openxmlformats.org/officeDocument/2006/relationships/chart" Target="../charts/chart38.xml"/><Relationship Id="rId3" Type="http://schemas.openxmlformats.org/officeDocument/2006/relationships/chart" Target="../charts/chart23.xml"/><Relationship Id="rId21" Type="http://schemas.openxmlformats.org/officeDocument/2006/relationships/chart" Target="../charts/chart41.xml"/><Relationship Id="rId7" Type="http://schemas.openxmlformats.org/officeDocument/2006/relationships/chart" Target="../charts/chart27.xml"/><Relationship Id="rId12" Type="http://schemas.openxmlformats.org/officeDocument/2006/relationships/chart" Target="../charts/chart32.xml"/><Relationship Id="rId17" Type="http://schemas.openxmlformats.org/officeDocument/2006/relationships/chart" Target="../charts/chart37.xml"/><Relationship Id="rId2" Type="http://schemas.openxmlformats.org/officeDocument/2006/relationships/notesSlide" Target="../notesSlides/notesSlide2.xml"/><Relationship Id="rId16" Type="http://schemas.openxmlformats.org/officeDocument/2006/relationships/chart" Target="../charts/chart36.xml"/><Relationship Id="rId20" Type="http://schemas.openxmlformats.org/officeDocument/2006/relationships/chart" Target="../charts/chart40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6.xml"/><Relationship Id="rId11" Type="http://schemas.openxmlformats.org/officeDocument/2006/relationships/chart" Target="../charts/chart31.xml"/><Relationship Id="rId24" Type="http://schemas.openxmlformats.org/officeDocument/2006/relationships/chart" Target="../charts/chart44.xml"/><Relationship Id="rId5" Type="http://schemas.openxmlformats.org/officeDocument/2006/relationships/chart" Target="../charts/chart25.xml"/><Relationship Id="rId15" Type="http://schemas.openxmlformats.org/officeDocument/2006/relationships/chart" Target="../charts/chart35.xml"/><Relationship Id="rId23" Type="http://schemas.openxmlformats.org/officeDocument/2006/relationships/chart" Target="../charts/chart43.xml"/><Relationship Id="rId10" Type="http://schemas.openxmlformats.org/officeDocument/2006/relationships/chart" Target="../charts/chart30.xml"/><Relationship Id="rId19" Type="http://schemas.openxmlformats.org/officeDocument/2006/relationships/chart" Target="../charts/chart39.xml"/><Relationship Id="rId4" Type="http://schemas.openxmlformats.org/officeDocument/2006/relationships/chart" Target="../charts/chart24.xml"/><Relationship Id="rId9" Type="http://schemas.openxmlformats.org/officeDocument/2006/relationships/chart" Target="../charts/chart29.xml"/><Relationship Id="rId14" Type="http://schemas.openxmlformats.org/officeDocument/2006/relationships/chart" Target="../charts/chart34.xml"/><Relationship Id="rId22" Type="http://schemas.openxmlformats.org/officeDocument/2006/relationships/chart" Target="../charts/chart4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1.xml"/><Relationship Id="rId13" Type="http://schemas.openxmlformats.org/officeDocument/2006/relationships/chart" Target="../charts/chart56.xml"/><Relationship Id="rId18" Type="http://schemas.openxmlformats.org/officeDocument/2006/relationships/chart" Target="../charts/chart61.xml"/><Relationship Id="rId3" Type="http://schemas.openxmlformats.org/officeDocument/2006/relationships/chart" Target="../charts/chart46.xml"/><Relationship Id="rId21" Type="http://schemas.openxmlformats.org/officeDocument/2006/relationships/chart" Target="../charts/chart64.xml"/><Relationship Id="rId7" Type="http://schemas.openxmlformats.org/officeDocument/2006/relationships/chart" Target="../charts/chart50.xml"/><Relationship Id="rId12" Type="http://schemas.openxmlformats.org/officeDocument/2006/relationships/chart" Target="../charts/chart55.xml"/><Relationship Id="rId17" Type="http://schemas.openxmlformats.org/officeDocument/2006/relationships/chart" Target="../charts/chart60.xml"/><Relationship Id="rId2" Type="http://schemas.openxmlformats.org/officeDocument/2006/relationships/chart" Target="../charts/chart45.xml"/><Relationship Id="rId16" Type="http://schemas.openxmlformats.org/officeDocument/2006/relationships/chart" Target="../charts/chart59.xml"/><Relationship Id="rId20" Type="http://schemas.openxmlformats.org/officeDocument/2006/relationships/chart" Target="../charts/chart63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9.xml"/><Relationship Id="rId11" Type="http://schemas.openxmlformats.org/officeDocument/2006/relationships/chart" Target="../charts/chart54.xml"/><Relationship Id="rId5" Type="http://schemas.openxmlformats.org/officeDocument/2006/relationships/chart" Target="../charts/chart48.xml"/><Relationship Id="rId15" Type="http://schemas.openxmlformats.org/officeDocument/2006/relationships/chart" Target="../charts/chart58.xml"/><Relationship Id="rId10" Type="http://schemas.openxmlformats.org/officeDocument/2006/relationships/chart" Target="../charts/chart53.xml"/><Relationship Id="rId19" Type="http://schemas.openxmlformats.org/officeDocument/2006/relationships/chart" Target="../charts/chart62.xml"/><Relationship Id="rId4" Type="http://schemas.openxmlformats.org/officeDocument/2006/relationships/chart" Target="../charts/chart47.xml"/><Relationship Id="rId9" Type="http://schemas.openxmlformats.org/officeDocument/2006/relationships/chart" Target="../charts/chart52.xml"/><Relationship Id="rId14" Type="http://schemas.openxmlformats.org/officeDocument/2006/relationships/chart" Target="../charts/chart5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1.xml"/><Relationship Id="rId13" Type="http://schemas.openxmlformats.org/officeDocument/2006/relationships/chart" Target="../charts/chart76.xml"/><Relationship Id="rId18" Type="http://schemas.openxmlformats.org/officeDocument/2006/relationships/chart" Target="../charts/chart81.xml"/><Relationship Id="rId3" Type="http://schemas.openxmlformats.org/officeDocument/2006/relationships/chart" Target="../charts/chart66.xml"/><Relationship Id="rId21" Type="http://schemas.openxmlformats.org/officeDocument/2006/relationships/chart" Target="../charts/chart84.xml"/><Relationship Id="rId7" Type="http://schemas.openxmlformats.org/officeDocument/2006/relationships/chart" Target="../charts/chart70.xml"/><Relationship Id="rId12" Type="http://schemas.openxmlformats.org/officeDocument/2006/relationships/chart" Target="../charts/chart75.xml"/><Relationship Id="rId17" Type="http://schemas.openxmlformats.org/officeDocument/2006/relationships/chart" Target="../charts/chart80.xml"/><Relationship Id="rId2" Type="http://schemas.openxmlformats.org/officeDocument/2006/relationships/chart" Target="../charts/chart65.xml"/><Relationship Id="rId16" Type="http://schemas.openxmlformats.org/officeDocument/2006/relationships/chart" Target="../charts/chart79.xml"/><Relationship Id="rId20" Type="http://schemas.openxmlformats.org/officeDocument/2006/relationships/chart" Target="../charts/chart83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69.xml"/><Relationship Id="rId11" Type="http://schemas.openxmlformats.org/officeDocument/2006/relationships/chart" Target="../charts/chart74.xml"/><Relationship Id="rId5" Type="http://schemas.openxmlformats.org/officeDocument/2006/relationships/chart" Target="../charts/chart68.xml"/><Relationship Id="rId15" Type="http://schemas.openxmlformats.org/officeDocument/2006/relationships/chart" Target="../charts/chart78.xml"/><Relationship Id="rId10" Type="http://schemas.openxmlformats.org/officeDocument/2006/relationships/chart" Target="../charts/chart73.xml"/><Relationship Id="rId19" Type="http://schemas.openxmlformats.org/officeDocument/2006/relationships/chart" Target="../charts/chart82.xml"/><Relationship Id="rId4" Type="http://schemas.openxmlformats.org/officeDocument/2006/relationships/chart" Target="../charts/chart67.xml"/><Relationship Id="rId9" Type="http://schemas.openxmlformats.org/officeDocument/2006/relationships/chart" Target="../charts/chart72.xml"/><Relationship Id="rId14" Type="http://schemas.openxmlformats.org/officeDocument/2006/relationships/chart" Target="../charts/chart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1071546"/>
            <a:ext cx="735811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  <a:t>Сопоставление основных параметров бюджета городского округа Нижняя Салда с основными параметрами бюджетов</a:t>
            </a:r>
            <a:b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  <a:t>отдельных муниципальных образований Свердловской области на 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01.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05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.20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21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 года</a:t>
            </a:r>
            <a:endParaRPr lang="ru-RU" sz="3600" b="1" dirty="0">
              <a:solidFill>
                <a:schemeClr val="bg2">
                  <a:lumMod val="25000"/>
                </a:schemeClr>
              </a:solidFill>
              <a:cs typeface="Aharoni" pitchFamily="2" charset="-79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7356" y="571481"/>
            <a:ext cx="5429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Исполнение бюджетов по доходам  на 01.</a:t>
            </a:r>
            <a:r>
              <a:rPr lang="en-US" sz="2400" b="1" dirty="0" smtClean="0"/>
              <a:t>05.2021</a:t>
            </a:r>
            <a:endParaRPr lang="ru-RU" sz="2400" b="1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6072198" y="1571612"/>
            <a:ext cx="1675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млн.рублей</a:t>
            </a:r>
            <a:endParaRPr lang="ru-RU" b="1" dirty="0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0689263"/>
              </p:ext>
            </p:extLst>
          </p:nvPr>
        </p:nvGraphicFramePr>
        <p:xfrm>
          <a:off x="1690687" y="1404937"/>
          <a:ext cx="5762625" cy="4048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9534836"/>
              </p:ext>
            </p:extLst>
          </p:nvPr>
        </p:nvGraphicFramePr>
        <p:xfrm>
          <a:off x="1619250" y="1490662"/>
          <a:ext cx="5905500" cy="3876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497979"/>
              </p:ext>
            </p:extLst>
          </p:nvPr>
        </p:nvGraphicFramePr>
        <p:xfrm>
          <a:off x="1571625" y="18097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9405052"/>
              </p:ext>
            </p:extLst>
          </p:nvPr>
        </p:nvGraphicFramePr>
        <p:xfrm>
          <a:off x="1857356" y="1940944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0784176"/>
              </p:ext>
            </p:extLst>
          </p:nvPr>
        </p:nvGraphicFramePr>
        <p:xfrm>
          <a:off x="1763688" y="1940944"/>
          <a:ext cx="6417155" cy="4222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7005065"/>
              </p:ext>
            </p:extLst>
          </p:nvPr>
        </p:nvGraphicFramePr>
        <p:xfrm>
          <a:off x="1475656" y="2060848"/>
          <a:ext cx="6400800" cy="356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6449323"/>
              </p:ext>
            </p:extLst>
          </p:nvPr>
        </p:nvGraphicFramePr>
        <p:xfrm>
          <a:off x="1547664" y="2060848"/>
          <a:ext cx="6980987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5577967"/>
              </p:ext>
            </p:extLst>
          </p:nvPr>
        </p:nvGraphicFramePr>
        <p:xfrm>
          <a:off x="1638300" y="1690687"/>
          <a:ext cx="5867400" cy="3476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9321720"/>
              </p:ext>
            </p:extLst>
          </p:nvPr>
        </p:nvGraphicFramePr>
        <p:xfrm>
          <a:off x="2156773" y="1959200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059413"/>
              </p:ext>
            </p:extLst>
          </p:nvPr>
        </p:nvGraphicFramePr>
        <p:xfrm>
          <a:off x="2156773" y="1974232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897031"/>
              </p:ext>
            </p:extLst>
          </p:nvPr>
        </p:nvGraphicFramePr>
        <p:xfrm>
          <a:off x="1843912" y="1895622"/>
          <a:ext cx="6828036" cy="4362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1736380"/>
              </p:ext>
            </p:extLst>
          </p:nvPr>
        </p:nvGraphicFramePr>
        <p:xfrm>
          <a:off x="1619250" y="1466850"/>
          <a:ext cx="5905500" cy="3924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008467"/>
              </p:ext>
            </p:extLst>
          </p:nvPr>
        </p:nvGraphicFramePr>
        <p:xfrm>
          <a:off x="1259632" y="1948708"/>
          <a:ext cx="7416824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4275847"/>
              </p:ext>
            </p:extLst>
          </p:nvPr>
        </p:nvGraphicFramePr>
        <p:xfrm>
          <a:off x="1776412" y="1940820"/>
          <a:ext cx="6179964" cy="3936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8044770"/>
              </p:ext>
            </p:extLst>
          </p:nvPr>
        </p:nvGraphicFramePr>
        <p:xfrm>
          <a:off x="1842448" y="2204864"/>
          <a:ext cx="59055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479400"/>
              </p:ext>
            </p:extLst>
          </p:nvPr>
        </p:nvGraphicFramePr>
        <p:xfrm>
          <a:off x="1857356" y="1940944"/>
          <a:ext cx="6531068" cy="4296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4406146"/>
              </p:ext>
            </p:extLst>
          </p:nvPr>
        </p:nvGraphicFramePr>
        <p:xfrm>
          <a:off x="1776412" y="1514475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8435900"/>
              </p:ext>
            </p:extLst>
          </p:nvPr>
        </p:nvGraphicFramePr>
        <p:xfrm>
          <a:off x="1547664" y="1752657"/>
          <a:ext cx="6829425" cy="4848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6051707"/>
              </p:ext>
            </p:extLst>
          </p:nvPr>
        </p:nvGraphicFramePr>
        <p:xfrm>
          <a:off x="1928812" y="1666875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4591008"/>
              </p:ext>
            </p:extLst>
          </p:nvPr>
        </p:nvGraphicFramePr>
        <p:xfrm>
          <a:off x="1841208" y="1929360"/>
          <a:ext cx="5867400" cy="3924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6568702"/>
              </p:ext>
            </p:extLst>
          </p:nvPr>
        </p:nvGraphicFramePr>
        <p:xfrm>
          <a:off x="2081212" y="1819275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  <p:graphicFrame>
        <p:nvGraphicFramePr>
          <p:cNvPr id="27" name="Диаграмма 26"/>
          <p:cNvGraphicFramePr>
            <a:graphicFrameLocks/>
          </p:cNvGraphicFramePr>
          <p:nvPr/>
        </p:nvGraphicFramePr>
        <p:xfrm>
          <a:off x="1776412" y="1743075"/>
          <a:ext cx="5591175" cy="3371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71670" y="428605"/>
            <a:ext cx="5429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Доходы бюджетов</a:t>
            </a:r>
          </a:p>
          <a:p>
            <a:pPr algn="ctr"/>
            <a:r>
              <a:rPr lang="ru-RU" sz="2400" b="1" dirty="0" smtClean="0"/>
              <a:t> в расчете на одного человека на 01.</a:t>
            </a:r>
            <a:r>
              <a:rPr lang="en-US" sz="2400" b="1" dirty="0" smtClean="0"/>
              <a:t>05.2021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429388" y="1571612"/>
            <a:ext cx="1596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тыс.рублей</a:t>
            </a:r>
            <a:endParaRPr lang="ru-RU" b="1" dirty="0"/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2599119"/>
              </p:ext>
            </p:extLst>
          </p:nvPr>
        </p:nvGraphicFramePr>
        <p:xfrm>
          <a:off x="1990726" y="2060848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9099451"/>
              </p:ext>
            </p:extLst>
          </p:nvPr>
        </p:nvGraphicFramePr>
        <p:xfrm>
          <a:off x="1785938" y="2276872"/>
          <a:ext cx="6386461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357319"/>
              </p:ext>
            </p:extLst>
          </p:nvPr>
        </p:nvGraphicFramePr>
        <p:xfrm>
          <a:off x="1571625" y="18097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4864517"/>
              </p:ext>
            </p:extLst>
          </p:nvPr>
        </p:nvGraphicFramePr>
        <p:xfrm>
          <a:off x="2267744" y="2276872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2489664"/>
              </p:ext>
            </p:extLst>
          </p:nvPr>
        </p:nvGraphicFramePr>
        <p:xfrm>
          <a:off x="1724025" y="19621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7758433"/>
              </p:ext>
            </p:extLst>
          </p:nvPr>
        </p:nvGraphicFramePr>
        <p:xfrm>
          <a:off x="1403648" y="2114550"/>
          <a:ext cx="6840760" cy="3474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5136987"/>
              </p:ext>
            </p:extLst>
          </p:nvPr>
        </p:nvGraphicFramePr>
        <p:xfrm>
          <a:off x="1403648" y="2060848"/>
          <a:ext cx="6400800" cy="356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8486393"/>
              </p:ext>
            </p:extLst>
          </p:nvPr>
        </p:nvGraphicFramePr>
        <p:xfrm>
          <a:off x="1403648" y="1940944"/>
          <a:ext cx="6400800" cy="3419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2885210"/>
              </p:ext>
            </p:extLst>
          </p:nvPr>
        </p:nvGraphicFramePr>
        <p:xfrm>
          <a:off x="1763688" y="1940944"/>
          <a:ext cx="6400800" cy="3949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1031219"/>
              </p:ext>
            </p:extLst>
          </p:nvPr>
        </p:nvGraphicFramePr>
        <p:xfrm>
          <a:off x="2370094" y="2204864"/>
          <a:ext cx="4857750" cy="3495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0144436"/>
              </p:ext>
            </p:extLst>
          </p:nvPr>
        </p:nvGraphicFramePr>
        <p:xfrm>
          <a:off x="1475656" y="2060848"/>
          <a:ext cx="6324600" cy="4076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7221556"/>
              </p:ext>
            </p:extLst>
          </p:nvPr>
        </p:nvGraphicFramePr>
        <p:xfrm>
          <a:off x="1528808" y="2132856"/>
          <a:ext cx="6000750" cy="3305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549942"/>
              </p:ext>
            </p:extLst>
          </p:nvPr>
        </p:nvGraphicFramePr>
        <p:xfrm>
          <a:off x="1691680" y="2564904"/>
          <a:ext cx="6000750" cy="3000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2682056"/>
              </p:ext>
            </p:extLst>
          </p:nvPr>
        </p:nvGraphicFramePr>
        <p:xfrm>
          <a:off x="1876425" y="21145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5410903"/>
              </p:ext>
            </p:extLst>
          </p:nvPr>
        </p:nvGraphicFramePr>
        <p:xfrm>
          <a:off x="1259632" y="1940944"/>
          <a:ext cx="6527057" cy="3558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5322944"/>
              </p:ext>
            </p:extLst>
          </p:nvPr>
        </p:nvGraphicFramePr>
        <p:xfrm>
          <a:off x="2028825" y="22669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1403723"/>
              </p:ext>
            </p:extLst>
          </p:nvPr>
        </p:nvGraphicFramePr>
        <p:xfrm>
          <a:off x="1763688" y="1940944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9454963"/>
              </p:ext>
            </p:extLst>
          </p:nvPr>
        </p:nvGraphicFramePr>
        <p:xfrm>
          <a:off x="683568" y="1940944"/>
          <a:ext cx="7498407" cy="3716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1677395"/>
              </p:ext>
            </p:extLst>
          </p:nvPr>
        </p:nvGraphicFramePr>
        <p:xfrm>
          <a:off x="1907704" y="1756278"/>
          <a:ext cx="5962650" cy="4286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8972571"/>
              </p:ext>
            </p:extLst>
          </p:nvPr>
        </p:nvGraphicFramePr>
        <p:xfrm>
          <a:off x="1763688" y="1995422"/>
          <a:ext cx="6400800" cy="3867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6025965"/>
              </p:ext>
            </p:extLst>
          </p:nvPr>
        </p:nvGraphicFramePr>
        <p:xfrm>
          <a:off x="1610344" y="1954760"/>
          <a:ext cx="6400800" cy="3867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  <p:graphicFrame>
        <p:nvGraphicFramePr>
          <p:cNvPr id="27" name="Диаграмма 26"/>
          <p:cNvGraphicFramePr>
            <a:graphicFrameLocks/>
          </p:cNvGraphicFramePr>
          <p:nvPr/>
        </p:nvGraphicFramePr>
        <p:xfrm>
          <a:off x="1371600" y="1647825"/>
          <a:ext cx="6400800" cy="356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428605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Исполнение бюджетов по расходам на 01.</a:t>
            </a:r>
            <a:r>
              <a:rPr lang="en-US" sz="2400" b="1" dirty="0" smtClean="0"/>
              <a:t>05.2021</a:t>
            </a:r>
            <a:endParaRPr lang="ru-RU" sz="2400" b="1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6215074" y="1357298"/>
            <a:ext cx="19288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млн.рублей</a:t>
            </a:r>
            <a:endParaRPr lang="ru-RU" dirty="0"/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9330542"/>
              </p:ext>
            </p:extLst>
          </p:nvPr>
        </p:nvGraphicFramePr>
        <p:xfrm>
          <a:off x="1857356" y="1928802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3350060"/>
              </p:ext>
            </p:extLst>
          </p:nvPr>
        </p:nvGraphicFramePr>
        <p:xfrm>
          <a:off x="1835696" y="1916832"/>
          <a:ext cx="5935365" cy="4027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71564"/>
              </p:ext>
            </p:extLst>
          </p:nvPr>
        </p:nvGraphicFramePr>
        <p:xfrm>
          <a:off x="1804987" y="16335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9846841"/>
              </p:ext>
            </p:extLst>
          </p:nvPr>
        </p:nvGraphicFramePr>
        <p:xfrm>
          <a:off x="1957387" y="17859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2422096"/>
              </p:ext>
            </p:extLst>
          </p:nvPr>
        </p:nvGraphicFramePr>
        <p:xfrm>
          <a:off x="1691680" y="1916832"/>
          <a:ext cx="6143625" cy="37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8072258"/>
              </p:ext>
            </p:extLst>
          </p:nvPr>
        </p:nvGraphicFramePr>
        <p:xfrm>
          <a:off x="1356395" y="2204864"/>
          <a:ext cx="6671989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3289381"/>
              </p:ext>
            </p:extLst>
          </p:nvPr>
        </p:nvGraphicFramePr>
        <p:xfrm>
          <a:off x="1619672" y="1916832"/>
          <a:ext cx="6613004" cy="3958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7485854"/>
              </p:ext>
            </p:extLst>
          </p:nvPr>
        </p:nvGraphicFramePr>
        <p:xfrm>
          <a:off x="2109787" y="19383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6908723"/>
              </p:ext>
            </p:extLst>
          </p:nvPr>
        </p:nvGraphicFramePr>
        <p:xfrm>
          <a:off x="2262187" y="20907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3974164"/>
              </p:ext>
            </p:extLst>
          </p:nvPr>
        </p:nvGraphicFramePr>
        <p:xfrm>
          <a:off x="2414587" y="22431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8879372"/>
              </p:ext>
            </p:extLst>
          </p:nvPr>
        </p:nvGraphicFramePr>
        <p:xfrm>
          <a:off x="1547665" y="1916833"/>
          <a:ext cx="6553348" cy="4069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9942169"/>
              </p:ext>
            </p:extLst>
          </p:nvPr>
        </p:nvGraphicFramePr>
        <p:xfrm>
          <a:off x="1804987" y="2564904"/>
          <a:ext cx="5534025" cy="3038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3382317"/>
              </p:ext>
            </p:extLst>
          </p:nvPr>
        </p:nvGraphicFramePr>
        <p:xfrm>
          <a:off x="1475656" y="1726630"/>
          <a:ext cx="6543675" cy="4448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5700954"/>
              </p:ext>
            </p:extLst>
          </p:nvPr>
        </p:nvGraphicFramePr>
        <p:xfrm>
          <a:off x="1804987" y="1790700"/>
          <a:ext cx="6151389" cy="4374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0282775"/>
              </p:ext>
            </p:extLst>
          </p:nvPr>
        </p:nvGraphicFramePr>
        <p:xfrm>
          <a:off x="1547664" y="1726630"/>
          <a:ext cx="6408712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2275631"/>
              </p:ext>
            </p:extLst>
          </p:nvPr>
        </p:nvGraphicFramePr>
        <p:xfrm>
          <a:off x="1500187" y="1726630"/>
          <a:ext cx="6143625" cy="37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0342936"/>
              </p:ext>
            </p:extLst>
          </p:nvPr>
        </p:nvGraphicFramePr>
        <p:xfrm>
          <a:off x="1547665" y="1844825"/>
          <a:ext cx="6553348" cy="4141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9304870"/>
              </p:ext>
            </p:extLst>
          </p:nvPr>
        </p:nvGraphicFramePr>
        <p:xfrm>
          <a:off x="1475657" y="1916833"/>
          <a:ext cx="6625356" cy="4069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2604326"/>
              </p:ext>
            </p:extLst>
          </p:nvPr>
        </p:nvGraphicFramePr>
        <p:xfrm>
          <a:off x="2051720" y="1726630"/>
          <a:ext cx="56769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2885022"/>
              </p:ext>
            </p:extLst>
          </p:nvPr>
        </p:nvGraphicFramePr>
        <p:xfrm>
          <a:off x="1907704" y="2204864"/>
          <a:ext cx="6480720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1538" y="285729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Расходы бюджетов в расчете на одного человека на 01.</a:t>
            </a:r>
            <a:r>
              <a:rPr lang="en-US" sz="2400" b="1" dirty="0" smtClean="0"/>
              <a:t>05.2021</a:t>
            </a:r>
            <a:endParaRPr lang="ru-RU" sz="2400" b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5715008" y="1142984"/>
            <a:ext cx="1785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тыс.рублей</a:t>
            </a:r>
            <a:endParaRPr lang="ru-RU" b="1" dirty="0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7871646"/>
              </p:ext>
            </p:extLst>
          </p:nvPr>
        </p:nvGraphicFramePr>
        <p:xfrm>
          <a:off x="1357290" y="1643050"/>
          <a:ext cx="6786610" cy="4357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2471816"/>
              </p:ext>
            </p:extLst>
          </p:nvPr>
        </p:nvGraphicFramePr>
        <p:xfrm>
          <a:off x="1685925" y="1116727"/>
          <a:ext cx="7062539" cy="4688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4753616"/>
              </p:ext>
            </p:extLst>
          </p:nvPr>
        </p:nvGraphicFramePr>
        <p:xfrm>
          <a:off x="1685925" y="1076325"/>
          <a:ext cx="5772150" cy="4705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4872640"/>
              </p:ext>
            </p:extLst>
          </p:nvPr>
        </p:nvGraphicFramePr>
        <p:xfrm>
          <a:off x="1357333" y="1116726"/>
          <a:ext cx="6858005" cy="4832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5721316"/>
              </p:ext>
            </p:extLst>
          </p:nvPr>
        </p:nvGraphicFramePr>
        <p:xfrm>
          <a:off x="862038" y="1700808"/>
          <a:ext cx="7353300" cy="3943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1910970"/>
              </p:ext>
            </p:extLst>
          </p:nvPr>
        </p:nvGraphicFramePr>
        <p:xfrm>
          <a:off x="1266824" y="1657350"/>
          <a:ext cx="7193607" cy="4147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3442345"/>
              </p:ext>
            </p:extLst>
          </p:nvPr>
        </p:nvGraphicFramePr>
        <p:xfrm>
          <a:off x="1338263" y="1628800"/>
          <a:ext cx="661035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7134233"/>
              </p:ext>
            </p:extLst>
          </p:nvPr>
        </p:nvGraphicFramePr>
        <p:xfrm>
          <a:off x="1338263" y="1512316"/>
          <a:ext cx="6610350" cy="4562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3579428"/>
              </p:ext>
            </p:extLst>
          </p:nvPr>
        </p:nvGraphicFramePr>
        <p:xfrm>
          <a:off x="2123728" y="1512316"/>
          <a:ext cx="6091610" cy="4580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8177891"/>
              </p:ext>
            </p:extLst>
          </p:nvPr>
        </p:nvGraphicFramePr>
        <p:xfrm>
          <a:off x="1283381" y="1628800"/>
          <a:ext cx="6720114" cy="4392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5557150"/>
              </p:ext>
            </p:extLst>
          </p:nvPr>
        </p:nvGraphicFramePr>
        <p:xfrm>
          <a:off x="1547813" y="1512316"/>
          <a:ext cx="6191250" cy="4448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0468478"/>
              </p:ext>
            </p:extLst>
          </p:nvPr>
        </p:nvGraphicFramePr>
        <p:xfrm>
          <a:off x="1619672" y="1772816"/>
          <a:ext cx="6492230" cy="4076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8502066"/>
              </p:ext>
            </p:extLst>
          </p:nvPr>
        </p:nvGraphicFramePr>
        <p:xfrm>
          <a:off x="1728808" y="1512316"/>
          <a:ext cx="6486530" cy="4724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8044385"/>
              </p:ext>
            </p:extLst>
          </p:nvPr>
        </p:nvGraphicFramePr>
        <p:xfrm>
          <a:off x="1979712" y="1700808"/>
          <a:ext cx="5772150" cy="4257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2924899"/>
              </p:ext>
            </p:extLst>
          </p:nvPr>
        </p:nvGraphicFramePr>
        <p:xfrm>
          <a:off x="1163315" y="1512301"/>
          <a:ext cx="7297117" cy="4364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0553850"/>
              </p:ext>
            </p:extLst>
          </p:nvPr>
        </p:nvGraphicFramePr>
        <p:xfrm>
          <a:off x="1067098" y="1772816"/>
          <a:ext cx="7353300" cy="3943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709834"/>
              </p:ext>
            </p:extLst>
          </p:nvPr>
        </p:nvGraphicFramePr>
        <p:xfrm>
          <a:off x="1071538" y="1700809"/>
          <a:ext cx="7143799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31989"/>
              </p:ext>
            </p:extLst>
          </p:nvPr>
        </p:nvGraphicFramePr>
        <p:xfrm>
          <a:off x="1475656" y="1844824"/>
          <a:ext cx="6610350" cy="4095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4270483"/>
              </p:ext>
            </p:extLst>
          </p:nvPr>
        </p:nvGraphicFramePr>
        <p:xfrm>
          <a:off x="1475656" y="1512316"/>
          <a:ext cx="6610350" cy="4562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graphicFrame>
        <p:nvGraphicFramePr>
          <p:cNvPr id="24" name="Диаграмма 23"/>
          <p:cNvGraphicFramePr>
            <a:graphicFrameLocks/>
          </p:cNvGraphicFramePr>
          <p:nvPr/>
        </p:nvGraphicFramePr>
        <p:xfrm>
          <a:off x="1266825" y="1524000"/>
          <a:ext cx="6610350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1189</TotalTime>
  <Words>77</Words>
  <Application>Microsoft Office PowerPoint</Application>
  <PresentationFormat>Экран (4:3)</PresentationFormat>
  <Paragraphs>36</Paragraphs>
  <Slides>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Открытая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OEM</cp:lastModifiedBy>
  <cp:revision>145</cp:revision>
  <dcterms:created xsi:type="dcterms:W3CDTF">2017-02-16T11:20:46Z</dcterms:created>
  <dcterms:modified xsi:type="dcterms:W3CDTF">2021-06-28T11:05:04Z</dcterms:modified>
</cp:coreProperties>
</file>